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sldIdLst>
    <p:sldId id="257" r:id="rId2"/>
    <p:sldId id="2147482146" r:id="rId3"/>
    <p:sldId id="576" r:id="rId4"/>
    <p:sldId id="591" r:id="rId5"/>
    <p:sldId id="2147482149" r:id="rId6"/>
    <p:sldId id="369" r:id="rId7"/>
    <p:sldId id="508" r:id="rId8"/>
    <p:sldId id="2147482106" r:id="rId9"/>
    <p:sldId id="2147482107" r:id="rId10"/>
    <p:sldId id="2147482105" r:id="rId11"/>
    <p:sldId id="2147482150" r:id="rId12"/>
    <p:sldId id="2147482121" r:id="rId13"/>
    <p:sldId id="2147482122" r:id="rId14"/>
    <p:sldId id="2147482093" r:id="rId15"/>
    <p:sldId id="2147482123" r:id="rId16"/>
    <p:sldId id="2147482111" r:id="rId17"/>
    <p:sldId id="400" r:id="rId18"/>
    <p:sldId id="265" r:id="rId19"/>
    <p:sldId id="2147482127" r:id="rId20"/>
    <p:sldId id="2147482130" r:id="rId21"/>
    <p:sldId id="2147482094" r:id="rId22"/>
    <p:sldId id="2147482083" r:id="rId23"/>
    <p:sldId id="2147482061" r:id="rId24"/>
    <p:sldId id="2147482097" r:id="rId25"/>
    <p:sldId id="2147482085" r:id="rId26"/>
    <p:sldId id="2147482112" r:id="rId27"/>
    <p:sldId id="2147482113" r:id="rId28"/>
    <p:sldId id="2147482114" r:id="rId29"/>
    <p:sldId id="2147482138" r:id="rId30"/>
    <p:sldId id="2147482137" r:id="rId31"/>
    <p:sldId id="2147482117" r:id="rId32"/>
    <p:sldId id="2147482139" r:id="rId33"/>
    <p:sldId id="2147482140" r:id="rId34"/>
    <p:sldId id="2147482141" r:id="rId35"/>
    <p:sldId id="2147482142" r:id="rId36"/>
    <p:sldId id="2147482143" r:id="rId37"/>
    <p:sldId id="2147482144" r:id="rId38"/>
    <p:sldId id="2147482145" r:id="rId39"/>
    <p:sldId id="2147482151" r:id="rId40"/>
    <p:sldId id="2147482147" r:id="rId41"/>
    <p:sldId id="258" r:id="rId42"/>
    <p:sldId id="2147482153" r:id="rId43"/>
    <p:sldId id="262" r:id="rId44"/>
    <p:sldId id="264" r:id="rId45"/>
    <p:sldId id="263" r:id="rId46"/>
    <p:sldId id="2147482154" r:id="rId47"/>
    <p:sldId id="268" r:id="rId48"/>
    <p:sldId id="261" r:id="rId49"/>
    <p:sldId id="266" r:id="rId50"/>
    <p:sldId id="270" r:id="rId51"/>
    <p:sldId id="271" r:id="rId52"/>
    <p:sldId id="274" r:id="rId53"/>
    <p:sldId id="581" r:id="rId54"/>
    <p:sldId id="2147482152" r:id="rId55"/>
    <p:sldId id="2147482148" r:id="rId56"/>
    <p:sldId id="2147482155" r:id="rId57"/>
    <p:sldId id="214748215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7B0ADA-33CF-419B-BE26-43638E3DA3D5}" v="17" dt="2025-08-05T09:18:24.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2" d="100"/>
          <a:sy n="82" d="100"/>
        </p:scale>
        <p:origin x="67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ashree Mohan" userId="4abb6af3-cd5c-4100-b1c0-741e82bf196e" providerId="ADAL" clId="{7B2F8F18-6C0E-46C3-ABB9-D05E4B64B738}"/>
    <pc:docChg chg="undo custSel modSld">
      <pc:chgData name="Jayashree Mohan" userId="4abb6af3-cd5c-4100-b1c0-741e82bf196e" providerId="ADAL" clId="{7B2F8F18-6C0E-46C3-ABB9-D05E4B64B738}" dt="2025-08-05T09:18:24.782" v="34" actId="12"/>
      <pc:docMkLst>
        <pc:docMk/>
      </pc:docMkLst>
      <pc:sldChg chg="modNotesTx">
        <pc:chgData name="Jayashree Mohan" userId="4abb6af3-cd5c-4100-b1c0-741e82bf196e" providerId="ADAL" clId="{7B2F8F18-6C0E-46C3-ABB9-D05E4B64B738}" dt="2025-08-05T08:57:49.891" v="0" actId="20577"/>
        <pc:sldMkLst>
          <pc:docMk/>
          <pc:sldMk cId="274174536" sldId="266"/>
        </pc:sldMkLst>
      </pc:sldChg>
      <pc:sldChg chg="modSp mod">
        <pc:chgData name="Jayashree Mohan" userId="4abb6af3-cd5c-4100-b1c0-741e82bf196e" providerId="ADAL" clId="{7B2F8F18-6C0E-46C3-ABB9-D05E4B64B738}" dt="2025-08-05T08:58:54.371" v="4" actId="20577"/>
        <pc:sldMkLst>
          <pc:docMk/>
          <pc:sldMk cId="2688072765" sldId="576"/>
        </pc:sldMkLst>
        <pc:spChg chg="mod">
          <ac:chgData name="Jayashree Mohan" userId="4abb6af3-cd5c-4100-b1c0-741e82bf196e" providerId="ADAL" clId="{7B2F8F18-6C0E-46C3-ABB9-D05E4B64B738}" dt="2025-08-05T08:58:54.371" v="4" actId="20577"/>
          <ac:spMkLst>
            <pc:docMk/>
            <pc:sldMk cId="2688072765" sldId="576"/>
            <ac:spMk id="27" creationId="{F1041D2D-1AAE-1D02-BEC9-987B07D6F171}"/>
          </ac:spMkLst>
        </pc:spChg>
      </pc:sldChg>
      <pc:sldChg chg="modSp">
        <pc:chgData name="Jayashree Mohan" userId="4abb6af3-cd5c-4100-b1c0-741e82bf196e" providerId="ADAL" clId="{7B2F8F18-6C0E-46C3-ABB9-D05E4B64B738}" dt="2025-08-05T08:59:56.854" v="15" actId="20577"/>
        <pc:sldMkLst>
          <pc:docMk/>
          <pc:sldMk cId="1855127688" sldId="2147482107"/>
        </pc:sldMkLst>
        <pc:spChg chg="mod">
          <ac:chgData name="Jayashree Mohan" userId="4abb6af3-cd5c-4100-b1c0-741e82bf196e" providerId="ADAL" clId="{7B2F8F18-6C0E-46C3-ABB9-D05E4B64B738}" dt="2025-08-05T08:59:52.681" v="9" actId="20577"/>
          <ac:spMkLst>
            <pc:docMk/>
            <pc:sldMk cId="1855127688" sldId="2147482107"/>
            <ac:spMk id="4" creationId="{90ADE2C5-0E97-6AB8-607B-692259B74BEF}"/>
          </ac:spMkLst>
        </pc:spChg>
        <pc:spChg chg="mod">
          <ac:chgData name="Jayashree Mohan" userId="4abb6af3-cd5c-4100-b1c0-741e82bf196e" providerId="ADAL" clId="{7B2F8F18-6C0E-46C3-ABB9-D05E4B64B738}" dt="2025-08-05T08:59:56.854" v="15" actId="20577"/>
          <ac:spMkLst>
            <pc:docMk/>
            <pc:sldMk cId="1855127688" sldId="2147482107"/>
            <ac:spMk id="5" creationId="{4FCAEE39-695A-65C7-4804-5C6D09269D85}"/>
          </ac:spMkLst>
        </pc:spChg>
      </pc:sldChg>
      <pc:sldChg chg="addSp modSp mod modAnim">
        <pc:chgData name="Jayashree Mohan" userId="4abb6af3-cd5c-4100-b1c0-741e82bf196e" providerId="ADAL" clId="{7B2F8F18-6C0E-46C3-ABB9-D05E4B64B738}" dt="2025-08-05T09:18:24.782" v="34" actId="12"/>
        <pc:sldMkLst>
          <pc:docMk/>
          <pc:sldMk cId="2152719472" sldId="2147482148"/>
        </pc:sldMkLst>
        <pc:spChg chg="mod">
          <ac:chgData name="Jayashree Mohan" userId="4abb6af3-cd5c-4100-b1c0-741e82bf196e" providerId="ADAL" clId="{7B2F8F18-6C0E-46C3-ABB9-D05E4B64B738}" dt="2025-08-05T09:09:43.944" v="16" actId="1076"/>
          <ac:spMkLst>
            <pc:docMk/>
            <pc:sldMk cId="2152719472" sldId="2147482148"/>
            <ac:spMk id="4" creationId="{854B7E07-4028-DE91-3A7D-061A95148B4F}"/>
          </ac:spMkLst>
        </pc:spChg>
        <pc:spChg chg="mod">
          <ac:chgData name="Jayashree Mohan" userId="4abb6af3-cd5c-4100-b1c0-741e82bf196e" providerId="ADAL" clId="{7B2F8F18-6C0E-46C3-ABB9-D05E4B64B738}" dt="2025-08-05T09:09:50.860" v="17" actId="1076"/>
          <ac:spMkLst>
            <pc:docMk/>
            <pc:sldMk cId="2152719472" sldId="2147482148"/>
            <ac:spMk id="5" creationId="{8FD31516-3D57-63CF-96F3-66B88A36A17C}"/>
          </ac:spMkLst>
        </pc:spChg>
        <pc:spChg chg="add mod">
          <ac:chgData name="Jayashree Mohan" userId="4abb6af3-cd5c-4100-b1c0-741e82bf196e" providerId="ADAL" clId="{7B2F8F18-6C0E-46C3-ABB9-D05E4B64B738}" dt="2025-08-05T09:18:24.782" v="34" actId="12"/>
          <ac:spMkLst>
            <pc:docMk/>
            <pc:sldMk cId="2152719472" sldId="2147482148"/>
            <ac:spMk id="8" creationId="{B178CB75-2B44-1C40-D810-DDB6812E7385}"/>
          </ac:spMkLst>
        </pc:spChg>
      </pc:sldChg>
      <pc:sldChg chg="modNotesTx">
        <pc:chgData name="Jayashree Mohan" userId="4abb6af3-cd5c-4100-b1c0-741e82bf196e" providerId="ADAL" clId="{7B2F8F18-6C0E-46C3-ABB9-D05E4B64B738}" dt="2025-08-05T08:58:04.769" v="1" actId="20577"/>
        <pc:sldMkLst>
          <pc:docMk/>
          <pc:sldMk cId="1023589138" sldId="214748215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icrosoftapc-my.sharepoint.com/personal/t-kangoel_microsoft_com/Documents/Microsoft%20Teams%20Chat%20Files/FCFS_vs_QPS.csv.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icrosoftapc-my.sharepoint.com/personal/t-kangoel_microsoft_com/Documents/Microsoft%20Teams%20Chat%20Files/FCFS_vs_QPS.csv.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icrosoftapc-my.sharepoint.com/personal/t-kangoel_microsoft_com/Documents/Microsoft%20Teams%20Chat%20Files/SRPF_vs_QPS.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amohan\Downloads\data_relegation.csv"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amohan\Downloads\data_relegation.csv"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18911242880185"/>
          <c:y val="8.4968519925614494E-2"/>
          <c:w val="0.75252407685894385"/>
          <c:h val="0.65709169754820118"/>
        </c:manualLayout>
      </c:layout>
      <c:barChart>
        <c:barDir val="col"/>
        <c:grouping val="clustered"/>
        <c:varyColors val="0"/>
        <c:ser>
          <c:idx val="0"/>
          <c:order val="0"/>
          <c:tx>
            <c:strRef>
              <c:f>Sheet1!$B$1</c:f>
              <c:strCache>
                <c:ptCount val="1"/>
                <c:pt idx="0">
                  <c:v>Prefill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Sheet1!$A$2:$A$6</c:f>
              <c:numCache>
                <c:formatCode>General</c:formatCode>
                <c:ptCount val="5"/>
                <c:pt idx="0">
                  <c:v>1</c:v>
                </c:pt>
                <c:pt idx="1">
                  <c:v>2</c:v>
                </c:pt>
                <c:pt idx="2">
                  <c:v>4</c:v>
                </c:pt>
                <c:pt idx="3">
                  <c:v>8</c:v>
                </c:pt>
                <c:pt idx="4">
                  <c:v>20</c:v>
                </c:pt>
              </c:numCache>
            </c:numRef>
          </c:cat>
          <c:val>
            <c:numRef>
              <c:f>Sheet1!$B$2:$B$6</c:f>
              <c:numCache>
                <c:formatCode>General</c:formatCode>
                <c:ptCount val="5"/>
                <c:pt idx="0">
                  <c:v>0.24</c:v>
                </c:pt>
                <c:pt idx="1">
                  <c:v>0.25</c:v>
                </c:pt>
                <c:pt idx="2">
                  <c:v>0.25</c:v>
                </c:pt>
                <c:pt idx="3">
                  <c:v>0.24</c:v>
                </c:pt>
                <c:pt idx="4">
                  <c:v>0.24</c:v>
                </c:pt>
              </c:numCache>
            </c:numRef>
          </c:val>
          <c:extLst>
            <c:ext xmlns:c16="http://schemas.microsoft.com/office/drawing/2014/chart" uri="{C3380CC4-5D6E-409C-BE32-E72D297353CC}">
              <c16:uniqueId val="{00000000-6204-48FA-AA2C-207EED1BB234}"/>
            </c:ext>
          </c:extLst>
        </c:ser>
        <c:dLbls>
          <c:showLegendKey val="0"/>
          <c:showVal val="0"/>
          <c:showCatName val="0"/>
          <c:showSerName val="0"/>
          <c:showPercent val="0"/>
          <c:showBubbleSize val="0"/>
        </c:dLbls>
        <c:gapWidth val="100"/>
        <c:overlap val="-24"/>
        <c:axId val="667812687"/>
        <c:axId val="640555743"/>
      </c:barChart>
      <c:catAx>
        <c:axId val="667812687"/>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sz="1800"/>
                  <a:t>Batch Size</a:t>
                </a:r>
              </a:p>
            </c:rich>
          </c:tx>
          <c:layout>
            <c:manualLayout>
              <c:xMode val="edge"/>
              <c:yMode val="edge"/>
              <c:x val="0.42274951495648244"/>
              <c:y val="0.865349996377329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640555743"/>
        <c:crosses val="autoZero"/>
        <c:auto val="1"/>
        <c:lblAlgn val="ctr"/>
        <c:lblOffset val="0"/>
        <c:noMultiLvlLbl val="0"/>
      </c:catAx>
      <c:valAx>
        <c:axId val="640555743"/>
        <c:scaling>
          <c:orientation val="minMax"/>
          <c:max val="0.4"/>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sz="1800"/>
                  <a:t>Time per token (ms)</a:t>
                </a:r>
              </a:p>
            </c:rich>
          </c:tx>
          <c:layout>
            <c:manualLayout>
              <c:xMode val="edge"/>
              <c:yMode val="edge"/>
              <c:x val="3.1008500410193485E-2"/>
              <c:y val="3.2863763147434083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667812687"/>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18911242880185"/>
          <c:y val="0.11328108018733848"/>
          <c:w val="0.75252407685894385"/>
          <c:h val="0.65709169754820118"/>
        </c:manualLayout>
      </c:layout>
      <c:barChart>
        <c:barDir val="col"/>
        <c:grouping val="clustered"/>
        <c:varyColors val="0"/>
        <c:ser>
          <c:idx val="0"/>
          <c:order val="0"/>
          <c:tx>
            <c:strRef>
              <c:f>Sheet1!$B$1</c:f>
              <c:strCache>
                <c:ptCount val="1"/>
                <c:pt idx="0">
                  <c:v>Prefill</c:v>
                </c:pt>
              </c:strCache>
            </c:strRef>
          </c:tx>
          <c:spPr>
            <a:solidFill>
              <a:schemeClr val="accent2"/>
            </a:solidFill>
            <a:ln>
              <a:noFill/>
            </a:ln>
            <a:effectLst/>
          </c:spPr>
          <c:invertIfNegative val="0"/>
          <c:cat>
            <c:numRef>
              <c:f>Sheet1!$A$2:$A$6</c:f>
              <c:numCache>
                <c:formatCode>General</c:formatCode>
                <c:ptCount val="5"/>
                <c:pt idx="0">
                  <c:v>1</c:v>
                </c:pt>
                <c:pt idx="1">
                  <c:v>2</c:v>
                </c:pt>
                <c:pt idx="2">
                  <c:v>4</c:v>
                </c:pt>
                <c:pt idx="3">
                  <c:v>8</c:v>
                </c:pt>
                <c:pt idx="4">
                  <c:v>20</c:v>
                </c:pt>
              </c:numCache>
            </c:numRef>
          </c:cat>
          <c:val>
            <c:numRef>
              <c:f>Sheet1!$B$2:$B$6</c:f>
              <c:numCache>
                <c:formatCode>General</c:formatCode>
                <c:ptCount val="5"/>
                <c:pt idx="0">
                  <c:v>48</c:v>
                </c:pt>
                <c:pt idx="1">
                  <c:v>24</c:v>
                </c:pt>
                <c:pt idx="2">
                  <c:v>12.5</c:v>
                </c:pt>
                <c:pt idx="3">
                  <c:v>7.5</c:v>
                </c:pt>
                <c:pt idx="4">
                  <c:v>4</c:v>
                </c:pt>
              </c:numCache>
            </c:numRef>
          </c:val>
          <c:extLst>
            <c:ext xmlns:c16="http://schemas.microsoft.com/office/drawing/2014/chart" uri="{C3380CC4-5D6E-409C-BE32-E72D297353CC}">
              <c16:uniqueId val="{00000000-BA3A-4E07-9E76-90A7E07B84E2}"/>
            </c:ext>
          </c:extLst>
        </c:ser>
        <c:dLbls>
          <c:showLegendKey val="0"/>
          <c:showVal val="0"/>
          <c:showCatName val="0"/>
          <c:showSerName val="0"/>
          <c:showPercent val="0"/>
          <c:showBubbleSize val="0"/>
        </c:dLbls>
        <c:gapWidth val="100"/>
        <c:overlap val="-24"/>
        <c:axId val="667812687"/>
        <c:axId val="640555743"/>
      </c:barChart>
      <c:catAx>
        <c:axId val="667812687"/>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sz="1800"/>
                  <a:t>Batch Size</a:t>
                </a:r>
              </a:p>
            </c:rich>
          </c:tx>
          <c:layout>
            <c:manualLayout>
              <c:xMode val="edge"/>
              <c:yMode val="edge"/>
              <c:x val="0.46913545375918464"/>
              <c:y val="0.865349996377329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640555743"/>
        <c:crosses val="autoZero"/>
        <c:auto val="1"/>
        <c:lblAlgn val="ctr"/>
        <c:lblOffset val="0"/>
        <c:noMultiLvlLbl val="0"/>
      </c:catAx>
      <c:valAx>
        <c:axId val="640555743"/>
        <c:scaling>
          <c:orientation val="minMax"/>
          <c:max val="50"/>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sz="1800"/>
                  <a:t>Time per token (ms)</a:t>
                </a:r>
              </a:p>
            </c:rich>
          </c:tx>
          <c:layout>
            <c:manualLayout>
              <c:xMode val="edge"/>
              <c:yMode val="edge"/>
              <c:x val="3.1027520653429772E-2"/>
              <c:y val="8.9165743860248253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667812687"/>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90th p</c:v>
          </c:tx>
          <c:spPr>
            <a:ln w="28575" cap="rnd">
              <a:solidFill>
                <a:schemeClr val="accent1"/>
              </a:solidFill>
              <a:round/>
            </a:ln>
            <a:effectLst/>
          </c:spPr>
          <c:marker>
            <c:symbol val="none"/>
          </c:marker>
          <c:cat>
            <c:numRef>
              <c:f>[FCFS_vs_QPS.csv.csv]FCFS_vs_QPS.csv!$A:$A</c:f>
              <c:numCache>
                <c:formatCode>General</c:formatCode>
                <c:ptCount val="1048575"/>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numCache>
              <c:extLst/>
            </c:numRef>
          </c:cat>
          <c:val>
            <c:numRef>
              <c:f>[FCFS_vs_QPS.csv.csv]FCFS_vs_QPS.csv!$B$2:$B$61</c:f>
              <c:numCache>
                <c:formatCode>General</c:formatCode>
                <c:ptCount val="59"/>
                <c:pt idx="0">
                  <c:v>0.65066199999999996</c:v>
                </c:pt>
                <c:pt idx="1">
                  <c:v>0.66621600000000003</c:v>
                </c:pt>
                <c:pt idx="2">
                  <c:v>0.68210499999999996</c:v>
                </c:pt>
                <c:pt idx="3">
                  <c:v>0.69734499999999999</c:v>
                </c:pt>
                <c:pt idx="4">
                  <c:v>0.70538400000000001</c:v>
                </c:pt>
                <c:pt idx="5">
                  <c:v>0.71209900000000004</c:v>
                </c:pt>
                <c:pt idx="6">
                  <c:v>0.718391</c:v>
                </c:pt>
                <c:pt idx="7">
                  <c:v>0.72623199999999999</c:v>
                </c:pt>
                <c:pt idx="8">
                  <c:v>0.734352</c:v>
                </c:pt>
                <c:pt idx="9">
                  <c:v>0.742533</c:v>
                </c:pt>
                <c:pt idx="10">
                  <c:v>0.75291399999999997</c:v>
                </c:pt>
                <c:pt idx="11">
                  <c:v>0.76297599999999999</c:v>
                </c:pt>
                <c:pt idx="12">
                  <c:v>0.77369399999999999</c:v>
                </c:pt>
                <c:pt idx="13">
                  <c:v>0.78629099999999996</c:v>
                </c:pt>
                <c:pt idx="14">
                  <c:v>0.79961300000000002</c:v>
                </c:pt>
                <c:pt idx="15">
                  <c:v>0.83643500000000004</c:v>
                </c:pt>
                <c:pt idx="16">
                  <c:v>0.87577000000000005</c:v>
                </c:pt>
                <c:pt idx="17">
                  <c:v>0.91742100000000004</c:v>
                </c:pt>
                <c:pt idx="18">
                  <c:v>0.96344700000000005</c:v>
                </c:pt>
                <c:pt idx="19">
                  <c:v>1.013039</c:v>
                </c:pt>
                <c:pt idx="20">
                  <c:v>1.06559</c:v>
                </c:pt>
                <c:pt idx="21">
                  <c:v>1.125942</c:v>
                </c:pt>
                <c:pt idx="22">
                  <c:v>1.193465</c:v>
                </c:pt>
                <c:pt idx="23">
                  <c:v>1.267979</c:v>
                </c:pt>
                <c:pt idx="24">
                  <c:v>1.353156</c:v>
                </c:pt>
                <c:pt idx="25">
                  <c:v>1.4460440000000001</c:v>
                </c:pt>
                <c:pt idx="26">
                  <c:v>1.5561290000000001</c:v>
                </c:pt>
                <c:pt idx="27">
                  <c:v>1.6848799999999999</c:v>
                </c:pt>
                <c:pt idx="28">
                  <c:v>1.839485</c:v>
                </c:pt>
                <c:pt idx="29">
                  <c:v>2.02467</c:v>
                </c:pt>
                <c:pt idx="30">
                  <c:v>2.2497600000000002</c:v>
                </c:pt>
                <c:pt idx="31">
                  <c:v>2.5360839999999998</c:v>
                </c:pt>
                <c:pt idx="32">
                  <c:v>2.9031989999999999</c:v>
                </c:pt>
                <c:pt idx="33">
                  <c:v>3.399597</c:v>
                </c:pt>
                <c:pt idx="34">
                  <c:v>4.1005719999999997</c:v>
                </c:pt>
                <c:pt idx="35">
                  <c:v>5.1442370000000004</c:v>
                </c:pt>
                <c:pt idx="36">
                  <c:v>7.0047309999999996</c:v>
                </c:pt>
                <c:pt idx="37">
                  <c:v>10.936199999999999</c:v>
                </c:pt>
                <c:pt idx="38">
                  <c:v>25.028572</c:v>
                </c:pt>
                <c:pt idx="39">
                  <c:v>1829.1784520000001</c:v>
                </c:pt>
                <c:pt idx="40">
                  <c:v>13057.359839000001</c:v>
                </c:pt>
                <c:pt idx="41">
                  <c:v>24361.409670000001</c:v>
                </c:pt>
                <c:pt idx="42">
                  <c:v>35656.963776999997</c:v>
                </c:pt>
                <c:pt idx="43">
                  <c:v>46981.012472000002</c:v>
                </c:pt>
                <c:pt idx="44">
                  <c:v>58194.090482</c:v>
                </c:pt>
                <c:pt idx="45">
                  <c:v>69470.963759000006</c:v>
                </c:pt>
                <c:pt idx="46">
                  <c:v>80738.457320999994</c:v>
                </c:pt>
                <c:pt idx="47">
                  <c:v>92026.947153999994</c:v>
                </c:pt>
                <c:pt idx="48">
                  <c:v>103313.60163400001</c:v>
                </c:pt>
                <c:pt idx="49">
                  <c:v>114646.281905</c:v>
                </c:pt>
                <c:pt idx="50">
                  <c:v>126031.09867000001</c:v>
                </c:pt>
                <c:pt idx="51">
                  <c:v>137223.66032200001</c:v>
                </c:pt>
                <c:pt idx="52">
                  <c:v>148490.168645</c:v>
                </c:pt>
                <c:pt idx="53">
                  <c:v>159844.531758</c:v>
                </c:pt>
                <c:pt idx="54">
                  <c:v>171199.39274000001</c:v>
                </c:pt>
                <c:pt idx="55">
                  <c:v>182533.710777</c:v>
                </c:pt>
                <c:pt idx="56">
                  <c:v>193762.39369500001</c:v>
                </c:pt>
                <c:pt idx="57">
                  <c:v>205037.272379</c:v>
                </c:pt>
                <c:pt idx="58">
                  <c:v>216317.125248</c:v>
                </c:pt>
              </c:numCache>
              <c:extLst/>
            </c:numRef>
          </c:val>
          <c:smooth val="0"/>
          <c:extLst>
            <c:ext xmlns:c16="http://schemas.microsoft.com/office/drawing/2014/chart" uri="{C3380CC4-5D6E-409C-BE32-E72D297353CC}">
              <c16:uniqueId val="{00000000-9E21-4F14-AAD1-FD826A4B953F}"/>
            </c:ext>
          </c:extLst>
        </c:ser>
        <c:ser>
          <c:idx val="1"/>
          <c:order val="1"/>
          <c:tx>
            <c:v>99.9th p</c:v>
          </c:tx>
          <c:spPr>
            <a:ln w="28575" cap="rnd">
              <a:solidFill>
                <a:schemeClr val="accent2"/>
              </a:solidFill>
              <a:round/>
            </a:ln>
            <a:effectLst/>
          </c:spPr>
          <c:marker>
            <c:symbol val="none"/>
          </c:marker>
          <c:cat>
            <c:numRef>
              <c:f>[FCFS_vs_QPS.csv.csv]FCFS_vs_QPS.csv!$A:$A</c:f>
              <c:numCache>
                <c:formatCode>General</c:formatCode>
                <c:ptCount val="1048575"/>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numCache>
              <c:extLst/>
            </c:numRef>
          </c:cat>
          <c:val>
            <c:numRef>
              <c:f>[FCFS_vs_QPS.csv.csv]FCFS_vs_QPS.csv!$C$2:$C$61</c:f>
              <c:numCache>
                <c:formatCode>General</c:formatCode>
                <c:ptCount val="59"/>
                <c:pt idx="0">
                  <c:v>1.0491269999999999</c:v>
                </c:pt>
                <c:pt idx="1">
                  <c:v>1.1583049999999999</c:v>
                </c:pt>
                <c:pt idx="2">
                  <c:v>1.2677560000000001</c:v>
                </c:pt>
                <c:pt idx="3">
                  <c:v>1.34643</c:v>
                </c:pt>
                <c:pt idx="4">
                  <c:v>1.3983399999999999</c:v>
                </c:pt>
                <c:pt idx="5">
                  <c:v>1.461406</c:v>
                </c:pt>
                <c:pt idx="6">
                  <c:v>1.5052589999999999</c:v>
                </c:pt>
                <c:pt idx="7">
                  <c:v>1.565564</c:v>
                </c:pt>
                <c:pt idx="8">
                  <c:v>1.6439060000000001</c:v>
                </c:pt>
                <c:pt idx="9">
                  <c:v>1.7284200000000001</c:v>
                </c:pt>
                <c:pt idx="10">
                  <c:v>1.8209439999999999</c:v>
                </c:pt>
                <c:pt idx="11">
                  <c:v>1.9025259999999999</c:v>
                </c:pt>
                <c:pt idx="12">
                  <c:v>1.9889140000000001</c:v>
                </c:pt>
                <c:pt idx="13">
                  <c:v>2.0862910000000001</c:v>
                </c:pt>
                <c:pt idx="14">
                  <c:v>2.1825999999999999</c:v>
                </c:pt>
                <c:pt idx="15">
                  <c:v>2.2804380000000002</c:v>
                </c:pt>
                <c:pt idx="16">
                  <c:v>2.4313289999999999</c:v>
                </c:pt>
                <c:pt idx="17">
                  <c:v>2.567307</c:v>
                </c:pt>
                <c:pt idx="18">
                  <c:v>2.7207750000000002</c:v>
                </c:pt>
                <c:pt idx="19">
                  <c:v>2.877294</c:v>
                </c:pt>
                <c:pt idx="20">
                  <c:v>3.0254189999999999</c:v>
                </c:pt>
                <c:pt idx="21">
                  <c:v>3.2093029999999998</c:v>
                </c:pt>
                <c:pt idx="22">
                  <c:v>3.3971939999999998</c:v>
                </c:pt>
                <c:pt idx="23">
                  <c:v>3.595024</c:v>
                </c:pt>
                <c:pt idx="24">
                  <c:v>3.818851</c:v>
                </c:pt>
                <c:pt idx="25">
                  <c:v>4.1009589999999996</c:v>
                </c:pt>
                <c:pt idx="26">
                  <c:v>4.4273290000000003</c:v>
                </c:pt>
                <c:pt idx="27">
                  <c:v>4.8159359999999998</c:v>
                </c:pt>
                <c:pt idx="28">
                  <c:v>5.35886</c:v>
                </c:pt>
                <c:pt idx="29">
                  <c:v>5.9801140000000004</c:v>
                </c:pt>
                <c:pt idx="30">
                  <c:v>6.7211360000000004</c:v>
                </c:pt>
                <c:pt idx="31">
                  <c:v>7.6015199999999998</c:v>
                </c:pt>
                <c:pt idx="32">
                  <c:v>8.7477169999999997</c:v>
                </c:pt>
                <c:pt idx="33">
                  <c:v>10.301956000000001</c:v>
                </c:pt>
                <c:pt idx="34">
                  <c:v>12.549657</c:v>
                </c:pt>
                <c:pt idx="35">
                  <c:v>16.183416999999999</c:v>
                </c:pt>
                <c:pt idx="36">
                  <c:v>21.294122999999999</c:v>
                </c:pt>
                <c:pt idx="37">
                  <c:v>31.011163</c:v>
                </c:pt>
                <c:pt idx="38">
                  <c:v>59.238469000000002</c:v>
                </c:pt>
                <c:pt idx="39">
                  <c:v>2008.7973930000001</c:v>
                </c:pt>
                <c:pt idx="40">
                  <c:v>14410.957821</c:v>
                </c:pt>
                <c:pt idx="41">
                  <c:v>26909.472582999999</c:v>
                </c:pt>
                <c:pt idx="42">
                  <c:v>39495.417480999997</c:v>
                </c:pt>
                <c:pt idx="43">
                  <c:v>52000.047875999997</c:v>
                </c:pt>
                <c:pt idx="44">
                  <c:v>64557.992546000001</c:v>
                </c:pt>
                <c:pt idx="45">
                  <c:v>77239.751839000004</c:v>
                </c:pt>
                <c:pt idx="46">
                  <c:v>89655.547797000007</c:v>
                </c:pt>
                <c:pt idx="47">
                  <c:v>102239.500158</c:v>
                </c:pt>
                <c:pt idx="48">
                  <c:v>114792.57431</c:v>
                </c:pt>
                <c:pt idx="49">
                  <c:v>127392.087741</c:v>
                </c:pt>
                <c:pt idx="50">
                  <c:v>139874.994748</c:v>
                </c:pt>
                <c:pt idx="51">
                  <c:v>152415.80928700001</c:v>
                </c:pt>
                <c:pt idx="52">
                  <c:v>164908.51081499999</c:v>
                </c:pt>
                <c:pt idx="53">
                  <c:v>177433.03048300001</c:v>
                </c:pt>
                <c:pt idx="54">
                  <c:v>190066.350714</c:v>
                </c:pt>
                <c:pt idx="55">
                  <c:v>202594.690997</c:v>
                </c:pt>
                <c:pt idx="56">
                  <c:v>215178.73426999999</c:v>
                </c:pt>
                <c:pt idx="57">
                  <c:v>227612.29212</c:v>
                </c:pt>
                <c:pt idx="58">
                  <c:v>240052.02010600001</c:v>
                </c:pt>
              </c:numCache>
              <c:extLst/>
            </c:numRef>
          </c:val>
          <c:smooth val="0"/>
          <c:extLst>
            <c:ext xmlns:c16="http://schemas.microsoft.com/office/drawing/2014/chart" uri="{C3380CC4-5D6E-409C-BE32-E72D297353CC}">
              <c16:uniqueId val="{00000001-9E21-4F14-AAD1-FD826A4B953F}"/>
            </c:ext>
          </c:extLst>
        </c:ser>
        <c:ser>
          <c:idx val="2"/>
          <c:order val="2"/>
          <c:tx>
            <c:v>median</c:v>
          </c:tx>
          <c:spPr>
            <a:ln w="28575" cap="rnd">
              <a:solidFill>
                <a:schemeClr val="accent3"/>
              </a:solidFill>
              <a:round/>
            </a:ln>
            <a:effectLst/>
          </c:spPr>
          <c:marker>
            <c:symbol val="none"/>
          </c:marker>
          <c:cat>
            <c:numRef>
              <c:f>[FCFS_vs_QPS.csv.csv]FCFS_vs_QPS.csv!$A:$A</c:f>
              <c:numCache>
                <c:formatCode>General</c:formatCode>
                <c:ptCount val="1048575"/>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numCache>
              <c:extLst/>
            </c:numRef>
          </c:cat>
          <c:val>
            <c:numRef>
              <c:f>[FCFS_vs_QPS.csv.csv]FCFS_vs_QPS.csv!$U$2:$U$61</c:f>
              <c:numCache>
                <c:formatCode>General</c:formatCode>
                <c:ptCount val="59"/>
                <c:pt idx="0">
                  <c:v>0.19644200000000001</c:v>
                </c:pt>
                <c:pt idx="1">
                  <c:v>0.20089299999999999</c:v>
                </c:pt>
                <c:pt idx="2">
                  <c:v>0.205733</c:v>
                </c:pt>
                <c:pt idx="3">
                  <c:v>0.210619</c:v>
                </c:pt>
                <c:pt idx="4">
                  <c:v>0.21520900000000001</c:v>
                </c:pt>
                <c:pt idx="5">
                  <c:v>0.221138</c:v>
                </c:pt>
                <c:pt idx="6">
                  <c:v>0.226718</c:v>
                </c:pt>
                <c:pt idx="7">
                  <c:v>0.23286599999999999</c:v>
                </c:pt>
                <c:pt idx="8">
                  <c:v>0.23845</c:v>
                </c:pt>
                <c:pt idx="9">
                  <c:v>0.24495800000000001</c:v>
                </c:pt>
                <c:pt idx="10">
                  <c:v>0.25190099999999999</c:v>
                </c:pt>
                <c:pt idx="11">
                  <c:v>0.25872699999999998</c:v>
                </c:pt>
                <c:pt idx="12">
                  <c:v>0.26628400000000002</c:v>
                </c:pt>
                <c:pt idx="13">
                  <c:v>0.274092</c:v>
                </c:pt>
                <c:pt idx="14">
                  <c:v>0.28257300000000002</c:v>
                </c:pt>
                <c:pt idx="15">
                  <c:v>0.29164699999999999</c:v>
                </c:pt>
                <c:pt idx="16">
                  <c:v>0.301145</c:v>
                </c:pt>
                <c:pt idx="17">
                  <c:v>0.31537199999999999</c:v>
                </c:pt>
                <c:pt idx="18">
                  <c:v>0.330598</c:v>
                </c:pt>
                <c:pt idx="19">
                  <c:v>0.34692000000000001</c:v>
                </c:pt>
                <c:pt idx="20">
                  <c:v>0.36406100000000002</c:v>
                </c:pt>
                <c:pt idx="21">
                  <c:v>0.38229600000000002</c:v>
                </c:pt>
                <c:pt idx="22">
                  <c:v>0.40243000000000001</c:v>
                </c:pt>
                <c:pt idx="23">
                  <c:v>0.42945699999999998</c:v>
                </c:pt>
                <c:pt idx="24">
                  <c:v>0.45894800000000002</c:v>
                </c:pt>
                <c:pt idx="25">
                  <c:v>0.49131599999999997</c:v>
                </c:pt>
                <c:pt idx="26">
                  <c:v>0.53078800000000004</c:v>
                </c:pt>
                <c:pt idx="27">
                  <c:v>0.57492600000000005</c:v>
                </c:pt>
                <c:pt idx="28">
                  <c:v>0.62713399999999997</c:v>
                </c:pt>
                <c:pt idx="29">
                  <c:v>0.68791599999999997</c:v>
                </c:pt>
                <c:pt idx="30">
                  <c:v>0.74604499999999996</c:v>
                </c:pt>
                <c:pt idx="31">
                  <c:v>0.81612899999999999</c:v>
                </c:pt>
                <c:pt idx="32">
                  <c:v>0.92549700000000001</c:v>
                </c:pt>
                <c:pt idx="33">
                  <c:v>1.073118</c:v>
                </c:pt>
                <c:pt idx="34">
                  <c:v>1.281873</c:v>
                </c:pt>
                <c:pt idx="35">
                  <c:v>1.602824</c:v>
                </c:pt>
                <c:pt idx="36">
                  <c:v>2.1542690000000002</c:v>
                </c:pt>
                <c:pt idx="37">
                  <c:v>3.3334350000000001</c:v>
                </c:pt>
                <c:pt idx="38">
                  <c:v>7.2350709999999996</c:v>
                </c:pt>
                <c:pt idx="39">
                  <c:v>1259.7064829999999</c:v>
                </c:pt>
                <c:pt idx="40">
                  <c:v>7525.0942619999996</c:v>
                </c:pt>
                <c:pt idx="41">
                  <c:v>13760.412915999999</c:v>
                </c:pt>
                <c:pt idx="42">
                  <c:v>20031.336353999999</c:v>
                </c:pt>
                <c:pt idx="43">
                  <c:v>26341.039137</c:v>
                </c:pt>
                <c:pt idx="44">
                  <c:v>32605.270768999999</c:v>
                </c:pt>
                <c:pt idx="45">
                  <c:v>38879.032131</c:v>
                </c:pt>
                <c:pt idx="46">
                  <c:v>45103.771713000002</c:v>
                </c:pt>
                <c:pt idx="47">
                  <c:v>51367.893773000003</c:v>
                </c:pt>
                <c:pt idx="48">
                  <c:v>57643.142812999999</c:v>
                </c:pt>
                <c:pt idx="49">
                  <c:v>63891.836490000002</c:v>
                </c:pt>
                <c:pt idx="50">
                  <c:v>70151.581464000003</c:v>
                </c:pt>
                <c:pt idx="51">
                  <c:v>76408.233294000005</c:v>
                </c:pt>
                <c:pt idx="52">
                  <c:v>82698.983687999993</c:v>
                </c:pt>
                <c:pt idx="53">
                  <c:v>88975.063609000004</c:v>
                </c:pt>
                <c:pt idx="54">
                  <c:v>95272.170373999994</c:v>
                </c:pt>
                <c:pt idx="55">
                  <c:v>101561.915412</c:v>
                </c:pt>
                <c:pt idx="56">
                  <c:v>107760.960389</c:v>
                </c:pt>
                <c:pt idx="57">
                  <c:v>114048.509448</c:v>
                </c:pt>
                <c:pt idx="58">
                  <c:v>120332.97899</c:v>
                </c:pt>
              </c:numCache>
              <c:extLst/>
            </c:numRef>
          </c:val>
          <c:smooth val="0"/>
          <c:extLst>
            <c:ext xmlns:c16="http://schemas.microsoft.com/office/drawing/2014/chart" uri="{C3380CC4-5D6E-409C-BE32-E72D297353CC}">
              <c16:uniqueId val="{00000002-9E21-4F14-AAD1-FD826A4B953F}"/>
            </c:ext>
          </c:extLst>
        </c:ser>
        <c:dLbls>
          <c:showLegendKey val="0"/>
          <c:showVal val="0"/>
          <c:showCatName val="0"/>
          <c:showSerName val="0"/>
          <c:showPercent val="0"/>
          <c:showBubbleSize val="0"/>
        </c:dLbls>
        <c:smooth val="0"/>
        <c:axId val="1402808719"/>
        <c:axId val="1402809199"/>
      </c:lineChart>
      <c:catAx>
        <c:axId val="1402808719"/>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Load (QPS)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1" i="0" u="none" strike="noStrike" kern="1200" baseline="0">
                <a:solidFill>
                  <a:schemeClr val="tx1">
                    <a:lumMod val="65000"/>
                    <a:lumOff val="35000"/>
                  </a:schemeClr>
                </a:solidFill>
                <a:latin typeface="+mn-lt"/>
                <a:ea typeface="+mn-ea"/>
                <a:cs typeface="+mn-cs"/>
              </a:defRPr>
            </a:pPr>
            <a:endParaRPr lang="en-US"/>
          </a:p>
        </c:txPr>
        <c:crossAx val="1402809199"/>
        <c:crossesAt val="1.0000000000000002E-2"/>
        <c:auto val="1"/>
        <c:lblAlgn val="ctr"/>
        <c:lblOffset val="100"/>
        <c:tickLblSkip val="5"/>
        <c:tickMarkSkip val="10"/>
        <c:noMultiLvlLbl val="0"/>
      </c:catAx>
      <c:valAx>
        <c:axId val="1402809199"/>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Latency (s)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402808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Default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90th p</c:v>
          </c:tx>
          <c:spPr>
            <a:ln w="28575" cap="rnd">
              <a:solidFill>
                <a:schemeClr val="accent1"/>
              </a:solidFill>
              <a:round/>
            </a:ln>
            <a:effectLst/>
          </c:spPr>
          <c:marker>
            <c:symbol val="none"/>
          </c:marker>
          <c:cat>
            <c:numRef>
              <c:f>[FCFS_vs_QPS.csv.csv]FCFS_vs_QPS.csv!$A:$A</c:f>
              <c:numCache>
                <c:formatCode>General</c:formatCode>
                <c:ptCount val="1048575"/>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numCache>
              <c:extLst/>
            </c:numRef>
          </c:cat>
          <c:val>
            <c:numRef>
              <c:f>[FCFS_vs_QPS.csv.csv]FCFS_vs_QPS.csv!$B$2:$B$61</c:f>
              <c:numCache>
                <c:formatCode>General</c:formatCode>
                <c:ptCount val="59"/>
                <c:pt idx="0">
                  <c:v>0.65066199999999996</c:v>
                </c:pt>
                <c:pt idx="1">
                  <c:v>0.66621600000000003</c:v>
                </c:pt>
                <c:pt idx="2">
                  <c:v>0.68210499999999996</c:v>
                </c:pt>
                <c:pt idx="3">
                  <c:v>0.69734499999999999</c:v>
                </c:pt>
                <c:pt idx="4">
                  <c:v>0.70538400000000001</c:v>
                </c:pt>
                <c:pt idx="5">
                  <c:v>0.71209900000000004</c:v>
                </c:pt>
                <c:pt idx="6">
                  <c:v>0.718391</c:v>
                </c:pt>
                <c:pt idx="7">
                  <c:v>0.72623199999999999</c:v>
                </c:pt>
                <c:pt idx="8">
                  <c:v>0.734352</c:v>
                </c:pt>
                <c:pt idx="9">
                  <c:v>0.742533</c:v>
                </c:pt>
                <c:pt idx="10">
                  <c:v>0.75291399999999997</c:v>
                </c:pt>
                <c:pt idx="11">
                  <c:v>0.76297599999999999</c:v>
                </c:pt>
                <c:pt idx="12">
                  <c:v>0.77369399999999999</c:v>
                </c:pt>
                <c:pt idx="13">
                  <c:v>0.78629099999999996</c:v>
                </c:pt>
                <c:pt idx="14">
                  <c:v>0.79961300000000002</c:v>
                </c:pt>
                <c:pt idx="15">
                  <c:v>0.83643500000000004</c:v>
                </c:pt>
                <c:pt idx="16">
                  <c:v>0.87577000000000005</c:v>
                </c:pt>
                <c:pt idx="17">
                  <c:v>0.91742100000000004</c:v>
                </c:pt>
                <c:pt idx="18">
                  <c:v>0.96344700000000005</c:v>
                </c:pt>
                <c:pt idx="19">
                  <c:v>1.013039</c:v>
                </c:pt>
                <c:pt idx="20">
                  <c:v>1.06559</c:v>
                </c:pt>
                <c:pt idx="21">
                  <c:v>1.125942</c:v>
                </c:pt>
                <c:pt idx="22">
                  <c:v>1.193465</c:v>
                </c:pt>
                <c:pt idx="23">
                  <c:v>1.267979</c:v>
                </c:pt>
                <c:pt idx="24">
                  <c:v>1.353156</c:v>
                </c:pt>
                <c:pt idx="25">
                  <c:v>1.4460440000000001</c:v>
                </c:pt>
                <c:pt idx="26">
                  <c:v>1.5561290000000001</c:v>
                </c:pt>
                <c:pt idx="27">
                  <c:v>1.6848799999999999</c:v>
                </c:pt>
                <c:pt idx="28">
                  <c:v>1.839485</c:v>
                </c:pt>
                <c:pt idx="29">
                  <c:v>2.02467</c:v>
                </c:pt>
                <c:pt idx="30">
                  <c:v>2.2497600000000002</c:v>
                </c:pt>
                <c:pt idx="31">
                  <c:v>2.5360839999999998</c:v>
                </c:pt>
                <c:pt idx="32">
                  <c:v>2.9031989999999999</c:v>
                </c:pt>
                <c:pt idx="33">
                  <c:v>3.399597</c:v>
                </c:pt>
                <c:pt idx="34">
                  <c:v>4.1005719999999997</c:v>
                </c:pt>
                <c:pt idx="35">
                  <c:v>5.1442370000000004</c:v>
                </c:pt>
                <c:pt idx="36">
                  <c:v>7.0047309999999996</c:v>
                </c:pt>
                <c:pt idx="37">
                  <c:v>10.936199999999999</c:v>
                </c:pt>
                <c:pt idx="38">
                  <c:v>25.028572</c:v>
                </c:pt>
                <c:pt idx="39">
                  <c:v>1829.1784520000001</c:v>
                </c:pt>
                <c:pt idx="40">
                  <c:v>13057.359839000001</c:v>
                </c:pt>
                <c:pt idx="41">
                  <c:v>24361.409670000001</c:v>
                </c:pt>
                <c:pt idx="42">
                  <c:v>35656.963776999997</c:v>
                </c:pt>
                <c:pt idx="43">
                  <c:v>46981.012472000002</c:v>
                </c:pt>
                <c:pt idx="44">
                  <c:v>58194.090482</c:v>
                </c:pt>
                <c:pt idx="45">
                  <c:v>69470.963759000006</c:v>
                </c:pt>
                <c:pt idx="46">
                  <c:v>80738.457320999994</c:v>
                </c:pt>
                <c:pt idx="47">
                  <c:v>92026.947153999994</c:v>
                </c:pt>
                <c:pt idx="48">
                  <c:v>103313.60163400001</c:v>
                </c:pt>
                <c:pt idx="49">
                  <c:v>114646.281905</c:v>
                </c:pt>
                <c:pt idx="50">
                  <c:v>126031.09867000001</c:v>
                </c:pt>
                <c:pt idx="51">
                  <c:v>137223.66032200001</c:v>
                </c:pt>
                <c:pt idx="52">
                  <c:v>148490.168645</c:v>
                </c:pt>
                <c:pt idx="53">
                  <c:v>159844.531758</c:v>
                </c:pt>
                <c:pt idx="54">
                  <c:v>171199.39274000001</c:v>
                </c:pt>
                <c:pt idx="55">
                  <c:v>182533.710777</c:v>
                </c:pt>
                <c:pt idx="56">
                  <c:v>193762.39369500001</c:v>
                </c:pt>
                <c:pt idx="57">
                  <c:v>205037.272379</c:v>
                </c:pt>
                <c:pt idx="58">
                  <c:v>216317.125248</c:v>
                </c:pt>
              </c:numCache>
              <c:extLst/>
            </c:numRef>
          </c:val>
          <c:smooth val="0"/>
          <c:extLst>
            <c:ext xmlns:c16="http://schemas.microsoft.com/office/drawing/2014/chart" uri="{C3380CC4-5D6E-409C-BE32-E72D297353CC}">
              <c16:uniqueId val="{00000000-162D-493F-89EA-0FA135B60628}"/>
            </c:ext>
          </c:extLst>
        </c:ser>
        <c:ser>
          <c:idx val="1"/>
          <c:order val="1"/>
          <c:tx>
            <c:v>99.9th p</c:v>
          </c:tx>
          <c:spPr>
            <a:ln w="28575" cap="rnd">
              <a:solidFill>
                <a:schemeClr val="accent2"/>
              </a:solidFill>
              <a:round/>
            </a:ln>
            <a:effectLst/>
          </c:spPr>
          <c:marker>
            <c:symbol val="none"/>
          </c:marker>
          <c:cat>
            <c:numRef>
              <c:f>[FCFS_vs_QPS.csv.csv]FCFS_vs_QPS.csv!$A:$A</c:f>
              <c:numCache>
                <c:formatCode>General</c:formatCode>
                <c:ptCount val="1048575"/>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numCache>
              <c:extLst/>
            </c:numRef>
          </c:cat>
          <c:val>
            <c:numRef>
              <c:f>[FCFS_vs_QPS.csv.csv]FCFS_vs_QPS.csv!$C$2:$C$61</c:f>
              <c:numCache>
                <c:formatCode>General</c:formatCode>
                <c:ptCount val="59"/>
                <c:pt idx="0">
                  <c:v>1.0491269999999999</c:v>
                </c:pt>
                <c:pt idx="1">
                  <c:v>1.1583049999999999</c:v>
                </c:pt>
                <c:pt idx="2">
                  <c:v>1.2677560000000001</c:v>
                </c:pt>
                <c:pt idx="3">
                  <c:v>1.34643</c:v>
                </c:pt>
                <c:pt idx="4">
                  <c:v>1.3983399999999999</c:v>
                </c:pt>
                <c:pt idx="5">
                  <c:v>1.461406</c:v>
                </c:pt>
                <c:pt idx="6">
                  <c:v>1.5052589999999999</c:v>
                </c:pt>
                <c:pt idx="7">
                  <c:v>1.565564</c:v>
                </c:pt>
                <c:pt idx="8">
                  <c:v>1.6439060000000001</c:v>
                </c:pt>
                <c:pt idx="9">
                  <c:v>1.7284200000000001</c:v>
                </c:pt>
                <c:pt idx="10">
                  <c:v>1.8209439999999999</c:v>
                </c:pt>
                <c:pt idx="11">
                  <c:v>1.9025259999999999</c:v>
                </c:pt>
                <c:pt idx="12">
                  <c:v>1.9889140000000001</c:v>
                </c:pt>
                <c:pt idx="13">
                  <c:v>2.0862910000000001</c:v>
                </c:pt>
                <c:pt idx="14">
                  <c:v>2.1825999999999999</c:v>
                </c:pt>
                <c:pt idx="15">
                  <c:v>2.2804380000000002</c:v>
                </c:pt>
                <c:pt idx="16">
                  <c:v>2.4313289999999999</c:v>
                </c:pt>
                <c:pt idx="17">
                  <c:v>2.567307</c:v>
                </c:pt>
                <c:pt idx="18">
                  <c:v>2.7207750000000002</c:v>
                </c:pt>
                <c:pt idx="19">
                  <c:v>2.877294</c:v>
                </c:pt>
                <c:pt idx="20">
                  <c:v>3.0254189999999999</c:v>
                </c:pt>
                <c:pt idx="21">
                  <c:v>3.2093029999999998</c:v>
                </c:pt>
                <c:pt idx="22">
                  <c:v>3.3971939999999998</c:v>
                </c:pt>
                <c:pt idx="23">
                  <c:v>3.595024</c:v>
                </c:pt>
                <c:pt idx="24">
                  <c:v>3.818851</c:v>
                </c:pt>
                <c:pt idx="25">
                  <c:v>4.1009589999999996</c:v>
                </c:pt>
                <c:pt idx="26">
                  <c:v>4.4273290000000003</c:v>
                </c:pt>
                <c:pt idx="27">
                  <c:v>4.8159359999999998</c:v>
                </c:pt>
                <c:pt idx="28">
                  <c:v>5.35886</c:v>
                </c:pt>
                <c:pt idx="29">
                  <c:v>5.9801140000000004</c:v>
                </c:pt>
                <c:pt idx="30">
                  <c:v>6.7211360000000004</c:v>
                </c:pt>
                <c:pt idx="31">
                  <c:v>7.6015199999999998</c:v>
                </c:pt>
                <c:pt idx="32">
                  <c:v>8.7477169999999997</c:v>
                </c:pt>
                <c:pt idx="33">
                  <c:v>10.301956000000001</c:v>
                </c:pt>
                <c:pt idx="34">
                  <c:v>12.549657</c:v>
                </c:pt>
                <c:pt idx="35">
                  <c:v>16.183416999999999</c:v>
                </c:pt>
                <c:pt idx="36">
                  <c:v>21.294122999999999</c:v>
                </c:pt>
                <c:pt idx="37">
                  <c:v>31.011163</c:v>
                </c:pt>
                <c:pt idx="38">
                  <c:v>59.238469000000002</c:v>
                </c:pt>
                <c:pt idx="39">
                  <c:v>2008.7973930000001</c:v>
                </c:pt>
                <c:pt idx="40">
                  <c:v>14410.957821</c:v>
                </c:pt>
                <c:pt idx="41">
                  <c:v>26909.472582999999</c:v>
                </c:pt>
                <c:pt idx="42">
                  <c:v>39495.417480999997</c:v>
                </c:pt>
                <c:pt idx="43">
                  <c:v>52000.047875999997</c:v>
                </c:pt>
                <c:pt idx="44">
                  <c:v>64557.992546000001</c:v>
                </c:pt>
                <c:pt idx="45">
                  <c:v>77239.751839000004</c:v>
                </c:pt>
                <c:pt idx="46">
                  <c:v>89655.547797000007</c:v>
                </c:pt>
                <c:pt idx="47">
                  <c:v>102239.500158</c:v>
                </c:pt>
                <c:pt idx="48">
                  <c:v>114792.57431</c:v>
                </c:pt>
                <c:pt idx="49">
                  <c:v>127392.087741</c:v>
                </c:pt>
                <c:pt idx="50">
                  <c:v>139874.994748</c:v>
                </c:pt>
                <c:pt idx="51">
                  <c:v>152415.80928700001</c:v>
                </c:pt>
                <c:pt idx="52">
                  <c:v>164908.51081499999</c:v>
                </c:pt>
                <c:pt idx="53">
                  <c:v>177433.03048300001</c:v>
                </c:pt>
                <c:pt idx="54">
                  <c:v>190066.350714</c:v>
                </c:pt>
                <c:pt idx="55">
                  <c:v>202594.690997</c:v>
                </c:pt>
                <c:pt idx="56">
                  <c:v>215178.73426999999</c:v>
                </c:pt>
                <c:pt idx="57">
                  <c:v>227612.29212</c:v>
                </c:pt>
                <c:pt idx="58">
                  <c:v>240052.02010600001</c:v>
                </c:pt>
              </c:numCache>
              <c:extLst/>
            </c:numRef>
          </c:val>
          <c:smooth val="0"/>
          <c:extLst>
            <c:ext xmlns:c16="http://schemas.microsoft.com/office/drawing/2014/chart" uri="{C3380CC4-5D6E-409C-BE32-E72D297353CC}">
              <c16:uniqueId val="{00000001-162D-493F-89EA-0FA135B60628}"/>
            </c:ext>
          </c:extLst>
        </c:ser>
        <c:ser>
          <c:idx val="2"/>
          <c:order val="2"/>
          <c:tx>
            <c:v>median</c:v>
          </c:tx>
          <c:spPr>
            <a:ln w="28575" cap="rnd">
              <a:solidFill>
                <a:schemeClr val="accent3"/>
              </a:solidFill>
              <a:round/>
            </a:ln>
            <a:effectLst/>
          </c:spPr>
          <c:marker>
            <c:symbol val="none"/>
          </c:marker>
          <c:cat>
            <c:numRef>
              <c:f>[FCFS_vs_QPS.csv.csv]FCFS_vs_QPS.csv!$A:$A</c:f>
              <c:numCache>
                <c:formatCode>General</c:formatCode>
                <c:ptCount val="1048575"/>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numCache>
              <c:extLst/>
            </c:numRef>
          </c:cat>
          <c:val>
            <c:numRef>
              <c:f>[FCFS_vs_QPS.csv.csv]FCFS_vs_QPS.csv!$U$2:$U$61</c:f>
              <c:numCache>
                <c:formatCode>General</c:formatCode>
                <c:ptCount val="59"/>
                <c:pt idx="0">
                  <c:v>0.19644200000000001</c:v>
                </c:pt>
                <c:pt idx="1">
                  <c:v>0.20089299999999999</c:v>
                </c:pt>
                <c:pt idx="2">
                  <c:v>0.205733</c:v>
                </c:pt>
                <c:pt idx="3">
                  <c:v>0.210619</c:v>
                </c:pt>
                <c:pt idx="4">
                  <c:v>0.21520900000000001</c:v>
                </c:pt>
                <c:pt idx="5">
                  <c:v>0.221138</c:v>
                </c:pt>
                <c:pt idx="6">
                  <c:v>0.226718</c:v>
                </c:pt>
                <c:pt idx="7">
                  <c:v>0.23286599999999999</c:v>
                </c:pt>
                <c:pt idx="8">
                  <c:v>0.23845</c:v>
                </c:pt>
                <c:pt idx="9">
                  <c:v>0.24495800000000001</c:v>
                </c:pt>
                <c:pt idx="10">
                  <c:v>0.25190099999999999</c:v>
                </c:pt>
                <c:pt idx="11">
                  <c:v>0.25872699999999998</c:v>
                </c:pt>
                <c:pt idx="12">
                  <c:v>0.26628400000000002</c:v>
                </c:pt>
                <c:pt idx="13">
                  <c:v>0.274092</c:v>
                </c:pt>
                <c:pt idx="14">
                  <c:v>0.28257300000000002</c:v>
                </c:pt>
                <c:pt idx="15">
                  <c:v>0.29164699999999999</c:v>
                </c:pt>
                <c:pt idx="16">
                  <c:v>0.301145</c:v>
                </c:pt>
                <c:pt idx="17">
                  <c:v>0.31537199999999999</c:v>
                </c:pt>
                <c:pt idx="18">
                  <c:v>0.330598</c:v>
                </c:pt>
                <c:pt idx="19">
                  <c:v>0.34692000000000001</c:v>
                </c:pt>
                <c:pt idx="20">
                  <c:v>0.36406100000000002</c:v>
                </c:pt>
                <c:pt idx="21">
                  <c:v>0.38229600000000002</c:v>
                </c:pt>
                <c:pt idx="22">
                  <c:v>0.40243000000000001</c:v>
                </c:pt>
                <c:pt idx="23">
                  <c:v>0.42945699999999998</c:v>
                </c:pt>
                <c:pt idx="24">
                  <c:v>0.45894800000000002</c:v>
                </c:pt>
                <c:pt idx="25">
                  <c:v>0.49131599999999997</c:v>
                </c:pt>
                <c:pt idx="26">
                  <c:v>0.53078800000000004</c:v>
                </c:pt>
                <c:pt idx="27">
                  <c:v>0.57492600000000005</c:v>
                </c:pt>
                <c:pt idx="28">
                  <c:v>0.62713399999999997</c:v>
                </c:pt>
                <c:pt idx="29">
                  <c:v>0.68791599999999997</c:v>
                </c:pt>
                <c:pt idx="30">
                  <c:v>0.74604499999999996</c:v>
                </c:pt>
                <c:pt idx="31">
                  <c:v>0.81612899999999999</c:v>
                </c:pt>
                <c:pt idx="32">
                  <c:v>0.92549700000000001</c:v>
                </c:pt>
                <c:pt idx="33">
                  <c:v>1.073118</c:v>
                </c:pt>
                <c:pt idx="34">
                  <c:v>1.281873</c:v>
                </c:pt>
                <c:pt idx="35">
                  <c:v>1.602824</c:v>
                </c:pt>
                <c:pt idx="36">
                  <c:v>2.1542690000000002</c:v>
                </c:pt>
                <c:pt idx="37">
                  <c:v>3.3334350000000001</c:v>
                </c:pt>
                <c:pt idx="38">
                  <c:v>7.2350709999999996</c:v>
                </c:pt>
                <c:pt idx="39">
                  <c:v>1259.7064829999999</c:v>
                </c:pt>
                <c:pt idx="40">
                  <c:v>7525.0942619999996</c:v>
                </c:pt>
                <c:pt idx="41">
                  <c:v>13760.412915999999</c:v>
                </c:pt>
                <c:pt idx="42">
                  <c:v>20031.336353999999</c:v>
                </c:pt>
                <c:pt idx="43">
                  <c:v>26341.039137</c:v>
                </c:pt>
                <c:pt idx="44">
                  <c:v>32605.270768999999</c:v>
                </c:pt>
                <c:pt idx="45">
                  <c:v>38879.032131</c:v>
                </c:pt>
                <c:pt idx="46">
                  <c:v>45103.771713000002</c:v>
                </c:pt>
                <c:pt idx="47">
                  <c:v>51367.893773000003</c:v>
                </c:pt>
                <c:pt idx="48">
                  <c:v>57643.142812999999</c:v>
                </c:pt>
                <c:pt idx="49">
                  <c:v>63891.836490000002</c:v>
                </c:pt>
                <c:pt idx="50">
                  <c:v>70151.581464000003</c:v>
                </c:pt>
                <c:pt idx="51">
                  <c:v>76408.233294000005</c:v>
                </c:pt>
                <c:pt idx="52">
                  <c:v>82698.983687999993</c:v>
                </c:pt>
                <c:pt idx="53">
                  <c:v>88975.063609000004</c:v>
                </c:pt>
                <c:pt idx="54">
                  <c:v>95272.170373999994</c:v>
                </c:pt>
                <c:pt idx="55">
                  <c:v>101561.915412</c:v>
                </c:pt>
                <c:pt idx="56">
                  <c:v>107760.960389</c:v>
                </c:pt>
                <c:pt idx="57">
                  <c:v>114048.509448</c:v>
                </c:pt>
                <c:pt idx="58">
                  <c:v>120332.97899</c:v>
                </c:pt>
              </c:numCache>
              <c:extLst/>
            </c:numRef>
          </c:val>
          <c:smooth val="0"/>
          <c:extLst>
            <c:ext xmlns:c16="http://schemas.microsoft.com/office/drawing/2014/chart" uri="{C3380CC4-5D6E-409C-BE32-E72D297353CC}">
              <c16:uniqueId val="{00000002-162D-493F-89EA-0FA135B60628}"/>
            </c:ext>
          </c:extLst>
        </c:ser>
        <c:dLbls>
          <c:showLegendKey val="0"/>
          <c:showVal val="0"/>
          <c:showCatName val="0"/>
          <c:showSerName val="0"/>
          <c:showPercent val="0"/>
          <c:showBubbleSize val="0"/>
        </c:dLbls>
        <c:smooth val="0"/>
        <c:axId val="1402808719"/>
        <c:axId val="1402809199"/>
      </c:lineChart>
      <c:catAx>
        <c:axId val="1402808719"/>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QPS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1" i="0" u="none" strike="noStrike" kern="1200" baseline="0">
                <a:solidFill>
                  <a:schemeClr val="tx1">
                    <a:lumMod val="65000"/>
                    <a:lumOff val="35000"/>
                  </a:schemeClr>
                </a:solidFill>
                <a:latin typeface="+mn-lt"/>
                <a:ea typeface="+mn-ea"/>
                <a:cs typeface="+mn-cs"/>
              </a:defRPr>
            </a:pPr>
            <a:endParaRPr lang="en-US"/>
          </a:p>
        </c:txPr>
        <c:crossAx val="1402809199"/>
        <c:crossesAt val="1.0000000000000002E-2"/>
        <c:auto val="1"/>
        <c:lblAlgn val="ctr"/>
        <c:lblOffset val="100"/>
        <c:tickLblSkip val="5"/>
        <c:tickMarkSkip val="10"/>
        <c:noMultiLvlLbl val="0"/>
      </c:catAx>
      <c:valAx>
        <c:axId val="1402809199"/>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Latency (s)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402808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Prioritize short</a:t>
            </a:r>
            <a:r>
              <a:rPr lang="en-US" b="1" baseline="0"/>
              <a:t> </a:t>
            </a:r>
            <a:r>
              <a:rPr lang="en-US" b="1"/>
              <a:t>requests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90th p</c:v>
          </c:tx>
          <c:spPr>
            <a:ln w="28575" cap="rnd">
              <a:solidFill>
                <a:schemeClr val="accent1"/>
              </a:solidFill>
              <a:round/>
            </a:ln>
            <a:effectLst/>
          </c:spPr>
          <c:marker>
            <c:symbol val="none"/>
          </c:marker>
          <c:cat>
            <c:numRef>
              <c:f>[SRPF_vs_QPS.csv]SRPF_vs_QPS!$A$1:$A$61</c:f>
              <c:numCache>
                <c:formatCode>General</c:formatCode>
                <c:ptCount val="60"/>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numCache>
              <c:extLst/>
            </c:numRef>
          </c:cat>
          <c:val>
            <c:numRef>
              <c:f>[SRPF_vs_QPS.csv]SRPF_vs_QPS!$B$1:$B$61</c:f>
              <c:numCache>
                <c:formatCode>General</c:formatCode>
                <c:ptCount val="60"/>
                <c:pt idx="0">
                  <c:v>0</c:v>
                </c:pt>
                <c:pt idx="1">
                  <c:v>0.64407199999999998</c:v>
                </c:pt>
                <c:pt idx="2">
                  <c:v>0.65563400000000005</c:v>
                </c:pt>
                <c:pt idx="3">
                  <c:v>0.66535100000000003</c:v>
                </c:pt>
                <c:pt idx="4">
                  <c:v>0.67442299999999999</c:v>
                </c:pt>
                <c:pt idx="5">
                  <c:v>0.68540100000000004</c:v>
                </c:pt>
                <c:pt idx="6">
                  <c:v>0.69734600000000002</c:v>
                </c:pt>
                <c:pt idx="7">
                  <c:v>0.70353200000000005</c:v>
                </c:pt>
                <c:pt idx="8">
                  <c:v>0.70893799999999996</c:v>
                </c:pt>
                <c:pt idx="9">
                  <c:v>0.71509999999999996</c:v>
                </c:pt>
                <c:pt idx="10">
                  <c:v>0.72079899999999997</c:v>
                </c:pt>
                <c:pt idx="11">
                  <c:v>0.72876600000000002</c:v>
                </c:pt>
                <c:pt idx="12">
                  <c:v>0.73613099999999998</c:v>
                </c:pt>
                <c:pt idx="13">
                  <c:v>0.744201</c:v>
                </c:pt>
                <c:pt idx="14">
                  <c:v>0.75372899999999998</c:v>
                </c:pt>
                <c:pt idx="15">
                  <c:v>0.76457600000000003</c:v>
                </c:pt>
                <c:pt idx="16">
                  <c:v>0.77568899999999996</c:v>
                </c:pt>
                <c:pt idx="17">
                  <c:v>0.78730199999999995</c:v>
                </c:pt>
                <c:pt idx="18">
                  <c:v>0.79936700000000005</c:v>
                </c:pt>
                <c:pt idx="19">
                  <c:v>0.82499699999999998</c:v>
                </c:pt>
                <c:pt idx="20">
                  <c:v>0.85002500000000003</c:v>
                </c:pt>
                <c:pt idx="21">
                  <c:v>0.87304099999999996</c:v>
                </c:pt>
                <c:pt idx="22">
                  <c:v>0.898285</c:v>
                </c:pt>
                <c:pt idx="23">
                  <c:v>0.92810199999999998</c:v>
                </c:pt>
                <c:pt idx="24">
                  <c:v>0.95830099999999996</c:v>
                </c:pt>
                <c:pt idx="25">
                  <c:v>0.98866600000000004</c:v>
                </c:pt>
                <c:pt idx="26">
                  <c:v>1.02505</c:v>
                </c:pt>
                <c:pt idx="27">
                  <c:v>1.0635209999999999</c:v>
                </c:pt>
                <c:pt idx="28">
                  <c:v>1.102122</c:v>
                </c:pt>
                <c:pt idx="29">
                  <c:v>1.150258</c:v>
                </c:pt>
                <c:pt idx="30">
                  <c:v>1.199762</c:v>
                </c:pt>
                <c:pt idx="31">
                  <c:v>1.2594719999999999</c:v>
                </c:pt>
                <c:pt idx="32">
                  <c:v>1.3224279999999999</c:v>
                </c:pt>
                <c:pt idx="33">
                  <c:v>1.397103</c:v>
                </c:pt>
                <c:pt idx="34">
                  <c:v>1.481754</c:v>
                </c:pt>
                <c:pt idx="35">
                  <c:v>1.579871</c:v>
                </c:pt>
                <c:pt idx="36">
                  <c:v>1.697786</c:v>
                </c:pt>
                <c:pt idx="37">
                  <c:v>1.8350580000000001</c:v>
                </c:pt>
                <c:pt idx="38">
                  <c:v>2.0022190000000002</c:v>
                </c:pt>
                <c:pt idx="39">
                  <c:v>2.2132079999999998</c:v>
                </c:pt>
                <c:pt idx="40">
                  <c:v>2.473401</c:v>
                </c:pt>
                <c:pt idx="41">
                  <c:v>2.6737289999999998</c:v>
                </c:pt>
                <c:pt idx="42">
                  <c:v>2.9109379999999998</c:v>
                </c:pt>
                <c:pt idx="43">
                  <c:v>3.2017199999999999</c:v>
                </c:pt>
                <c:pt idx="44">
                  <c:v>3.5313569999999999</c:v>
                </c:pt>
                <c:pt idx="45">
                  <c:v>3.9598149999999999</c:v>
                </c:pt>
                <c:pt idx="46">
                  <c:v>4.506602</c:v>
                </c:pt>
                <c:pt idx="47">
                  <c:v>5.1815519999999999</c:v>
                </c:pt>
                <c:pt idx="48">
                  <c:v>6.126271</c:v>
                </c:pt>
                <c:pt idx="49">
                  <c:v>7.3716650000000001</c:v>
                </c:pt>
                <c:pt idx="50">
                  <c:v>9.21922</c:v>
                </c:pt>
                <c:pt idx="51">
                  <c:v>11.958344</c:v>
                </c:pt>
                <c:pt idx="52">
                  <c:v>16.676584999999999</c:v>
                </c:pt>
                <c:pt idx="53">
                  <c:v>25.545926999999999</c:v>
                </c:pt>
                <c:pt idx="54">
                  <c:v>45.534534999999998</c:v>
                </c:pt>
                <c:pt idx="55">
                  <c:v>112.647307</c:v>
                </c:pt>
                <c:pt idx="56">
                  <c:v>675.48315300000002</c:v>
                </c:pt>
                <c:pt idx="57">
                  <c:v>59447.731735000001</c:v>
                </c:pt>
                <c:pt idx="58">
                  <c:v>114643.548314</c:v>
                </c:pt>
                <c:pt idx="59">
                  <c:v>152307.491102</c:v>
                </c:pt>
              </c:numCache>
              <c:extLst/>
            </c:numRef>
          </c:val>
          <c:smooth val="0"/>
          <c:extLst>
            <c:ext xmlns:c16="http://schemas.microsoft.com/office/drawing/2014/chart" uri="{C3380CC4-5D6E-409C-BE32-E72D297353CC}">
              <c16:uniqueId val="{00000000-BC7B-4468-8B16-FAD05E006B56}"/>
            </c:ext>
          </c:extLst>
        </c:ser>
        <c:ser>
          <c:idx val="1"/>
          <c:order val="1"/>
          <c:tx>
            <c:v>99.9th p</c:v>
          </c:tx>
          <c:spPr>
            <a:ln w="28575" cap="rnd">
              <a:solidFill>
                <a:schemeClr val="accent2"/>
              </a:solidFill>
              <a:round/>
            </a:ln>
            <a:effectLst/>
          </c:spPr>
          <c:marker>
            <c:symbol val="none"/>
          </c:marker>
          <c:cat>
            <c:numRef>
              <c:f>[SRPF_vs_QPS.csv]SRPF_vs_QPS!$A$1:$A$61</c:f>
              <c:numCache>
                <c:formatCode>General</c:formatCode>
                <c:ptCount val="60"/>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numCache>
              <c:extLst/>
            </c:numRef>
          </c:cat>
          <c:val>
            <c:numRef>
              <c:f>[SRPF_vs_QPS.csv]SRPF_vs_QPS!$C$1:$C$61</c:f>
              <c:numCache>
                <c:formatCode>General</c:formatCode>
                <c:ptCount val="60"/>
                <c:pt idx="0">
                  <c:v>0</c:v>
                </c:pt>
                <c:pt idx="1">
                  <c:v>1.094981</c:v>
                </c:pt>
                <c:pt idx="2">
                  <c:v>1.234524</c:v>
                </c:pt>
                <c:pt idx="3">
                  <c:v>1.348552</c:v>
                </c:pt>
                <c:pt idx="4">
                  <c:v>1.4431369999999999</c:v>
                </c:pt>
                <c:pt idx="5">
                  <c:v>1.5432090000000001</c:v>
                </c:pt>
                <c:pt idx="6">
                  <c:v>1.6498889999999999</c:v>
                </c:pt>
                <c:pt idx="7">
                  <c:v>1.7680450000000001</c:v>
                </c:pt>
                <c:pt idx="8">
                  <c:v>1.894474</c:v>
                </c:pt>
                <c:pt idx="9">
                  <c:v>2.0056989999999999</c:v>
                </c:pt>
                <c:pt idx="10">
                  <c:v>2.1540810000000001</c:v>
                </c:pt>
                <c:pt idx="11">
                  <c:v>2.2885680000000002</c:v>
                </c:pt>
                <c:pt idx="12">
                  <c:v>2.4300920000000001</c:v>
                </c:pt>
                <c:pt idx="13">
                  <c:v>2.6286309999999999</c:v>
                </c:pt>
                <c:pt idx="14">
                  <c:v>2.8080530000000001</c:v>
                </c:pt>
                <c:pt idx="15">
                  <c:v>3.0005350000000002</c:v>
                </c:pt>
                <c:pt idx="16">
                  <c:v>3.2377229999999999</c:v>
                </c:pt>
                <c:pt idx="17">
                  <c:v>3.4861900000000001</c:v>
                </c:pt>
                <c:pt idx="18">
                  <c:v>3.775725</c:v>
                </c:pt>
                <c:pt idx="19">
                  <c:v>4.0818199999999996</c:v>
                </c:pt>
                <c:pt idx="20">
                  <c:v>4.465897</c:v>
                </c:pt>
                <c:pt idx="21">
                  <c:v>4.8531760000000004</c:v>
                </c:pt>
                <c:pt idx="22">
                  <c:v>5.2929139999999997</c:v>
                </c:pt>
                <c:pt idx="23">
                  <c:v>5.8581029999999998</c:v>
                </c:pt>
                <c:pt idx="24">
                  <c:v>6.4917470000000002</c:v>
                </c:pt>
                <c:pt idx="25">
                  <c:v>7.2259190000000002</c:v>
                </c:pt>
                <c:pt idx="26">
                  <c:v>8.0839320000000008</c:v>
                </c:pt>
                <c:pt idx="27">
                  <c:v>9.113092</c:v>
                </c:pt>
                <c:pt idx="28">
                  <c:v>10.397197999999999</c:v>
                </c:pt>
                <c:pt idx="29">
                  <c:v>12.140388</c:v>
                </c:pt>
                <c:pt idx="30">
                  <c:v>14.182569000000001</c:v>
                </c:pt>
                <c:pt idx="31">
                  <c:v>17.018795000000001</c:v>
                </c:pt>
                <c:pt idx="32">
                  <c:v>20.696569</c:v>
                </c:pt>
                <c:pt idx="33">
                  <c:v>25.757992999999999</c:v>
                </c:pt>
                <c:pt idx="34">
                  <c:v>32.784942000000001</c:v>
                </c:pt>
                <c:pt idx="35">
                  <c:v>43.695633000000001</c:v>
                </c:pt>
                <c:pt idx="36">
                  <c:v>62.025872</c:v>
                </c:pt>
                <c:pt idx="37">
                  <c:v>100.09147</c:v>
                </c:pt>
                <c:pt idx="38">
                  <c:v>196.11441400000001</c:v>
                </c:pt>
                <c:pt idx="39">
                  <c:v>585.62443099999996</c:v>
                </c:pt>
                <c:pt idx="40">
                  <c:v>140054.122474</c:v>
                </c:pt>
                <c:pt idx="41">
                  <c:v>450462.65809699998</c:v>
                </c:pt>
                <c:pt idx="42">
                  <c:v>482983.73527300003</c:v>
                </c:pt>
                <c:pt idx="43">
                  <c:v>498401.92587199999</c:v>
                </c:pt>
                <c:pt idx="44">
                  <c:v>510651.039582</c:v>
                </c:pt>
                <c:pt idx="45">
                  <c:v>522989.06997000001</c:v>
                </c:pt>
                <c:pt idx="46">
                  <c:v>535009.77824699995</c:v>
                </c:pt>
                <c:pt idx="47">
                  <c:v>546877.47849300003</c:v>
                </c:pt>
                <c:pt idx="48">
                  <c:v>559324.21028899995</c:v>
                </c:pt>
                <c:pt idx="49">
                  <c:v>571134.15136599995</c:v>
                </c:pt>
                <c:pt idx="50">
                  <c:v>583238.18167399999</c:v>
                </c:pt>
                <c:pt idx="51">
                  <c:v>595289.70952799998</c:v>
                </c:pt>
                <c:pt idx="52">
                  <c:v>607342.49374199996</c:v>
                </c:pt>
                <c:pt idx="53">
                  <c:v>619608.59566600004</c:v>
                </c:pt>
                <c:pt idx="54">
                  <c:v>631606.49422899995</c:v>
                </c:pt>
                <c:pt idx="55">
                  <c:v>643752.42788199999</c:v>
                </c:pt>
                <c:pt idx="56">
                  <c:v>656039.41606099997</c:v>
                </c:pt>
                <c:pt idx="57">
                  <c:v>668200.91688399995</c:v>
                </c:pt>
                <c:pt idx="58">
                  <c:v>680116.18496600003</c:v>
                </c:pt>
                <c:pt idx="59">
                  <c:v>692430.67134500004</c:v>
                </c:pt>
              </c:numCache>
              <c:extLst/>
            </c:numRef>
          </c:val>
          <c:smooth val="0"/>
          <c:extLst>
            <c:ext xmlns:c16="http://schemas.microsoft.com/office/drawing/2014/chart" uri="{C3380CC4-5D6E-409C-BE32-E72D297353CC}">
              <c16:uniqueId val="{00000001-BC7B-4468-8B16-FAD05E006B56}"/>
            </c:ext>
          </c:extLst>
        </c:ser>
        <c:ser>
          <c:idx val="2"/>
          <c:order val="2"/>
          <c:tx>
            <c:v>median</c:v>
          </c:tx>
          <c:spPr>
            <a:ln w="28575" cap="rnd">
              <a:solidFill>
                <a:schemeClr val="accent3"/>
              </a:solidFill>
              <a:round/>
            </a:ln>
            <a:effectLst/>
          </c:spPr>
          <c:marker>
            <c:symbol val="none"/>
          </c:marker>
          <c:cat>
            <c:numRef>
              <c:f>[SRPF_vs_QPS.csv]SRPF_vs_QPS!$A$1:$A$61</c:f>
              <c:numCache>
                <c:formatCode>General</c:formatCode>
                <c:ptCount val="60"/>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numCache>
              <c:extLst/>
            </c:numRef>
          </c:cat>
          <c:val>
            <c:numRef>
              <c:f>[SRPF_vs_QPS.csv]SRPF_vs_QPS!$U$1:$U$61</c:f>
              <c:numCache>
                <c:formatCode>General</c:formatCode>
                <c:ptCount val="60"/>
                <c:pt idx="0">
                  <c:v>0</c:v>
                </c:pt>
                <c:pt idx="1">
                  <c:v>0.194129</c:v>
                </c:pt>
                <c:pt idx="2">
                  <c:v>0.19550000000000001</c:v>
                </c:pt>
                <c:pt idx="3">
                  <c:v>0.19616700000000001</c:v>
                </c:pt>
                <c:pt idx="4">
                  <c:v>0.19707</c:v>
                </c:pt>
                <c:pt idx="5">
                  <c:v>0.197602</c:v>
                </c:pt>
                <c:pt idx="6">
                  <c:v>0.198711</c:v>
                </c:pt>
                <c:pt idx="7">
                  <c:v>0.199542</c:v>
                </c:pt>
                <c:pt idx="8">
                  <c:v>0.20055799999999999</c:v>
                </c:pt>
                <c:pt idx="9">
                  <c:v>0.201683</c:v>
                </c:pt>
                <c:pt idx="10">
                  <c:v>0.20288400000000001</c:v>
                </c:pt>
                <c:pt idx="11">
                  <c:v>0.20411399999999999</c:v>
                </c:pt>
                <c:pt idx="12">
                  <c:v>0.205538</c:v>
                </c:pt>
                <c:pt idx="13">
                  <c:v>0.20696200000000001</c:v>
                </c:pt>
                <c:pt idx="14">
                  <c:v>0.20814199999999999</c:v>
                </c:pt>
                <c:pt idx="15">
                  <c:v>0.20976700000000001</c:v>
                </c:pt>
                <c:pt idx="16">
                  <c:v>0.21109700000000001</c:v>
                </c:pt>
                <c:pt idx="17">
                  <c:v>0.21263899999999999</c:v>
                </c:pt>
                <c:pt idx="18">
                  <c:v>0.21427499999999999</c:v>
                </c:pt>
                <c:pt idx="19">
                  <c:v>0.215895</c:v>
                </c:pt>
                <c:pt idx="20">
                  <c:v>0.21743699999999999</c:v>
                </c:pt>
                <c:pt idx="21">
                  <c:v>0.21884400000000001</c:v>
                </c:pt>
                <c:pt idx="22">
                  <c:v>0.22051499999999999</c:v>
                </c:pt>
                <c:pt idx="23">
                  <c:v>0.22201399999999999</c:v>
                </c:pt>
                <c:pt idx="24">
                  <c:v>0.223611</c:v>
                </c:pt>
                <c:pt idx="25">
                  <c:v>0.22531499999999999</c:v>
                </c:pt>
                <c:pt idx="26">
                  <c:v>0.22708999999999999</c:v>
                </c:pt>
                <c:pt idx="27">
                  <c:v>0.22888800000000001</c:v>
                </c:pt>
                <c:pt idx="28">
                  <c:v>0.23078799999999999</c:v>
                </c:pt>
                <c:pt idx="29">
                  <c:v>0.23258499999999999</c:v>
                </c:pt>
                <c:pt idx="30">
                  <c:v>0.23449300000000001</c:v>
                </c:pt>
                <c:pt idx="31">
                  <c:v>0.23638999999999999</c:v>
                </c:pt>
                <c:pt idx="32">
                  <c:v>0.23824899999999999</c:v>
                </c:pt>
                <c:pt idx="33">
                  <c:v>0.24030000000000001</c:v>
                </c:pt>
                <c:pt idx="34">
                  <c:v>0.24235300000000001</c:v>
                </c:pt>
                <c:pt idx="35">
                  <c:v>0.24437600000000001</c:v>
                </c:pt>
                <c:pt idx="36">
                  <c:v>0.246641</c:v>
                </c:pt>
                <c:pt idx="37">
                  <c:v>0.24846299999999999</c:v>
                </c:pt>
                <c:pt idx="38">
                  <c:v>0.25096200000000002</c:v>
                </c:pt>
                <c:pt idx="39">
                  <c:v>0.25331999999999999</c:v>
                </c:pt>
                <c:pt idx="40">
                  <c:v>0.255492</c:v>
                </c:pt>
                <c:pt idx="41">
                  <c:v>0.25689099999999998</c:v>
                </c:pt>
                <c:pt idx="42">
                  <c:v>0.258303</c:v>
                </c:pt>
                <c:pt idx="43">
                  <c:v>0.259745</c:v>
                </c:pt>
                <c:pt idx="44">
                  <c:v>0.26156000000000001</c:v>
                </c:pt>
                <c:pt idx="45">
                  <c:v>0.26311400000000001</c:v>
                </c:pt>
                <c:pt idx="46">
                  <c:v>0.26462400000000003</c:v>
                </c:pt>
                <c:pt idx="47">
                  <c:v>0.26625500000000002</c:v>
                </c:pt>
                <c:pt idx="48">
                  <c:v>0.26807300000000001</c:v>
                </c:pt>
                <c:pt idx="49">
                  <c:v>0.26989099999999999</c:v>
                </c:pt>
                <c:pt idx="50">
                  <c:v>0.27144200000000002</c:v>
                </c:pt>
                <c:pt idx="51">
                  <c:v>0.27335300000000001</c:v>
                </c:pt>
                <c:pt idx="52">
                  <c:v>0.27496399999999999</c:v>
                </c:pt>
                <c:pt idx="53">
                  <c:v>0.27671400000000002</c:v>
                </c:pt>
                <c:pt idx="54">
                  <c:v>0.27856300000000001</c:v>
                </c:pt>
                <c:pt idx="55">
                  <c:v>0.28030699999999997</c:v>
                </c:pt>
                <c:pt idx="56">
                  <c:v>0.28203699999999998</c:v>
                </c:pt>
                <c:pt idx="57">
                  <c:v>0.28361500000000001</c:v>
                </c:pt>
                <c:pt idx="58">
                  <c:v>0.28531899999999999</c:v>
                </c:pt>
                <c:pt idx="59">
                  <c:v>0.287107</c:v>
                </c:pt>
              </c:numCache>
              <c:extLst/>
            </c:numRef>
          </c:val>
          <c:smooth val="0"/>
          <c:extLst>
            <c:ext xmlns:c16="http://schemas.microsoft.com/office/drawing/2014/chart" uri="{C3380CC4-5D6E-409C-BE32-E72D297353CC}">
              <c16:uniqueId val="{00000002-BC7B-4468-8B16-FAD05E006B56}"/>
            </c:ext>
          </c:extLst>
        </c:ser>
        <c:dLbls>
          <c:showLegendKey val="0"/>
          <c:showVal val="0"/>
          <c:showCatName val="0"/>
          <c:showSerName val="0"/>
          <c:showPercent val="0"/>
          <c:showBubbleSize val="0"/>
        </c:dLbls>
        <c:smooth val="0"/>
        <c:axId val="1402808719"/>
        <c:axId val="1402809199"/>
      </c:lineChart>
      <c:catAx>
        <c:axId val="1402808719"/>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QPS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1" i="0" u="none" strike="noStrike" kern="1200" baseline="0">
                <a:solidFill>
                  <a:schemeClr val="tx1">
                    <a:lumMod val="65000"/>
                    <a:lumOff val="35000"/>
                  </a:schemeClr>
                </a:solidFill>
                <a:latin typeface="+mn-lt"/>
                <a:ea typeface="+mn-ea"/>
                <a:cs typeface="+mn-cs"/>
              </a:defRPr>
            </a:pPr>
            <a:endParaRPr lang="en-US"/>
          </a:p>
        </c:txPr>
        <c:crossAx val="1402809199"/>
        <c:crossesAt val="1.0000000000000002E-2"/>
        <c:auto val="1"/>
        <c:lblAlgn val="ctr"/>
        <c:lblOffset val="100"/>
        <c:tickLblSkip val="5"/>
        <c:tickMarkSkip val="10"/>
        <c:noMultiLvlLbl val="0"/>
      </c:catAx>
      <c:valAx>
        <c:axId val="1402809199"/>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Latency (s)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402808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data_relegation!$B$1</c:f>
              <c:strCache>
                <c:ptCount val="1"/>
                <c:pt idx="0">
                  <c:v>No relegation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numRef>
              <c:f>data_relegation!$A$2:$A$6</c:f>
              <c:numCache>
                <c:formatCode>General</c:formatCode>
                <c:ptCount val="5"/>
                <c:pt idx="0">
                  <c:v>2.6</c:v>
                </c:pt>
                <c:pt idx="1">
                  <c:v>3</c:v>
                </c:pt>
                <c:pt idx="2">
                  <c:v>3.4</c:v>
                </c:pt>
                <c:pt idx="3">
                  <c:v>3.8</c:v>
                </c:pt>
                <c:pt idx="4">
                  <c:v>4.2</c:v>
                </c:pt>
              </c:numCache>
            </c:numRef>
          </c:cat>
          <c:val>
            <c:numRef>
              <c:f>data_relegation!$B$2:$B$6</c:f>
              <c:numCache>
                <c:formatCode>General</c:formatCode>
                <c:ptCount val="5"/>
                <c:pt idx="0">
                  <c:v>0.64455204200000005</c:v>
                </c:pt>
                <c:pt idx="1">
                  <c:v>1.165187059</c:v>
                </c:pt>
                <c:pt idx="2">
                  <c:v>17.561481100000002</c:v>
                </c:pt>
                <c:pt idx="3">
                  <c:v>610.90852500000005</c:v>
                </c:pt>
                <c:pt idx="4">
                  <c:v>1165.364648</c:v>
                </c:pt>
              </c:numCache>
            </c:numRef>
          </c:val>
          <c:smooth val="0"/>
          <c:extLst>
            <c:ext xmlns:c16="http://schemas.microsoft.com/office/drawing/2014/chart" uri="{C3380CC4-5D6E-409C-BE32-E72D297353CC}">
              <c16:uniqueId val="{00000000-3E0F-4266-947D-436905BDE2C6}"/>
            </c:ext>
          </c:extLst>
        </c:ser>
        <c:dLbls>
          <c:dLblPos val="t"/>
          <c:showLegendKey val="0"/>
          <c:showVal val="1"/>
          <c:showCatName val="0"/>
          <c:showSerName val="0"/>
          <c:showPercent val="0"/>
          <c:showBubbleSize val="0"/>
        </c:dLbls>
        <c:marker val="1"/>
        <c:smooth val="0"/>
        <c:axId val="2018877823"/>
        <c:axId val="2018876863"/>
      </c:lineChart>
      <c:catAx>
        <c:axId val="2018877823"/>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Load (QPS)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018876863"/>
        <c:crossesAt val="0.1"/>
        <c:auto val="1"/>
        <c:lblAlgn val="ctr"/>
        <c:lblOffset val="100"/>
        <c:noMultiLvlLbl val="0"/>
      </c:catAx>
      <c:valAx>
        <c:axId val="2018876863"/>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Median latency (s)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0188778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data_relegation!$B$1</c:f>
              <c:strCache>
                <c:ptCount val="1"/>
                <c:pt idx="0">
                  <c:v>No relegation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numRef>
              <c:f>data_relegation!$A$2:$A$6</c:f>
              <c:numCache>
                <c:formatCode>General</c:formatCode>
                <c:ptCount val="5"/>
                <c:pt idx="0">
                  <c:v>2.6</c:v>
                </c:pt>
                <c:pt idx="1">
                  <c:v>3</c:v>
                </c:pt>
                <c:pt idx="2">
                  <c:v>3.4</c:v>
                </c:pt>
                <c:pt idx="3">
                  <c:v>3.8</c:v>
                </c:pt>
                <c:pt idx="4">
                  <c:v>4.2</c:v>
                </c:pt>
              </c:numCache>
            </c:numRef>
          </c:cat>
          <c:val>
            <c:numRef>
              <c:f>data_relegation!$B$2:$B$6</c:f>
              <c:numCache>
                <c:formatCode>General</c:formatCode>
                <c:ptCount val="5"/>
                <c:pt idx="0">
                  <c:v>0.64455204200000005</c:v>
                </c:pt>
                <c:pt idx="1">
                  <c:v>1.165187059</c:v>
                </c:pt>
                <c:pt idx="2">
                  <c:v>17.561481100000002</c:v>
                </c:pt>
                <c:pt idx="3">
                  <c:v>610.90852500000005</c:v>
                </c:pt>
                <c:pt idx="4">
                  <c:v>1165.364648</c:v>
                </c:pt>
              </c:numCache>
            </c:numRef>
          </c:val>
          <c:smooth val="0"/>
          <c:extLst>
            <c:ext xmlns:c16="http://schemas.microsoft.com/office/drawing/2014/chart" uri="{C3380CC4-5D6E-409C-BE32-E72D297353CC}">
              <c16:uniqueId val="{00000000-3E0F-4266-947D-436905BDE2C6}"/>
            </c:ext>
          </c:extLst>
        </c:ser>
        <c:ser>
          <c:idx val="1"/>
          <c:order val="1"/>
          <c:tx>
            <c:strRef>
              <c:f>data_relegation!$C$1</c:f>
              <c:strCache>
                <c:ptCount val="1"/>
                <c:pt idx="0">
                  <c:v>Eager relegation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8326552930883641E-2"/>
                  <c:y val="3.193277923592884E-2"/>
                </c:manualLayout>
              </c:layout>
              <c:tx>
                <c:rich>
                  <a:bodyPr/>
                  <a:lstStyle/>
                  <a:p>
                    <a:fld id="{20FE6A02-27FE-4CCB-B0E4-771FBD83DC1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E0F-4266-947D-436905BDE2C6}"/>
                </c:ext>
              </c:extLst>
            </c:dLbl>
            <c:dLbl>
              <c:idx val="1"/>
              <c:layout>
                <c:manualLayout>
                  <c:x val="-4.1104330708661471E-2"/>
                  <c:y val="4.1192038495188099E-2"/>
                </c:manualLayout>
              </c:layout>
              <c:tx>
                <c:rich>
                  <a:bodyPr/>
                  <a:lstStyle/>
                  <a:p>
                    <a:fld id="{F5745C14-CA82-4ADB-9227-C6512650ECF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E0F-4266-947D-436905BDE2C6}"/>
                </c:ext>
              </c:extLst>
            </c:dLbl>
            <c:dLbl>
              <c:idx val="2"/>
              <c:tx>
                <c:rich>
                  <a:bodyPr/>
                  <a:lstStyle/>
                  <a:p>
                    <a:fld id="{C4FFD922-B4A3-4FB1-A0A3-D41868BF81C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0F-4266-947D-436905BDE2C6}"/>
                </c:ext>
              </c:extLst>
            </c:dLbl>
            <c:dLbl>
              <c:idx val="3"/>
              <c:tx>
                <c:rich>
                  <a:bodyPr/>
                  <a:lstStyle/>
                  <a:p>
                    <a:fld id="{D205B6DD-7618-456E-8010-9BFD300EFE4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0F-4266-947D-436905BDE2C6}"/>
                </c:ext>
              </c:extLst>
            </c:dLbl>
            <c:dLbl>
              <c:idx val="4"/>
              <c:tx>
                <c:rich>
                  <a:bodyPr/>
                  <a:lstStyle/>
                  <a:p>
                    <a:fld id="{7D8783CE-3387-4D4B-BD94-3E1C85314FA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0F-4266-947D-436905BDE2C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data_relegation!$A$2:$A$6</c:f>
              <c:numCache>
                <c:formatCode>General</c:formatCode>
                <c:ptCount val="5"/>
                <c:pt idx="0">
                  <c:v>2.6</c:v>
                </c:pt>
                <c:pt idx="1">
                  <c:v>3</c:v>
                </c:pt>
                <c:pt idx="2">
                  <c:v>3.4</c:v>
                </c:pt>
                <c:pt idx="3">
                  <c:v>3.8</c:v>
                </c:pt>
                <c:pt idx="4">
                  <c:v>4.2</c:v>
                </c:pt>
              </c:numCache>
            </c:numRef>
          </c:cat>
          <c:val>
            <c:numRef>
              <c:f>data_relegation!$C$2:$C$6</c:f>
              <c:numCache>
                <c:formatCode>General</c:formatCode>
                <c:ptCount val="5"/>
                <c:pt idx="0">
                  <c:v>0.35192814100000003</c:v>
                </c:pt>
                <c:pt idx="1">
                  <c:v>0.35192814100000003</c:v>
                </c:pt>
                <c:pt idx="2">
                  <c:v>0.35192814100000003</c:v>
                </c:pt>
                <c:pt idx="3">
                  <c:v>0.54356921599999997</c:v>
                </c:pt>
                <c:pt idx="4">
                  <c:v>3.998724256</c:v>
                </c:pt>
              </c:numCache>
            </c:numRef>
          </c:val>
          <c:smooth val="0"/>
          <c:extLst>
            <c:ext xmlns:c15="http://schemas.microsoft.com/office/drawing/2012/chart" uri="{02D57815-91ED-43cb-92C2-25804820EDAC}">
              <c15:datalabelsRange>
                <c15:f>data_relegation!$D$2:$D$6</c15:f>
                <c15:dlblRangeCache>
                  <c:ptCount val="5"/>
                  <c:pt idx="0">
                    <c:v>0%</c:v>
                  </c:pt>
                  <c:pt idx="1">
                    <c:v>0%</c:v>
                  </c:pt>
                  <c:pt idx="2">
                    <c:v>0%</c:v>
                  </c:pt>
                  <c:pt idx="3">
                    <c:v>2%</c:v>
                  </c:pt>
                  <c:pt idx="4">
                    <c:v>5%</c:v>
                  </c:pt>
                </c15:dlblRangeCache>
              </c15:datalabelsRange>
            </c:ext>
            <c:ext xmlns:c16="http://schemas.microsoft.com/office/drawing/2014/chart" uri="{C3380CC4-5D6E-409C-BE32-E72D297353CC}">
              <c16:uniqueId val="{00000006-3E0F-4266-947D-436905BDE2C6}"/>
            </c:ext>
          </c:extLst>
        </c:ser>
        <c:dLbls>
          <c:dLblPos val="t"/>
          <c:showLegendKey val="0"/>
          <c:showVal val="1"/>
          <c:showCatName val="0"/>
          <c:showSerName val="0"/>
          <c:showPercent val="0"/>
          <c:showBubbleSize val="0"/>
        </c:dLbls>
        <c:marker val="1"/>
        <c:smooth val="0"/>
        <c:axId val="2018877823"/>
        <c:axId val="2018876863"/>
      </c:lineChart>
      <c:catAx>
        <c:axId val="2018877823"/>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Load (QPS)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018876863"/>
        <c:crossesAt val="0.1"/>
        <c:auto val="1"/>
        <c:lblAlgn val="ctr"/>
        <c:lblOffset val="100"/>
        <c:noMultiLvlLbl val="0"/>
      </c:catAx>
      <c:valAx>
        <c:axId val="2018876863"/>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Median latency (s)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0188778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A855E-ACD2-4955-9010-B64FAF1D90F6}" type="datetimeFigureOut">
              <a:rPr lang="en-US" smtClean="0"/>
              <a:t>8/5/2025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0FA8D-2AF6-48F8-844C-198F05AA51E2}" type="slidenum">
              <a:rPr lang="en-US" smtClean="0"/>
              <a:t>‹#›</a:t>
            </a:fld>
            <a:endParaRPr lang="en-US"/>
          </a:p>
        </p:txBody>
      </p:sp>
    </p:spTree>
    <p:extLst>
      <p:ext uri="{BB962C8B-B14F-4D97-AF65-F5344CB8AC3E}">
        <p14:creationId xmlns:p14="http://schemas.microsoft.com/office/powerpoint/2010/main" val="425684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366aae2d2f5_0_46:notes"/>
          <p:cNvSpPr>
            <a:spLocks noGrp="1" noRot="1" noChangeAspect="1"/>
          </p:cNvSpPr>
          <p:nvPr>
            <p:ph type="sldImg" idx="2"/>
          </p:nvPr>
        </p:nvSpPr>
        <p:spPr>
          <a:xfrm>
            <a:off x="4038600" y="857250"/>
            <a:ext cx="41148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366aae2d2f5_0_46: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GenAI models are everywhere now. They're helping with finance, education, programming, and more. While these applications are exciting, there's something important happening behind the scenes. These models need huge clusters of GPUs to run. We're talking hundreds or thousands of GPUs just for one model.</a:t>
            </a:r>
            <a:endParaRPr/>
          </a:p>
        </p:txBody>
      </p:sp>
      <p:sp>
        <p:nvSpPr>
          <p:cNvPr id="51" name="Google Shape;51;g366aae2d2f5_0_46:notes"/>
          <p:cNvSpPr txBox="1">
            <a:spLocks noGrp="1"/>
          </p:cNvSpPr>
          <p:nvPr>
            <p:ph type="sldNum" idx="12"/>
          </p:nvPr>
        </p:nvSpPr>
        <p:spPr>
          <a:xfrm>
            <a:off x="6905625" y="6513513"/>
            <a:ext cx="52833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ask, why revisit QoS in the context of LLMs while it has been previously </a:t>
            </a:r>
            <a:r>
              <a:rPr lang="en-US" dirty="0" err="1"/>
              <a:t>explrored</a:t>
            </a:r>
            <a:r>
              <a:rPr lang="en-US" dirty="0"/>
              <a:t> in the context of networks, web services etc. </a:t>
            </a:r>
          </a:p>
          <a:p>
            <a:endParaRPr lang="en-US" dirty="0"/>
          </a:p>
          <a:p>
            <a:r>
              <a:rPr lang="en-US" dirty="0"/>
              <a:t>The reason is, LLM workload characteristics is unique and interesting.</a:t>
            </a:r>
          </a:p>
          <a:p>
            <a:endParaRPr lang="en-US" dirty="0"/>
          </a:p>
          <a:p>
            <a:r>
              <a:rPr lang="en-US" dirty="0"/>
              <a:t> Unlike traditional applications, LLMs have two distinct phases – prefill and decode, one highly predictable and other inherently unknown. We can exploit the </a:t>
            </a:r>
            <a:r>
              <a:rPr lang="en-US" dirty="0" err="1"/>
              <a:t>predicatability</a:t>
            </a:r>
            <a:r>
              <a:rPr lang="en-US" dirty="0"/>
              <a:t> to improve serving throughput as we’ll see later in the talk.</a:t>
            </a:r>
          </a:p>
          <a:p>
            <a:endParaRPr lang="en-US" dirty="0"/>
          </a:p>
          <a:p>
            <a:r>
              <a:rPr lang="en-US" dirty="0"/>
              <a:t> Moreover, different applications using the same backend model need different QoS and latency metrics – and we need to take all of these into account while making scheduling decisions. </a:t>
            </a:r>
          </a:p>
          <a:p>
            <a:endParaRPr lang="en-US" dirty="0"/>
          </a:p>
          <a:p>
            <a:r>
              <a:rPr lang="en-US" dirty="0"/>
              <a:t> For traditional applications, </a:t>
            </a:r>
            <a:r>
              <a:rPr lang="en-US" dirty="0" err="1"/>
              <a:t>seeting</a:t>
            </a:r>
            <a:r>
              <a:rPr lang="en-US" dirty="0"/>
              <a:t> a precise SLO value is very challenging; but for LLMs this is relatively easier and hence QoS-driven throughput optimizations are more practical. </a:t>
            </a:r>
          </a:p>
          <a:p>
            <a:endParaRPr lang="en-US" dirty="0"/>
          </a:p>
          <a:p>
            <a:r>
              <a:rPr lang="en-US" dirty="0"/>
              <a:t>And finally, the techniques employed exploit the unique </a:t>
            </a:r>
            <a:r>
              <a:rPr lang="en-US" dirty="0" err="1"/>
              <a:t>characterustics</a:t>
            </a:r>
            <a:r>
              <a:rPr lang="en-US" dirty="0"/>
              <a:t> of LLM inference – including their two phase execution and the variety of SLOs.</a:t>
            </a:r>
            <a:br>
              <a:rPr lang="en-US" dirty="0"/>
            </a:br>
            <a:endParaRPr lang="en-US" dirty="0"/>
          </a:p>
        </p:txBody>
      </p:sp>
      <p:sp>
        <p:nvSpPr>
          <p:cNvPr id="4" name="Slide Number Placeholder 3"/>
          <p:cNvSpPr>
            <a:spLocks noGrp="1"/>
          </p:cNvSpPr>
          <p:nvPr>
            <p:ph type="sldNum" sz="quarter" idx="5"/>
          </p:nvPr>
        </p:nvSpPr>
        <p:spPr/>
        <p:txBody>
          <a:bodyPr/>
          <a:lstStyle/>
          <a:p>
            <a:fld id="{FC9B2230-42E8-40CC-8CC4-DAF01E0498C0}" type="slidenum">
              <a:rPr lang="en-US" smtClean="0"/>
              <a:t>13</a:t>
            </a:fld>
            <a:endParaRPr lang="en-US"/>
          </a:p>
        </p:txBody>
      </p:sp>
    </p:spTree>
    <p:extLst>
      <p:ext uri="{BB962C8B-B14F-4D97-AF65-F5344CB8AC3E}">
        <p14:creationId xmlns:p14="http://schemas.microsoft.com/office/powerpoint/2010/main" val="2650820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brings us to the first challenge, we are achieving QoS targets today by throwing more money at the problem – there is scope to improve serving throughput here. </a:t>
            </a:r>
          </a:p>
          <a:p>
            <a:endParaRPr lang="en-US" dirty="0"/>
          </a:p>
        </p:txBody>
      </p:sp>
      <p:sp>
        <p:nvSpPr>
          <p:cNvPr id="4" name="Slide Number Placeholder 3"/>
          <p:cNvSpPr>
            <a:spLocks noGrp="1"/>
          </p:cNvSpPr>
          <p:nvPr>
            <p:ph type="sldNum" sz="quarter" idx="5"/>
          </p:nvPr>
        </p:nvSpPr>
        <p:spPr/>
        <p:txBody>
          <a:bodyPr/>
          <a:lstStyle/>
          <a:p>
            <a:fld id="{FC9B2230-42E8-40CC-8CC4-DAF01E0498C0}" type="slidenum">
              <a:rPr lang="en-US" smtClean="0"/>
              <a:t>14</a:t>
            </a:fld>
            <a:endParaRPr lang="en-US"/>
          </a:p>
        </p:txBody>
      </p:sp>
    </p:spTree>
    <p:extLst>
      <p:ext uri="{BB962C8B-B14F-4D97-AF65-F5344CB8AC3E}">
        <p14:creationId xmlns:p14="http://schemas.microsoft.com/office/powerpoint/2010/main" val="875782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7767D-1344-CE4D-9AC6-4EE9EAFFF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0CB76-B320-06DA-B380-0CB025318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1A2A91-4C40-C15E-7256-94BDED08AFBD}"/>
              </a:ext>
            </a:extLst>
          </p:cNvPr>
          <p:cNvSpPr>
            <a:spLocks noGrp="1"/>
          </p:cNvSpPr>
          <p:nvPr>
            <p:ph type="body" idx="1"/>
          </p:nvPr>
        </p:nvSpPr>
        <p:spPr/>
        <p:txBody>
          <a:bodyPr/>
          <a:lstStyle/>
          <a:p>
            <a:r>
              <a:rPr lang="en-US" dirty="0"/>
              <a:t>So the first step is defining the QoS metrics per application. </a:t>
            </a:r>
          </a:p>
          <a:p>
            <a:endParaRPr lang="en-US" dirty="0"/>
          </a:p>
          <a:p>
            <a:r>
              <a:rPr lang="en-US" dirty="0"/>
              <a:t>Any LLM application would execute a request in two phases – the prefill or prompt processing stage – which is highly parallel and compute intensive. This phase produces the first output token. This is followed by an autoregressive phase that generates one decode token at a time. </a:t>
            </a:r>
          </a:p>
          <a:p>
            <a:endParaRPr lang="en-US" dirty="0"/>
          </a:p>
          <a:p>
            <a:r>
              <a:rPr lang="en-US" dirty="0"/>
              <a:t>For interactive user facing applications like chat, we need two latency metrics – </a:t>
            </a:r>
            <a:r>
              <a:rPr lang="en-US" dirty="0" err="1"/>
              <a:t>ttft</a:t>
            </a:r>
            <a:r>
              <a:rPr lang="en-US" dirty="0"/>
              <a:t> and the average TBT, for optimal user experience.</a:t>
            </a:r>
          </a:p>
          <a:p>
            <a:endParaRPr lang="en-US" dirty="0"/>
          </a:p>
          <a:p>
            <a:r>
              <a:rPr lang="en-US" dirty="0"/>
              <a:t> For non </a:t>
            </a:r>
            <a:r>
              <a:rPr lang="en-US" dirty="0" err="1"/>
              <a:t>intercative</a:t>
            </a:r>
            <a:r>
              <a:rPr lang="en-US" dirty="0"/>
              <a:t> applications, all we care about is TTLT</a:t>
            </a:r>
          </a:p>
          <a:p>
            <a:endParaRPr lang="en-US" dirty="0"/>
          </a:p>
          <a:p>
            <a:r>
              <a:rPr lang="en-US" dirty="0"/>
              <a:t>As a running example, lets consider three applications, one interactive and two non interactive – they can have different latency SLOs as shown here.</a:t>
            </a:r>
          </a:p>
          <a:p>
            <a:endParaRPr lang="en-US" dirty="0"/>
          </a:p>
        </p:txBody>
      </p:sp>
      <p:sp>
        <p:nvSpPr>
          <p:cNvPr id="4" name="Slide Number Placeholder 3">
            <a:extLst>
              <a:ext uri="{FF2B5EF4-FFF2-40B4-BE49-F238E27FC236}">
                <a16:creationId xmlns:a16="http://schemas.microsoft.com/office/drawing/2014/main" id="{142676DD-C692-6BC2-E055-D9A02741576B}"/>
              </a:ext>
            </a:extLst>
          </p:cNvPr>
          <p:cNvSpPr>
            <a:spLocks noGrp="1"/>
          </p:cNvSpPr>
          <p:nvPr>
            <p:ph type="sldNum" sz="quarter" idx="5"/>
          </p:nvPr>
        </p:nvSpPr>
        <p:spPr/>
        <p:txBody>
          <a:bodyPr/>
          <a:lstStyle/>
          <a:p>
            <a:fld id="{FC9B2230-42E8-40CC-8CC4-DAF01E0498C0}" type="slidenum">
              <a:rPr lang="en-US" smtClean="0"/>
              <a:t>15</a:t>
            </a:fld>
            <a:endParaRPr lang="en-US"/>
          </a:p>
        </p:txBody>
      </p:sp>
    </p:spTree>
    <p:extLst>
      <p:ext uri="{BB962C8B-B14F-4D97-AF65-F5344CB8AC3E}">
        <p14:creationId xmlns:p14="http://schemas.microsoft.com/office/powerpoint/2010/main" val="1873186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E60ED-B1EC-5BA4-34F8-78EFD0413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52B64-667F-3B81-D5D1-637A21CF9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50FD5-45A8-93E1-DBD2-1784FE4A926E}"/>
              </a:ext>
            </a:extLst>
          </p:cNvPr>
          <p:cNvSpPr>
            <a:spLocks noGrp="1"/>
          </p:cNvSpPr>
          <p:nvPr>
            <p:ph type="body" idx="1"/>
          </p:nvPr>
        </p:nvSpPr>
        <p:spPr/>
        <p:txBody>
          <a:bodyPr/>
          <a:lstStyle/>
          <a:p>
            <a:r>
              <a:rPr lang="en-US" dirty="0"/>
              <a:t>Once we have defined the QoS buckets per application, our idea is to then co-schedule hem all on a single cluster instead of these </a:t>
            </a:r>
            <a:r>
              <a:rPr lang="en-US" dirty="0" err="1"/>
              <a:t>indepenelt</a:t>
            </a:r>
            <a:r>
              <a:rPr lang="en-US" dirty="0"/>
              <a:t> </a:t>
            </a:r>
            <a:r>
              <a:rPr lang="en-US" dirty="0" err="1"/>
              <a:t>silod</a:t>
            </a:r>
            <a:r>
              <a:rPr lang="en-US" dirty="0"/>
              <a:t> </a:t>
            </a:r>
            <a:r>
              <a:rPr lang="en-US" dirty="0" err="1"/>
              <a:t>deployemnts</a:t>
            </a:r>
            <a:r>
              <a:rPr lang="en-US" dirty="0"/>
              <a:t>. </a:t>
            </a:r>
          </a:p>
          <a:p>
            <a:endParaRPr lang="en-US" dirty="0"/>
          </a:p>
          <a:p>
            <a:r>
              <a:rPr lang="en-US" dirty="0"/>
              <a:t>And the key </a:t>
            </a:r>
            <a:r>
              <a:rPr lang="en-US" dirty="0" err="1"/>
              <a:t>intuiton</a:t>
            </a:r>
            <a:r>
              <a:rPr lang="en-US" dirty="0"/>
              <a:t> as to why this works is that, when we schedule jobs with diverse requirements together, we can use the </a:t>
            </a:r>
            <a:r>
              <a:rPr lang="en-US" sz="1800" dirty="0">
                <a:effectLst/>
                <a:latin typeface="Aptos" panose="020B0004020202020204" pitchFamily="34" charset="0"/>
                <a:ea typeface="Aptos" panose="020B0004020202020204" pitchFamily="34" charset="0"/>
                <a:cs typeface="Times New Roman" panose="02020603050405020304" pitchFamily="18" charset="0"/>
              </a:rPr>
              <a:t>SLO slack in the execution of a request to serve requests from different QoS tiers and results in minimizing SLO violations.</a:t>
            </a:r>
            <a:endParaRPr lang="en-US" dirty="0"/>
          </a:p>
        </p:txBody>
      </p:sp>
      <p:sp>
        <p:nvSpPr>
          <p:cNvPr id="4" name="Slide Number Placeholder 3">
            <a:extLst>
              <a:ext uri="{FF2B5EF4-FFF2-40B4-BE49-F238E27FC236}">
                <a16:creationId xmlns:a16="http://schemas.microsoft.com/office/drawing/2014/main" id="{204E8408-7046-8323-396F-B873751FB984}"/>
              </a:ext>
            </a:extLst>
          </p:cNvPr>
          <p:cNvSpPr>
            <a:spLocks noGrp="1"/>
          </p:cNvSpPr>
          <p:nvPr>
            <p:ph type="sldNum" sz="quarter" idx="5"/>
          </p:nvPr>
        </p:nvSpPr>
        <p:spPr/>
        <p:txBody>
          <a:bodyPr/>
          <a:lstStyle/>
          <a:p>
            <a:fld id="{97D619EA-9F8F-416F-8940-FDEF7E902D47}" type="slidenum">
              <a:rPr lang="en-US" smtClean="0"/>
              <a:t>16</a:t>
            </a:fld>
            <a:endParaRPr lang="en-US"/>
          </a:p>
        </p:txBody>
      </p:sp>
    </p:spTree>
    <p:extLst>
      <p:ext uri="{BB962C8B-B14F-4D97-AF65-F5344CB8AC3E}">
        <p14:creationId xmlns:p14="http://schemas.microsoft.com/office/powerpoint/2010/main" val="1573417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Quantitatively, what is the impact of the differences we spoke bout in prefill and decode stages?</a:t>
            </a:r>
          </a:p>
          <a:p>
            <a:endParaRPr lang="en-US"/>
          </a:p>
          <a:p>
            <a:r>
              <a:rPr lang="en-US"/>
              <a:t>-Prefill has constant per-token cost – saturates GPU at batch 1</a:t>
            </a:r>
          </a:p>
        </p:txBody>
      </p:sp>
      <p:sp>
        <p:nvSpPr>
          <p:cNvPr id="4" name="Slide Number Placeholder 3"/>
          <p:cNvSpPr>
            <a:spLocks noGrp="1"/>
          </p:cNvSpPr>
          <p:nvPr>
            <p:ph type="sldNum" sz="quarter" idx="5"/>
          </p:nvPr>
        </p:nvSpPr>
        <p:spPr/>
        <p:txBody>
          <a:bodyPr/>
          <a:lstStyle/>
          <a:p>
            <a:fld id="{90E93DF1-BC96-4613-AA40-E92141E8377F}" type="slidenum">
              <a:rPr lang="en-US" smtClean="0"/>
              <a:t>17</a:t>
            </a:fld>
            <a:endParaRPr lang="en-US"/>
          </a:p>
        </p:txBody>
      </p:sp>
    </p:spTree>
    <p:extLst>
      <p:ext uri="{BB962C8B-B14F-4D97-AF65-F5344CB8AC3E}">
        <p14:creationId xmlns:p14="http://schemas.microsoft.com/office/powerpoint/2010/main" val="1357271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bbc9bd5437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bbc9bd5437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4960" algn="l" rtl="0">
              <a:lnSpc>
                <a:spcPct val="115000"/>
              </a:lnSpc>
              <a:spcBef>
                <a:spcPts val="0"/>
              </a:spcBef>
              <a:spcAft>
                <a:spcPts val="0"/>
              </a:spcAft>
              <a:buClr>
                <a:srgbClr val="595959"/>
              </a:buClr>
              <a:buSzPts val="1360"/>
              <a:buFont typeface="Montserrat"/>
              <a:buChar char="-"/>
            </a:pPr>
            <a:r>
              <a:rPr lang="en" sz="1360">
                <a:solidFill>
                  <a:srgbClr val="595959"/>
                </a:solidFill>
                <a:latin typeface="Montserrat"/>
                <a:ea typeface="Montserrat"/>
                <a:cs typeface="Montserrat"/>
                <a:sym typeface="Montserrat"/>
              </a:rPr>
              <a:t>The processing time for prefill and decode batches can be very different. Ex: 2k length prefill takes 500ms, where as a decode iterations takes 50ms.</a:t>
            </a:r>
            <a:endParaRPr sz="1360">
              <a:solidFill>
                <a:srgbClr val="595959"/>
              </a:solidFill>
              <a:latin typeface="Montserrat"/>
              <a:ea typeface="Montserrat"/>
              <a:cs typeface="Montserrat"/>
              <a:sym typeface="Montserrat"/>
            </a:endParaRPr>
          </a:p>
          <a:p>
            <a:pPr marL="457200" lvl="0" indent="-314960" algn="l" rtl="0">
              <a:lnSpc>
                <a:spcPct val="115000"/>
              </a:lnSpc>
              <a:spcBef>
                <a:spcPts val="0"/>
              </a:spcBef>
              <a:spcAft>
                <a:spcPts val="0"/>
              </a:spcAft>
              <a:buClr>
                <a:srgbClr val="595959"/>
              </a:buClr>
              <a:buSzPts val="1360"/>
              <a:buFont typeface="Montserrat"/>
              <a:buChar char="-"/>
            </a:pPr>
            <a:r>
              <a:rPr lang="en" sz="1360">
                <a:solidFill>
                  <a:srgbClr val="595959"/>
                </a:solidFill>
                <a:latin typeface="Montserrat"/>
                <a:ea typeface="Montserrat"/>
                <a:cs typeface="Montserrat"/>
                <a:sym typeface="Montserrat"/>
              </a:rPr>
              <a:t>Fix time axis</a:t>
            </a:r>
            <a:endParaRPr sz="1360">
              <a:solidFill>
                <a:srgbClr val="595959"/>
              </a:solidFill>
              <a:latin typeface="Montserrat"/>
              <a:ea typeface="Montserrat"/>
              <a:cs typeface="Montserrat"/>
              <a:sym typeface="Montserrat"/>
            </a:endParaRPr>
          </a:p>
          <a:p>
            <a:pPr marL="457200" lvl="0" indent="-314960" algn="l" rtl="0">
              <a:lnSpc>
                <a:spcPct val="115000"/>
              </a:lnSpc>
              <a:spcBef>
                <a:spcPts val="0"/>
              </a:spcBef>
              <a:spcAft>
                <a:spcPts val="0"/>
              </a:spcAft>
              <a:buClr>
                <a:srgbClr val="595959"/>
              </a:buClr>
              <a:buSzPts val="1360"/>
              <a:buFont typeface="Montserrat"/>
              <a:buChar char="-"/>
            </a:pPr>
            <a:r>
              <a:rPr lang="en" sz="1360">
                <a:solidFill>
                  <a:srgbClr val="595959"/>
                </a:solidFill>
                <a:latin typeface="Montserrat"/>
                <a:ea typeface="Montserrat"/>
                <a:cs typeface="Montserrat"/>
                <a:sym typeface="Montserrat"/>
              </a:rPr>
              <a:t>Unclear when D, E enter</a:t>
            </a:r>
            <a:endParaRPr sz="1360">
              <a:solidFill>
                <a:srgbClr val="595959"/>
              </a:solidFill>
              <a:latin typeface="Montserrat"/>
              <a:ea typeface="Montserrat"/>
              <a:cs typeface="Montserrat"/>
              <a:sym typeface="Montserra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Lets look at the challenges in co-scheduling requests with different QoS requirements. Lets consider 5 requests prefill and decode as shown</a:t>
            </a:r>
          </a:p>
          <a:p>
            <a:pPr marL="171450" indent="-171450">
              <a:buFontTx/>
              <a:buChar char="-"/>
            </a:pPr>
            <a:r>
              <a:rPr lang="en-US" dirty="0"/>
              <a:t>This is how scheduling would happen today. </a:t>
            </a:r>
          </a:p>
          <a:p>
            <a:pPr marL="171450" indent="-171450">
              <a:buFontTx/>
              <a:buChar char="-"/>
            </a:pPr>
            <a:r>
              <a:rPr lang="en-US" dirty="0"/>
              <a:t>In steady state, every batch processes a fixed number of tokens – called the chunk size. All the ongoing decodes are added to the batch, and the leftover token budget is allocated to prefills of pending requests. The choice of chunk size directly impacts serving throughput – higher is better, but higher also means increased latency – so based on the TBT we need to meet, in this case 50ms, we fix chunk size appropriately.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C9B2230-42E8-40CC-8CC4-DAF01E0498C0}" type="slidenum">
              <a:rPr lang="en-US" smtClean="0"/>
              <a:t>19</a:t>
            </a:fld>
            <a:endParaRPr lang="en-US"/>
          </a:p>
        </p:txBody>
      </p:sp>
    </p:spTree>
    <p:extLst>
      <p:ext uri="{BB962C8B-B14F-4D97-AF65-F5344CB8AC3E}">
        <p14:creationId xmlns:p14="http://schemas.microsoft.com/office/powerpoint/2010/main" val="1427890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1E03B-BB94-DDEC-AC35-CBF2ABA7C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C8B94-B936-FFAD-320D-28BD93A8EC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CF577F-A24D-DB92-2193-C37A400CEB32}"/>
              </a:ext>
            </a:extLst>
          </p:cNvPr>
          <p:cNvSpPr>
            <a:spLocks noGrp="1"/>
          </p:cNvSpPr>
          <p:nvPr>
            <p:ph type="body" idx="1"/>
          </p:nvPr>
        </p:nvSpPr>
        <p:spPr/>
        <p:txBody>
          <a:bodyPr/>
          <a:lstStyle/>
          <a:p>
            <a:pPr marL="171450" indent="-171450">
              <a:buFontTx/>
              <a:buChar char="-"/>
            </a:pPr>
            <a:r>
              <a:rPr lang="en-US" dirty="0"/>
              <a:t>With that background, lets consider these 5 requests that arrive in the cluster that fall into three different QoS buckets </a:t>
            </a:r>
          </a:p>
          <a:p>
            <a:pPr marL="171450" indent="-171450">
              <a:buFontTx/>
              <a:buChar char="-"/>
            </a:pPr>
            <a:r>
              <a:rPr lang="en-US" dirty="0"/>
              <a:t>They arrive at different times indicated by the color arrows and based on the QoS class they belong to, their deadlines are </a:t>
            </a:r>
            <a:r>
              <a:rPr lang="en-US" dirty="0" err="1"/>
              <a:t>maked</a:t>
            </a:r>
            <a:r>
              <a:rPr lang="en-US" dirty="0"/>
              <a:t> in appropriate colors</a:t>
            </a:r>
          </a:p>
          <a:p>
            <a:pPr marL="171450" indent="-171450">
              <a:buFontTx/>
              <a:buChar char="-"/>
            </a:pPr>
            <a:endParaRPr lang="en-US" dirty="0"/>
          </a:p>
          <a:p>
            <a:pPr marL="171450" indent="-171450">
              <a:buFontTx/>
              <a:buChar char="-"/>
            </a:pPr>
            <a:r>
              <a:rPr lang="en-US" dirty="0"/>
              <a:t>Today’s state of the art schedulers do the following – serve requests in their arrival order. Almost all requests miss their QoS targets.  The main reason this happens is :</a:t>
            </a:r>
          </a:p>
          <a:p>
            <a:pPr marL="171450" indent="-171450">
              <a:buFontTx/>
              <a:buChar char="-"/>
            </a:pPr>
            <a:r>
              <a:rPr lang="en-US" dirty="0"/>
              <a:t>Unaware of different SLOs to be met by different requests </a:t>
            </a:r>
          </a:p>
          <a:p>
            <a:pPr marL="171450" indent="-171450">
              <a:buFontTx/>
              <a:buChar char="-"/>
            </a:pPr>
            <a:r>
              <a:rPr lang="en-US" dirty="0"/>
              <a:t>Sets a constant chunk size across the system which is an overkill for non-interactive applications that don’t care about TBT</a:t>
            </a:r>
          </a:p>
          <a:p>
            <a:pPr marL="171450" indent="-171450">
              <a:buFontTx/>
              <a:buChar char="-"/>
            </a:pPr>
            <a:endParaRPr lang="en-US" dirty="0"/>
          </a:p>
          <a:p>
            <a:pPr marL="171450" indent="-171450">
              <a:buFontTx/>
              <a:buChar char="-"/>
            </a:pPr>
            <a:r>
              <a:rPr lang="en-US" dirty="0"/>
              <a:t>Our solution is two fold. First, we use the QoS targets to schedule requests with the earliest deadline first. So the blue request goes before the orange one. Now we see, the blue one has finished prefills way before its expected deadline and accumulated slack – we can exploit this slack to schedule a larger chunk size now – which will result in throughput gains. But once the </a:t>
            </a:r>
            <a:r>
              <a:rPr lang="en-US" dirty="0" err="1"/>
              <a:t>interactivce</a:t>
            </a:r>
            <a:r>
              <a:rPr lang="en-US" dirty="0"/>
              <a:t> blue job starts its decode phase, we have to stick to the original chunk size that helps meet this job’s TBT requirement. Once it exists, we see we no longer have any other requests that impose a TBT constraint, so we can increase chunk size to maximize throughput. Essentially we are exploiting the predictable execution latency of LLMs to identify how to expand the chunk size dynamically during runtime to maximize throughput.</a:t>
            </a:r>
          </a:p>
        </p:txBody>
      </p:sp>
      <p:sp>
        <p:nvSpPr>
          <p:cNvPr id="4" name="Slide Number Placeholder 3">
            <a:extLst>
              <a:ext uri="{FF2B5EF4-FFF2-40B4-BE49-F238E27FC236}">
                <a16:creationId xmlns:a16="http://schemas.microsoft.com/office/drawing/2014/main" id="{43C807E6-F7EF-BC34-91DA-1A28CA909AA9}"/>
              </a:ext>
            </a:extLst>
          </p:cNvPr>
          <p:cNvSpPr>
            <a:spLocks noGrp="1"/>
          </p:cNvSpPr>
          <p:nvPr>
            <p:ph type="sldNum" sz="quarter" idx="5"/>
          </p:nvPr>
        </p:nvSpPr>
        <p:spPr/>
        <p:txBody>
          <a:bodyPr/>
          <a:lstStyle/>
          <a:p>
            <a:fld id="{FC9B2230-42E8-40CC-8CC4-DAF01E0498C0}" type="slidenum">
              <a:rPr lang="en-US" smtClean="0"/>
              <a:t>20</a:t>
            </a:fld>
            <a:endParaRPr lang="en-US"/>
          </a:p>
        </p:txBody>
      </p:sp>
    </p:spTree>
    <p:extLst>
      <p:ext uri="{BB962C8B-B14F-4D97-AF65-F5344CB8AC3E}">
        <p14:creationId xmlns:p14="http://schemas.microsoft.com/office/powerpoint/2010/main" val="456057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summarize, we introduce fine-grained QoS bucketing and SLO-aware scheduling to maximize throughput while meeting QoS. So this handles QoS in the common case scenario. But in practical deployments, load fluctuations are extremely common</a:t>
            </a:r>
          </a:p>
        </p:txBody>
      </p:sp>
      <p:sp>
        <p:nvSpPr>
          <p:cNvPr id="4" name="Slide Number Placeholder 3"/>
          <p:cNvSpPr>
            <a:spLocks noGrp="1"/>
          </p:cNvSpPr>
          <p:nvPr>
            <p:ph type="sldNum" sz="quarter" idx="5"/>
          </p:nvPr>
        </p:nvSpPr>
        <p:spPr/>
        <p:txBody>
          <a:bodyPr/>
          <a:lstStyle/>
          <a:p>
            <a:fld id="{FC9B2230-42E8-40CC-8CC4-DAF01E0498C0}" type="slidenum">
              <a:rPr lang="en-US" smtClean="0"/>
              <a:t>21</a:t>
            </a:fld>
            <a:endParaRPr lang="en-US"/>
          </a:p>
        </p:txBody>
      </p:sp>
    </p:spTree>
    <p:extLst>
      <p:ext uri="{BB962C8B-B14F-4D97-AF65-F5344CB8AC3E}">
        <p14:creationId xmlns:p14="http://schemas.microsoft.com/office/powerpoint/2010/main" val="2878391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12F2A-BA57-21D7-5C4E-A46FC570F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2397D-2826-30CC-59C8-F3A31D2B19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A932BE-58E1-7C04-6287-8255D9DAEFBC}"/>
              </a:ext>
            </a:extLst>
          </p:cNvPr>
          <p:cNvSpPr>
            <a:spLocks noGrp="1"/>
          </p:cNvSpPr>
          <p:nvPr>
            <p:ph type="body" idx="1"/>
          </p:nvPr>
        </p:nvSpPr>
        <p:spPr/>
        <p:txBody>
          <a:bodyPr/>
          <a:lstStyle/>
          <a:p>
            <a:r>
              <a:rPr lang="en-US" dirty="0"/>
              <a:t>For example, here I’ve plotted the GPT-4o arrival distribution over a day and as you can see there is significant variation in the load (requests per second) arriving at the deployments. </a:t>
            </a:r>
          </a:p>
          <a:p>
            <a:r>
              <a:rPr lang="en-US" dirty="0"/>
              <a:t>Further, if we look deeper into the composition of the request itself (the prefill and decode tokens), they vary significantly over time</a:t>
            </a:r>
          </a:p>
        </p:txBody>
      </p:sp>
      <p:sp>
        <p:nvSpPr>
          <p:cNvPr id="4" name="Slide Number Placeholder 3">
            <a:extLst>
              <a:ext uri="{FF2B5EF4-FFF2-40B4-BE49-F238E27FC236}">
                <a16:creationId xmlns:a16="http://schemas.microsoft.com/office/drawing/2014/main" id="{3F207D55-741C-C214-564E-F7625BA15855}"/>
              </a:ext>
            </a:extLst>
          </p:cNvPr>
          <p:cNvSpPr>
            <a:spLocks noGrp="1"/>
          </p:cNvSpPr>
          <p:nvPr>
            <p:ph type="sldNum" sz="quarter" idx="5"/>
          </p:nvPr>
        </p:nvSpPr>
        <p:spPr/>
        <p:txBody>
          <a:bodyPr/>
          <a:lstStyle/>
          <a:p>
            <a:fld id="{97D619EA-9F8F-416F-8940-FDEF7E902D47}" type="slidenum">
              <a:rPr lang="en-US" smtClean="0"/>
              <a:t>22</a:t>
            </a:fld>
            <a:endParaRPr lang="en-US"/>
          </a:p>
        </p:txBody>
      </p:sp>
    </p:spTree>
    <p:extLst>
      <p:ext uri="{BB962C8B-B14F-4D97-AF65-F5344CB8AC3E}">
        <p14:creationId xmlns:p14="http://schemas.microsoft.com/office/powerpoint/2010/main" val="144383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B0DCF2-3A98-451C-B5A2-972B4FA6F7D8}" type="slidenum">
              <a:rPr lang="en-US" smtClean="0"/>
              <a:t>3</a:t>
            </a:fld>
            <a:endParaRPr lang="en-US"/>
          </a:p>
        </p:txBody>
      </p:sp>
    </p:spTree>
    <p:extLst>
      <p:ext uri="{BB962C8B-B14F-4D97-AF65-F5344CB8AC3E}">
        <p14:creationId xmlns:p14="http://schemas.microsoft.com/office/powerpoint/2010/main" val="3865797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8692A-0376-5B21-E75C-56ACD11EC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352BC4-C1C7-DD99-4B59-E449EDC04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4D88E-E0F4-954D-F909-EEE1F00F7185}"/>
              </a:ext>
            </a:extLst>
          </p:cNvPr>
          <p:cNvSpPr>
            <a:spLocks noGrp="1"/>
          </p:cNvSpPr>
          <p:nvPr>
            <p:ph type="body" idx="1"/>
          </p:nvPr>
        </p:nvSpPr>
        <p:spPr/>
        <p:txBody>
          <a:bodyPr/>
          <a:lstStyle/>
          <a:p>
            <a:r>
              <a:rPr lang="en-US" dirty="0"/>
              <a:t>And what happens  typically when load increases? To answer this, we ran an experiment where we varied load on the system beyond its ideal operating point of 3 requests per second, per replica and observe the latency of requests being served.  And we’ve plotted the median, 90</a:t>
            </a:r>
            <a:r>
              <a:rPr lang="en-US" baseline="30000" dirty="0"/>
              <a:t>th</a:t>
            </a:r>
            <a:r>
              <a:rPr lang="en-US" dirty="0"/>
              <a:t> and 99</a:t>
            </a:r>
            <a:r>
              <a:rPr lang="en-US" baseline="30000" dirty="0"/>
              <a:t>th</a:t>
            </a:r>
            <a:r>
              <a:rPr lang="en-US" dirty="0"/>
              <a:t> percentile of request latency, in this case TTFT. What we observe is, beyond the ideal capacity point, latency of all the requests in the system severely degrade very quickly. </a:t>
            </a:r>
          </a:p>
          <a:p>
            <a:r>
              <a:rPr lang="en-US" dirty="0"/>
              <a:t>Essentially, it ends up degrading the quality of service for all requests by increasing the queueing delays and the a majority of requests will start missing their deadlines like a domino effect. </a:t>
            </a:r>
          </a:p>
        </p:txBody>
      </p:sp>
      <p:sp>
        <p:nvSpPr>
          <p:cNvPr id="4" name="Slide Number Placeholder 3">
            <a:extLst>
              <a:ext uri="{FF2B5EF4-FFF2-40B4-BE49-F238E27FC236}">
                <a16:creationId xmlns:a16="http://schemas.microsoft.com/office/drawing/2014/main" id="{D3EE088E-193F-8B88-919E-0FC957870942}"/>
              </a:ext>
            </a:extLst>
          </p:cNvPr>
          <p:cNvSpPr>
            <a:spLocks noGrp="1"/>
          </p:cNvSpPr>
          <p:nvPr>
            <p:ph type="sldNum" sz="quarter" idx="5"/>
          </p:nvPr>
        </p:nvSpPr>
        <p:spPr/>
        <p:txBody>
          <a:bodyPr/>
          <a:lstStyle/>
          <a:p>
            <a:fld id="{97D619EA-9F8F-416F-8940-FDEF7E902D47}" type="slidenum">
              <a:rPr lang="en-US" smtClean="0"/>
              <a:t>23</a:t>
            </a:fld>
            <a:endParaRPr lang="en-US"/>
          </a:p>
        </p:txBody>
      </p:sp>
    </p:spTree>
    <p:extLst>
      <p:ext uri="{BB962C8B-B14F-4D97-AF65-F5344CB8AC3E}">
        <p14:creationId xmlns:p14="http://schemas.microsoft.com/office/powerpoint/2010/main" val="4097931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brings us to the next problem with current deployments – QoS drops tremendously during overloads</a:t>
            </a:r>
          </a:p>
        </p:txBody>
      </p:sp>
      <p:sp>
        <p:nvSpPr>
          <p:cNvPr id="4" name="Slide Number Placeholder 3"/>
          <p:cNvSpPr>
            <a:spLocks noGrp="1"/>
          </p:cNvSpPr>
          <p:nvPr>
            <p:ph type="sldNum" sz="quarter" idx="5"/>
          </p:nvPr>
        </p:nvSpPr>
        <p:spPr/>
        <p:txBody>
          <a:bodyPr/>
          <a:lstStyle/>
          <a:p>
            <a:fld id="{FC9B2230-42E8-40CC-8CC4-DAF01E0498C0}" type="slidenum">
              <a:rPr lang="en-US" smtClean="0"/>
              <a:t>24</a:t>
            </a:fld>
            <a:endParaRPr lang="en-US"/>
          </a:p>
        </p:txBody>
      </p:sp>
    </p:spTree>
    <p:extLst>
      <p:ext uri="{BB962C8B-B14F-4D97-AF65-F5344CB8AC3E}">
        <p14:creationId xmlns:p14="http://schemas.microsoft.com/office/powerpoint/2010/main" val="3009146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handle this scenario today in our practical deployments? GCR recently faced a widespread outage of all its endpoints serving GPT-4o when a traffic burst happened. Exactly the scenario we saw in the graph I just shoed, and ended up denying service to all users alike.  </a:t>
            </a:r>
          </a:p>
          <a:p>
            <a:endParaRPr lang="en-US" dirty="0"/>
          </a:p>
          <a:p>
            <a:r>
              <a:rPr lang="en-US" dirty="0"/>
              <a:t>Next, substrate and AML deployments impose a rate limit both at a user level and application level and throttles at an instance-level when the number of tokens received exceeds a threshold, thereby denying service to most requests at that replica. </a:t>
            </a:r>
          </a:p>
          <a:p>
            <a:endParaRPr lang="en-US" dirty="0"/>
          </a:p>
          <a:p>
            <a:r>
              <a:rPr lang="en-US" dirty="0"/>
              <a:t>Another easy alternative one can think of is to drop all long requests since they can block service to other jobs for a long time.</a:t>
            </a:r>
          </a:p>
          <a:p>
            <a:endParaRPr lang="en-US" dirty="0"/>
          </a:p>
          <a:p>
            <a:r>
              <a:rPr lang="en-US" dirty="0"/>
              <a:t>All these solutions have inherent problems. First, they don’t degrade service gracefully and start degrading QoS of majority of requests when load surges. Second, the reactive mechanisms employed such as dropping all long requests, or throttling all requests beyond a token limit have no understanding of either the latency requirement or the priority of requests.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want a mechanism to ensure that even during overloads, we can serve a high percentile of requests meeting their latency SLOs at the expense of a small fraction of requests that may see increased service times or even dropped entirely. </a:t>
            </a:r>
          </a:p>
        </p:txBody>
      </p:sp>
      <p:sp>
        <p:nvSpPr>
          <p:cNvPr id="4" name="Slide Number Placeholder 3"/>
          <p:cNvSpPr>
            <a:spLocks noGrp="1"/>
          </p:cNvSpPr>
          <p:nvPr>
            <p:ph type="sldNum" sz="quarter" idx="5"/>
          </p:nvPr>
        </p:nvSpPr>
        <p:spPr/>
        <p:txBody>
          <a:bodyPr/>
          <a:lstStyle/>
          <a:p>
            <a:fld id="{FC9B2230-42E8-40CC-8CC4-DAF01E0498C0}" type="slidenum">
              <a:rPr lang="en-US" smtClean="0"/>
              <a:t>25</a:t>
            </a:fld>
            <a:endParaRPr lang="en-US"/>
          </a:p>
        </p:txBody>
      </p:sp>
    </p:spTree>
    <p:extLst>
      <p:ext uri="{BB962C8B-B14F-4D97-AF65-F5344CB8AC3E}">
        <p14:creationId xmlns:p14="http://schemas.microsoft.com/office/powerpoint/2010/main" val="1607848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8B6A7-A32F-5B82-57BC-625CE50AC1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DC42F-E3A2-5643-59C7-033009F201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B1A9C-F006-3771-48F1-06FB6FA3C41D}"/>
              </a:ext>
            </a:extLst>
          </p:cNvPr>
          <p:cNvSpPr>
            <a:spLocks noGrp="1"/>
          </p:cNvSpPr>
          <p:nvPr>
            <p:ph type="body" idx="1"/>
          </p:nvPr>
        </p:nvSpPr>
        <p:spPr/>
        <p:txBody>
          <a:bodyPr/>
          <a:lstStyle/>
          <a:p>
            <a:endParaRPr lang="en-US" dirty="0"/>
          </a:p>
          <a:p>
            <a:endParaRPr lang="en-US" dirty="0"/>
          </a:p>
          <a:p>
            <a:r>
              <a:rPr lang="en-US" dirty="0"/>
              <a:t>Today, we accept and schedule requests in their FCFS arrival order. we degrade all requests when load surges. Instead, we can consider a prioritization policy that favors short jobs and drops the long ones. The nice property this has is that the median is more or less stays resilient to load surges, but the tail latency drastically worsens – also the tail is skewed towards long requests – raises a question on whether this is fair to do?</a:t>
            </a:r>
          </a:p>
        </p:txBody>
      </p:sp>
      <p:sp>
        <p:nvSpPr>
          <p:cNvPr id="4" name="Slide Number Placeholder 3">
            <a:extLst>
              <a:ext uri="{FF2B5EF4-FFF2-40B4-BE49-F238E27FC236}">
                <a16:creationId xmlns:a16="http://schemas.microsoft.com/office/drawing/2014/main" id="{64CDA8B2-4CD2-F208-AFF6-F5A489610254}"/>
              </a:ext>
            </a:extLst>
          </p:cNvPr>
          <p:cNvSpPr>
            <a:spLocks noGrp="1"/>
          </p:cNvSpPr>
          <p:nvPr>
            <p:ph type="sldNum" sz="quarter" idx="5"/>
          </p:nvPr>
        </p:nvSpPr>
        <p:spPr/>
        <p:txBody>
          <a:bodyPr/>
          <a:lstStyle/>
          <a:p>
            <a:fld id="{97D619EA-9F8F-416F-8940-FDEF7E902D47}" type="slidenum">
              <a:rPr lang="en-US" smtClean="0"/>
              <a:t>26</a:t>
            </a:fld>
            <a:endParaRPr lang="en-US"/>
          </a:p>
        </p:txBody>
      </p:sp>
    </p:spTree>
    <p:extLst>
      <p:ext uri="{BB962C8B-B14F-4D97-AF65-F5344CB8AC3E}">
        <p14:creationId xmlns:p14="http://schemas.microsoft.com/office/powerpoint/2010/main" val="283525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D9C6D-195E-2269-7943-3CF778281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0A503-E961-E98B-1455-4C336CF999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AD6DC-D39B-E2A1-5313-3F967F8EB987}"/>
              </a:ext>
            </a:extLst>
          </p:cNvPr>
          <p:cNvSpPr>
            <a:spLocks noGrp="1"/>
          </p:cNvSpPr>
          <p:nvPr>
            <p:ph type="body" idx="1"/>
          </p:nvPr>
        </p:nvSpPr>
        <p:spPr/>
        <p:txBody>
          <a:bodyPr/>
          <a:lstStyle/>
          <a:p>
            <a:r>
              <a:rPr lang="en-US" dirty="0"/>
              <a:t>Our solution here is to introduce a new prioritization policy that would help us tune how much weightage to place on arrival difference between requests and their length when deciding on the request priority order. This tunable metric we introduce helps us to navigate the tradeoff between median and tail latency depending on the load in the system.  We can achieve low median </a:t>
            </a:r>
            <a:r>
              <a:rPr lang="en-US"/>
              <a:t>like SJF, and lower tails like FCFS.</a:t>
            </a:r>
            <a:endParaRPr lang="en-US" dirty="0"/>
          </a:p>
        </p:txBody>
      </p:sp>
      <p:sp>
        <p:nvSpPr>
          <p:cNvPr id="4" name="Slide Number Placeholder 3">
            <a:extLst>
              <a:ext uri="{FF2B5EF4-FFF2-40B4-BE49-F238E27FC236}">
                <a16:creationId xmlns:a16="http://schemas.microsoft.com/office/drawing/2014/main" id="{83F18288-F733-EE4B-7FCB-CDE51EE1301E}"/>
              </a:ext>
            </a:extLst>
          </p:cNvPr>
          <p:cNvSpPr>
            <a:spLocks noGrp="1"/>
          </p:cNvSpPr>
          <p:nvPr>
            <p:ph type="sldNum" sz="quarter" idx="5"/>
          </p:nvPr>
        </p:nvSpPr>
        <p:spPr/>
        <p:txBody>
          <a:bodyPr/>
          <a:lstStyle/>
          <a:p>
            <a:fld id="{97D619EA-9F8F-416F-8940-FDEF7E902D47}" type="slidenum">
              <a:rPr lang="en-US" smtClean="0"/>
              <a:t>27</a:t>
            </a:fld>
            <a:endParaRPr lang="en-US"/>
          </a:p>
        </p:txBody>
      </p:sp>
    </p:spTree>
    <p:extLst>
      <p:ext uri="{BB962C8B-B14F-4D97-AF65-F5344CB8AC3E}">
        <p14:creationId xmlns:p14="http://schemas.microsoft.com/office/powerpoint/2010/main" val="46191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2C0B5-5D04-AB64-9A5B-61403C2BD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2FCD6-6CDC-CED2-B1ED-746744FD7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27B66-FD78-38AB-560E-D90A74ADE669}"/>
              </a:ext>
            </a:extLst>
          </p:cNvPr>
          <p:cNvSpPr>
            <a:spLocks noGrp="1"/>
          </p:cNvSpPr>
          <p:nvPr>
            <p:ph type="body" idx="1"/>
          </p:nvPr>
        </p:nvSpPr>
        <p:spPr/>
        <p:txBody>
          <a:bodyPr/>
          <a:lstStyle/>
          <a:p>
            <a:r>
              <a:rPr lang="en-US" dirty="0"/>
              <a:t>X axis is the tunable parameter that our hybrid prioritization policy introduces. Leftmost point where this const is 0 defaults strategy today and when its infinity, we tend to the policy prioritizing short jobs. What our policy provides is a tunable knob that helps us navigate the percentile of requests that meet SLA and help pick the minimum set of requests to drop, which will further help improve SLO attainment for the pending requests.</a:t>
            </a:r>
          </a:p>
          <a:p>
            <a:r>
              <a:rPr lang="en-US" dirty="0"/>
              <a:t>Overload beyond a point, application hints used to selectively drop requests</a:t>
            </a:r>
          </a:p>
        </p:txBody>
      </p:sp>
      <p:sp>
        <p:nvSpPr>
          <p:cNvPr id="4" name="Slide Number Placeholder 3">
            <a:extLst>
              <a:ext uri="{FF2B5EF4-FFF2-40B4-BE49-F238E27FC236}">
                <a16:creationId xmlns:a16="http://schemas.microsoft.com/office/drawing/2014/main" id="{86728E2C-E00B-981C-D691-8A65C4A2037B}"/>
              </a:ext>
            </a:extLst>
          </p:cNvPr>
          <p:cNvSpPr>
            <a:spLocks noGrp="1"/>
          </p:cNvSpPr>
          <p:nvPr>
            <p:ph type="sldNum" sz="quarter" idx="5"/>
          </p:nvPr>
        </p:nvSpPr>
        <p:spPr/>
        <p:txBody>
          <a:bodyPr/>
          <a:lstStyle/>
          <a:p>
            <a:fld id="{97D619EA-9F8F-416F-8940-FDEF7E902D47}" type="slidenum">
              <a:rPr lang="en-US" smtClean="0"/>
              <a:t>28</a:t>
            </a:fld>
            <a:endParaRPr lang="en-US"/>
          </a:p>
        </p:txBody>
      </p:sp>
    </p:spTree>
    <p:extLst>
      <p:ext uri="{BB962C8B-B14F-4D97-AF65-F5344CB8AC3E}">
        <p14:creationId xmlns:p14="http://schemas.microsoft.com/office/powerpoint/2010/main" val="799556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31FAB-0FF6-BBC0-7654-9FFB92479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41C70-D6EE-6886-8463-37A5FA233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A40B5E-A9FB-95DC-4D7B-CC95EED6CFFF}"/>
              </a:ext>
            </a:extLst>
          </p:cNvPr>
          <p:cNvSpPr>
            <a:spLocks noGrp="1"/>
          </p:cNvSpPr>
          <p:nvPr>
            <p:ph type="body" idx="1"/>
          </p:nvPr>
        </p:nvSpPr>
        <p:spPr/>
        <p:txBody>
          <a:bodyPr/>
          <a:lstStyle/>
          <a:p>
            <a:r>
              <a:rPr lang="en-US" dirty="0"/>
              <a:t>To summarize, we </a:t>
            </a:r>
            <a:r>
              <a:rPr lang="en-US" dirty="0" err="1"/>
              <a:t>introce</a:t>
            </a:r>
            <a:r>
              <a:rPr lang="en-US" dirty="0"/>
              <a:t> hybrid prioritization and preferential load shedding to maintain QoS for overload management.</a:t>
            </a:r>
          </a:p>
        </p:txBody>
      </p:sp>
      <p:sp>
        <p:nvSpPr>
          <p:cNvPr id="4" name="Slide Number Placeholder 3">
            <a:extLst>
              <a:ext uri="{FF2B5EF4-FFF2-40B4-BE49-F238E27FC236}">
                <a16:creationId xmlns:a16="http://schemas.microsoft.com/office/drawing/2014/main" id="{D46AE337-14F4-B67C-E8FA-CD96EA7CC9BB}"/>
              </a:ext>
            </a:extLst>
          </p:cNvPr>
          <p:cNvSpPr>
            <a:spLocks noGrp="1"/>
          </p:cNvSpPr>
          <p:nvPr>
            <p:ph type="sldNum" sz="quarter" idx="5"/>
          </p:nvPr>
        </p:nvSpPr>
        <p:spPr/>
        <p:txBody>
          <a:bodyPr/>
          <a:lstStyle/>
          <a:p>
            <a:fld id="{FC9B2230-42E8-40CC-8CC4-DAF01E0498C0}" type="slidenum">
              <a:rPr lang="en-US" smtClean="0"/>
              <a:t>31</a:t>
            </a:fld>
            <a:endParaRPr lang="en-US"/>
          </a:p>
        </p:txBody>
      </p:sp>
    </p:spTree>
    <p:extLst>
      <p:ext uri="{BB962C8B-B14F-4D97-AF65-F5344CB8AC3E}">
        <p14:creationId xmlns:p14="http://schemas.microsoft.com/office/powerpoint/2010/main" val="1513233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143D7F-693C-4980-87A4-26D548006B45}" type="slidenum">
              <a:rPr lang="en-US" smtClean="0"/>
              <a:t>46</a:t>
            </a:fld>
            <a:endParaRPr lang="en-US"/>
          </a:p>
        </p:txBody>
      </p:sp>
    </p:spTree>
    <p:extLst>
      <p:ext uri="{BB962C8B-B14F-4D97-AF65-F5344CB8AC3E}">
        <p14:creationId xmlns:p14="http://schemas.microsoft.com/office/powerpoint/2010/main" val="4209864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143D7F-693C-4980-87A4-26D548006B45}" type="slidenum">
              <a:rPr lang="en-US" smtClean="0"/>
              <a:t>47</a:t>
            </a:fld>
            <a:endParaRPr lang="en-US"/>
          </a:p>
        </p:txBody>
      </p:sp>
    </p:spTree>
    <p:extLst>
      <p:ext uri="{BB962C8B-B14F-4D97-AF65-F5344CB8AC3E}">
        <p14:creationId xmlns:p14="http://schemas.microsoft.com/office/powerpoint/2010/main" val="982668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143D7F-693C-4980-87A4-26D548006B45}" type="slidenum">
              <a:rPr lang="en-US" smtClean="0"/>
              <a:t>49</a:t>
            </a:fld>
            <a:endParaRPr lang="en-US"/>
          </a:p>
        </p:txBody>
      </p:sp>
    </p:spTree>
    <p:extLst>
      <p:ext uri="{BB962C8B-B14F-4D97-AF65-F5344CB8AC3E}">
        <p14:creationId xmlns:p14="http://schemas.microsoft.com/office/powerpoint/2010/main" val="376426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A9624-E099-ACD8-AB23-921866705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09908-01F2-2AEB-ECC8-DF1D643990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2CDAA-EA62-D3A8-3071-CEAA18490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7D58B5-087E-58B1-A5C9-94ECBEA2D670}"/>
              </a:ext>
            </a:extLst>
          </p:cNvPr>
          <p:cNvSpPr>
            <a:spLocks noGrp="1"/>
          </p:cNvSpPr>
          <p:nvPr>
            <p:ph type="sldNum" sz="quarter" idx="5"/>
          </p:nvPr>
        </p:nvSpPr>
        <p:spPr/>
        <p:txBody>
          <a:bodyPr/>
          <a:lstStyle/>
          <a:p>
            <a:fld id="{A1B0DCF2-3A98-451C-B5A2-972B4FA6F7D8}" type="slidenum">
              <a:rPr lang="en-US" smtClean="0"/>
              <a:t>4</a:t>
            </a:fld>
            <a:endParaRPr lang="en-US"/>
          </a:p>
        </p:txBody>
      </p:sp>
    </p:spTree>
    <p:extLst>
      <p:ext uri="{BB962C8B-B14F-4D97-AF65-F5344CB8AC3E}">
        <p14:creationId xmlns:p14="http://schemas.microsoft.com/office/powerpoint/2010/main" val="949690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52EE5-AB96-06D6-6B4D-316BF1B9ED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225BD-9C44-B5CF-92E0-7C86E222C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3B4774-DC39-27F0-D24C-3B084B7C71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3FACAB-D938-6CFE-E915-5A21FFFD58B5}"/>
              </a:ext>
            </a:extLst>
          </p:cNvPr>
          <p:cNvSpPr>
            <a:spLocks noGrp="1"/>
          </p:cNvSpPr>
          <p:nvPr>
            <p:ph type="sldNum" sz="quarter" idx="5"/>
          </p:nvPr>
        </p:nvSpPr>
        <p:spPr/>
        <p:txBody>
          <a:bodyPr/>
          <a:lstStyle/>
          <a:p>
            <a:fld id="{8C143D7F-693C-4980-87A4-26D548006B45}" type="slidenum">
              <a:rPr lang="en-US" smtClean="0"/>
              <a:t>50</a:t>
            </a:fld>
            <a:endParaRPr lang="en-US"/>
          </a:p>
        </p:txBody>
      </p:sp>
    </p:spTree>
    <p:extLst>
      <p:ext uri="{BB962C8B-B14F-4D97-AF65-F5344CB8AC3E}">
        <p14:creationId xmlns:p14="http://schemas.microsoft.com/office/powerpoint/2010/main" val="508656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38D88-9378-E117-73F9-56F5025F9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54DF5-2893-230F-B9B2-DC454329F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EAAEC0-A198-8953-A082-70BC9CBB46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993C43-0CF7-829A-8A02-F466D2DE36D8}"/>
              </a:ext>
            </a:extLst>
          </p:cNvPr>
          <p:cNvSpPr>
            <a:spLocks noGrp="1"/>
          </p:cNvSpPr>
          <p:nvPr>
            <p:ph type="sldNum" sz="quarter" idx="5"/>
          </p:nvPr>
        </p:nvSpPr>
        <p:spPr/>
        <p:txBody>
          <a:bodyPr/>
          <a:lstStyle/>
          <a:p>
            <a:fld id="{8C143D7F-693C-4980-87A4-26D548006B45}" type="slidenum">
              <a:rPr lang="en-US" smtClean="0"/>
              <a:t>51</a:t>
            </a:fld>
            <a:endParaRPr lang="en-US"/>
          </a:p>
        </p:txBody>
      </p:sp>
    </p:spTree>
    <p:extLst>
      <p:ext uri="{BB962C8B-B14F-4D97-AF65-F5344CB8AC3E}">
        <p14:creationId xmlns:p14="http://schemas.microsoft.com/office/powerpoint/2010/main" val="630995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143D7F-693C-4980-87A4-26D548006B45}" type="slidenum">
              <a:rPr lang="en-US" smtClean="0"/>
              <a:t>52</a:t>
            </a:fld>
            <a:endParaRPr lang="en-US"/>
          </a:p>
        </p:txBody>
      </p:sp>
    </p:spTree>
    <p:extLst>
      <p:ext uri="{BB962C8B-B14F-4D97-AF65-F5344CB8AC3E}">
        <p14:creationId xmlns:p14="http://schemas.microsoft.com/office/powerpoint/2010/main" val="1782036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042FB-E498-63F9-C894-16F0203E7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BED0B-BF11-9336-F3D2-585B37E802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B73165-A4F4-DA2C-9D22-6D4D7B8270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4D611C-6463-0BED-C876-B1257DFB1EE7}"/>
              </a:ext>
            </a:extLst>
          </p:cNvPr>
          <p:cNvSpPr>
            <a:spLocks noGrp="1"/>
          </p:cNvSpPr>
          <p:nvPr>
            <p:ph type="sldNum" sz="quarter" idx="5"/>
          </p:nvPr>
        </p:nvSpPr>
        <p:spPr/>
        <p:txBody>
          <a:bodyPr/>
          <a:lstStyle/>
          <a:p>
            <a:fld id="{8C143D7F-693C-4980-87A4-26D548006B45}" type="slidenum">
              <a:rPr lang="en-US" smtClean="0"/>
              <a:t>53</a:t>
            </a:fld>
            <a:endParaRPr lang="en-US"/>
          </a:p>
        </p:txBody>
      </p:sp>
    </p:spTree>
    <p:extLst>
      <p:ext uri="{BB962C8B-B14F-4D97-AF65-F5344CB8AC3E}">
        <p14:creationId xmlns:p14="http://schemas.microsoft.com/office/powerpoint/2010/main" val="200255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98F9E9-B4DC-4190-95B2-CC70C01F893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108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heart of this revolution is a simple transformer architecture. These LLMs consist of a stack of layers – transformer blocks which are identical in nature. And if we zoom into one such transformer block, there are two major components</a:t>
            </a:r>
          </a:p>
          <a:p>
            <a:r>
              <a:rPr lang="en-US" dirty="0"/>
              <a:t>Show two main modules – FFN and self attention</a:t>
            </a:r>
          </a:p>
          <a:p>
            <a:r>
              <a:rPr lang="en-US" dirty="0"/>
              <a:t>Self attention - , enabling each part of a sequence to consider all previous parts for generating a contextual representation. FFN typically consists of two linear transformations with a non-linear activation in between.</a:t>
            </a:r>
          </a:p>
          <a:p>
            <a:endParaRPr lang="en-US" dirty="0"/>
          </a:p>
        </p:txBody>
      </p:sp>
      <p:sp>
        <p:nvSpPr>
          <p:cNvPr id="4" name="Slide Number Placeholder 3"/>
          <p:cNvSpPr>
            <a:spLocks noGrp="1"/>
          </p:cNvSpPr>
          <p:nvPr>
            <p:ph type="sldNum" sz="quarter" idx="5"/>
          </p:nvPr>
        </p:nvSpPr>
        <p:spPr/>
        <p:txBody>
          <a:bodyPr/>
          <a:lstStyle/>
          <a:p>
            <a:fld id="{90E93DF1-BC96-4613-AA40-E92141E8377F}" type="slidenum">
              <a:rPr lang="en-US" smtClean="0"/>
              <a:t>7</a:t>
            </a:fld>
            <a:endParaRPr lang="en-US"/>
          </a:p>
        </p:txBody>
      </p:sp>
    </p:spTree>
    <p:extLst>
      <p:ext uri="{BB962C8B-B14F-4D97-AF65-F5344CB8AC3E}">
        <p14:creationId xmlns:p14="http://schemas.microsoft.com/office/powerpoint/2010/main" val="21845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inference deployment landscape looks like this </a:t>
            </a:r>
          </a:p>
          <a:p>
            <a:endParaRPr lang="en-US" dirty="0"/>
          </a:p>
          <a:p>
            <a:r>
              <a:rPr lang="en-US" dirty="0"/>
              <a:t>There are applications with diverse requirements on latency issue requests, which are managed by a router that appropriately redirects them to a replica. </a:t>
            </a:r>
          </a:p>
          <a:p>
            <a:endParaRPr lang="en-US" dirty="0"/>
          </a:p>
          <a:p>
            <a:r>
              <a:rPr lang="en-US" dirty="0"/>
              <a:t>Currently, these requests are broadly divided into three classes, best-effort latency sensitive jobs for user-facing interactive applications that are latency-critical. </a:t>
            </a:r>
          </a:p>
          <a:p>
            <a:endParaRPr lang="en-US" dirty="0"/>
          </a:p>
          <a:p>
            <a:r>
              <a:rPr lang="en-US" dirty="0"/>
              <a:t>Then we have the batch jobs which have a loose definition of 24 hour SLO on completion, and finally a </a:t>
            </a:r>
            <a:r>
              <a:rPr lang="en-US" dirty="0" err="1"/>
              <a:t>PayGo</a:t>
            </a:r>
            <a:r>
              <a:rPr lang="en-US" dirty="0"/>
              <a:t> tier/API access which is also best effort – low latency when </a:t>
            </a:r>
            <a:r>
              <a:rPr lang="en-US" dirty="0" err="1"/>
              <a:t>theres</a:t>
            </a:r>
            <a:r>
              <a:rPr lang="en-US" dirty="0"/>
              <a:t> low load and unbounded latencies when load is high. </a:t>
            </a:r>
          </a:p>
          <a:p>
            <a:endParaRPr lang="en-US" dirty="0"/>
          </a:p>
          <a:p>
            <a:r>
              <a:rPr lang="en-US" dirty="0"/>
              <a:t>And today, each of these classes are served using a dedicated set of replicas to avoid any interference from each other. </a:t>
            </a:r>
          </a:p>
          <a:p>
            <a:endParaRPr lang="en-US" dirty="0"/>
          </a:p>
          <a:p>
            <a:r>
              <a:rPr lang="en-US" dirty="0"/>
              <a:t>Office/M365 basically provisions PTUs for each of these tiers of jobs.</a:t>
            </a:r>
          </a:p>
        </p:txBody>
      </p:sp>
      <p:sp>
        <p:nvSpPr>
          <p:cNvPr id="4" name="Slide Number Placeholder 3"/>
          <p:cNvSpPr>
            <a:spLocks noGrp="1"/>
          </p:cNvSpPr>
          <p:nvPr>
            <p:ph type="sldNum" sz="quarter" idx="5"/>
          </p:nvPr>
        </p:nvSpPr>
        <p:spPr/>
        <p:txBody>
          <a:bodyPr/>
          <a:lstStyle/>
          <a:p>
            <a:fld id="{FC9B2230-42E8-40CC-8CC4-DAF01E0498C0}" type="slidenum">
              <a:rPr lang="en-US" smtClean="0"/>
              <a:t>8</a:t>
            </a:fld>
            <a:endParaRPr lang="en-US"/>
          </a:p>
        </p:txBody>
      </p:sp>
    </p:spTree>
    <p:extLst>
      <p:ext uri="{BB962C8B-B14F-4D97-AF65-F5344CB8AC3E}">
        <p14:creationId xmlns:p14="http://schemas.microsoft.com/office/powerpoint/2010/main" val="169400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this seems neat – so </a:t>
            </a:r>
            <a:r>
              <a:rPr lang="en-US" dirty="0" err="1"/>
              <a:t>whats</a:t>
            </a:r>
            <a:r>
              <a:rPr lang="en-US" dirty="0"/>
              <a:t> wrong with this deployment? </a:t>
            </a:r>
          </a:p>
          <a:p>
            <a:endParaRPr lang="en-US" dirty="0"/>
          </a:p>
          <a:p>
            <a:r>
              <a:rPr lang="en-US" dirty="0"/>
              <a:t>These kind of coarse-grained, </a:t>
            </a:r>
            <a:r>
              <a:rPr lang="en-US" dirty="0" err="1"/>
              <a:t>silo’d</a:t>
            </a:r>
            <a:r>
              <a:rPr lang="en-US" dirty="0"/>
              <a:t> deployments are operationally inefficient due to several reasons. </a:t>
            </a:r>
          </a:p>
          <a:p>
            <a:endParaRPr lang="en-US" dirty="0"/>
          </a:p>
          <a:p>
            <a:r>
              <a:rPr lang="en-US" dirty="0"/>
              <a:t>One, the load fluctuations within each tier would be higher, requiring aggressive autoscaling to handle it. </a:t>
            </a:r>
          </a:p>
          <a:p>
            <a:endParaRPr lang="en-US" dirty="0"/>
          </a:p>
          <a:p>
            <a:r>
              <a:rPr lang="en-US" dirty="0"/>
              <a:t>As you can guess, capacity planning for each tier is non trivial. </a:t>
            </a:r>
          </a:p>
          <a:p>
            <a:endParaRPr lang="en-US" dirty="0"/>
          </a:p>
          <a:p>
            <a:r>
              <a:rPr lang="en-US" dirty="0"/>
              <a:t>SO overall such silos result in both operational complexity and inefficient resource utilization. </a:t>
            </a:r>
          </a:p>
          <a:p>
            <a:endParaRPr lang="en-US" dirty="0"/>
          </a:p>
          <a:p>
            <a:r>
              <a:rPr lang="en-US" dirty="0"/>
              <a:t>Moreover, even within each tier, applications may have different latency requirements, for example today a user-facing chat application and teams meeting summarization are placed in the same tier – while the chat needs sub second latencies, the latter could do with a minute latency. </a:t>
            </a:r>
          </a:p>
          <a:p>
            <a:endParaRPr lang="en-US" dirty="0"/>
          </a:p>
          <a:p>
            <a:r>
              <a:rPr lang="en-US" dirty="0"/>
              <a:t>There is no way of even loosely defining the diverse latency needs of applications today – other than creating a separate </a:t>
            </a:r>
            <a:r>
              <a:rPr lang="en-US" dirty="0" err="1"/>
              <a:t>silod</a:t>
            </a:r>
            <a:r>
              <a:rPr lang="en-US" dirty="0"/>
              <a:t> deployment for it, which adds to inefficiency.</a:t>
            </a:r>
          </a:p>
        </p:txBody>
      </p:sp>
      <p:sp>
        <p:nvSpPr>
          <p:cNvPr id="4" name="Slide Number Placeholder 3"/>
          <p:cNvSpPr>
            <a:spLocks noGrp="1"/>
          </p:cNvSpPr>
          <p:nvPr>
            <p:ph type="sldNum" sz="quarter" idx="5"/>
          </p:nvPr>
        </p:nvSpPr>
        <p:spPr/>
        <p:txBody>
          <a:bodyPr/>
          <a:lstStyle/>
          <a:p>
            <a:fld id="{FC9B2230-42E8-40CC-8CC4-DAF01E0498C0}" type="slidenum">
              <a:rPr lang="en-US" smtClean="0"/>
              <a:t>9</a:t>
            </a:fld>
            <a:endParaRPr lang="en-US"/>
          </a:p>
        </p:txBody>
      </p:sp>
    </p:spTree>
    <p:extLst>
      <p:ext uri="{BB962C8B-B14F-4D97-AF65-F5344CB8AC3E}">
        <p14:creationId xmlns:p14="http://schemas.microsoft.com/office/powerpoint/2010/main" val="613977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Segoe UI" panose="020B0502040204020203" pitchFamily="34" charset="0"/>
              </a:rPr>
              <a:t>Whenever we talk about optimizing LLM inference deployment, there are two main factors to consider</a:t>
            </a:r>
          </a:p>
          <a:p>
            <a:endParaRPr lang="en-US" b="0" i="0" dirty="0">
              <a:solidFill>
                <a:srgbClr val="242424"/>
              </a:solidFill>
              <a:effectLst/>
              <a:latin typeface="Segoe UI" panose="020B0502040204020203" pitchFamily="34" charset="0"/>
            </a:endParaRPr>
          </a:p>
          <a:p>
            <a:r>
              <a:rPr lang="en-US" b="0" i="0" dirty="0">
                <a:solidFill>
                  <a:srgbClr val="242424"/>
                </a:solidFill>
                <a:effectLst/>
                <a:latin typeface="Segoe UI" panose="020B0502040204020203" pitchFamily="34" charset="0"/>
              </a:rPr>
              <a:t>First, is the cost efficiency of inference – this involves reducing operational costs and maximizing serving throughput. </a:t>
            </a:r>
          </a:p>
          <a:p>
            <a:endParaRPr lang="en-US" b="0" i="0" dirty="0">
              <a:solidFill>
                <a:srgbClr val="242424"/>
              </a:solidFill>
              <a:effectLst/>
              <a:latin typeface="Segoe UI" panose="020B0502040204020203" pitchFamily="34" charset="0"/>
            </a:endParaRPr>
          </a:p>
          <a:p>
            <a:r>
              <a:rPr lang="en-US" b="0" i="0" dirty="0">
                <a:solidFill>
                  <a:srgbClr val="242424"/>
                </a:solidFill>
                <a:effectLst/>
                <a:latin typeface="Segoe UI" panose="020B0502040204020203" pitchFamily="34" charset="0"/>
              </a:rPr>
              <a:t>Second, we must ensure a reliable quality of service  throughout load variations to retain customers.  </a:t>
            </a:r>
          </a:p>
          <a:p>
            <a:endParaRPr lang="en-US" b="0" i="0" dirty="0">
              <a:solidFill>
                <a:srgbClr val="242424"/>
              </a:solidFill>
              <a:effectLst/>
              <a:latin typeface="Segoe UI" panose="020B0502040204020203" pitchFamily="34" charset="0"/>
            </a:endParaRPr>
          </a:p>
          <a:p>
            <a:r>
              <a:rPr lang="en-US" b="0" i="0" dirty="0">
                <a:solidFill>
                  <a:srgbClr val="242424"/>
                </a:solidFill>
                <a:effectLst/>
                <a:latin typeface="Segoe UI" panose="020B0502040204020203" pitchFamily="34" charset="0"/>
              </a:rPr>
              <a:t>To commoditize inference</a:t>
            </a:r>
            <a:endParaRPr lang="en-US" dirty="0"/>
          </a:p>
        </p:txBody>
      </p:sp>
      <p:sp>
        <p:nvSpPr>
          <p:cNvPr id="4" name="Slide Number Placeholder 3"/>
          <p:cNvSpPr>
            <a:spLocks noGrp="1"/>
          </p:cNvSpPr>
          <p:nvPr>
            <p:ph type="sldNum" sz="quarter" idx="5"/>
          </p:nvPr>
        </p:nvSpPr>
        <p:spPr/>
        <p:txBody>
          <a:bodyPr/>
          <a:lstStyle/>
          <a:p>
            <a:fld id="{FC9B2230-42E8-40CC-8CC4-DAF01E0498C0}" type="slidenum">
              <a:rPr lang="en-US" smtClean="0"/>
              <a:t>10</a:t>
            </a:fld>
            <a:endParaRPr lang="en-US"/>
          </a:p>
        </p:txBody>
      </p:sp>
    </p:spTree>
    <p:extLst>
      <p:ext uri="{BB962C8B-B14F-4D97-AF65-F5344CB8AC3E}">
        <p14:creationId xmlns:p14="http://schemas.microsoft.com/office/powerpoint/2010/main" val="3233002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77B1F-834A-9550-743C-1932F5AC2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EA321-B3C1-76E4-9344-2371A072A1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79599-0BE2-B494-6D52-E3F9B504EA48}"/>
              </a:ext>
            </a:extLst>
          </p:cNvPr>
          <p:cNvSpPr>
            <a:spLocks noGrp="1"/>
          </p:cNvSpPr>
          <p:nvPr>
            <p:ph type="body" idx="1"/>
          </p:nvPr>
        </p:nvSpPr>
        <p:spPr/>
        <p:txBody>
          <a:bodyPr/>
          <a:lstStyle/>
          <a:p>
            <a:r>
              <a:rPr lang="en-US" b="0" i="0" dirty="0">
                <a:solidFill>
                  <a:srgbClr val="242424"/>
                </a:solidFill>
                <a:effectLst/>
                <a:latin typeface="Segoe UI" panose="020B0502040204020203" pitchFamily="34" charset="0"/>
              </a:rPr>
              <a:t>, we need to balance both these aspects carefully. </a:t>
            </a:r>
          </a:p>
          <a:p>
            <a:endParaRPr lang="en-US" b="0" i="0" dirty="0">
              <a:solidFill>
                <a:srgbClr val="242424"/>
              </a:solidFill>
              <a:effectLst/>
              <a:latin typeface="Segoe UI" panose="020B0502040204020203" pitchFamily="34" charset="0"/>
            </a:endParaRPr>
          </a:p>
          <a:p>
            <a:r>
              <a:rPr lang="en-US" b="0" i="0" dirty="0">
                <a:solidFill>
                  <a:srgbClr val="242424"/>
                </a:solidFill>
                <a:effectLst/>
                <a:latin typeface="Segoe UI" panose="020B0502040204020203" pitchFamily="34" charset="0"/>
              </a:rPr>
              <a:t>So the question we ask here is, how to maximize serving throughput while meeting QoS targets under practical load conditions?</a:t>
            </a:r>
          </a:p>
          <a:p>
            <a:endParaRPr lang="en-US" b="0" i="0" dirty="0">
              <a:solidFill>
                <a:srgbClr val="242424"/>
              </a:solidFill>
              <a:effectLst/>
              <a:latin typeface="Segoe UI" panose="020B0502040204020203" pitchFamily="34" charset="0"/>
            </a:endParaRPr>
          </a:p>
          <a:p>
            <a:r>
              <a:rPr lang="en-US" b="0" i="0" dirty="0">
                <a:solidFill>
                  <a:srgbClr val="242424"/>
                </a:solidFill>
                <a:effectLst/>
                <a:latin typeface="Segoe UI" panose="020B0502040204020203" pitchFamily="34" charset="0"/>
              </a:rPr>
              <a:t>Our key idea is to define different classes or tiers of QoS to enable SLO-aware scheduling alongside overload management </a:t>
            </a:r>
          </a:p>
          <a:p>
            <a:endParaRPr lang="en-US" b="0" i="0" dirty="0">
              <a:solidFill>
                <a:srgbClr val="242424"/>
              </a:solidFill>
              <a:effectLst/>
              <a:latin typeface="Segoe UI" panose="020B0502040204020203" pitchFamily="34" charset="0"/>
            </a:endParaRPr>
          </a:p>
          <a:p>
            <a:r>
              <a:rPr lang="en-US" b="0" i="0" dirty="0">
                <a:solidFill>
                  <a:srgbClr val="242424"/>
                </a:solidFill>
                <a:effectLst/>
                <a:latin typeface="Segoe UI" panose="020B0502040204020203" pitchFamily="34" charset="0"/>
              </a:rPr>
              <a:t>These ideas enable us to serve with about 20% higher capacity without compromising the QoS even during overloads.</a:t>
            </a:r>
          </a:p>
          <a:p>
            <a:endParaRPr lang="en-US" b="0" i="0" dirty="0">
              <a:solidFill>
                <a:srgbClr val="242424"/>
              </a:solidFill>
              <a:effectLst/>
              <a:latin typeface="Segoe UI" panose="020B0502040204020203" pitchFamily="34" charset="0"/>
            </a:endParaRPr>
          </a:p>
          <a:p>
            <a:r>
              <a:rPr lang="en-US" b="0" i="0" dirty="0">
                <a:solidFill>
                  <a:srgbClr val="242424"/>
                </a:solidFill>
                <a:effectLst/>
                <a:latin typeface="Segoe UI" panose="020B0502040204020203" pitchFamily="34" charset="0"/>
              </a:rPr>
              <a:t>In the rest of this talk, I’ll walk you through how we can achieve this.</a:t>
            </a:r>
            <a:endParaRPr lang="en-US" dirty="0"/>
          </a:p>
        </p:txBody>
      </p:sp>
      <p:sp>
        <p:nvSpPr>
          <p:cNvPr id="4" name="Slide Number Placeholder 3">
            <a:extLst>
              <a:ext uri="{FF2B5EF4-FFF2-40B4-BE49-F238E27FC236}">
                <a16:creationId xmlns:a16="http://schemas.microsoft.com/office/drawing/2014/main" id="{EB595F6D-EFA3-B674-CCB5-B901F16793D0}"/>
              </a:ext>
            </a:extLst>
          </p:cNvPr>
          <p:cNvSpPr>
            <a:spLocks noGrp="1"/>
          </p:cNvSpPr>
          <p:nvPr>
            <p:ph type="sldNum" sz="quarter" idx="5"/>
          </p:nvPr>
        </p:nvSpPr>
        <p:spPr/>
        <p:txBody>
          <a:bodyPr/>
          <a:lstStyle/>
          <a:p>
            <a:fld id="{FC9B2230-42E8-40CC-8CC4-DAF01E0498C0}" type="slidenum">
              <a:rPr lang="en-US" smtClean="0"/>
              <a:t>12</a:t>
            </a:fld>
            <a:endParaRPr lang="en-US"/>
          </a:p>
        </p:txBody>
      </p:sp>
    </p:spTree>
    <p:extLst>
      <p:ext uri="{BB962C8B-B14F-4D97-AF65-F5344CB8AC3E}">
        <p14:creationId xmlns:p14="http://schemas.microsoft.com/office/powerpoint/2010/main" val="314129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4DED-0A9A-7AF6-BC0B-7164C002FF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A6C3E8-3206-A2A1-FE74-750F6F09D8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58385E-F480-4CCB-6E76-041C8649E867}"/>
              </a:ext>
            </a:extLst>
          </p:cNvPr>
          <p:cNvSpPr>
            <a:spLocks noGrp="1"/>
          </p:cNvSpPr>
          <p:nvPr>
            <p:ph type="dt" sz="half" idx="10"/>
          </p:nvPr>
        </p:nvSpPr>
        <p:spPr/>
        <p:txBody>
          <a:bodyPr/>
          <a:lstStyle/>
          <a:p>
            <a:fld id="{3752DFBE-A3E6-4065-8825-85EB5FE48155}" type="datetime1">
              <a:rPr lang="en-US" smtClean="0"/>
              <a:t>8/5/2025</a:t>
            </a:fld>
            <a:endParaRPr lang="en-US"/>
          </a:p>
        </p:txBody>
      </p:sp>
      <p:sp>
        <p:nvSpPr>
          <p:cNvPr id="5" name="Footer Placeholder 4">
            <a:extLst>
              <a:ext uri="{FF2B5EF4-FFF2-40B4-BE49-F238E27FC236}">
                <a16:creationId xmlns:a16="http://schemas.microsoft.com/office/drawing/2014/main" id="{51E3A471-1D91-ED29-F4AF-1F72E655D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A2664-6A7B-2D37-1ECA-C600E9E877A4}"/>
              </a:ext>
            </a:extLst>
          </p:cNvPr>
          <p:cNvSpPr>
            <a:spLocks noGrp="1"/>
          </p:cNvSpPr>
          <p:nvPr>
            <p:ph type="sldNum" sz="quarter" idx="12"/>
          </p:nvPr>
        </p:nvSpPr>
        <p:spPr/>
        <p:txBody>
          <a:bodyPr/>
          <a:lstStyle/>
          <a:p>
            <a:fld id="{33B4EFDB-31F5-4013-B8F2-8D0C9D809722}" type="slidenum">
              <a:rPr lang="en-US" smtClean="0"/>
              <a:t>‹#›</a:t>
            </a:fld>
            <a:endParaRPr lang="en-US"/>
          </a:p>
        </p:txBody>
      </p:sp>
    </p:spTree>
    <p:extLst>
      <p:ext uri="{BB962C8B-B14F-4D97-AF65-F5344CB8AC3E}">
        <p14:creationId xmlns:p14="http://schemas.microsoft.com/office/powerpoint/2010/main" val="341681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05A3-73B0-D074-7637-0EEE8DF60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B65033-03BA-563E-CF7C-C907A9846C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4DC42-3D2D-8292-2DB3-2DBD069FBADB}"/>
              </a:ext>
            </a:extLst>
          </p:cNvPr>
          <p:cNvSpPr>
            <a:spLocks noGrp="1"/>
          </p:cNvSpPr>
          <p:nvPr>
            <p:ph type="dt" sz="half" idx="10"/>
          </p:nvPr>
        </p:nvSpPr>
        <p:spPr/>
        <p:txBody>
          <a:bodyPr/>
          <a:lstStyle/>
          <a:p>
            <a:fld id="{4D1C36CD-F5AB-45F9-8894-CA1CB2D187F6}" type="datetime1">
              <a:rPr lang="en-US" smtClean="0"/>
              <a:t>8/5/2025</a:t>
            </a:fld>
            <a:endParaRPr lang="en-US"/>
          </a:p>
        </p:txBody>
      </p:sp>
      <p:sp>
        <p:nvSpPr>
          <p:cNvPr id="5" name="Footer Placeholder 4">
            <a:extLst>
              <a:ext uri="{FF2B5EF4-FFF2-40B4-BE49-F238E27FC236}">
                <a16:creationId xmlns:a16="http://schemas.microsoft.com/office/drawing/2014/main" id="{F24D2151-382A-77D0-55CF-FEF7E456C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9604D-595F-0AF8-5D4F-B035AE01C29A}"/>
              </a:ext>
            </a:extLst>
          </p:cNvPr>
          <p:cNvSpPr>
            <a:spLocks noGrp="1"/>
          </p:cNvSpPr>
          <p:nvPr>
            <p:ph type="sldNum" sz="quarter" idx="12"/>
          </p:nvPr>
        </p:nvSpPr>
        <p:spPr/>
        <p:txBody>
          <a:bodyPr/>
          <a:lstStyle/>
          <a:p>
            <a:fld id="{33B4EFDB-31F5-4013-B8F2-8D0C9D809722}" type="slidenum">
              <a:rPr lang="en-US" smtClean="0"/>
              <a:t>‹#›</a:t>
            </a:fld>
            <a:endParaRPr lang="en-US"/>
          </a:p>
        </p:txBody>
      </p:sp>
    </p:spTree>
    <p:extLst>
      <p:ext uri="{BB962C8B-B14F-4D97-AF65-F5344CB8AC3E}">
        <p14:creationId xmlns:p14="http://schemas.microsoft.com/office/powerpoint/2010/main" val="349367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CAA3E2-3E69-D597-C87E-6398CC6E3C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5655FB-8284-E436-18A8-310B577012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1451B-EDB1-42BD-D567-1F1F5E3D29F1}"/>
              </a:ext>
            </a:extLst>
          </p:cNvPr>
          <p:cNvSpPr>
            <a:spLocks noGrp="1"/>
          </p:cNvSpPr>
          <p:nvPr>
            <p:ph type="dt" sz="half" idx="10"/>
          </p:nvPr>
        </p:nvSpPr>
        <p:spPr/>
        <p:txBody>
          <a:bodyPr/>
          <a:lstStyle/>
          <a:p>
            <a:fld id="{A813F025-5877-42BB-90EF-E89212773D9F}" type="datetime1">
              <a:rPr lang="en-US" smtClean="0"/>
              <a:t>8/5/2025</a:t>
            </a:fld>
            <a:endParaRPr lang="en-US"/>
          </a:p>
        </p:txBody>
      </p:sp>
      <p:sp>
        <p:nvSpPr>
          <p:cNvPr id="5" name="Footer Placeholder 4">
            <a:extLst>
              <a:ext uri="{FF2B5EF4-FFF2-40B4-BE49-F238E27FC236}">
                <a16:creationId xmlns:a16="http://schemas.microsoft.com/office/drawing/2014/main" id="{F01F880E-B65B-0B43-645C-185684D35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1F00-EBCA-B769-BCEC-A33342168D88}"/>
              </a:ext>
            </a:extLst>
          </p:cNvPr>
          <p:cNvSpPr>
            <a:spLocks noGrp="1"/>
          </p:cNvSpPr>
          <p:nvPr>
            <p:ph type="sldNum" sz="quarter" idx="12"/>
          </p:nvPr>
        </p:nvSpPr>
        <p:spPr/>
        <p:txBody>
          <a:bodyPr/>
          <a:lstStyle/>
          <a:p>
            <a:fld id="{33B4EFDB-31F5-4013-B8F2-8D0C9D809722}" type="slidenum">
              <a:rPr lang="en-US" smtClean="0"/>
              <a:t>‹#›</a:t>
            </a:fld>
            <a:endParaRPr lang="en-US"/>
          </a:p>
        </p:txBody>
      </p:sp>
    </p:spTree>
    <p:extLst>
      <p:ext uri="{BB962C8B-B14F-4D97-AF65-F5344CB8AC3E}">
        <p14:creationId xmlns:p14="http://schemas.microsoft.com/office/powerpoint/2010/main" val="332473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6"/>
        <p:cNvGrpSpPr/>
        <p:nvPr/>
      </p:nvGrpSpPr>
      <p:grpSpPr>
        <a:xfrm>
          <a:off x="0" y="0"/>
          <a:ext cx="0" cy="0"/>
          <a:chOff x="0" y="0"/>
          <a:chExt cx="0" cy="0"/>
        </a:xfrm>
      </p:grpSpPr>
      <p:sp>
        <p:nvSpPr>
          <p:cNvPr id="17" name="Google Shape;17;p38"/>
          <p:cNvSpPr/>
          <p:nvPr/>
        </p:nvSpPr>
        <p:spPr>
          <a:xfrm>
            <a:off x="0" y="5898630"/>
            <a:ext cx="3597639" cy="9593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 name="Google Shape;18;p38"/>
          <p:cNvSpPr/>
          <p:nvPr/>
        </p:nvSpPr>
        <p:spPr>
          <a:xfrm>
            <a:off x="9565105" y="5540542"/>
            <a:ext cx="2626895" cy="13174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9;p38"/>
          <p:cNvSpPr/>
          <p:nvPr/>
        </p:nvSpPr>
        <p:spPr>
          <a:xfrm>
            <a:off x="11403295" y="6201696"/>
            <a:ext cx="290608" cy="290608"/>
          </a:xfrm>
          <a:custGeom>
            <a:avLst/>
            <a:gdLst/>
            <a:ahLst/>
            <a:cxnLst/>
            <a:rect l="l" t="t" r="r" b="b"/>
            <a:pathLst>
              <a:path w="342900" h="342900" extrusionOk="0">
                <a:moveTo>
                  <a:pt x="171170" y="0"/>
                </a:moveTo>
                <a:lnTo>
                  <a:pt x="125665" y="6115"/>
                </a:lnTo>
                <a:lnTo>
                  <a:pt x="84775" y="23372"/>
                </a:lnTo>
                <a:lnTo>
                  <a:pt x="50133" y="50139"/>
                </a:lnTo>
                <a:lnTo>
                  <a:pt x="23368" y="84785"/>
                </a:lnTo>
                <a:lnTo>
                  <a:pt x="6114" y="125677"/>
                </a:lnTo>
                <a:lnTo>
                  <a:pt x="0" y="171183"/>
                </a:lnTo>
                <a:lnTo>
                  <a:pt x="6114" y="216688"/>
                </a:lnTo>
                <a:lnTo>
                  <a:pt x="23368" y="257578"/>
                </a:lnTo>
                <a:lnTo>
                  <a:pt x="50133" y="292220"/>
                </a:lnTo>
                <a:lnTo>
                  <a:pt x="84775" y="318984"/>
                </a:lnTo>
                <a:lnTo>
                  <a:pt x="125665" y="336239"/>
                </a:lnTo>
                <a:lnTo>
                  <a:pt x="171170" y="342353"/>
                </a:lnTo>
                <a:lnTo>
                  <a:pt x="216675" y="336239"/>
                </a:lnTo>
                <a:lnTo>
                  <a:pt x="257565" y="318984"/>
                </a:lnTo>
                <a:lnTo>
                  <a:pt x="292207" y="292220"/>
                </a:lnTo>
                <a:lnTo>
                  <a:pt x="318972" y="257578"/>
                </a:lnTo>
                <a:lnTo>
                  <a:pt x="336227" y="216688"/>
                </a:lnTo>
                <a:lnTo>
                  <a:pt x="342341" y="171183"/>
                </a:lnTo>
                <a:lnTo>
                  <a:pt x="336227" y="125677"/>
                </a:lnTo>
                <a:lnTo>
                  <a:pt x="318972" y="84785"/>
                </a:lnTo>
                <a:lnTo>
                  <a:pt x="292207" y="50139"/>
                </a:lnTo>
                <a:lnTo>
                  <a:pt x="257565" y="23372"/>
                </a:lnTo>
                <a:lnTo>
                  <a:pt x="216675" y="6115"/>
                </a:lnTo>
                <a:lnTo>
                  <a:pt x="171170" y="0"/>
                </a:lnTo>
                <a:close/>
              </a:path>
            </a:pathLst>
          </a:custGeom>
          <a:solidFill>
            <a:srgbClr val="FFCB0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Barlow Condensed SemiBold"/>
                <a:ea typeface="Barlow Condensed SemiBold"/>
                <a:cs typeface="Barlow Condensed SemiBold"/>
                <a:sym typeface="Barlow Condensed SemiBold"/>
              </a:rPr>
              <a:t>‹#›</a:t>
            </a:fld>
            <a:endParaRPr sz="1100" b="0" i="0" u="none" strike="noStrike" cap="none">
              <a:solidFill>
                <a:srgbClr val="000000"/>
              </a:solidFill>
              <a:latin typeface="Barlow Condensed SemiBold"/>
              <a:ea typeface="Barlow Condensed SemiBold"/>
              <a:cs typeface="Barlow Condensed SemiBold"/>
              <a:sym typeface="Barlow Condensed SemiBold"/>
            </a:endParaRPr>
          </a:p>
        </p:txBody>
      </p:sp>
    </p:spTree>
    <p:extLst>
      <p:ext uri="{BB962C8B-B14F-4D97-AF65-F5344CB8AC3E}">
        <p14:creationId xmlns:p14="http://schemas.microsoft.com/office/powerpoint/2010/main" val="2190246546"/>
      </p:ext>
    </p:extLst>
  </p:cSld>
  <p:clrMapOvr>
    <a:masterClrMapping/>
  </p:clrMapOvr>
  <p:extLst>
    <p:ext uri="{DCECCB84-F9BA-43D5-87BE-67443E8EF086}">
      <p15:sldGuideLst xmlns:p15="http://schemas.microsoft.com/office/powerpoint/2012/main">
        <p15:guide id="1" orient="horz" pos="1056">
          <p15:clr>
            <a:srgbClr val="FBAE40"/>
          </p15:clr>
        </p15:guide>
        <p15:guide id="2" pos="3936">
          <p15:clr>
            <a:srgbClr val="FBAE40"/>
          </p15:clr>
        </p15:guide>
        <p15:guide id="3" orient="horz" pos="2160">
          <p15:clr>
            <a:srgbClr val="FBAE40"/>
          </p15:clr>
        </p15:guide>
        <p15:guide id="4" orient="horz" pos="15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0313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1DAB-9502-AD2B-4E4C-FA0D790C20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D10A8F-DA19-4020-EE25-B0BB45150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8316F-BC90-5BEB-F329-B9BD1EFD0F0C}"/>
              </a:ext>
            </a:extLst>
          </p:cNvPr>
          <p:cNvSpPr>
            <a:spLocks noGrp="1"/>
          </p:cNvSpPr>
          <p:nvPr>
            <p:ph type="dt" sz="half" idx="10"/>
          </p:nvPr>
        </p:nvSpPr>
        <p:spPr/>
        <p:txBody>
          <a:bodyPr/>
          <a:lstStyle/>
          <a:p>
            <a:fld id="{669D7904-218E-4FA6-828B-7DDD818BD0AF}" type="datetime1">
              <a:rPr lang="en-US" smtClean="0"/>
              <a:t>8/5/2025</a:t>
            </a:fld>
            <a:endParaRPr lang="en-US"/>
          </a:p>
        </p:txBody>
      </p:sp>
      <p:sp>
        <p:nvSpPr>
          <p:cNvPr id="5" name="Footer Placeholder 4">
            <a:extLst>
              <a:ext uri="{FF2B5EF4-FFF2-40B4-BE49-F238E27FC236}">
                <a16:creationId xmlns:a16="http://schemas.microsoft.com/office/drawing/2014/main" id="{AB5C5F5D-63EF-9544-6BA5-9F64CAF8E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D94F3-289E-5AA3-C5A0-56259879FEC4}"/>
              </a:ext>
            </a:extLst>
          </p:cNvPr>
          <p:cNvSpPr>
            <a:spLocks noGrp="1"/>
          </p:cNvSpPr>
          <p:nvPr>
            <p:ph type="sldNum" sz="quarter" idx="12"/>
          </p:nvPr>
        </p:nvSpPr>
        <p:spPr/>
        <p:txBody>
          <a:bodyPr/>
          <a:lstStyle/>
          <a:p>
            <a:fld id="{33B4EFDB-31F5-4013-B8F2-8D0C9D809722}" type="slidenum">
              <a:rPr lang="en-US" smtClean="0"/>
              <a:t>‹#›</a:t>
            </a:fld>
            <a:endParaRPr lang="en-US"/>
          </a:p>
        </p:txBody>
      </p:sp>
    </p:spTree>
    <p:extLst>
      <p:ext uri="{BB962C8B-B14F-4D97-AF65-F5344CB8AC3E}">
        <p14:creationId xmlns:p14="http://schemas.microsoft.com/office/powerpoint/2010/main" val="132102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31F4D-8EBC-60F3-4E65-0A17242903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D2EB6A-DAAB-6041-1558-BCA5425C3A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4A4B12-A2F2-F983-8DC1-FF9D2F6EA26A}"/>
              </a:ext>
            </a:extLst>
          </p:cNvPr>
          <p:cNvSpPr>
            <a:spLocks noGrp="1"/>
          </p:cNvSpPr>
          <p:nvPr>
            <p:ph type="dt" sz="half" idx="10"/>
          </p:nvPr>
        </p:nvSpPr>
        <p:spPr/>
        <p:txBody>
          <a:bodyPr/>
          <a:lstStyle/>
          <a:p>
            <a:fld id="{04628B08-1D27-4A67-9C75-2098E19B8F4C}" type="datetime1">
              <a:rPr lang="en-US" smtClean="0"/>
              <a:t>8/5/2025</a:t>
            </a:fld>
            <a:endParaRPr lang="en-US"/>
          </a:p>
        </p:txBody>
      </p:sp>
      <p:sp>
        <p:nvSpPr>
          <p:cNvPr id="5" name="Footer Placeholder 4">
            <a:extLst>
              <a:ext uri="{FF2B5EF4-FFF2-40B4-BE49-F238E27FC236}">
                <a16:creationId xmlns:a16="http://schemas.microsoft.com/office/drawing/2014/main" id="{BD90AD8B-71CD-C7FC-BD81-E01DAC55C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F035E-2978-F2AB-39EC-1BA095148026}"/>
              </a:ext>
            </a:extLst>
          </p:cNvPr>
          <p:cNvSpPr>
            <a:spLocks noGrp="1"/>
          </p:cNvSpPr>
          <p:nvPr>
            <p:ph type="sldNum" sz="quarter" idx="12"/>
          </p:nvPr>
        </p:nvSpPr>
        <p:spPr/>
        <p:txBody>
          <a:bodyPr/>
          <a:lstStyle/>
          <a:p>
            <a:fld id="{33B4EFDB-31F5-4013-B8F2-8D0C9D809722}" type="slidenum">
              <a:rPr lang="en-US" smtClean="0"/>
              <a:t>‹#›</a:t>
            </a:fld>
            <a:endParaRPr lang="en-US"/>
          </a:p>
        </p:txBody>
      </p:sp>
    </p:spTree>
    <p:extLst>
      <p:ext uri="{BB962C8B-B14F-4D97-AF65-F5344CB8AC3E}">
        <p14:creationId xmlns:p14="http://schemas.microsoft.com/office/powerpoint/2010/main" val="3150011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29F9-75A6-7E5A-8E14-D19CDCF370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1850A-43DF-4EFA-B59E-A24B91E031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F0008C-3652-4534-40B0-535467B678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A78FF1-72B1-B76A-24B8-2563F20C74F6}"/>
              </a:ext>
            </a:extLst>
          </p:cNvPr>
          <p:cNvSpPr>
            <a:spLocks noGrp="1"/>
          </p:cNvSpPr>
          <p:nvPr>
            <p:ph type="dt" sz="half" idx="10"/>
          </p:nvPr>
        </p:nvSpPr>
        <p:spPr/>
        <p:txBody>
          <a:bodyPr/>
          <a:lstStyle/>
          <a:p>
            <a:fld id="{588846B7-E559-4AD4-B7B4-2BF6A6574722}" type="datetime1">
              <a:rPr lang="en-US" smtClean="0"/>
              <a:t>8/5/2025</a:t>
            </a:fld>
            <a:endParaRPr lang="en-US"/>
          </a:p>
        </p:txBody>
      </p:sp>
      <p:sp>
        <p:nvSpPr>
          <p:cNvPr id="6" name="Footer Placeholder 5">
            <a:extLst>
              <a:ext uri="{FF2B5EF4-FFF2-40B4-BE49-F238E27FC236}">
                <a16:creationId xmlns:a16="http://schemas.microsoft.com/office/drawing/2014/main" id="{9F04437F-81E6-EACE-DC5B-9FADABA58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D8182-AC59-CA10-5CE0-4E92F6CB6C97}"/>
              </a:ext>
            </a:extLst>
          </p:cNvPr>
          <p:cNvSpPr>
            <a:spLocks noGrp="1"/>
          </p:cNvSpPr>
          <p:nvPr>
            <p:ph type="sldNum" sz="quarter" idx="12"/>
          </p:nvPr>
        </p:nvSpPr>
        <p:spPr/>
        <p:txBody>
          <a:bodyPr/>
          <a:lstStyle/>
          <a:p>
            <a:fld id="{33B4EFDB-31F5-4013-B8F2-8D0C9D809722}" type="slidenum">
              <a:rPr lang="en-US" smtClean="0"/>
              <a:t>‹#›</a:t>
            </a:fld>
            <a:endParaRPr lang="en-US"/>
          </a:p>
        </p:txBody>
      </p:sp>
    </p:spTree>
    <p:extLst>
      <p:ext uri="{BB962C8B-B14F-4D97-AF65-F5344CB8AC3E}">
        <p14:creationId xmlns:p14="http://schemas.microsoft.com/office/powerpoint/2010/main" val="996078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8804-B5DD-74EE-B5E7-E1A6D83005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3E82F7-874A-E410-CCE6-59D53EEF76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9597EF-4059-B527-1CCA-CA430E82D6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8A382A-19B0-B844-C179-F7FB56D7C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50C1-5D4D-D2C4-1985-BA7FA5382F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F0184D-D36F-7C83-157C-20C1FDC8539D}"/>
              </a:ext>
            </a:extLst>
          </p:cNvPr>
          <p:cNvSpPr>
            <a:spLocks noGrp="1"/>
          </p:cNvSpPr>
          <p:nvPr>
            <p:ph type="dt" sz="half" idx="10"/>
          </p:nvPr>
        </p:nvSpPr>
        <p:spPr/>
        <p:txBody>
          <a:bodyPr/>
          <a:lstStyle/>
          <a:p>
            <a:fld id="{EC3F9979-B364-4B32-A82C-0DD92A04B60E}" type="datetime1">
              <a:rPr lang="en-US" smtClean="0"/>
              <a:t>8/5/2025</a:t>
            </a:fld>
            <a:endParaRPr lang="en-US"/>
          </a:p>
        </p:txBody>
      </p:sp>
      <p:sp>
        <p:nvSpPr>
          <p:cNvPr id="8" name="Footer Placeholder 7">
            <a:extLst>
              <a:ext uri="{FF2B5EF4-FFF2-40B4-BE49-F238E27FC236}">
                <a16:creationId xmlns:a16="http://schemas.microsoft.com/office/drawing/2014/main" id="{5D708D7C-BC83-1FBD-AC0A-0CE36FF3D7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999B9C-B515-C7F9-6BAA-FD4AC0088686}"/>
              </a:ext>
            </a:extLst>
          </p:cNvPr>
          <p:cNvSpPr>
            <a:spLocks noGrp="1"/>
          </p:cNvSpPr>
          <p:nvPr>
            <p:ph type="sldNum" sz="quarter" idx="12"/>
          </p:nvPr>
        </p:nvSpPr>
        <p:spPr/>
        <p:txBody>
          <a:bodyPr/>
          <a:lstStyle/>
          <a:p>
            <a:fld id="{33B4EFDB-31F5-4013-B8F2-8D0C9D809722}" type="slidenum">
              <a:rPr lang="en-US" smtClean="0"/>
              <a:t>‹#›</a:t>
            </a:fld>
            <a:endParaRPr lang="en-US"/>
          </a:p>
        </p:txBody>
      </p:sp>
    </p:spTree>
    <p:extLst>
      <p:ext uri="{BB962C8B-B14F-4D97-AF65-F5344CB8AC3E}">
        <p14:creationId xmlns:p14="http://schemas.microsoft.com/office/powerpoint/2010/main" val="370836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DB01F-B4A7-C4BD-C8AB-2F545E2E84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891D84-DA3B-945B-4801-F27AC638C301}"/>
              </a:ext>
            </a:extLst>
          </p:cNvPr>
          <p:cNvSpPr>
            <a:spLocks noGrp="1"/>
          </p:cNvSpPr>
          <p:nvPr>
            <p:ph type="dt" sz="half" idx="10"/>
          </p:nvPr>
        </p:nvSpPr>
        <p:spPr/>
        <p:txBody>
          <a:bodyPr/>
          <a:lstStyle/>
          <a:p>
            <a:fld id="{EB16F421-EF65-4292-A059-67D9446BE513}" type="datetime1">
              <a:rPr lang="en-US" smtClean="0"/>
              <a:t>8/5/2025</a:t>
            </a:fld>
            <a:endParaRPr lang="en-US"/>
          </a:p>
        </p:txBody>
      </p:sp>
      <p:sp>
        <p:nvSpPr>
          <p:cNvPr id="4" name="Footer Placeholder 3">
            <a:extLst>
              <a:ext uri="{FF2B5EF4-FFF2-40B4-BE49-F238E27FC236}">
                <a16:creationId xmlns:a16="http://schemas.microsoft.com/office/drawing/2014/main" id="{64A8DFF6-5C1E-414F-F846-637E602CC3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FA47A3-6797-E13C-A763-5B55A4F9BA93}"/>
              </a:ext>
            </a:extLst>
          </p:cNvPr>
          <p:cNvSpPr>
            <a:spLocks noGrp="1"/>
          </p:cNvSpPr>
          <p:nvPr>
            <p:ph type="sldNum" sz="quarter" idx="12"/>
          </p:nvPr>
        </p:nvSpPr>
        <p:spPr/>
        <p:txBody>
          <a:bodyPr/>
          <a:lstStyle/>
          <a:p>
            <a:fld id="{33B4EFDB-31F5-4013-B8F2-8D0C9D809722}" type="slidenum">
              <a:rPr lang="en-US" smtClean="0"/>
              <a:t>‹#›</a:t>
            </a:fld>
            <a:endParaRPr lang="en-US"/>
          </a:p>
        </p:txBody>
      </p:sp>
    </p:spTree>
    <p:extLst>
      <p:ext uri="{BB962C8B-B14F-4D97-AF65-F5344CB8AC3E}">
        <p14:creationId xmlns:p14="http://schemas.microsoft.com/office/powerpoint/2010/main" val="121944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5C5EEB-3E77-3822-FD0B-10A6ECF46E9C}"/>
              </a:ext>
            </a:extLst>
          </p:cNvPr>
          <p:cNvSpPr>
            <a:spLocks noGrp="1"/>
          </p:cNvSpPr>
          <p:nvPr>
            <p:ph type="dt" sz="half" idx="10"/>
          </p:nvPr>
        </p:nvSpPr>
        <p:spPr/>
        <p:txBody>
          <a:bodyPr/>
          <a:lstStyle/>
          <a:p>
            <a:fld id="{5F79BAD1-1D9C-4B94-8CB4-D45C68D8F557}" type="datetime1">
              <a:rPr lang="en-US" smtClean="0"/>
              <a:t>8/5/2025</a:t>
            </a:fld>
            <a:endParaRPr lang="en-US"/>
          </a:p>
        </p:txBody>
      </p:sp>
      <p:sp>
        <p:nvSpPr>
          <p:cNvPr id="3" name="Footer Placeholder 2">
            <a:extLst>
              <a:ext uri="{FF2B5EF4-FFF2-40B4-BE49-F238E27FC236}">
                <a16:creationId xmlns:a16="http://schemas.microsoft.com/office/drawing/2014/main" id="{603D139B-4DF3-0AB1-753A-9E0FA298DD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71473C-8908-D0E8-7D3D-12109A4B10B3}"/>
              </a:ext>
            </a:extLst>
          </p:cNvPr>
          <p:cNvSpPr>
            <a:spLocks noGrp="1"/>
          </p:cNvSpPr>
          <p:nvPr>
            <p:ph type="sldNum" sz="quarter" idx="12"/>
          </p:nvPr>
        </p:nvSpPr>
        <p:spPr/>
        <p:txBody>
          <a:bodyPr/>
          <a:lstStyle/>
          <a:p>
            <a:fld id="{33B4EFDB-31F5-4013-B8F2-8D0C9D809722}" type="slidenum">
              <a:rPr lang="en-US" smtClean="0"/>
              <a:t>‹#›</a:t>
            </a:fld>
            <a:endParaRPr lang="en-US"/>
          </a:p>
        </p:txBody>
      </p:sp>
    </p:spTree>
    <p:extLst>
      <p:ext uri="{BB962C8B-B14F-4D97-AF65-F5344CB8AC3E}">
        <p14:creationId xmlns:p14="http://schemas.microsoft.com/office/powerpoint/2010/main" val="163910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EC58-05A6-D414-5F7A-F0812A649A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90BCC6-A9C8-E762-112E-06180C4CA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61B06-5B48-FE34-64E8-6ACC9A89C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862CC1-40F4-ECC3-557E-57CAF4344055}"/>
              </a:ext>
            </a:extLst>
          </p:cNvPr>
          <p:cNvSpPr>
            <a:spLocks noGrp="1"/>
          </p:cNvSpPr>
          <p:nvPr>
            <p:ph type="dt" sz="half" idx="10"/>
          </p:nvPr>
        </p:nvSpPr>
        <p:spPr/>
        <p:txBody>
          <a:bodyPr/>
          <a:lstStyle/>
          <a:p>
            <a:fld id="{1C99DCC4-E420-4AE3-93FE-BC5F2DE338E9}" type="datetime1">
              <a:rPr lang="en-US" smtClean="0"/>
              <a:t>8/5/2025</a:t>
            </a:fld>
            <a:endParaRPr lang="en-US"/>
          </a:p>
        </p:txBody>
      </p:sp>
      <p:sp>
        <p:nvSpPr>
          <p:cNvPr id="6" name="Footer Placeholder 5">
            <a:extLst>
              <a:ext uri="{FF2B5EF4-FFF2-40B4-BE49-F238E27FC236}">
                <a16:creationId xmlns:a16="http://schemas.microsoft.com/office/drawing/2014/main" id="{FBC5F534-F2FF-F079-4708-4E2B3C021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3D896-E281-8CC9-4A2B-9BBABCD80431}"/>
              </a:ext>
            </a:extLst>
          </p:cNvPr>
          <p:cNvSpPr>
            <a:spLocks noGrp="1"/>
          </p:cNvSpPr>
          <p:nvPr>
            <p:ph type="sldNum" sz="quarter" idx="12"/>
          </p:nvPr>
        </p:nvSpPr>
        <p:spPr/>
        <p:txBody>
          <a:bodyPr/>
          <a:lstStyle/>
          <a:p>
            <a:fld id="{33B4EFDB-31F5-4013-B8F2-8D0C9D809722}" type="slidenum">
              <a:rPr lang="en-US" smtClean="0"/>
              <a:t>‹#›</a:t>
            </a:fld>
            <a:endParaRPr lang="en-US"/>
          </a:p>
        </p:txBody>
      </p:sp>
    </p:spTree>
    <p:extLst>
      <p:ext uri="{BB962C8B-B14F-4D97-AF65-F5344CB8AC3E}">
        <p14:creationId xmlns:p14="http://schemas.microsoft.com/office/powerpoint/2010/main" val="425705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E841E-FDFF-E6CF-D99E-81BC03E76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947B4C-84B0-5513-5D84-95ED7AFEDB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EB98B9-1406-4786-4CF8-20705CFB9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9E1B6F-CB18-B36D-6851-3C6E96A92C1E}"/>
              </a:ext>
            </a:extLst>
          </p:cNvPr>
          <p:cNvSpPr>
            <a:spLocks noGrp="1"/>
          </p:cNvSpPr>
          <p:nvPr>
            <p:ph type="dt" sz="half" idx="10"/>
          </p:nvPr>
        </p:nvSpPr>
        <p:spPr/>
        <p:txBody>
          <a:bodyPr/>
          <a:lstStyle/>
          <a:p>
            <a:fld id="{A70D41E7-87C8-4BAE-A40A-520BA9601B28}" type="datetime1">
              <a:rPr lang="en-US" smtClean="0"/>
              <a:t>8/5/2025</a:t>
            </a:fld>
            <a:endParaRPr lang="en-US"/>
          </a:p>
        </p:txBody>
      </p:sp>
      <p:sp>
        <p:nvSpPr>
          <p:cNvPr id="6" name="Footer Placeholder 5">
            <a:extLst>
              <a:ext uri="{FF2B5EF4-FFF2-40B4-BE49-F238E27FC236}">
                <a16:creationId xmlns:a16="http://schemas.microsoft.com/office/drawing/2014/main" id="{9C457DE3-D181-00F6-F593-421A7CF415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D33EB7-7ADD-CBFE-C75E-E23FA5D4A015}"/>
              </a:ext>
            </a:extLst>
          </p:cNvPr>
          <p:cNvSpPr>
            <a:spLocks noGrp="1"/>
          </p:cNvSpPr>
          <p:nvPr>
            <p:ph type="sldNum" sz="quarter" idx="12"/>
          </p:nvPr>
        </p:nvSpPr>
        <p:spPr/>
        <p:txBody>
          <a:bodyPr/>
          <a:lstStyle/>
          <a:p>
            <a:fld id="{33B4EFDB-31F5-4013-B8F2-8D0C9D809722}" type="slidenum">
              <a:rPr lang="en-US" smtClean="0"/>
              <a:t>‹#›</a:t>
            </a:fld>
            <a:endParaRPr lang="en-US"/>
          </a:p>
        </p:txBody>
      </p:sp>
    </p:spTree>
    <p:extLst>
      <p:ext uri="{BB962C8B-B14F-4D97-AF65-F5344CB8AC3E}">
        <p14:creationId xmlns:p14="http://schemas.microsoft.com/office/powerpoint/2010/main" val="1945444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ADA54F-0028-BF8F-50C6-E1AFF8734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E546B1-C1CF-C711-2CB1-3C6B851863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B0AFB-002D-A6C4-D20A-C212601D23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3BB914-B985-402F-82C9-B3E8DBDDF9AA}" type="datetime1">
              <a:rPr lang="en-US" smtClean="0"/>
              <a:t>8/5/2025</a:t>
            </a:fld>
            <a:endParaRPr lang="en-US"/>
          </a:p>
        </p:txBody>
      </p:sp>
      <p:sp>
        <p:nvSpPr>
          <p:cNvPr id="5" name="Footer Placeholder 4">
            <a:extLst>
              <a:ext uri="{FF2B5EF4-FFF2-40B4-BE49-F238E27FC236}">
                <a16:creationId xmlns:a16="http://schemas.microsoft.com/office/drawing/2014/main" id="{29E46795-73C4-67A2-4E0E-40EBDD7627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11A7375-FED1-6BC2-61A5-BE99A12BA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B4EFDB-31F5-4013-B8F2-8D0C9D809722}" type="slidenum">
              <a:rPr lang="en-US" smtClean="0"/>
              <a:t>‹#›</a:t>
            </a:fld>
            <a:endParaRPr lang="en-US"/>
          </a:p>
        </p:txBody>
      </p:sp>
    </p:spTree>
    <p:extLst>
      <p:ext uri="{BB962C8B-B14F-4D97-AF65-F5344CB8AC3E}">
        <p14:creationId xmlns:p14="http://schemas.microsoft.com/office/powerpoint/2010/main" val="1662827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arxiv.org/pdf/2502.14617"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microsoft.com/en-us/research/project/ai-infrastructure/" TargetMode="External"/><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microsoft.com/en-us/research/academic-program/research-fellows-program-at-microsoft-research-indi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AI-generated content may be incorrect.">
            <a:extLst>
              <a:ext uri="{FF2B5EF4-FFF2-40B4-BE49-F238E27FC236}">
                <a16:creationId xmlns:a16="http://schemas.microsoft.com/office/drawing/2014/main" id="{73E9F15A-FADD-393C-9C32-30E1E56E8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492" y="366606"/>
            <a:ext cx="1561365" cy="699815"/>
          </a:xfrm>
          <a:prstGeom prst="rect">
            <a:avLst/>
          </a:prstGeom>
        </p:spPr>
      </p:pic>
      <p:sp>
        <p:nvSpPr>
          <p:cNvPr id="2" name="Text Placeholder 1">
            <a:extLst>
              <a:ext uri="{FF2B5EF4-FFF2-40B4-BE49-F238E27FC236}">
                <a16:creationId xmlns:a16="http://schemas.microsoft.com/office/drawing/2014/main" id="{12EE3BBB-3E17-C2BD-7890-20B5D416311C}"/>
              </a:ext>
            </a:extLst>
          </p:cNvPr>
          <p:cNvSpPr txBox="1">
            <a:spLocks/>
          </p:cNvSpPr>
          <p:nvPr/>
        </p:nvSpPr>
        <p:spPr>
          <a:xfrm>
            <a:off x="582042" y="6328071"/>
            <a:ext cx="1515699" cy="153888"/>
          </a:xfrm>
          <a:prstGeom prst="rect">
            <a:avLst/>
          </a:prstGeom>
        </p:spPr>
        <p:txBody>
          <a:bodyPr vert="horz" wrap="square" lIns="0" tIns="0" rIns="0" bIns="0" rtlCol="0" anchor="ctr" anchorCtr="0">
            <a:sp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10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a:pPr>
            <a:r>
              <a:rPr kumimoji="0" lang="en-GB" sz="1000" b="0" i="0" u="none" strike="noStrike" kern="1200" cap="none" spc="0" normalizeH="0" baseline="0" noProof="0">
                <a:ln>
                  <a:noFill/>
                </a:ln>
                <a:solidFill>
                  <a:srgbClr val="767676"/>
                </a:solidFill>
                <a:effectLst/>
                <a:uLnTx/>
                <a:uFillTx/>
                <a:latin typeface="Segoe UI Semibold" panose="020B0702040204020203" pitchFamily="34" charset="0"/>
                <a:ea typeface="+mn-ea"/>
                <a:cs typeface="Segoe UI Semibold" panose="020B0702040204020203" pitchFamily="34" charset="0"/>
              </a:rPr>
              <a:t>Microsoft Research India </a:t>
            </a:r>
          </a:p>
        </p:txBody>
      </p:sp>
      <p:sp>
        <p:nvSpPr>
          <p:cNvPr id="5" name="Title 2">
            <a:extLst>
              <a:ext uri="{FF2B5EF4-FFF2-40B4-BE49-F238E27FC236}">
                <a16:creationId xmlns:a16="http://schemas.microsoft.com/office/drawing/2014/main" id="{CB8F6DB3-7173-A964-94AE-0E047B74796F}"/>
              </a:ext>
            </a:extLst>
          </p:cNvPr>
          <p:cNvSpPr txBox="1">
            <a:spLocks/>
          </p:cNvSpPr>
          <p:nvPr/>
        </p:nvSpPr>
        <p:spPr>
          <a:xfrm>
            <a:off x="582042" y="1475505"/>
            <a:ext cx="10780664" cy="2031325"/>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4000" b="0" i="0" kern="1200" cap="none" spc="-50" baseline="0">
                <a:ln w="3175">
                  <a:noFill/>
                </a:ln>
                <a:solidFill>
                  <a:schemeClr val="tx1"/>
                </a:solidFill>
                <a:effectLst/>
                <a:latin typeface="+mn-lt"/>
                <a:ea typeface="+mn-ea"/>
                <a:cs typeface="Segoe UI" panose="020B0502040204020203" pitchFamily="34" charset="0"/>
              </a:defRPr>
            </a:lvl1pPr>
          </a:lstStyle>
          <a:p>
            <a:pPr>
              <a:defRPr/>
            </a:pPr>
            <a:r>
              <a:rPr lang="en-US" altLang="en-US" sz="4400" dirty="0">
                <a:ln>
                  <a:noFill/>
                </a:ln>
                <a:solidFill>
                  <a:srgbClr val="000000"/>
                </a:solidFill>
                <a:latin typeface="Aptos" panose="020B0004020202020204" pitchFamily="34" charset="0"/>
              </a:rPr>
              <a:t>Scaling AI Model Serving: QoS, Multimodality, and Beyond </a:t>
            </a:r>
            <a:endParaRPr lang="en-US" altLang="en-US" sz="6000" dirty="0">
              <a:ln>
                <a:noFill/>
              </a:ln>
              <a:latin typeface="Arial" panose="020B0604020202020204" pitchFamily="34" charset="0"/>
            </a:endParaRPr>
          </a:p>
          <a:p>
            <a:pPr marL="0" marR="0" lvl="0" indent="0" algn="l" defTabSz="932742"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50" normalizeH="0" baseline="0" noProof="0" dirty="0">
              <a:ln w="3175">
                <a:noFill/>
              </a:ln>
              <a:effectLst/>
              <a:uLnTx/>
              <a:uFillTx/>
              <a:latin typeface="Segoe UI" panose="020B0502040204020203" pitchFamily="34" charset="0"/>
            </a:endParaRPr>
          </a:p>
        </p:txBody>
      </p:sp>
      <p:sp>
        <p:nvSpPr>
          <p:cNvPr id="6" name="Text Placeholder 3">
            <a:extLst>
              <a:ext uri="{FF2B5EF4-FFF2-40B4-BE49-F238E27FC236}">
                <a16:creationId xmlns:a16="http://schemas.microsoft.com/office/drawing/2014/main" id="{C74124D6-800C-D1E5-E234-170925EE2A27}"/>
              </a:ext>
            </a:extLst>
          </p:cNvPr>
          <p:cNvSpPr txBox="1">
            <a:spLocks/>
          </p:cNvSpPr>
          <p:nvPr/>
        </p:nvSpPr>
        <p:spPr>
          <a:xfrm>
            <a:off x="582042" y="3564139"/>
            <a:ext cx="7663790" cy="553998"/>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Jayashree Mohan</a:t>
            </a:r>
          </a:p>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MSR India</a:t>
            </a:r>
          </a:p>
        </p:txBody>
      </p:sp>
    </p:spTree>
    <p:extLst>
      <p:ext uri="{BB962C8B-B14F-4D97-AF65-F5344CB8AC3E}">
        <p14:creationId xmlns:p14="http://schemas.microsoft.com/office/powerpoint/2010/main" val="52660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69C1-49D4-696B-6898-668643AA8EF5}"/>
              </a:ext>
            </a:extLst>
          </p:cNvPr>
          <p:cNvSpPr>
            <a:spLocks noGrp="1"/>
          </p:cNvSpPr>
          <p:nvPr>
            <p:ph type="title"/>
          </p:nvPr>
        </p:nvSpPr>
        <p:spPr/>
        <p:txBody>
          <a:bodyPr/>
          <a:lstStyle/>
          <a:p>
            <a:r>
              <a:rPr lang="en-US"/>
              <a:t>LLM Inference Deployment Landscape</a:t>
            </a:r>
          </a:p>
        </p:txBody>
      </p:sp>
      <p:sp>
        <p:nvSpPr>
          <p:cNvPr id="6" name="Arrow: Left-Right 5">
            <a:extLst>
              <a:ext uri="{FF2B5EF4-FFF2-40B4-BE49-F238E27FC236}">
                <a16:creationId xmlns:a16="http://schemas.microsoft.com/office/drawing/2014/main" id="{0CAFDACD-4AF7-6A72-941B-7474FF3446B1}"/>
              </a:ext>
            </a:extLst>
          </p:cNvPr>
          <p:cNvSpPr/>
          <p:nvPr/>
        </p:nvSpPr>
        <p:spPr>
          <a:xfrm>
            <a:off x="4988288" y="2580572"/>
            <a:ext cx="2215425" cy="217860"/>
          </a:xfrm>
          <a:prstGeom prst="lef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BFF18DF-196F-7BF4-4EFD-CE214E2157FA}"/>
              </a:ext>
            </a:extLst>
          </p:cNvPr>
          <p:cNvGrpSpPr/>
          <p:nvPr/>
        </p:nvGrpSpPr>
        <p:grpSpPr>
          <a:xfrm>
            <a:off x="1852326" y="2178604"/>
            <a:ext cx="2954412" cy="1396053"/>
            <a:chOff x="1852326" y="2178604"/>
            <a:chExt cx="2954412" cy="1396053"/>
          </a:xfrm>
        </p:grpSpPr>
        <p:sp>
          <p:nvSpPr>
            <p:cNvPr id="4" name="Rectangle 3">
              <a:extLst>
                <a:ext uri="{FF2B5EF4-FFF2-40B4-BE49-F238E27FC236}">
                  <a16:creationId xmlns:a16="http://schemas.microsoft.com/office/drawing/2014/main" id="{295E97CD-B2A3-EE73-B9F2-C9593D806E6E}"/>
                </a:ext>
              </a:extLst>
            </p:cNvPr>
            <p:cNvSpPr/>
            <p:nvPr/>
          </p:nvSpPr>
          <p:spPr>
            <a:xfrm>
              <a:off x="1852326" y="2178604"/>
              <a:ext cx="2954412" cy="914400"/>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Cost-Efficiency</a:t>
              </a:r>
            </a:p>
          </p:txBody>
        </p:sp>
        <p:sp>
          <p:nvSpPr>
            <p:cNvPr id="7" name="TextBox 6">
              <a:extLst>
                <a:ext uri="{FF2B5EF4-FFF2-40B4-BE49-F238E27FC236}">
                  <a16:creationId xmlns:a16="http://schemas.microsoft.com/office/drawing/2014/main" id="{2A1460F9-0724-3345-84CB-C34347F84D61}"/>
                </a:ext>
              </a:extLst>
            </p:cNvPr>
            <p:cNvSpPr txBox="1"/>
            <p:nvPr/>
          </p:nvSpPr>
          <p:spPr>
            <a:xfrm>
              <a:off x="2448013" y="3174547"/>
              <a:ext cx="1929834" cy="400110"/>
            </a:xfrm>
            <a:prstGeom prst="rect">
              <a:avLst/>
            </a:prstGeom>
            <a:noFill/>
          </p:spPr>
          <p:txBody>
            <a:bodyPr wrap="square" rtlCol="0">
              <a:spAutoFit/>
            </a:bodyPr>
            <a:lstStyle/>
            <a:p>
              <a:r>
                <a:rPr lang="en-US" sz="2000" b="1">
                  <a:solidFill>
                    <a:schemeClr val="tx2">
                      <a:lumMod val="50000"/>
                      <a:lumOff val="50000"/>
                    </a:schemeClr>
                  </a:solidFill>
                </a:rPr>
                <a:t>Performance</a:t>
              </a:r>
            </a:p>
          </p:txBody>
        </p:sp>
      </p:grpSp>
      <p:grpSp>
        <p:nvGrpSpPr>
          <p:cNvPr id="18" name="Group 17">
            <a:extLst>
              <a:ext uri="{FF2B5EF4-FFF2-40B4-BE49-F238E27FC236}">
                <a16:creationId xmlns:a16="http://schemas.microsoft.com/office/drawing/2014/main" id="{FC69CFEE-E8EB-A601-544D-D81F2836526F}"/>
              </a:ext>
            </a:extLst>
          </p:cNvPr>
          <p:cNvGrpSpPr/>
          <p:nvPr/>
        </p:nvGrpSpPr>
        <p:grpSpPr>
          <a:xfrm>
            <a:off x="7385264" y="2178604"/>
            <a:ext cx="3887117" cy="1384020"/>
            <a:chOff x="7385264" y="2178604"/>
            <a:chExt cx="3887117" cy="1384020"/>
          </a:xfrm>
        </p:grpSpPr>
        <p:sp>
          <p:nvSpPr>
            <p:cNvPr id="5" name="Rectangle 4">
              <a:extLst>
                <a:ext uri="{FF2B5EF4-FFF2-40B4-BE49-F238E27FC236}">
                  <a16:creationId xmlns:a16="http://schemas.microsoft.com/office/drawing/2014/main" id="{39028429-5E0C-1234-EC6B-E011FF05C50D}"/>
                </a:ext>
              </a:extLst>
            </p:cNvPr>
            <p:cNvSpPr/>
            <p:nvPr/>
          </p:nvSpPr>
          <p:spPr>
            <a:xfrm>
              <a:off x="7385264" y="2178604"/>
              <a:ext cx="2954412" cy="914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Quality of Service (QoS)</a:t>
              </a:r>
            </a:p>
          </p:txBody>
        </p:sp>
        <p:sp>
          <p:nvSpPr>
            <p:cNvPr id="8" name="TextBox 7">
              <a:extLst>
                <a:ext uri="{FF2B5EF4-FFF2-40B4-BE49-F238E27FC236}">
                  <a16:creationId xmlns:a16="http://schemas.microsoft.com/office/drawing/2014/main" id="{1D20FA7F-1D22-5F19-F450-9BC117F4059B}"/>
                </a:ext>
              </a:extLst>
            </p:cNvPr>
            <p:cNvSpPr txBox="1"/>
            <p:nvPr/>
          </p:nvSpPr>
          <p:spPr>
            <a:xfrm>
              <a:off x="8156532" y="3162514"/>
              <a:ext cx="3115849" cy="400110"/>
            </a:xfrm>
            <a:prstGeom prst="rect">
              <a:avLst/>
            </a:prstGeom>
            <a:noFill/>
          </p:spPr>
          <p:txBody>
            <a:bodyPr wrap="square" rtlCol="0">
              <a:spAutoFit/>
            </a:bodyPr>
            <a:lstStyle/>
            <a:p>
              <a:r>
                <a:rPr lang="en-US" sz="2000" b="1">
                  <a:solidFill>
                    <a:schemeClr val="accent6"/>
                  </a:solidFill>
                </a:rPr>
                <a:t>Reliability</a:t>
              </a:r>
            </a:p>
          </p:txBody>
        </p:sp>
      </p:grpSp>
      <p:sp>
        <p:nvSpPr>
          <p:cNvPr id="10" name="Arrow: Down 9">
            <a:extLst>
              <a:ext uri="{FF2B5EF4-FFF2-40B4-BE49-F238E27FC236}">
                <a16:creationId xmlns:a16="http://schemas.microsoft.com/office/drawing/2014/main" id="{37D57C6D-D716-AAB5-4983-E896D199AA7D}"/>
              </a:ext>
            </a:extLst>
          </p:cNvPr>
          <p:cNvSpPr/>
          <p:nvPr/>
        </p:nvSpPr>
        <p:spPr>
          <a:xfrm>
            <a:off x="8889609" y="3701440"/>
            <a:ext cx="169101" cy="858033"/>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B82C9CA-CE87-28B7-3D4F-52783F39A810}"/>
              </a:ext>
            </a:extLst>
          </p:cNvPr>
          <p:cNvGrpSpPr/>
          <p:nvPr/>
        </p:nvGrpSpPr>
        <p:grpSpPr>
          <a:xfrm>
            <a:off x="1743158" y="3701441"/>
            <a:ext cx="3245130" cy="1508037"/>
            <a:chOff x="1743158" y="3701441"/>
            <a:chExt cx="3245130" cy="1508037"/>
          </a:xfrm>
        </p:grpSpPr>
        <p:sp>
          <p:nvSpPr>
            <p:cNvPr id="9" name="Arrow: Down 8">
              <a:extLst>
                <a:ext uri="{FF2B5EF4-FFF2-40B4-BE49-F238E27FC236}">
                  <a16:creationId xmlns:a16="http://schemas.microsoft.com/office/drawing/2014/main" id="{59F3B8B0-F18E-3CE2-B746-65678413DFC3}"/>
                </a:ext>
              </a:extLst>
            </p:cNvPr>
            <p:cNvSpPr/>
            <p:nvPr/>
          </p:nvSpPr>
          <p:spPr>
            <a:xfrm>
              <a:off x="3250504" y="3701441"/>
              <a:ext cx="169101" cy="858033"/>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4E8FEDF-8E28-E998-6AB9-81EE873BF1E3}"/>
                </a:ext>
              </a:extLst>
            </p:cNvPr>
            <p:cNvSpPr txBox="1"/>
            <p:nvPr/>
          </p:nvSpPr>
          <p:spPr>
            <a:xfrm>
              <a:off x="1947596" y="4686258"/>
              <a:ext cx="3040692" cy="523220"/>
            </a:xfrm>
            <a:prstGeom prst="rect">
              <a:avLst/>
            </a:prstGeom>
            <a:noFill/>
          </p:spPr>
          <p:txBody>
            <a:bodyPr wrap="square" rtlCol="0">
              <a:spAutoFit/>
            </a:bodyPr>
            <a:lstStyle/>
            <a:p>
              <a:r>
                <a:rPr lang="en-US" sz="2800" b="1">
                  <a:solidFill>
                    <a:srgbClr val="FF0000"/>
                  </a:solidFill>
                </a:rPr>
                <a:t>Operational Cost</a:t>
              </a:r>
            </a:p>
          </p:txBody>
        </p:sp>
        <p:sp>
          <p:nvSpPr>
            <p:cNvPr id="13" name="Arrow: Down 12">
              <a:extLst>
                <a:ext uri="{FF2B5EF4-FFF2-40B4-BE49-F238E27FC236}">
                  <a16:creationId xmlns:a16="http://schemas.microsoft.com/office/drawing/2014/main" id="{4FA0B588-CF81-D4A6-5B5C-64B6103D068F}"/>
                </a:ext>
              </a:extLst>
            </p:cNvPr>
            <p:cNvSpPr/>
            <p:nvPr/>
          </p:nvSpPr>
          <p:spPr>
            <a:xfrm>
              <a:off x="1743158" y="4760385"/>
              <a:ext cx="140483" cy="43030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A4591A23-538B-BFC3-11CE-EDD5AB633E94}"/>
              </a:ext>
            </a:extLst>
          </p:cNvPr>
          <p:cNvGrpSpPr/>
          <p:nvPr/>
        </p:nvGrpSpPr>
        <p:grpSpPr>
          <a:xfrm>
            <a:off x="7385264" y="4698289"/>
            <a:ext cx="3162477" cy="523220"/>
            <a:chOff x="7385264" y="4698289"/>
            <a:chExt cx="3162477" cy="523220"/>
          </a:xfrm>
        </p:grpSpPr>
        <p:sp>
          <p:nvSpPr>
            <p:cNvPr id="12" name="TextBox 11">
              <a:extLst>
                <a:ext uri="{FF2B5EF4-FFF2-40B4-BE49-F238E27FC236}">
                  <a16:creationId xmlns:a16="http://schemas.microsoft.com/office/drawing/2014/main" id="{2FB44AC7-C4AA-D1DE-41A2-3527D242F97C}"/>
                </a:ext>
              </a:extLst>
            </p:cNvPr>
            <p:cNvSpPr txBox="1"/>
            <p:nvPr/>
          </p:nvSpPr>
          <p:spPr>
            <a:xfrm>
              <a:off x="7569678" y="4698289"/>
              <a:ext cx="2978063" cy="523220"/>
            </a:xfrm>
            <a:prstGeom prst="rect">
              <a:avLst/>
            </a:prstGeom>
            <a:noFill/>
          </p:spPr>
          <p:txBody>
            <a:bodyPr wrap="square" rtlCol="0">
              <a:spAutoFit/>
            </a:bodyPr>
            <a:lstStyle/>
            <a:p>
              <a:r>
                <a:rPr lang="en-US" sz="2800" b="1">
                  <a:solidFill>
                    <a:srgbClr val="4EA72E"/>
                  </a:solidFill>
                </a:rPr>
                <a:t>User satisfaction</a:t>
              </a:r>
            </a:p>
          </p:txBody>
        </p:sp>
        <p:sp>
          <p:nvSpPr>
            <p:cNvPr id="14" name="Arrow: Down 13">
              <a:extLst>
                <a:ext uri="{FF2B5EF4-FFF2-40B4-BE49-F238E27FC236}">
                  <a16:creationId xmlns:a16="http://schemas.microsoft.com/office/drawing/2014/main" id="{47ECA2F0-4956-1127-2231-A85D7AF1B22D}"/>
                </a:ext>
              </a:extLst>
            </p:cNvPr>
            <p:cNvSpPr/>
            <p:nvPr/>
          </p:nvSpPr>
          <p:spPr>
            <a:xfrm rot="10800000">
              <a:off x="7385264" y="4732716"/>
              <a:ext cx="140483" cy="430304"/>
            </a:xfrm>
            <a:prstGeom prst="down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14">
            <a:extLst>
              <a:ext uri="{FF2B5EF4-FFF2-40B4-BE49-F238E27FC236}">
                <a16:creationId xmlns:a16="http://schemas.microsoft.com/office/drawing/2014/main" id="{A0CA2AE2-4290-2CAB-AF8B-DE46A42D3D48}"/>
              </a:ext>
            </a:extLst>
          </p:cNvPr>
          <p:cNvSpPr>
            <a:spLocks noGrp="1"/>
          </p:cNvSpPr>
          <p:nvPr>
            <p:ph type="sldNum" sz="quarter" idx="12"/>
          </p:nvPr>
        </p:nvSpPr>
        <p:spPr/>
        <p:txBody>
          <a:bodyPr/>
          <a:lstStyle/>
          <a:p>
            <a:fld id="{33B4EFDB-31F5-4013-B8F2-8D0C9D809722}" type="slidenum">
              <a:rPr lang="en-US" smtClean="0"/>
              <a:t>10</a:t>
            </a:fld>
            <a:endParaRPr lang="en-US"/>
          </a:p>
        </p:txBody>
      </p:sp>
    </p:spTree>
    <p:extLst>
      <p:ext uri="{BB962C8B-B14F-4D97-AF65-F5344CB8AC3E}">
        <p14:creationId xmlns:p14="http://schemas.microsoft.com/office/powerpoint/2010/main" val="370378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A0811-4F3C-ADBB-02BD-2211E9DDA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3D4E23-11F1-1D43-3F02-B60144BB90E3}"/>
              </a:ext>
            </a:extLst>
          </p:cNvPr>
          <p:cNvSpPr>
            <a:spLocks noGrp="1"/>
          </p:cNvSpPr>
          <p:nvPr>
            <p:ph type="title"/>
          </p:nvPr>
        </p:nvSpPr>
        <p:spPr/>
        <p:txBody>
          <a:bodyPr/>
          <a:lstStyle/>
          <a:p>
            <a:r>
              <a:rPr lang="en-US" dirty="0"/>
              <a:t>Outline</a:t>
            </a:r>
          </a:p>
        </p:txBody>
      </p:sp>
      <p:sp>
        <p:nvSpPr>
          <p:cNvPr id="7" name="Freeform: Shape 6">
            <a:extLst>
              <a:ext uri="{FF2B5EF4-FFF2-40B4-BE49-F238E27FC236}">
                <a16:creationId xmlns:a16="http://schemas.microsoft.com/office/drawing/2014/main" id="{53B1B6B4-71C7-F96E-3964-3EFE83FD57AD}"/>
              </a:ext>
            </a:extLst>
          </p:cNvPr>
          <p:cNvSpPr/>
          <p:nvPr/>
        </p:nvSpPr>
        <p:spPr>
          <a:xfrm>
            <a:off x="838200" y="1862893"/>
            <a:ext cx="10515600" cy="982800"/>
          </a:xfrm>
          <a:custGeom>
            <a:avLst/>
            <a:gdLst>
              <a:gd name="connsiteX0" fmla="*/ 0 w 10515600"/>
              <a:gd name="connsiteY0" fmla="*/ 163803 h 982800"/>
              <a:gd name="connsiteX1" fmla="*/ 163803 w 10515600"/>
              <a:gd name="connsiteY1" fmla="*/ 0 h 982800"/>
              <a:gd name="connsiteX2" fmla="*/ 10351797 w 10515600"/>
              <a:gd name="connsiteY2" fmla="*/ 0 h 982800"/>
              <a:gd name="connsiteX3" fmla="*/ 10515600 w 10515600"/>
              <a:gd name="connsiteY3" fmla="*/ 163803 h 982800"/>
              <a:gd name="connsiteX4" fmla="*/ 10515600 w 10515600"/>
              <a:gd name="connsiteY4" fmla="*/ 818997 h 982800"/>
              <a:gd name="connsiteX5" fmla="*/ 10351797 w 10515600"/>
              <a:gd name="connsiteY5" fmla="*/ 982800 h 982800"/>
              <a:gd name="connsiteX6" fmla="*/ 163803 w 10515600"/>
              <a:gd name="connsiteY6" fmla="*/ 982800 h 982800"/>
              <a:gd name="connsiteX7" fmla="*/ 0 w 10515600"/>
              <a:gd name="connsiteY7" fmla="*/ 818997 h 982800"/>
              <a:gd name="connsiteX8" fmla="*/ 0 w 10515600"/>
              <a:gd name="connsiteY8" fmla="*/ 163803 h 9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82800">
                <a:moveTo>
                  <a:pt x="0" y="163803"/>
                </a:moveTo>
                <a:cubicBezTo>
                  <a:pt x="0" y="73337"/>
                  <a:pt x="73337" y="0"/>
                  <a:pt x="163803" y="0"/>
                </a:cubicBezTo>
                <a:lnTo>
                  <a:pt x="10351797" y="0"/>
                </a:lnTo>
                <a:cubicBezTo>
                  <a:pt x="10442263" y="0"/>
                  <a:pt x="10515600" y="73337"/>
                  <a:pt x="10515600" y="163803"/>
                </a:cubicBezTo>
                <a:lnTo>
                  <a:pt x="10515600" y="818997"/>
                </a:lnTo>
                <a:cubicBezTo>
                  <a:pt x="10515600" y="909463"/>
                  <a:pt x="10442263" y="982800"/>
                  <a:pt x="10351797" y="982800"/>
                </a:cubicBezTo>
                <a:lnTo>
                  <a:pt x="163803" y="982800"/>
                </a:lnTo>
                <a:cubicBezTo>
                  <a:pt x="73337" y="982800"/>
                  <a:pt x="0" y="909463"/>
                  <a:pt x="0" y="818997"/>
                </a:cubicBezTo>
                <a:lnTo>
                  <a:pt x="0" y="1638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376" tIns="200376" rIns="200376" bIns="200376" numCol="1" spcCol="1270" anchor="ctr" anchorCtr="0">
            <a:noAutofit/>
          </a:bodyPr>
          <a:lstStyle/>
          <a:p>
            <a:pPr marL="0" lvl="0" indent="0" algn="l" defTabSz="1778000">
              <a:lnSpc>
                <a:spcPct val="90000"/>
              </a:lnSpc>
              <a:spcBef>
                <a:spcPct val="0"/>
              </a:spcBef>
              <a:spcAft>
                <a:spcPct val="35000"/>
              </a:spcAft>
              <a:buNone/>
            </a:pPr>
            <a:r>
              <a:rPr lang="en-US" sz="4000" kern="1200" dirty="0"/>
              <a:t>Background</a:t>
            </a:r>
          </a:p>
        </p:txBody>
      </p:sp>
      <p:sp>
        <p:nvSpPr>
          <p:cNvPr id="9" name="Freeform: Shape 8">
            <a:extLst>
              <a:ext uri="{FF2B5EF4-FFF2-40B4-BE49-F238E27FC236}">
                <a16:creationId xmlns:a16="http://schemas.microsoft.com/office/drawing/2014/main" id="{919D2EC7-A59E-3F6F-553D-9A372730837F}"/>
              </a:ext>
            </a:extLst>
          </p:cNvPr>
          <p:cNvSpPr/>
          <p:nvPr/>
        </p:nvSpPr>
        <p:spPr>
          <a:xfrm>
            <a:off x="838200" y="2960894"/>
            <a:ext cx="10515600" cy="982800"/>
          </a:xfrm>
          <a:custGeom>
            <a:avLst/>
            <a:gdLst>
              <a:gd name="connsiteX0" fmla="*/ 0 w 10515600"/>
              <a:gd name="connsiteY0" fmla="*/ 163803 h 982800"/>
              <a:gd name="connsiteX1" fmla="*/ 163803 w 10515600"/>
              <a:gd name="connsiteY1" fmla="*/ 0 h 982800"/>
              <a:gd name="connsiteX2" fmla="*/ 10351797 w 10515600"/>
              <a:gd name="connsiteY2" fmla="*/ 0 h 982800"/>
              <a:gd name="connsiteX3" fmla="*/ 10515600 w 10515600"/>
              <a:gd name="connsiteY3" fmla="*/ 163803 h 982800"/>
              <a:gd name="connsiteX4" fmla="*/ 10515600 w 10515600"/>
              <a:gd name="connsiteY4" fmla="*/ 818997 h 982800"/>
              <a:gd name="connsiteX5" fmla="*/ 10351797 w 10515600"/>
              <a:gd name="connsiteY5" fmla="*/ 982800 h 982800"/>
              <a:gd name="connsiteX6" fmla="*/ 163803 w 10515600"/>
              <a:gd name="connsiteY6" fmla="*/ 982800 h 982800"/>
              <a:gd name="connsiteX7" fmla="*/ 0 w 10515600"/>
              <a:gd name="connsiteY7" fmla="*/ 818997 h 982800"/>
              <a:gd name="connsiteX8" fmla="*/ 0 w 10515600"/>
              <a:gd name="connsiteY8" fmla="*/ 163803 h 9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82800">
                <a:moveTo>
                  <a:pt x="0" y="163803"/>
                </a:moveTo>
                <a:cubicBezTo>
                  <a:pt x="0" y="73337"/>
                  <a:pt x="73337" y="0"/>
                  <a:pt x="163803" y="0"/>
                </a:cubicBezTo>
                <a:lnTo>
                  <a:pt x="10351797" y="0"/>
                </a:lnTo>
                <a:cubicBezTo>
                  <a:pt x="10442263" y="0"/>
                  <a:pt x="10515600" y="73337"/>
                  <a:pt x="10515600" y="163803"/>
                </a:cubicBezTo>
                <a:lnTo>
                  <a:pt x="10515600" y="818997"/>
                </a:lnTo>
                <a:cubicBezTo>
                  <a:pt x="10515600" y="909463"/>
                  <a:pt x="10442263" y="982800"/>
                  <a:pt x="10351797" y="982800"/>
                </a:cubicBezTo>
                <a:lnTo>
                  <a:pt x="163803" y="982800"/>
                </a:lnTo>
                <a:cubicBezTo>
                  <a:pt x="73337" y="982800"/>
                  <a:pt x="0" y="909463"/>
                  <a:pt x="0" y="818997"/>
                </a:cubicBezTo>
                <a:lnTo>
                  <a:pt x="0" y="163803"/>
                </a:lnTo>
                <a:close/>
              </a:path>
            </a:pathLst>
          </a:custGeom>
          <a:solidFill>
            <a:srgbClr val="15608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0376" tIns="200376" rIns="200376" bIns="200376" numCol="1" spcCol="1270" anchor="ctr" anchorCtr="0">
            <a:noAutofit/>
          </a:bodyPr>
          <a:lstStyle/>
          <a:p>
            <a:pPr marL="0" lvl="0" indent="0" algn="l" defTabSz="1778000">
              <a:lnSpc>
                <a:spcPct val="90000"/>
              </a:lnSpc>
              <a:spcBef>
                <a:spcPct val="0"/>
              </a:spcBef>
              <a:spcAft>
                <a:spcPct val="35000"/>
              </a:spcAft>
              <a:buNone/>
            </a:pPr>
            <a:r>
              <a:rPr lang="en-US" sz="4000" kern="1200" dirty="0"/>
              <a:t>Niyama : QoS-aware deployment</a:t>
            </a:r>
          </a:p>
        </p:txBody>
      </p:sp>
      <p:sp>
        <p:nvSpPr>
          <p:cNvPr id="10" name="Freeform: Shape 9">
            <a:extLst>
              <a:ext uri="{FF2B5EF4-FFF2-40B4-BE49-F238E27FC236}">
                <a16:creationId xmlns:a16="http://schemas.microsoft.com/office/drawing/2014/main" id="{ECFCBEDD-3AB9-6578-7DBC-A7E6FDE5523C}"/>
              </a:ext>
            </a:extLst>
          </p:cNvPr>
          <p:cNvSpPr/>
          <p:nvPr/>
        </p:nvSpPr>
        <p:spPr>
          <a:xfrm>
            <a:off x="838200" y="4058894"/>
            <a:ext cx="10515600" cy="982800"/>
          </a:xfrm>
          <a:custGeom>
            <a:avLst/>
            <a:gdLst>
              <a:gd name="connsiteX0" fmla="*/ 0 w 10515600"/>
              <a:gd name="connsiteY0" fmla="*/ 163803 h 982800"/>
              <a:gd name="connsiteX1" fmla="*/ 163803 w 10515600"/>
              <a:gd name="connsiteY1" fmla="*/ 0 h 982800"/>
              <a:gd name="connsiteX2" fmla="*/ 10351797 w 10515600"/>
              <a:gd name="connsiteY2" fmla="*/ 0 h 982800"/>
              <a:gd name="connsiteX3" fmla="*/ 10515600 w 10515600"/>
              <a:gd name="connsiteY3" fmla="*/ 163803 h 982800"/>
              <a:gd name="connsiteX4" fmla="*/ 10515600 w 10515600"/>
              <a:gd name="connsiteY4" fmla="*/ 818997 h 982800"/>
              <a:gd name="connsiteX5" fmla="*/ 10351797 w 10515600"/>
              <a:gd name="connsiteY5" fmla="*/ 982800 h 982800"/>
              <a:gd name="connsiteX6" fmla="*/ 163803 w 10515600"/>
              <a:gd name="connsiteY6" fmla="*/ 982800 h 982800"/>
              <a:gd name="connsiteX7" fmla="*/ 0 w 10515600"/>
              <a:gd name="connsiteY7" fmla="*/ 818997 h 982800"/>
              <a:gd name="connsiteX8" fmla="*/ 0 w 10515600"/>
              <a:gd name="connsiteY8" fmla="*/ 163803 h 9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82800">
                <a:moveTo>
                  <a:pt x="0" y="163803"/>
                </a:moveTo>
                <a:cubicBezTo>
                  <a:pt x="0" y="73337"/>
                  <a:pt x="73337" y="0"/>
                  <a:pt x="163803" y="0"/>
                </a:cubicBezTo>
                <a:lnTo>
                  <a:pt x="10351797" y="0"/>
                </a:lnTo>
                <a:cubicBezTo>
                  <a:pt x="10442263" y="0"/>
                  <a:pt x="10515600" y="73337"/>
                  <a:pt x="10515600" y="163803"/>
                </a:cubicBezTo>
                <a:lnTo>
                  <a:pt x="10515600" y="818997"/>
                </a:lnTo>
                <a:cubicBezTo>
                  <a:pt x="10515600" y="909463"/>
                  <a:pt x="10442263" y="982800"/>
                  <a:pt x="10351797" y="982800"/>
                </a:cubicBezTo>
                <a:lnTo>
                  <a:pt x="163803" y="982800"/>
                </a:lnTo>
                <a:cubicBezTo>
                  <a:pt x="73337" y="982800"/>
                  <a:pt x="0" y="909463"/>
                  <a:pt x="0" y="818997"/>
                </a:cubicBezTo>
                <a:lnTo>
                  <a:pt x="0" y="163803"/>
                </a:lnTo>
                <a:close/>
              </a:path>
            </a:pathLst>
          </a:custGeom>
          <a:solidFill>
            <a:srgbClr val="15608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0376" tIns="200376" rIns="200376" bIns="200376" numCol="1" spcCol="1270" anchor="ctr" anchorCtr="0">
            <a:noAutofit/>
          </a:bodyPr>
          <a:lstStyle/>
          <a:p>
            <a:pPr marL="0" lvl="0" indent="0" algn="l" defTabSz="1778000">
              <a:lnSpc>
                <a:spcPct val="90000"/>
              </a:lnSpc>
              <a:spcBef>
                <a:spcPct val="0"/>
              </a:spcBef>
              <a:spcAft>
                <a:spcPct val="35000"/>
              </a:spcAft>
              <a:buNone/>
            </a:pPr>
            <a:r>
              <a:rPr lang="en-US" sz="4000" kern="1200"/>
              <a:t>Modserve : Modality-aware deployment</a:t>
            </a:r>
          </a:p>
        </p:txBody>
      </p:sp>
      <p:sp>
        <p:nvSpPr>
          <p:cNvPr id="11" name="Freeform: Shape 10">
            <a:extLst>
              <a:ext uri="{FF2B5EF4-FFF2-40B4-BE49-F238E27FC236}">
                <a16:creationId xmlns:a16="http://schemas.microsoft.com/office/drawing/2014/main" id="{D0A338A9-2FAB-2805-2A0D-CB7DCDC693BA}"/>
              </a:ext>
            </a:extLst>
          </p:cNvPr>
          <p:cNvSpPr/>
          <p:nvPr/>
        </p:nvSpPr>
        <p:spPr>
          <a:xfrm>
            <a:off x="838200" y="5156894"/>
            <a:ext cx="10515600" cy="982800"/>
          </a:xfrm>
          <a:custGeom>
            <a:avLst/>
            <a:gdLst>
              <a:gd name="connsiteX0" fmla="*/ 0 w 10515600"/>
              <a:gd name="connsiteY0" fmla="*/ 163803 h 982800"/>
              <a:gd name="connsiteX1" fmla="*/ 163803 w 10515600"/>
              <a:gd name="connsiteY1" fmla="*/ 0 h 982800"/>
              <a:gd name="connsiteX2" fmla="*/ 10351797 w 10515600"/>
              <a:gd name="connsiteY2" fmla="*/ 0 h 982800"/>
              <a:gd name="connsiteX3" fmla="*/ 10515600 w 10515600"/>
              <a:gd name="connsiteY3" fmla="*/ 163803 h 982800"/>
              <a:gd name="connsiteX4" fmla="*/ 10515600 w 10515600"/>
              <a:gd name="connsiteY4" fmla="*/ 818997 h 982800"/>
              <a:gd name="connsiteX5" fmla="*/ 10351797 w 10515600"/>
              <a:gd name="connsiteY5" fmla="*/ 982800 h 982800"/>
              <a:gd name="connsiteX6" fmla="*/ 163803 w 10515600"/>
              <a:gd name="connsiteY6" fmla="*/ 982800 h 982800"/>
              <a:gd name="connsiteX7" fmla="*/ 0 w 10515600"/>
              <a:gd name="connsiteY7" fmla="*/ 818997 h 982800"/>
              <a:gd name="connsiteX8" fmla="*/ 0 w 10515600"/>
              <a:gd name="connsiteY8" fmla="*/ 163803 h 9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82800">
                <a:moveTo>
                  <a:pt x="0" y="163803"/>
                </a:moveTo>
                <a:cubicBezTo>
                  <a:pt x="0" y="73337"/>
                  <a:pt x="73337" y="0"/>
                  <a:pt x="163803" y="0"/>
                </a:cubicBezTo>
                <a:lnTo>
                  <a:pt x="10351797" y="0"/>
                </a:lnTo>
                <a:cubicBezTo>
                  <a:pt x="10442263" y="0"/>
                  <a:pt x="10515600" y="73337"/>
                  <a:pt x="10515600" y="163803"/>
                </a:cubicBezTo>
                <a:lnTo>
                  <a:pt x="10515600" y="818997"/>
                </a:lnTo>
                <a:cubicBezTo>
                  <a:pt x="10515600" y="909463"/>
                  <a:pt x="10442263" y="982800"/>
                  <a:pt x="10351797" y="982800"/>
                </a:cubicBezTo>
                <a:lnTo>
                  <a:pt x="163803" y="982800"/>
                </a:lnTo>
                <a:cubicBezTo>
                  <a:pt x="73337" y="982800"/>
                  <a:pt x="0" y="909463"/>
                  <a:pt x="0" y="818997"/>
                </a:cubicBezTo>
                <a:lnTo>
                  <a:pt x="0" y="163803"/>
                </a:lnTo>
                <a:close/>
              </a:path>
            </a:pathLst>
          </a:custGeom>
          <a:solidFill>
            <a:srgbClr val="15608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0376" tIns="200376" rIns="200376" bIns="200376" numCol="1" spcCol="1270" anchor="ctr" anchorCtr="0">
            <a:noAutofit/>
          </a:bodyPr>
          <a:lstStyle/>
          <a:p>
            <a:pPr marL="0" lvl="0" indent="0" algn="l" defTabSz="1778000">
              <a:lnSpc>
                <a:spcPct val="90000"/>
              </a:lnSpc>
              <a:spcBef>
                <a:spcPct val="0"/>
              </a:spcBef>
              <a:spcAft>
                <a:spcPct val="35000"/>
              </a:spcAft>
              <a:buNone/>
            </a:pPr>
            <a:r>
              <a:rPr lang="en-US" sz="4000" kern="1200"/>
              <a:t>Future landscape</a:t>
            </a:r>
          </a:p>
        </p:txBody>
      </p:sp>
      <p:sp>
        <p:nvSpPr>
          <p:cNvPr id="4" name="Slide Number Placeholder 3">
            <a:extLst>
              <a:ext uri="{FF2B5EF4-FFF2-40B4-BE49-F238E27FC236}">
                <a16:creationId xmlns:a16="http://schemas.microsoft.com/office/drawing/2014/main" id="{AEF8321A-C994-3A35-ECCF-B9545FBC44DE}"/>
              </a:ext>
            </a:extLst>
          </p:cNvPr>
          <p:cNvSpPr>
            <a:spLocks noGrp="1"/>
          </p:cNvSpPr>
          <p:nvPr>
            <p:ph type="sldNum" sz="quarter" idx="12"/>
          </p:nvPr>
        </p:nvSpPr>
        <p:spPr/>
        <p:txBody>
          <a:bodyPr/>
          <a:lstStyle/>
          <a:p>
            <a:fld id="{33B4EFDB-31F5-4013-B8F2-8D0C9D809722}" type="slidenum">
              <a:rPr lang="en-US" smtClean="0"/>
              <a:t>11</a:t>
            </a:fld>
            <a:endParaRPr lang="en-US"/>
          </a:p>
        </p:txBody>
      </p:sp>
    </p:spTree>
    <p:extLst>
      <p:ext uri="{BB962C8B-B14F-4D97-AF65-F5344CB8AC3E}">
        <p14:creationId xmlns:p14="http://schemas.microsoft.com/office/powerpoint/2010/main" val="285583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10"/>
                                        </p:tgtEl>
                                        <p:attrNameLst>
                                          <p:attrName>style.opacity</p:attrName>
                                        </p:attrNameLst>
                                      </p:cBhvr>
                                      <p:to>
                                        <p:strVal val="0.1"/>
                                      </p:to>
                                    </p:set>
                                    <p:animEffect filter="image" prLst="opacity: 0.1">
                                      <p:cBhvr rctx="IE">
                                        <p:cTn id="7" dur="indefinite"/>
                                        <p:tgtEl>
                                          <p:spTgt spid="10"/>
                                        </p:tgtEl>
                                      </p:cBhvr>
                                    </p:animEffect>
                                  </p:childTnLst>
                                </p:cTn>
                              </p:par>
                              <p:par>
                                <p:cTn id="8" presetID="9" presetClass="emph" presetSubtype="0" grpId="0" nodeType="withEffect">
                                  <p:stCondLst>
                                    <p:cond delay="0"/>
                                  </p:stCondLst>
                                  <p:childTnLst>
                                    <p:set>
                                      <p:cBhvr>
                                        <p:cTn id="9" dur="indefinite"/>
                                        <p:tgtEl>
                                          <p:spTgt spid="11"/>
                                        </p:tgtEl>
                                        <p:attrNameLst>
                                          <p:attrName>style.opacity</p:attrName>
                                        </p:attrNameLst>
                                      </p:cBhvr>
                                      <p:to>
                                        <p:strVal val="0.1"/>
                                      </p:to>
                                    </p:set>
                                    <p:animEffect filter="image" prLst="opacity: 0.1">
                                      <p:cBhvr rctx="IE">
                                        <p:cTn id="10" dur="indefinite"/>
                                        <p:tgtEl>
                                          <p:spTgt spid="11"/>
                                        </p:tgtEl>
                                      </p:cBhvr>
                                    </p:animEffect>
                                  </p:childTnLst>
                                </p:cTn>
                              </p:par>
                              <p:par>
                                <p:cTn id="11" presetID="9" presetClass="emph" presetSubtype="0" grpId="0" nodeType="withEffect">
                                  <p:stCondLst>
                                    <p:cond delay="0"/>
                                  </p:stCondLst>
                                  <p:childTnLst>
                                    <p:set>
                                      <p:cBhvr>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906B911-5B3E-3E42-209B-7FF74A7F509B}"/>
            </a:ext>
          </a:extLst>
        </p:cNvPr>
        <p:cNvGrpSpPr/>
        <p:nvPr/>
      </p:nvGrpSpPr>
      <p:grpSpPr>
        <a:xfrm>
          <a:off x="0" y="0"/>
          <a:ext cx="0" cy="0"/>
          <a:chOff x="0" y="0"/>
          <a:chExt cx="0" cy="0"/>
        </a:xfrm>
      </p:grpSpPr>
      <p:pic>
        <p:nvPicPr>
          <p:cNvPr id="5" name="Graphic 4" descr="Seesaw with solid fill">
            <a:extLst>
              <a:ext uri="{FF2B5EF4-FFF2-40B4-BE49-F238E27FC236}">
                <a16:creationId xmlns:a16="http://schemas.microsoft.com/office/drawing/2014/main" id="{68F5DD02-DC42-4E02-2D6F-8B24386930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7939" y="182828"/>
            <a:ext cx="3117850" cy="3117850"/>
          </a:xfrm>
          <a:prstGeom prst="rect">
            <a:avLst/>
          </a:prstGeom>
        </p:spPr>
      </p:pic>
      <p:sp>
        <p:nvSpPr>
          <p:cNvPr id="6" name="TextBox 5">
            <a:extLst>
              <a:ext uri="{FF2B5EF4-FFF2-40B4-BE49-F238E27FC236}">
                <a16:creationId xmlns:a16="http://schemas.microsoft.com/office/drawing/2014/main" id="{A59F762A-31A3-FE4E-E4FC-346932A43063}"/>
              </a:ext>
            </a:extLst>
          </p:cNvPr>
          <p:cNvSpPr txBox="1"/>
          <p:nvPr/>
        </p:nvSpPr>
        <p:spPr>
          <a:xfrm>
            <a:off x="2438400" y="1339054"/>
            <a:ext cx="2559170" cy="584775"/>
          </a:xfrm>
          <a:prstGeom prst="rect">
            <a:avLst/>
          </a:prstGeom>
          <a:noFill/>
        </p:spPr>
        <p:txBody>
          <a:bodyPr wrap="square" rtlCol="0">
            <a:spAutoFit/>
          </a:bodyPr>
          <a:lstStyle/>
          <a:p>
            <a:r>
              <a:rPr lang="en-US" sz="3200" b="1">
                <a:solidFill>
                  <a:schemeClr val="accent2">
                    <a:lumMod val="60000"/>
                    <a:lumOff val="40000"/>
                  </a:schemeClr>
                </a:solidFill>
              </a:rPr>
              <a:t>Throughput</a:t>
            </a:r>
          </a:p>
        </p:txBody>
      </p:sp>
      <p:sp>
        <p:nvSpPr>
          <p:cNvPr id="7" name="TextBox 6">
            <a:extLst>
              <a:ext uri="{FF2B5EF4-FFF2-40B4-BE49-F238E27FC236}">
                <a16:creationId xmlns:a16="http://schemas.microsoft.com/office/drawing/2014/main" id="{2807B74B-AF44-3658-BCA4-F828A4F39240}"/>
              </a:ext>
            </a:extLst>
          </p:cNvPr>
          <p:cNvSpPr txBox="1"/>
          <p:nvPr/>
        </p:nvSpPr>
        <p:spPr>
          <a:xfrm>
            <a:off x="6616461" y="364269"/>
            <a:ext cx="2559170" cy="584775"/>
          </a:xfrm>
          <a:prstGeom prst="rect">
            <a:avLst/>
          </a:prstGeom>
          <a:noFill/>
        </p:spPr>
        <p:txBody>
          <a:bodyPr wrap="square" rtlCol="0">
            <a:spAutoFit/>
          </a:bodyPr>
          <a:lstStyle/>
          <a:p>
            <a:r>
              <a:rPr lang="en-US" sz="3200" b="1">
                <a:solidFill>
                  <a:srgbClr val="FFC000"/>
                </a:solidFill>
              </a:rPr>
              <a:t>QoS</a:t>
            </a:r>
          </a:p>
        </p:txBody>
      </p:sp>
      <p:sp>
        <p:nvSpPr>
          <p:cNvPr id="8" name="TextBox 7">
            <a:extLst>
              <a:ext uri="{FF2B5EF4-FFF2-40B4-BE49-F238E27FC236}">
                <a16:creationId xmlns:a16="http://schemas.microsoft.com/office/drawing/2014/main" id="{C1AD15F1-5480-4AA0-513C-52E46AC35986}"/>
              </a:ext>
            </a:extLst>
          </p:cNvPr>
          <p:cNvSpPr txBox="1"/>
          <p:nvPr/>
        </p:nvSpPr>
        <p:spPr>
          <a:xfrm>
            <a:off x="1250830" y="2811834"/>
            <a:ext cx="9995139" cy="830997"/>
          </a:xfrm>
          <a:prstGeom prst="rect">
            <a:avLst/>
          </a:prstGeom>
          <a:noFill/>
        </p:spPr>
        <p:txBody>
          <a:bodyPr wrap="square" rtlCol="0">
            <a:spAutoFit/>
          </a:bodyPr>
          <a:lstStyle/>
          <a:p>
            <a:pPr algn="ctr"/>
            <a:r>
              <a:rPr lang="en-US" sz="2400" b="1">
                <a:solidFill>
                  <a:schemeClr val="accent1">
                    <a:lumMod val="20000"/>
                    <a:lumOff val="80000"/>
                  </a:schemeClr>
                </a:solidFill>
              </a:rPr>
              <a:t>How to achieve high throughput while meeting QoS under practical fluctuating load? </a:t>
            </a:r>
          </a:p>
        </p:txBody>
      </p:sp>
      <p:sp>
        <p:nvSpPr>
          <p:cNvPr id="11" name="TextBox 10">
            <a:extLst>
              <a:ext uri="{FF2B5EF4-FFF2-40B4-BE49-F238E27FC236}">
                <a16:creationId xmlns:a16="http://schemas.microsoft.com/office/drawing/2014/main" id="{9927F29E-B4CE-363E-FB97-064C1E455670}"/>
              </a:ext>
            </a:extLst>
          </p:cNvPr>
          <p:cNvSpPr txBox="1"/>
          <p:nvPr/>
        </p:nvSpPr>
        <p:spPr>
          <a:xfrm>
            <a:off x="417748" y="5324180"/>
            <a:ext cx="11442770" cy="1169551"/>
          </a:xfrm>
          <a:prstGeom prst="rect">
            <a:avLst/>
          </a:prstGeom>
          <a:noFill/>
        </p:spPr>
        <p:txBody>
          <a:bodyPr wrap="square">
            <a:spAutoFit/>
          </a:bodyPr>
          <a:lstStyle/>
          <a:p>
            <a:pPr algn="ctr"/>
            <a:r>
              <a:rPr lang="en-US" sz="2600" b="1"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Key results</a:t>
            </a:r>
            <a:r>
              <a:rPr lang="en-US" sz="2400" b="1"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a:t>
            </a:r>
          </a:p>
          <a:p>
            <a:pPr algn="ctr"/>
            <a:r>
              <a:rPr lang="en-US" sz="2000" b="1" dirty="0">
                <a:solidFill>
                  <a:srgbClr val="C2F1C8"/>
                </a:solidFill>
                <a:latin typeface="Aptos" panose="020B0004020202020204" pitchFamily="34" charset="0"/>
                <a:ea typeface="Aptos" panose="020B0004020202020204" pitchFamily="34" charset="0"/>
                <a:cs typeface="Times New Roman" panose="02020603050405020304" pitchFamily="18" charset="0"/>
              </a:rPr>
              <a:t>20% higher serving throughput</a:t>
            </a:r>
            <a:r>
              <a:rPr lang="en-US" sz="2000" b="1" dirty="0">
                <a:solidFill>
                  <a:schemeClr val="bg1"/>
                </a:solidFill>
                <a:latin typeface="Aptos" panose="020B0004020202020204" pitchFamily="34" charset="0"/>
                <a:ea typeface="Aptos" panose="020B0004020202020204" pitchFamily="34" charset="0"/>
                <a:cs typeface="Times New Roman" panose="02020603050405020304" pitchFamily="18" charset="0"/>
              </a:rPr>
              <a:t> without compromising QoS</a:t>
            </a:r>
            <a:endPar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gn="ctr"/>
            <a:r>
              <a:rPr lang="en-US" sz="2400" b="1"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 </a:t>
            </a:r>
            <a:r>
              <a:rPr lang="en-US" sz="2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Adapt to  load fluctuations while reducing request denials by an </a:t>
            </a:r>
            <a:r>
              <a:rPr lang="en-US" sz="2000" b="1" dirty="0">
                <a:solidFill>
                  <a:srgbClr val="C2F1C8"/>
                </a:solidFill>
                <a:effectLst/>
                <a:latin typeface="Aptos" panose="020B0004020202020204" pitchFamily="34" charset="0"/>
                <a:ea typeface="Aptos" panose="020B0004020202020204" pitchFamily="34" charset="0"/>
                <a:cs typeface="Times New Roman" panose="02020603050405020304" pitchFamily="18" charset="0"/>
              </a:rPr>
              <a:t>order of magnitude</a:t>
            </a:r>
          </a:p>
        </p:txBody>
      </p:sp>
      <p:sp>
        <p:nvSpPr>
          <p:cNvPr id="12" name="TextBox 11">
            <a:extLst>
              <a:ext uri="{FF2B5EF4-FFF2-40B4-BE49-F238E27FC236}">
                <a16:creationId xmlns:a16="http://schemas.microsoft.com/office/drawing/2014/main" id="{83330102-F14E-EF89-0C57-08478EC130BE}"/>
              </a:ext>
            </a:extLst>
          </p:cNvPr>
          <p:cNvSpPr txBox="1"/>
          <p:nvPr/>
        </p:nvSpPr>
        <p:spPr>
          <a:xfrm>
            <a:off x="417748" y="3872128"/>
            <a:ext cx="11442770" cy="1231106"/>
          </a:xfrm>
          <a:prstGeom prst="rect">
            <a:avLst/>
          </a:prstGeom>
          <a:noFill/>
        </p:spPr>
        <p:txBody>
          <a:bodyPr wrap="square">
            <a:spAutoFit/>
          </a:bodyPr>
          <a:lstStyle/>
          <a:p>
            <a:pPr algn="ctr"/>
            <a:r>
              <a:rPr lang="en-US" sz="2600" b="1">
                <a:solidFill>
                  <a:srgbClr val="FFC000"/>
                </a:solidFill>
                <a:latin typeface="Aptos" panose="020B0004020202020204" pitchFamily="34" charset="0"/>
                <a:ea typeface="Aptos" panose="020B0004020202020204" pitchFamily="34" charset="0"/>
                <a:cs typeface="Times New Roman" panose="02020603050405020304" pitchFamily="18" charset="0"/>
              </a:rPr>
              <a:t>Niyama </a:t>
            </a:r>
            <a:r>
              <a:rPr lang="en-US" sz="2600" b="1">
                <a:solidFill>
                  <a:srgbClr val="FFC000"/>
                </a:solidFill>
                <a:effectLst/>
                <a:latin typeface="Aptos" panose="020B0004020202020204" pitchFamily="34" charset="0"/>
                <a:ea typeface="Aptos" panose="020B0004020202020204" pitchFamily="34" charset="0"/>
                <a:cs typeface="Times New Roman" panose="02020603050405020304" pitchFamily="18" charset="0"/>
              </a:rPr>
              <a:t>: Idea</a:t>
            </a:r>
          </a:p>
          <a:p>
            <a:pPr algn="ctr"/>
            <a:r>
              <a:rPr lang="en-US" sz="2400" b="1">
                <a:solidFill>
                  <a:schemeClr val="bg1">
                    <a:lumMod val="95000"/>
                  </a:schemeClr>
                </a:solidFill>
                <a:latin typeface="Aptos" panose="020B0004020202020204" pitchFamily="34" charset="0"/>
                <a:ea typeface="Aptos" panose="020B0004020202020204" pitchFamily="34" charset="0"/>
                <a:cs typeface="Times New Roman" panose="02020603050405020304" pitchFamily="18" charset="0"/>
              </a:rPr>
              <a:t>Define QoS classes and perform SLO-aware scheduling. </a:t>
            </a:r>
          </a:p>
          <a:p>
            <a:pPr algn="ctr"/>
            <a:r>
              <a:rPr lang="en-US" sz="2400" b="1">
                <a:solidFill>
                  <a:schemeClr val="bg1">
                    <a:lumMod val="95000"/>
                  </a:schemeClr>
                </a:solidFill>
                <a:latin typeface="Aptos" panose="020B0004020202020204" pitchFamily="34" charset="0"/>
                <a:ea typeface="Aptos" panose="020B0004020202020204" pitchFamily="34" charset="0"/>
                <a:cs typeface="Times New Roman" panose="02020603050405020304" pitchFamily="18" charset="0"/>
              </a:rPr>
              <a:t>Overload management using application hints and hybrid prioritization.</a:t>
            </a:r>
            <a:endParaRPr lang="en-US" sz="2000" b="1">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D5AED1D-62E5-92AD-272B-1F93CA2B9A1B}"/>
              </a:ext>
            </a:extLst>
          </p:cNvPr>
          <p:cNvSpPr txBox="1"/>
          <p:nvPr/>
        </p:nvSpPr>
        <p:spPr>
          <a:xfrm>
            <a:off x="5271874" y="949044"/>
            <a:ext cx="1289408" cy="461665"/>
          </a:xfrm>
          <a:prstGeom prst="rect">
            <a:avLst/>
          </a:prstGeom>
          <a:noFill/>
        </p:spPr>
        <p:txBody>
          <a:bodyPr wrap="square">
            <a:spAutoFit/>
          </a:bodyPr>
          <a:lstStyle/>
          <a:p>
            <a:r>
              <a:rPr lang="en-US" sz="2400" b="1">
                <a:solidFill>
                  <a:srgbClr val="C2F1C8"/>
                </a:solidFill>
                <a:effectLst/>
                <a:latin typeface="Aptos" panose="020B0004020202020204" pitchFamily="34" charset="0"/>
                <a:ea typeface="Aptos" panose="020B0004020202020204" pitchFamily="34" charset="0"/>
                <a:cs typeface="Times New Roman" panose="02020603050405020304" pitchFamily="18" charset="0"/>
              </a:rPr>
              <a:t>Niyama</a:t>
            </a:r>
            <a:endParaRPr lang="en-US">
              <a:solidFill>
                <a:srgbClr val="C2F1C8"/>
              </a:solidFill>
            </a:endParaRPr>
          </a:p>
        </p:txBody>
      </p:sp>
      <p:sp>
        <p:nvSpPr>
          <p:cNvPr id="2" name="Slide Number Placeholder 1">
            <a:extLst>
              <a:ext uri="{FF2B5EF4-FFF2-40B4-BE49-F238E27FC236}">
                <a16:creationId xmlns:a16="http://schemas.microsoft.com/office/drawing/2014/main" id="{1BAE0A84-F66B-6D82-0082-82A62A12E304}"/>
              </a:ext>
            </a:extLst>
          </p:cNvPr>
          <p:cNvSpPr>
            <a:spLocks noGrp="1"/>
          </p:cNvSpPr>
          <p:nvPr>
            <p:ph type="sldNum" sz="quarter" idx="12"/>
          </p:nvPr>
        </p:nvSpPr>
        <p:spPr/>
        <p:txBody>
          <a:bodyPr/>
          <a:lstStyle/>
          <a:p>
            <a:fld id="{33B4EFDB-31F5-4013-B8F2-8D0C9D809722}" type="slidenum">
              <a:rPr lang="en-US" smtClean="0"/>
              <a:t>12</a:t>
            </a:fld>
            <a:endParaRPr lang="en-US"/>
          </a:p>
        </p:txBody>
      </p:sp>
    </p:spTree>
    <p:extLst>
      <p:ext uri="{BB962C8B-B14F-4D97-AF65-F5344CB8AC3E}">
        <p14:creationId xmlns:p14="http://schemas.microsoft.com/office/powerpoint/2010/main" val="22754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10E66-5FEB-AB86-1723-175E65A229AD}"/>
              </a:ext>
            </a:extLst>
          </p:cNvPr>
          <p:cNvSpPr>
            <a:spLocks noGrp="1"/>
          </p:cNvSpPr>
          <p:nvPr>
            <p:ph type="title"/>
          </p:nvPr>
        </p:nvSpPr>
        <p:spPr/>
        <p:txBody>
          <a:bodyPr/>
          <a:lstStyle/>
          <a:p>
            <a:r>
              <a:rPr lang="en-US"/>
              <a:t>Why revisit QoS in the context of LLMs?</a:t>
            </a:r>
          </a:p>
        </p:txBody>
      </p:sp>
      <p:sp>
        <p:nvSpPr>
          <p:cNvPr id="3" name="Content Placeholder 2">
            <a:extLst>
              <a:ext uri="{FF2B5EF4-FFF2-40B4-BE49-F238E27FC236}">
                <a16:creationId xmlns:a16="http://schemas.microsoft.com/office/drawing/2014/main" id="{2C04F3A6-7557-BE45-87A0-52B3401C006C}"/>
              </a:ext>
            </a:extLst>
          </p:cNvPr>
          <p:cNvSpPr>
            <a:spLocks noGrp="1"/>
          </p:cNvSpPr>
          <p:nvPr>
            <p:ph idx="1"/>
          </p:nvPr>
        </p:nvSpPr>
        <p:spPr>
          <a:xfrm>
            <a:off x="838200" y="1825626"/>
            <a:ext cx="10515600" cy="1010762"/>
          </a:xfrm>
        </p:spPr>
        <p:txBody>
          <a:bodyPr/>
          <a:lstStyle/>
          <a:p>
            <a:r>
              <a:rPr lang="en-US"/>
              <a:t>QoS and overload management is extensively studied in networking, web services </a:t>
            </a:r>
            <a:r>
              <a:rPr lang="en-US" err="1"/>
              <a:t>etc</a:t>
            </a:r>
            <a:r>
              <a:rPr lang="en-US"/>
              <a:t>!</a:t>
            </a:r>
          </a:p>
        </p:txBody>
      </p:sp>
      <p:sp>
        <p:nvSpPr>
          <p:cNvPr id="4" name="Content Placeholder 2">
            <a:extLst>
              <a:ext uri="{FF2B5EF4-FFF2-40B4-BE49-F238E27FC236}">
                <a16:creationId xmlns:a16="http://schemas.microsoft.com/office/drawing/2014/main" id="{D6221D5F-3C8E-023E-D97B-03F947691333}"/>
              </a:ext>
            </a:extLst>
          </p:cNvPr>
          <p:cNvSpPr txBox="1">
            <a:spLocks/>
          </p:cNvSpPr>
          <p:nvPr/>
        </p:nvSpPr>
        <p:spPr>
          <a:xfrm>
            <a:off x="792576" y="2923619"/>
            <a:ext cx="11263525" cy="1010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LLM workload characteristics make this problem unique &amp; interesting!</a:t>
            </a:r>
          </a:p>
        </p:txBody>
      </p:sp>
      <p:grpSp>
        <p:nvGrpSpPr>
          <p:cNvPr id="5" name="Group 4">
            <a:extLst>
              <a:ext uri="{FF2B5EF4-FFF2-40B4-BE49-F238E27FC236}">
                <a16:creationId xmlns:a16="http://schemas.microsoft.com/office/drawing/2014/main" id="{C6CF0B3A-C57F-54FA-4B31-B04237B9B2F8}"/>
              </a:ext>
            </a:extLst>
          </p:cNvPr>
          <p:cNvGrpSpPr/>
          <p:nvPr/>
        </p:nvGrpSpPr>
        <p:grpSpPr>
          <a:xfrm>
            <a:off x="45846" y="4024665"/>
            <a:ext cx="2755524" cy="2013346"/>
            <a:chOff x="45846" y="4024665"/>
            <a:chExt cx="2755524" cy="2013346"/>
          </a:xfrm>
        </p:grpSpPr>
        <p:pic>
          <p:nvPicPr>
            <p:cNvPr id="6" name="Graphic 5" descr="Ruler with solid fill">
              <a:extLst>
                <a:ext uri="{FF2B5EF4-FFF2-40B4-BE49-F238E27FC236}">
                  <a16:creationId xmlns:a16="http://schemas.microsoft.com/office/drawing/2014/main" id="{6752477C-54D4-BDDF-3286-22080AB643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469" y="4024665"/>
              <a:ext cx="721231" cy="721231"/>
            </a:xfrm>
            <a:prstGeom prst="rect">
              <a:avLst/>
            </a:prstGeom>
          </p:spPr>
        </p:pic>
        <p:sp>
          <p:nvSpPr>
            <p:cNvPr id="7" name="TextBox 6">
              <a:extLst>
                <a:ext uri="{FF2B5EF4-FFF2-40B4-BE49-F238E27FC236}">
                  <a16:creationId xmlns:a16="http://schemas.microsoft.com/office/drawing/2014/main" id="{C22AD930-1AAE-DAED-FD24-BF24C2BD308D}"/>
                </a:ext>
              </a:extLst>
            </p:cNvPr>
            <p:cNvSpPr txBox="1"/>
            <p:nvPr/>
          </p:nvSpPr>
          <p:spPr>
            <a:xfrm>
              <a:off x="45846" y="5114681"/>
              <a:ext cx="2696607" cy="923330"/>
            </a:xfrm>
            <a:prstGeom prst="rect">
              <a:avLst/>
            </a:prstGeom>
            <a:noFill/>
          </p:spPr>
          <p:txBody>
            <a:bodyPr wrap="square" rtlCol="0">
              <a:spAutoFit/>
            </a:bodyPr>
            <a:lstStyle/>
            <a:p>
              <a:pPr algn="ctr"/>
              <a:r>
                <a:rPr lang="en-US"/>
                <a:t>High predictability for prefills, unknown decode length</a:t>
              </a:r>
            </a:p>
          </p:txBody>
        </p:sp>
        <p:sp>
          <p:nvSpPr>
            <p:cNvPr id="10" name="TextBox 9">
              <a:extLst>
                <a:ext uri="{FF2B5EF4-FFF2-40B4-BE49-F238E27FC236}">
                  <a16:creationId xmlns:a16="http://schemas.microsoft.com/office/drawing/2014/main" id="{BE29517F-438D-217A-0A6D-1DB6ABC1A03F}"/>
                </a:ext>
              </a:extLst>
            </p:cNvPr>
            <p:cNvSpPr txBox="1"/>
            <p:nvPr/>
          </p:nvSpPr>
          <p:spPr>
            <a:xfrm>
              <a:off x="104763" y="4748219"/>
              <a:ext cx="2696607" cy="369332"/>
            </a:xfrm>
            <a:prstGeom prst="rect">
              <a:avLst/>
            </a:prstGeom>
            <a:noFill/>
          </p:spPr>
          <p:txBody>
            <a:bodyPr wrap="square" rtlCol="0">
              <a:spAutoFit/>
            </a:bodyPr>
            <a:lstStyle/>
            <a:p>
              <a:pPr algn="ctr"/>
              <a:r>
                <a:rPr lang="en-US" b="1"/>
                <a:t>Unique Workload</a:t>
              </a:r>
            </a:p>
          </p:txBody>
        </p:sp>
      </p:grpSp>
      <p:grpSp>
        <p:nvGrpSpPr>
          <p:cNvPr id="12" name="Group 11">
            <a:extLst>
              <a:ext uri="{FF2B5EF4-FFF2-40B4-BE49-F238E27FC236}">
                <a16:creationId xmlns:a16="http://schemas.microsoft.com/office/drawing/2014/main" id="{855718A3-C4B0-7BE6-A45E-36772A83F7CE}"/>
              </a:ext>
            </a:extLst>
          </p:cNvPr>
          <p:cNvGrpSpPr/>
          <p:nvPr/>
        </p:nvGrpSpPr>
        <p:grpSpPr>
          <a:xfrm>
            <a:off x="2742453" y="4015615"/>
            <a:ext cx="3167946" cy="2046642"/>
            <a:chOff x="2742453" y="4015615"/>
            <a:chExt cx="3167946" cy="2046642"/>
          </a:xfrm>
        </p:grpSpPr>
        <p:sp>
          <p:nvSpPr>
            <p:cNvPr id="9" name="TextBox 8">
              <a:extLst>
                <a:ext uri="{FF2B5EF4-FFF2-40B4-BE49-F238E27FC236}">
                  <a16:creationId xmlns:a16="http://schemas.microsoft.com/office/drawing/2014/main" id="{6113B93B-9D15-57B3-E794-FB3047A5BDE6}"/>
                </a:ext>
              </a:extLst>
            </p:cNvPr>
            <p:cNvSpPr txBox="1"/>
            <p:nvPr/>
          </p:nvSpPr>
          <p:spPr>
            <a:xfrm>
              <a:off x="2860287" y="5138927"/>
              <a:ext cx="3050112" cy="923330"/>
            </a:xfrm>
            <a:prstGeom prst="rect">
              <a:avLst/>
            </a:prstGeom>
            <a:noFill/>
          </p:spPr>
          <p:txBody>
            <a:bodyPr wrap="square" rtlCol="0">
              <a:spAutoFit/>
            </a:bodyPr>
            <a:lstStyle/>
            <a:p>
              <a:pPr algn="ctr"/>
              <a:r>
                <a:rPr lang="en-US"/>
                <a:t>LLM applications need to meet different SLOs for QoS : </a:t>
              </a:r>
            </a:p>
            <a:p>
              <a:pPr algn="ctr"/>
              <a:r>
                <a:rPr lang="en-US"/>
                <a:t>TTFT, TBT, TTLT</a:t>
              </a:r>
            </a:p>
          </p:txBody>
        </p:sp>
        <p:sp>
          <p:nvSpPr>
            <p:cNvPr id="11" name="TextBox 10">
              <a:extLst>
                <a:ext uri="{FF2B5EF4-FFF2-40B4-BE49-F238E27FC236}">
                  <a16:creationId xmlns:a16="http://schemas.microsoft.com/office/drawing/2014/main" id="{4A09F522-E625-E793-57AD-356DA503BFA7}"/>
                </a:ext>
              </a:extLst>
            </p:cNvPr>
            <p:cNvSpPr txBox="1"/>
            <p:nvPr/>
          </p:nvSpPr>
          <p:spPr>
            <a:xfrm>
              <a:off x="2742453" y="4764278"/>
              <a:ext cx="3167946" cy="369332"/>
            </a:xfrm>
            <a:prstGeom prst="rect">
              <a:avLst/>
            </a:prstGeom>
            <a:noFill/>
          </p:spPr>
          <p:txBody>
            <a:bodyPr wrap="square" rtlCol="0">
              <a:spAutoFit/>
            </a:bodyPr>
            <a:lstStyle/>
            <a:p>
              <a:pPr algn="ctr"/>
              <a:r>
                <a:rPr lang="en-US" b="1"/>
                <a:t>Distinct application needs</a:t>
              </a:r>
            </a:p>
          </p:txBody>
        </p:sp>
        <p:pic>
          <p:nvPicPr>
            <p:cNvPr id="13" name="Graphic 12" descr="Chat with solid fill">
              <a:extLst>
                <a:ext uri="{FF2B5EF4-FFF2-40B4-BE49-F238E27FC236}">
                  <a16:creationId xmlns:a16="http://schemas.microsoft.com/office/drawing/2014/main" id="{5B58CE90-F445-82D6-6023-11BC55EC55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0861" y="4015615"/>
              <a:ext cx="914400" cy="914400"/>
            </a:xfrm>
            <a:prstGeom prst="rect">
              <a:avLst/>
            </a:prstGeom>
          </p:spPr>
        </p:pic>
      </p:grpSp>
      <p:grpSp>
        <p:nvGrpSpPr>
          <p:cNvPr id="14" name="Group 13">
            <a:extLst>
              <a:ext uri="{FF2B5EF4-FFF2-40B4-BE49-F238E27FC236}">
                <a16:creationId xmlns:a16="http://schemas.microsoft.com/office/drawing/2014/main" id="{E2A55287-3A24-D5F1-41C0-04A576D851D1}"/>
              </a:ext>
            </a:extLst>
          </p:cNvPr>
          <p:cNvGrpSpPr/>
          <p:nvPr/>
        </p:nvGrpSpPr>
        <p:grpSpPr>
          <a:xfrm>
            <a:off x="5910399" y="4148602"/>
            <a:ext cx="3167946" cy="1641823"/>
            <a:chOff x="5910399" y="4148602"/>
            <a:chExt cx="3167946" cy="1641823"/>
          </a:xfrm>
        </p:grpSpPr>
        <p:pic>
          <p:nvPicPr>
            <p:cNvPr id="8" name="Graphic 7" descr="Alarm Ringing with solid fill">
              <a:extLst>
                <a:ext uri="{FF2B5EF4-FFF2-40B4-BE49-F238E27FC236}">
                  <a16:creationId xmlns:a16="http://schemas.microsoft.com/office/drawing/2014/main" id="{5C2E5455-DC9C-B820-F638-1FF76632DB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72295" y="4148602"/>
              <a:ext cx="605239" cy="605239"/>
            </a:xfrm>
            <a:prstGeom prst="rect">
              <a:avLst/>
            </a:prstGeom>
          </p:spPr>
        </p:pic>
        <p:sp>
          <p:nvSpPr>
            <p:cNvPr id="16" name="TextBox 15">
              <a:extLst>
                <a:ext uri="{FF2B5EF4-FFF2-40B4-BE49-F238E27FC236}">
                  <a16:creationId xmlns:a16="http://schemas.microsoft.com/office/drawing/2014/main" id="{F494ECD3-056C-50FB-3295-5C651A3343CF}"/>
                </a:ext>
              </a:extLst>
            </p:cNvPr>
            <p:cNvSpPr txBox="1"/>
            <p:nvPr/>
          </p:nvSpPr>
          <p:spPr>
            <a:xfrm>
              <a:off x="6028233" y="5144094"/>
              <a:ext cx="3050112" cy="646331"/>
            </a:xfrm>
            <a:prstGeom prst="rect">
              <a:avLst/>
            </a:prstGeom>
            <a:noFill/>
          </p:spPr>
          <p:txBody>
            <a:bodyPr wrap="square" rtlCol="0">
              <a:spAutoFit/>
            </a:bodyPr>
            <a:lstStyle/>
            <a:p>
              <a:pPr algn="ctr"/>
              <a:r>
                <a:rPr lang="en-US"/>
                <a:t>Easier to set app-dependent SLOs</a:t>
              </a:r>
            </a:p>
          </p:txBody>
        </p:sp>
        <p:sp>
          <p:nvSpPr>
            <p:cNvPr id="17" name="TextBox 16">
              <a:extLst>
                <a:ext uri="{FF2B5EF4-FFF2-40B4-BE49-F238E27FC236}">
                  <a16:creationId xmlns:a16="http://schemas.microsoft.com/office/drawing/2014/main" id="{95E1F43D-594C-F501-43D3-CD8C3D8EA11D}"/>
                </a:ext>
              </a:extLst>
            </p:cNvPr>
            <p:cNvSpPr txBox="1"/>
            <p:nvPr/>
          </p:nvSpPr>
          <p:spPr>
            <a:xfrm>
              <a:off x="5910399" y="4769445"/>
              <a:ext cx="3167946" cy="369332"/>
            </a:xfrm>
            <a:prstGeom prst="rect">
              <a:avLst/>
            </a:prstGeom>
            <a:noFill/>
          </p:spPr>
          <p:txBody>
            <a:bodyPr wrap="square" rtlCol="0">
              <a:spAutoFit/>
            </a:bodyPr>
            <a:lstStyle/>
            <a:p>
              <a:pPr algn="ctr"/>
              <a:r>
                <a:rPr lang="en-US" b="1"/>
                <a:t>Easy to define QoS classes</a:t>
              </a:r>
            </a:p>
          </p:txBody>
        </p:sp>
      </p:grpSp>
      <p:grpSp>
        <p:nvGrpSpPr>
          <p:cNvPr id="15" name="Group 14">
            <a:extLst>
              <a:ext uri="{FF2B5EF4-FFF2-40B4-BE49-F238E27FC236}">
                <a16:creationId xmlns:a16="http://schemas.microsoft.com/office/drawing/2014/main" id="{9CFFCEB8-D790-F5B6-F2ED-6AC36F8B080D}"/>
              </a:ext>
            </a:extLst>
          </p:cNvPr>
          <p:cNvGrpSpPr/>
          <p:nvPr/>
        </p:nvGrpSpPr>
        <p:grpSpPr>
          <a:xfrm>
            <a:off x="8960511" y="4174082"/>
            <a:ext cx="3167946" cy="1592247"/>
            <a:chOff x="8960511" y="4174082"/>
            <a:chExt cx="3167946" cy="1592247"/>
          </a:xfrm>
        </p:grpSpPr>
        <p:sp>
          <p:nvSpPr>
            <p:cNvPr id="22" name="TextBox 21">
              <a:extLst>
                <a:ext uri="{FF2B5EF4-FFF2-40B4-BE49-F238E27FC236}">
                  <a16:creationId xmlns:a16="http://schemas.microsoft.com/office/drawing/2014/main" id="{2BCDA88B-F5E0-4EDD-584A-4EB3CDF1DC7E}"/>
                </a:ext>
              </a:extLst>
            </p:cNvPr>
            <p:cNvSpPr txBox="1"/>
            <p:nvPr/>
          </p:nvSpPr>
          <p:spPr>
            <a:xfrm>
              <a:off x="9078345" y="5119998"/>
              <a:ext cx="3050112" cy="646331"/>
            </a:xfrm>
            <a:prstGeom prst="rect">
              <a:avLst/>
            </a:prstGeom>
            <a:noFill/>
          </p:spPr>
          <p:txBody>
            <a:bodyPr wrap="square" rtlCol="0">
              <a:spAutoFit/>
            </a:bodyPr>
            <a:lstStyle/>
            <a:p>
              <a:pPr algn="ctr"/>
              <a:r>
                <a:rPr lang="en-US"/>
                <a:t>Slack-aware dynamic chunking</a:t>
              </a:r>
            </a:p>
          </p:txBody>
        </p:sp>
        <p:sp>
          <p:nvSpPr>
            <p:cNvPr id="23" name="TextBox 22">
              <a:extLst>
                <a:ext uri="{FF2B5EF4-FFF2-40B4-BE49-F238E27FC236}">
                  <a16:creationId xmlns:a16="http://schemas.microsoft.com/office/drawing/2014/main" id="{50224BD5-A02F-E59D-13AF-47A91A36F5B0}"/>
                </a:ext>
              </a:extLst>
            </p:cNvPr>
            <p:cNvSpPr txBox="1"/>
            <p:nvPr/>
          </p:nvSpPr>
          <p:spPr>
            <a:xfrm>
              <a:off x="8960511" y="4745349"/>
              <a:ext cx="3167946" cy="369332"/>
            </a:xfrm>
            <a:prstGeom prst="rect">
              <a:avLst/>
            </a:prstGeom>
            <a:noFill/>
          </p:spPr>
          <p:txBody>
            <a:bodyPr wrap="square" rtlCol="0">
              <a:spAutoFit/>
            </a:bodyPr>
            <a:lstStyle/>
            <a:p>
              <a:pPr algn="ctr"/>
              <a:r>
                <a:rPr lang="en-US" b="1"/>
                <a:t>LLM-specific optimizations</a:t>
              </a:r>
            </a:p>
          </p:txBody>
        </p:sp>
        <p:pic>
          <p:nvPicPr>
            <p:cNvPr id="25" name="Graphic 24" descr="Web design outline">
              <a:extLst>
                <a:ext uri="{FF2B5EF4-FFF2-40B4-BE49-F238E27FC236}">
                  <a16:creationId xmlns:a16="http://schemas.microsoft.com/office/drawing/2014/main" id="{CB10A89A-F6EA-FEF1-F0BA-7F616B170C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67733" y="4174082"/>
              <a:ext cx="605239" cy="605239"/>
            </a:xfrm>
            <a:prstGeom prst="rect">
              <a:avLst/>
            </a:prstGeom>
          </p:spPr>
        </p:pic>
      </p:grpSp>
      <p:sp>
        <p:nvSpPr>
          <p:cNvPr id="18" name="Slide Number Placeholder 17">
            <a:extLst>
              <a:ext uri="{FF2B5EF4-FFF2-40B4-BE49-F238E27FC236}">
                <a16:creationId xmlns:a16="http://schemas.microsoft.com/office/drawing/2014/main" id="{CC70954F-3B02-F6C0-12F0-78B0E36D9F4A}"/>
              </a:ext>
            </a:extLst>
          </p:cNvPr>
          <p:cNvSpPr>
            <a:spLocks noGrp="1"/>
          </p:cNvSpPr>
          <p:nvPr>
            <p:ph type="sldNum" sz="quarter" idx="12"/>
          </p:nvPr>
        </p:nvSpPr>
        <p:spPr/>
        <p:txBody>
          <a:bodyPr/>
          <a:lstStyle/>
          <a:p>
            <a:fld id="{33B4EFDB-31F5-4013-B8F2-8D0C9D809722}" type="slidenum">
              <a:rPr lang="en-US" smtClean="0"/>
              <a:t>13</a:t>
            </a:fld>
            <a:endParaRPr lang="en-US"/>
          </a:p>
        </p:txBody>
      </p:sp>
    </p:spTree>
    <p:extLst>
      <p:ext uri="{BB962C8B-B14F-4D97-AF65-F5344CB8AC3E}">
        <p14:creationId xmlns:p14="http://schemas.microsoft.com/office/powerpoint/2010/main" val="41744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3CFF-24B3-0725-D96A-8D178DE04992}"/>
              </a:ext>
            </a:extLst>
          </p:cNvPr>
          <p:cNvSpPr>
            <a:spLocks noGrp="1"/>
          </p:cNvSpPr>
          <p:nvPr>
            <p:ph type="title"/>
          </p:nvPr>
        </p:nvSpPr>
        <p:spPr/>
        <p:txBody>
          <a:bodyPr/>
          <a:lstStyle/>
          <a:p>
            <a:r>
              <a:rPr lang="en-US" dirty="0"/>
              <a:t>Challenge 1</a:t>
            </a:r>
          </a:p>
        </p:txBody>
      </p:sp>
      <p:sp>
        <p:nvSpPr>
          <p:cNvPr id="5" name="Flowchart: Document 4">
            <a:extLst>
              <a:ext uri="{FF2B5EF4-FFF2-40B4-BE49-F238E27FC236}">
                <a16:creationId xmlns:a16="http://schemas.microsoft.com/office/drawing/2014/main" id="{22BB8FC7-3345-CD6A-7691-BC86B24BDEA3}"/>
              </a:ext>
            </a:extLst>
          </p:cNvPr>
          <p:cNvSpPr/>
          <p:nvPr/>
        </p:nvSpPr>
        <p:spPr>
          <a:xfrm>
            <a:off x="1129431" y="1982245"/>
            <a:ext cx="4421688" cy="1979112"/>
          </a:xfrm>
          <a:prstGeom prst="flowChartDocumen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At a given load, current </a:t>
            </a:r>
            <a:r>
              <a:rPr lang="en-US" sz="2400" dirty="0" err="1">
                <a:solidFill>
                  <a:schemeClr val="tx1"/>
                </a:solidFill>
              </a:rPr>
              <a:t>silo’d</a:t>
            </a:r>
            <a:r>
              <a:rPr lang="en-US" sz="2400" dirty="0">
                <a:solidFill>
                  <a:schemeClr val="tx1"/>
                </a:solidFill>
              </a:rPr>
              <a:t> deployments meet QoS at the cost of throughput</a:t>
            </a:r>
          </a:p>
        </p:txBody>
      </p:sp>
      <p:sp>
        <p:nvSpPr>
          <p:cNvPr id="20" name="TextBox 19">
            <a:extLst>
              <a:ext uri="{FF2B5EF4-FFF2-40B4-BE49-F238E27FC236}">
                <a16:creationId xmlns:a16="http://schemas.microsoft.com/office/drawing/2014/main" id="{B63987CF-5BC5-C549-F66F-734DAC8140ED}"/>
              </a:ext>
            </a:extLst>
          </p:cNvPr>
          <p:cNvSpPr txBox="1"/>
          <p:nvPr/>
        </p:nvSpPr>
        <p:spPr>
          <a:xfrm>
            <a:off x="6096000" y="1982245"/>
            <a:ext cx="5826959" cy="1754326"/>
          </a:xfrm>
          <a:prstGeom prst="rect">
            <a:avLst/>
          </a:prstGeom>
          <a:noFill/>
        </p:spPr>
        <p:txBody>
          <a:bodyPr wrap="square" rtlCol="0">
            <a:spAutoFit/>
          </a:bodyPr>
          <a:lstStyle/>
          <a:p>
            <a:pPr marL="285750" indent="-285750">
              <a:buFontTx/>
              <a:buChar char="-"/>
            </a:pPr>
            <a:r>
              <a:rPr lang="en-US"/>
              <a:t>Very loose notion of SLO – no defined values</a:t>
            </a:r>
          </a:p>
          <a:p>
            <a:pPr marL="285750" indent="-285750">
              <a:buFontTx/>
              <a:buChar char="-"/>
            </a:pPr>
            <a:r>
              <a:rPr lang="en-US"/>
              <a:t>Coarse grained QoS buckets </a:t>
            </a:r>
          </a:p>
          <a:p>
            <a:pPr marL="742950" lvl="1" indent="-285750">
              <a:buFontTx/>
              <a:buChar char="-"/>
            </a:pPr>
            <a:r>
              <a:rPr lang="en-US"/>
              <a:t>Latency sensitive</a:t>
            </a:r>
          </a:p>
          <a:p>
            <a:pPr marL="742950" lvl="1" indent="-285750">
              <a:buFontTx/>
              <a:buChar char="-"/>
            </a:pPr>
            <a:r>
              <a:rPr lang="en-US"/>
              <a:t>Batch</a:t>
            </a:r>
          </a:p>
          <a:p>
            <a:pPr marL="742950" lvl="1" indent="-285750">
              <a:buFontTx/>
              <a:buChar char="-"/>
            </a:pPr>
            <a:r>
              <a:rPr lang="en-US" err="1"/>
              <a:t>PayGo</a:t>
            </a:r>
            <a:r>
              <a:rPr lang="en-US"/>
              <a:t> (best effort when load is low, batch like when load is high)</a:t>
            </a:r>
          </a:p>
        </p:txBody>
      </p:sp>
      <p:sp>
        <p:nvSpPr>
          <p:cNvPr id="3" name="Slide Number Placeholder 2">
            <a:extLst>
              <a:ext uri="{FF2B5EF4-FFF2-40B4-BE49-F238E27FC236}">
                <a16:creationId xmlns:a16="http://schemas.microsoft.com/office/drawing/2014/main" id="{A15A5E0C-AEE1-9474-523E-9F521AD5D33F}"/>
              </a:ext>
            </a:extLst>
          </p:cNvPr>
          <p:cNvSpPr>
            <a:spLocks noGrp="1"/>
          </p:cNvSpPr>
          <p:nvPr>
            <p:ph type="sldNum" sz="quarter" idx="12"/>
          </p:nvPr>
        </p:nvSpPr>
        <p:spPr/>
        <p:txBody>
          <a:bodyPr/>
          <a:lstStyle/>
          <a:p>
            <a:fld id="{33B4EFDB-31F5-4013-B8F2-8D0C9D809722}" type="slidenum">
              <a:rPr lang="en-US" smtClean="0"/>
              <a:t>14</a:t>
            </a:fld>
            <a:endParaRPr lang="en-US"/>
          </a:p>
        </p:txBody>
      </p:sp>
    </p:spTree>
    <p:extLst>
      <p:ext uri="{BB962C8B-B14F-4D97-AF65-F5344CB8AC3E}">
        <p14:creationId xmlns:p14="http://schemas.microsoft.com/office/powerpoint/2010/main" val="3028033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21AF1-78B0-6808-E2FF-8F555FFCE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7046D-4B9A-B7DC-E119-A3AF2CEE4725}"/>
              </a:ext>
            </a:extLst>
          </p:cNvPr>
          <p:cNvSpPr>
            <a:spLocks noGrp="1"/>
          </p:cNvSpPr>
          <p:nvPr>
            <p:ph type="title"/>
          </p:nvPr>
        </p:nvSpPr>
        <p:spPr/>
        <p:txBody>
          <a:bodyPr/>
          <a:lstStyle/>
          <a:p>
            <a:r>
              <a:rPr lang="en-US"/>
              <a:t>Idea 1 : Define QoS metrics per app</a:t>
            </a:r>
          </a:p>
        </p:txBody>
      </p:sp>
      <p:sp>
        <p:nvSpPr>
          <p:cNvPr id="16" name="TextBox 15">
            <a:extLst>
              <a:ext uri="{FF2B5EF4-FFF2-40B4-BE49-F238E27FC236}">
                <a16:creationId xmlns:a16="http://schemas.microsoft.com/office/drawing/2014/main" id="{E1B9E6FF-33BD-A3C8-A5C5-A0B640358078}"/>
              </a:ext>
            </a:extLst>
          </p:cNvPr>
          <p:cNvSpPr txBox="1"/>
          <p:nvPr/>
        </p:nvSpPr>
        <p:spPr>
          <a:xfrm>
            <a:off x="2645206" y="2438997"/>
            <a:ext cx="2484999" cy="369332"/>
          </a:xfrm>
          <a:prstGeom prst="rect">
            <a:avLst/>
          </a:prstGeom>
          <a:noFill/>
        </p:spPr>
        <p:txBody>
          <a:bodyPr wrap="square" rtlCol="0">
            <a:spAutoFit/>
          </a:bodyPr>
          <a:lstStyle/>
          <a:p>
            <a:r>
              <a:rPr lang="en-US" b="1">
                <a:solidFill>
                  <a:srgbClr val="FF0000"/>
                </a:solidFill>
              </a:rPr>
              <a:t>TTFT +TBT : 6s + 50ms</a:t>
            </a:r>
          </a:p>
        </p:txBody>
      </p:sp>
      <p:sp>
        <p:nvSpPr>
          <p:cNvPr id="17" name="TextBox 16">
            <a:extLst>
              <a:ext uri="{FF2B5EF4-FFF2-40B4-BE49-F238E27FC236}">
                <a16:creationId xmlns:a16="http://schemas.microsoft.com/office/drawing/2014/main" id="{7C9EF014-A5B7-D89C-17E5-A6E9D79825C3}"/>
              </a:ext>
            </a:extLst>
          </p:cNvPr>
          <p:cNvSpPr txBox="1"/>
          <p:nvPr/>
        </p:nvSpPr>
        <p:spPr>
          <a:xfrm>
            <a:off x="2617303" y="3445151"/>
            <a:ext cx="1400592" cy="369332"/>
          </a:xfrm>
          <a:prstGeom prst="rect">
            <a:avLst/>
          </a:prstGeom>
          <a:noFill/>
        </p:spPr>
        <p:txBody>
          <a:bodyPr wrap="square" rtlCol="0">
            <a:spAutoFit/>
          </a:bodyPr>
          <a:lstStyle/>
          <a:p>
            <a:r>
              <a:rPr lang="en-US" b="1">
                <a:solidFill>
                  <a:srgbClr val="FF0000"/>
                </a:solidFill>
              </a:rPr>
              <a:t>TTLT : 600s</a:t>
            </a:r>
          </a:p>
        </p:txBody>
      </p:sp>
      <p:sp>
        <p:nvSpPr>
          <p:cNvPr id="18" name="TextBox 17">
            <a:extLst>
              <a:ext uri="{FF2B5EF4-FFF2-40B4-BE49-F238E27FC236}">
                <a16:creationId xmlns:a16="http://schemas.microsoft.com/office/drawing/2014/main" id="{A2439B7A-3AD4-3E4B-A250-AF755E675C68}"/>
              </a:ext>
            </a:extLst>
          </p:cNvPr>
          <p:cNvSpPr txBox="1"/>
          <p:nvPr/>
        </p:nvSpPr>
        <p:spPr>
          <a:xfrm>
            <a:off x="2617302" y="4498652"/>
            <a:ext cx="1496548" cy="369332"/>
          </a:xfrm>
          <a:prstGeom prst="rect">
            <a:avLst/>
          </a:prstGeom>
          <a:noFill/>
        </p:spPr>
        <p:txBody>
          <a:bodyPr wrap="square" rtlCol="0">
            <a:spAutoFit/>
          </a:bodyPr>
          <a:lstStyle/>
          <a:p>
            <a:r>
              <a:rPr lang="en-US" b="1" dirty="0">
                <a:solidFill>
                  <a:srgbClr val="FF0000"/>
                </a:solidFill>
              </a:rPr>
              <a:t>TTLT: 6000s</a:t>
            </a:r>
          </a:p>
        </p:txBody>
      </p:sp>
      <p:grpSp>
        <p:nvGrpSpPr>
          <p:cNvPr id="3" name="Group 2">
            <a:extLst>
              <a:ext uri="{FF2B5EF4-FFF2-40B4-BE49-F238E27FC236}">
                <a16:creationId xmlns:a16="http://schemas.microsoft.com/office/drawing/2014/main" id="{86D929F7-E292-7C82-2B7F-62F24B1A8937}"/>
              </a:ext>
            </a:extLst>
          </p:cNvPr>
          <p:cNvGrpSpPr/>
          <p:nvPr/>
        </p:nvGrpSpPr>
        <p:grpSpPr>
          <a:xfrm>
            <a:off x="929698" y="2075679"/>
            <a:ext cx="2856633" cy="2869928"/>
            <a:chOff x="349270" y="2736079"/>
            <a:chExt cx="2856633" cy="2869928"/>
          </a:xfrm>
        </p:grpSpPr>
        <p:grpSp>
          <p:nvGrpSpPr>
            <p:cNvPr id="4" name="Group 3">
              <a:extLst>
                <a:ext uri="{FF2B5EF4-FFF2-40B4-BE49-F238E27FC236}">
                  <a16:creationId xmlns:a16="http://schemas.microsoft.com/office/drawing/2014/main" id="{436D95CB-02E0-CFDE-63D2-661E2B1C8C60}"/>
                </a:ext>
              </a:extLst>
            </p:cNvPr>
            <p:cNvGrpSpPr/>
            <p:nvPr/>
          </p:nvGrpSpPr>
          <p:grpSpPr>
            <a:xfrm>
              <a:off x="433054" y="3083583"/>
              <a:ext cx="1453794" cy="486664"/>
              <a:chOff x="3364093" y="2067549"/>
              <a:chExt cx="1453794" cy="486664"/>
            </a:xfrm>
          </p:grpSpPr>
          <p:sp>
            <p:nvSpPr>
              <p:cNvPr id="5" name="Rectangle 4">
                <a:extLst>
                  <a:ext uri="{FF2B5EF4-FFF2-40B4-BE49-F238E27FC236}">
                    <a16:creationId xmlns:a16="http://schemas.microsoft.com/office/drawing/2014/main" id="{980A88C4-AE0E-17C7-5420-F2E55C51FBC2}"/>
                  </a:ext>
                </a:extLst>
              </p:cNvPr>
              <p:cNvSpPr/>
              <p:nvPr/>
            </p:nvSpPr>
            <p:spPr>
              <a:xfrm>
                <a:off x="3364093" y="2312183"/>
                <a:ext cx="1453794" cy="2420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App 1</a:t>
                </a:r>
              </a:p>
            </p:txBody>
          </p:sp>
          <p:sp>
            <p:nvSpPr>
              <p:cNvPr id="6" name="Rectangle 5">
                <a:extLst>
                  <a:ext uri="{FF2B5EF4-FFF2-40B4-BE49-F238E27FC236}">
                    <a16:creationId xmlns:a16="http://schemas.microsoft.com/office/drawing/2014/main" id="{560E042E-BA27-17DA-212C-3F3A0FB437BD}"/>
                  </a:ext>
                </a:extLst>
              </p:cNvPr>
              <p:cNvSpPr/>
              <p:nvPr/>
            </p:nvSpPr>
            <p:spPr>
              <a:xfrm>
                <a:off x="3364093" y="2067549"/>
                <a:ext cx="1453794" cy="2420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QoS 1</a:t>
                </a:r>
              </a:p>
            </p:txBody>
          </p:sp>
        </p:grpSp>
        <p:sp>
          <p:nvSpPr>
            <p:cNvPr id="7" name="TextBox 6">
              <a:extLst>
                <a:ext uri="{FF2B5EF4-FFF2-40B4-BE49-F238E27FC236}">
                  <a16:creationId xmlns:a16="http://schemas.microsoft.com/office/drawing/2014/main" id="{7A4FDD1E-7C66-C726-ADBC-C241BCCFE07D}"/>
                </a:ext>
              </a:extLst>
            </p:cNvPr>
            <p:cNvSpPr txBox="1"/>
            <p:nvPr/>
          </p:nvSpPr>
          <p:spPr>
            <a:xfrm>
              <a:off x="349270" y="3746538"/>
              <a:ext cx="2484999" cy="369332"/>
            </a:xfrm>
            <a:prstGeom prst="rect">
              <a:avLst/>
            </a:prstGeom>
            <a:noFill/>
          </p:spPr>
          <p:txBody>
            <a:bodyPr wrap="square" rtlCol="0">
              <a:spAutoFit/>
            </a:bodyPr>
            <a:lstStyle/>
            <a:p>
              <a:r>
                <a:rPr lang="en-US" dirty="0"/>
                <a:t>summarization</a:t>
              </a:r>
            </a:p>
          </p:txBody>
        </p:sp>
        <p:grpSp>
          <p:nvGrpSpPr>
            <p:cNvPr id="9" name="Group 8">
              <a:extLst>
                <a:ext uri="{FF2B5EF4-FFF2-40B4-BE49-F238E27FC236}">
                  <a16:creationId xmlns:a16="http://schemas.microsoft.com/office/drawing/2014/main" id="{5EDF5E9B-AD6E-6211-E73A-52EBCE2D7EF6}"/>
                </a:ext>
              </a:extLst>
            </p:cNvPr>
            <p:cNvGrpSpPr/>
            <p:nvPr/>
          </p:nvGrpSpPr>
          <p:grpSpPr>
            <a:xfrm>
              <a:off x="433054" y="4096828"/>
              <a:ext cx="1453794" cy="486664"/>
              <a:chOff x="3364093" y="2067549"/>
              <a:chExt cx="1453794" cy="486664"/>
            </a:xfrm>
            <a:solidFill>
              <a:schemeClr val="accent2">
                <a:lumMod val="40000"/>
                <a:lumOff val="60000"/>
              </a:schemeClr>
            </a:solidFill>
          </p:grpSpPr>
          <p:sp>
            <p:nvSpPr>
              <p:cNvPr id="10" name="Rectangle 9">
                <a:extLst>
                  <a:ext uri="{FF2B5EF4-FFF2-40B4-BE49-F238E27FC236}">
                    <a16:creationId xmlns:a16="http://schemas.microsoft.com/office/drawing/2014/main" id="{19C6606B-08E9-48B2-351A-C2EA6CD77270}"/>
                  </a:ext>
                </a:extLst>
              </p:cNvPr>
              <p:cNvSpPr/>
              <p:nvPr/>
            </p:nvSpPr>
            <p:spPr>
              <a:xfrm>
                <a:off x="3364093" y="2312183"/>
                <a:ext cx="1453794" cy="24203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App 2</a:t>
                </a:r>
              </a:p>
            </p:txBody>
          </p:sp>
          <p:sp>
            <p:nvSpPr>
              <p:cNvPr id="11" name="Rectangle 10">
                <a:extLst>
                  <a:ext uri="{FF2B5EF4-FFF2-40B4-BE49-F238E27FC236}">
                    <a16:creationId xmlns:a16="http://schemas.microsoft.com/office/drawing/2014/main" id="{CC325D3C-C668-F70C-453C-D850A8A8B8C6}"/>
                  </a:ext>
                </a:extLst>
              </p:cNvPr>
              <p:cNvSpPr/>
              <p:nvPr/>
            </p:nvSpPr>
            <p:spPr>
              <a:xfrm>
                <a:off x="3364093" y="2067549"/>
                <a:ext cx="1453794" cy="24203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QoS 2</a:t>
                </a:r>
              </a:p>
            </p:txBody>
          </p:sp>
        </p:grpSp>
        <p:grpSp>
          <p:nvGrpSpPr>
            <p:cNvPr id="12" name="Group 11">
              <a:extLst>
                <a:ext uri="{FF2B5EF4-FFF2-40B4-BE49-F238E27FC236}">
                  <a16:creationId xmlns:a16="http://schemas.microsoft.com/office/drawing/2014/main" id="{715831E5-0175-5139-300B-DC8EB823C0D1}"/>
                </a:ext>
              </a:extLst>
            </p:cNvPr>
            <p:cNvGrpSpPr/>
            <p:nvPr/>
          </p:nvGrpSpPr>
          <p:grpSpPr>
            <a:xfrm>
              <a:off x="433054" y="5119343"/>
              <a:ext cx="1453794" cy="486664"/>
              <a:chOff x="3364093" y="2067549"/>
              <a:chExt cx="1453794" cy="486664"/>
            </a:xfrm>
            <a:solidFill>
              <a:schemeClr val="accent6">
                <a:lumMod val="40000"/>
                <a:lumOff val="60000"/>
              </a:schemeClr>
            </a:solidFill>
          </p:grpSpPr>
          <p:sp>
            <p:nvSpPr>
              <p:cNvPr id="13" name="Rectangle 12">
                <a:extLst>
                  <a:ext uri="{FF2B5EF4-FFF2-40B4-BE49-F238E27FC236}">
                    <a16:creationId xmlns:a16="http://schemas.microsoft.com/office/drawing/2014/main" id="{80B5A992-48A2-F1B1-4FF8-230A6652A25A}"/>
                  </a:ext>
                </a:extLst>
              </p:cNvPr>
              <p:cNvSpPr/>
              <p:nvPr/>
            </p:nvSpPr>
            <p:spPr>
              <a:xfrm>
                <a:off x="3364093" y="2312183"/>
                <a:ext cx="1453794" cy="24203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App k</a:t>
                </a:r>
              </a:p>
            </p:txBody>
          </p:sp>
          <p:sp>
            <p:nvSpPr>
              <p:cNvPr id="14" name="Rectangle 13">
                <a:extLst>
                  <a:ext uri="{FF2B5EF4-FFF2-40B4-BE49-F238E27FC236}">
                    <a16:creationId xmlns:a16="http://schemas.microsoft.com/office/drawing/2014/main" id="{759BE815-3BB5-D520-C3C7-5FD7933A8C32}"/>
                  </a:ext>
                </a:extLst>
              </p:cNvPr>
              <p:cNvSpPr/>
              <p:nvPr/>
            </p:nvSpPr>
            <p:spPr>
              <a:xfrm>
                <a:off x="3364093" y="2067549"/>
                <a:ext cx="1453794" cy="24203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QoS k</a:t>
                </a:r>
              </a:p>
            </p:txBody>
          </p:sp>
        </p:grpSp>
        <p:sp>
          <p:nvSpPr>
            <p:cNvPr id="15" name="TextBox 14">
              <a:extLst>
                <a:ext uri="{FF2B5EF4-FFF2-40B4-BE49-F238E27FC236}">
                  <a16:creationId xmlns:a16="http://schemas.microsoft.com/office/drawing/2014/main" id="{11FB24B4-0AC6-7554-8B02-55A662AC3CA8}"/>
                </a:ext>
              </a:extLst>
            </p:cNvPr>
            <p:cNvSpPr txBox="1"/>
            <p:nvPr/>
          </p:nvSpPr>
          <p:spPr>
            <a:xfrm>
              <a:off x="433054" y="4750011"/>
              <a:ext cx="2772849" cy="369332"/>
            </a:xfrm>
            <a:prstGeom prst="rect">
              <a:avLst/>
            </a:prstGeom>
            <a:noFill/>
          </p:spPr>
          <p:txBody>
            <a:bodyPr wrap="square" rtlCol="0">
              <a:spAutoFit/>
            </a:bodyPr>
            <a:lstStyle/>
            <a:p>
              <a:r>
                <a:rPr lang="en-US" dirty="0"/>
                <a:t>Daily insights</a:t>
              </a:r>
            </a:p>
          </p:txBody>
        </p:sp>
        <p:sp>
          <p:nvSpPr>
            <p:cNvPr id="24" name="TextBox 23">
              <a:extLst>
                <a:ext uri="{FF2B5EF4-FFF2-40B4-BE49-F238E27FC236}">
                  <a16:creationId xmlns:a16="http://schemas.microsoft.com/office/drawing/2014/main" id="{07F0BD5E-DD8B-D8FE-E9B5-5373C6CA8291}"/>
                </a:ext>
              </a:extLst>
            </p:cNvPr>
            <p:cNvSpPr txBox="1"/>
            <p:nvPr/>
          </p:nvSpPr>
          <p:spPr>
            <a:xfrm>
              <a:off x="602954" y="2736079"/>
              <a:ext cx="2484999" cy="369332"/>
            </a:xfrm>
            <a:prstGeom prst="rect">
              <a:avLst/>
            </a:prstGeom>
            <a:noFill/>
          </p:spPr>
          <p:txBody>
            <a:bodyPr wrap="square" rtlCol="0">
              <a:spAutoFit/>
            </a:bodyPr>
            <a:lstStyle/>
            <a:p>
              <a:r>
                <a:rPr lang="en-US" dirty="0"/>
                <a:t>copilot</a:t>
              </a:r>
            </a:p>
          </p:txBody>
        </p:sp>
      </p:grpSp>
      <p:sp>
        <p:nvSpPr>
          <p:cNvPr id="30" name="Rectangle 29">
            <a:extLst>
              <a:ext uri="{FF2B5EF4-FFF2-40B4-BE49-F238E27FC236}">
                <a16:creationId xmlns:a16="http://schemas.microsoft.com/office/drawing/2014/main" id="{0E3CF69A-4C36-61BA-3E64-AF3D28087996}"/>
              </a:ext>
            </a:extLst>
          </p:cNvPr>
          <p:cNvSpPr/>
          <p:nvPr/>
        </p:nvSpPr>
        <p:spPr>
          <a:xfrm>
            <a:off x="5856474" y="3280593"/>
            <a:ext cx="3412398" cy="3762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Prefill</a:t>
            </a:r>
          </a:p>
        </p:txBody>
      </p:sp>
      <p:sp>
        <p:nvSpPr>
          <p:cNvPr id="35" name="Rectangle 34">
            <a:extLst>
              <a:ext uri="{FF2B5EF4-FFF2-40B4-BE49-F238E27FC236}">
                <a16:creationId xmlns:a16="http://schemas.microsoft.com/office/drawing/2014/main" id="{73C40009-1A66-F51B-8AAE-FCE02D7E1393}"/>
              </a:ext>
            </a:extLst>
          </p:cNvPr>
          <p:cNvSpPr/>
          <p:nvPr/>
        </p:nvSpPr>
        <p:spPr>
          <a:xfrm>
            <a:off x="9268872" y="3280593"/>
            <a:ext cx="250310" cy="37666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37" name="Rectangle 36">
            <a:extLst>
              <a:ext uri="{FF2B5EF4-FFF2-40B4-BE49-F238E27FC236}">
                <a16:creationId xmlns:a16="http://schemas.microsoft.com/office/drawing/2014/main" id="{B14F575D-B0BC-247B-36F3-67124199F27C}"/>
              </a:ext>
            </a:extLst>
          </p:cNvPr>
          <p:cNvSpPr/>
          <p:nvPr/>
        </p:nvSpPr>
        <p:spPr>
          <a:xfrm>
            <a:off x="9519182" y="3280593"/>
            <a:ext cx="250310" cy="37666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39" name="Rectangle 38">
            <a:extLst>
              <a:ext uri="{FF2B5EF4-FFF2-40B4-BE49-F238E27FC236}">
                <a16:creationId xmlns:a16="http://schemas.microsoft.com/office/drawing/2014/main" id="{B31F42E3-A16B-29DB-218E-E0E2466B32BB}"/>
              </a:ext>
            </a:extLst>
          </p:cNvPr>
          <p:cNvSpPr/>
          <p:nvPr/>
        </p:nvSpPr>
        <p:spPr>
          <a:xfrm>
            <a:off x="9769492" y="3280203"/>
            <a:ext cx="250310" cy="37666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40" name="Rectangle 39">
            <a:extLst>
              <a:ext uri="{FF2B5EF4-FFF2-40B4-BE49-F238E27FC236}">
                <a16:creationId xmlns:a16="http://schemas.microsoft.com/office/drawing/2014/main" id="{C4E359A4-0188-290E-4CA3-494C84A832E7}"/>
              </a:ext>
            </a:extLst>
          </p:cNvPr>
          <p:cNvSpPr/>
          <p:nvPr/>
        </p:nvSpPr>
        <p:spPr>
          <a:xfrm>
            <a:off x="10019802" y="3280203"/>
            <a:ext cx="250310" cy="37666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41" name="Rectangle 40">
            <a:extLst>
              <a:ext uri="{FF2B5EF4-FFF2-40B4-BE49-F238E27FC236}">
                <a16:creationId xmlns:a16="http://schemas.microsoft.com/office/drawing/2014/main" id="{5330A538-1D6B-BD99-BAD6-25668A7AD1B5}"/>
              </a:ext>
            </a:extLst>
          </p:cNvPr>
          <p:cNvSpPr/>
          <p:nvPr/>
        </p:nvSpPr>
        <p:spPr>
          <a:xfrm>
            <a:off x="10270112" y="3280203"/>
            <a:ext cx="250310" cy="37666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42" name="TextBox 41">
            <a:extLst>
              <a:ext uri="{FF2B5EF4-FFF2-40B4-BE49-F238E27FC236}">
                <a16:creationId xmlns:a16="http://schemas.microsoft.com/office/drawing/2014/main" id="{45705DFA-6B31-132A-A159-956F36F08BBB}"/>
              </a:ext>
            </a:extLst>
          </p:cNvPr>
          <p:cNvSpPr txBox="1"/>
          <p:nvPr/>
        </p:nvSpPr>
        <p:spPr>
          <a:xfrm>
            <a:off x="6201497" y="3923900"/>
            <a:ext cx="2722348" cy="369332"/>
          </a:xfrm>
          <a:prstGeom prst="rect">
            <a:avLst/>
          </a:prstGeom>
          <a:noFill/>
        </p:spPr>
        <p:txBody>
          <a:bodyPr wrap="none" rtlCol="0">
            <a:spAutoFit/>
          </a:bodyPr>
          <a:lstStyle/>
          <a:p>
            <a:r>
              <a:rPr lang="en-US" b="1"/>
              <a:t>TTFT (Time to first token)</a:t>
            </a:r>
          </a:p>
        </p:txBody>
      </p:sp>
      <p:sp>
        <p:nvSpPr>
          <p:cNvPr id="43" name="Right Brace 42">
            <a:extLst>
              <a:ext uri="{FF2B5EF4-FFF2-40B4-BE49-F238E27FC236}">
                <a16:creationId xmlns:a16="http://schemas.microsoft.com/office/drawing/2014/main" id="{0C5E1631-4EAB-42EB-82D5-08AF7E0302E2}"/>
              </a:ext>
            </a:extLst>
          </p:cNvPr>
          <p:cNvSpPr/>
          <p:nvPr/>
        </p:nvSpPr>
        <p:spPr>
          <a:xfrm rot="5400000">
            <a:off x="7465277" y="2084694"/>
            <a:ext cx="194789" cy="3412397"/>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Right Brace 45">
            <a:extLst>
              <a:ext uri="{FF2B5EF4-FFF2-40B4-BE49-F238E27FC236}">
                <a16:creationId xmlns:a16="http://schemas.microsoft.com/office/drawing/2014/main" id="{F505FD01-072A-9338-A534-5867ED23877B}"/>
              </a:ext>
            </a:extLst>
          </p:cNvPr>
          <p:cNvSpPr/>
          <p:nvPr/>
        </p:nvSpPr>
        <p:spPr>
          <a:xfrm rot="5400000">
            <a:off x="9797251" y="3665739"/>
            <a:ext cx="194791" cy="250309"/>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9E46C88A-4FCB-3F41-1F53-0927439F6731}"/>
              </a:ext>
            </a:extLst>
          </p:cNvPr>
          <p:cNvSpPr txBox="1"/>
          <p:nvPr/>
        </p:nvSpPr>
        <p:spPr>
          <a:xfrm>
            <a:off x="9259364" y="3923900"/>
            <a:ext cx="2960298" cy="369332"/>
          </a:xfrm>
          <a:prstGeom prst="rect">
            <a:avLst/>
          </a:prstGeom>
          <a:noFill/>
        </p:spPr>
        <p:txBody>
          <a:bodyPr wrap="none" rtlCol="0">
            <a:spAutoFit/>
          </a:bodyPr>
          <a:lstStyle/>
          <a:p>
            <a:r>
              <a:rPr lang="en-US" b="1" dirty="0"/>
              <a:t>TBT (Time between tokens)</a:t>
            </a:r>
          </a:p>
        </p:txBody>
      </p:sp>
      <p:sp>
        <p:nvSpPr>
          <p:cNvPr id="48" name="Right Brace 47">
            <a:extLst>
              <a:ext uri="{FF2B5EF4-FFF2-40B4-BE49-F238E27FC236}">
                <a16:creationId xmlns:a16="http://schemas.microsoft.com/office/drawing/2014/main" id="{207A9209-09F0-7D05-B5ED-5CC5469DF98F}"/>
              </a:ext>
            </a:extLst>
          </p:cNvPr>
          <p:cNvSpPr/>
          <p:nvPr/>
        </p:nvSpPr>
        <p:spPr>
          <a:xfrm rot="16200000">
            <a:off x="8091055" y="713525"/>
            <a:ext cx="194788" cy="4663950"/>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11B4BFC2-DF99-A699-FA14-D74B481E590D}"/>
              </a:ext>
            </a:extLst>
          </p:cNvPr>
          <p:cNvSpPr txBox="1"/>
          <p:nvPr/>
        </p:nvSpPr>
        <p:spPr>
          <a:xfrm>
            <a:off x="6872472" y="2578578"/>
            <a:ext cx="2674322" cy="369332"/>
          </a:xfrm>
          <a:prstGeom prst="rect">
            <a:avLst/>
          </a:prstGeom>
          <a:noFill/>
        </p:spPr>
        <p:txBody>
          <a:bodyPr wrap="none" rtlCol="0">
            <a:spAutoFit/>
          </a:bodyPr>
          <a:lstStyle/>
          <a:p>
            <a:r>
              <a:rPr lang="en-US" b="1"/>
              <a:t>TTLT (Time to last token)</a:t>
            </a:r>
          </a:p>
        </p:txBody>
      </p:sp>
      <p:sp>
        <p:nvSpPr>
          <p:cNvPr id="8" name="Slide Number Placeholder 7">
            <a:extLst>
              <a:ext uri="{FF2B5EF4-FFF2-40B4-BE49-F238E27FC236}">
                <a16:creationId xmlns:a16="http://schemas.microsoft.com/office/drawing/2014/main" id="{C7333409-FBAD-9441-023B-B40B529EC176}"/>
              </a:ext>
            </a:extLst>
          </p:cNvPr>
          <p:cNvSpPr>
            <a:spLocks noGrp="1"/>
          </p:cNvSpPr>
          <p:nvPr>
            <p:ph type="sldNum" sz="quarter" idx="12"/>
          </p:nvPr>
        </p:nvSpPr>
        <p:spPr/>
        <p:txBody>
          <a:bodyPr/>
          <a:lstStyle/>
          <a:p>
            <a:fld id="{33B4EFDB-31F5-4013-B8F2-8D0C9D809722}" type="slidenum">
              <a:rPr lang="en-US" smtClean="0"/>
              <a:t>15</a:t>
            </a:fld>
            <a:endParaRPr lang="en-US"/>
          </a:p>
        </p:txBody>
      </p:sp>
    </p:spTree>
    <p:extLst>
      <p:ext uri="{BB962C8B-B14F-4D97-AF65-F5344CB8AC3E}">
        <p14:creationId xmlns:p14="http://schemas.microsoft.com/office/powerpoint/2010/main" val="41117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3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39"/>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40"/>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50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30" grpId="0" animBg="1"/>
      <p:bldP spid="35" grpId="0" animBg="1"/>
      <p:bldP spid="37" grpId="0" animBg="1"/>
      <p:bldP spid="39" grpId="0" animBg="1"/>
      <p:bldP spid="40" grpId="0" animBg="1"/>
      <p:bldP spid="41" grpId="0" animBg="1"/>
      <p:bldP spid="42" grpId="0"/>
      <p:bldP spid="43" grpId="0" animBg="1"/>
      <p:bldP spid="46" grpId="0" animBg="1"/>
      <p:bldP spid="47" grpId="0"/>
      <p:bldP spid="48"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755EB-ADE3-25DD-33DE-8BFF677234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A4512-5D93-ABC2-0965-B4698016EAF2}"/>
              </a:ext>
            </a:extLst>
          </p:cNvPr>
          <p:cNvSpPr>
            <a:spLocks noGrp="1"/>
          </p:cNvSpPr>
          <p:nvPr>
            <p:ph type="title"/>
          </p:nvPr>
        </p:nvSpPr>
        <p:spPr/>
        <p:txBody>
          <a:bodyPr/>
          <a:lstStyle/>
          <a:p>
            <a:r>
              <a:rPr lang="en-US"/>
              <a:t>Idea 2 : QoS-aware scheduler</a:t>
            </a:r>
          </a:p>
        </p:txBody>
      </p:sp>
      <p:grpSp>
        <p:nvGrpSpPr>
          <p:cNvPr id="8" name="Group 7">
            <a:extLst>
              <a:ext uri="{FF2B5EF4-FFF2-40B4-BE49-F238E27FC236}">
                <a16:creationId xmlns:a16="http://schemas.microsoft.com/office/drawing/2014/main" id="{31137611-4BA1-8590-276B-A8BE52A6668F}"/>
              </a:ext>
            </a:extLst>
          </p:cNvPr>
          <p:cNvGrpSpPr/>
          <p:nvPr/>
        </p:nvGrpSpPr>
        <p:grpSpPr>
          <a:xfrm>
            <a:off x="1086927" y="2337760"/>
            <a:ext cx="1453794" cy="486664"/>
            <a:chOff x="3364093" y="2067549"/>
            <a:chExt cx="1453794" cy="486664"/>
          </a:xfrm>
        </p:grpSpPr>
        <p:sp>
          <p:nvSpPr>
            <p:cNvPr id="9" name="Rectangle 8">
              <a:extLst>
                <a:ext uri="{FF2B5EF4-FFF2-40B4-BE49-F238E27FC236}">
                  <a16:creationId xmlns:a16="http://schemas.microsoft.com/office/drawing/2014/main" id="{A4B08AA4-CB8F-FFA6-2EED-6AF2E833B9C0}"/>
                </a:ext>
              </a:extLst>
            </p:cNvPr>
            <p:cNvSpPr/>
            <p:nvPr/>
          </p:nvSpPr>
          <p:spPr>
            <a:xfrm>
              <a:off x="3364093" y="2312183"/>
              <a:ext cx="1453794" cy="2420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App 1</a:t>
              </a:r>
            </a:p>
          </p:txBody>
        </p:sp>
        <p:sp>
          <p:nvSpPr>
            <p:cNvPr id="11" name="Rectangle 10">
              <a:extLst>
                <a:ext uri="{FF2B5EF4-FFF2-40B4-BE49-F238E27FC236}">
                  <a16:creationId xmlns:a16="http://schemas.microsoft.com/office/drawing/2014/main" id="{90C19D96-F442-18D0-55B9-817B43E9BE7E}"/>
                </a:ext>
              </a:extLst>
            </p:cNvPr>
            <p:cNvSpPr/>
            <p:nvPr/>
          </p:nvSpPr>
          <p:spPr>
            <a:xfrm>
              <a:off x="3364093" y="2067549"/>
              <a:ext cx="1453794" cy="2420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QoS 1</a:t>
              </a:r>
            </a:p>
          </p:txBody>
        </p:sp>
      </p:grpSp>
      <p:grpSp>
        <p:nvGrpSpPr>
          <p:cNvPr id="18" name="Group 17">
            <a:extLst>
              <a:ext uri="{FF2B5EF4-FFF2-40B4-BE49-F238E27FC236}">
                <a16:creationId xmlns:a16="http://schemas.microsoft.com/office/drawing/2014/main" id="{BBC06D55-FFBC-F09E-419F-3046D85D90AE}"/>
              </a:ext>
            </a:extLst>
          </p:cNvPr>
          <p:cNvGrpSpPr/>
          <p:nvPr/>
        </p:nvGrpSpPr>
        <p:grpSpPr>
          <a:xfrm>
            <a:off x="1086927" y="3351005"/>
            <a:ext cx="1453794" cy="486664"/>
            <a:chOff x="3364093" y="2067549"/>
            <a:chExt cx="1453794" cy="486664"/>
          </a:xfrm>
          <a:solidFill>
            <a:schemeClr val="accent2">
              <a:lumMod val="40000"/>
              <a:lumOff val="60000"/>
            </a:schemeClr>
          </a:solidFill>
        </p:grpSpPr>
        <p:sp>
          <p:nvSpPr>
            <p:cNvPr id="19" name="Rectangle 18">
              <a:extLst>
                <a:ext uri="{FF2B5EF4-FFF2-40B4-BE49-F238E27FC236}">
                  <a16:creationId xmlns:a16="http://schemas.microsoft.com/office/drawing/2014/main" id="{0AFD41AC-E2C8-AEDB-B2EF-563E8188D4C2}"/>
                </a:ext>
              </a:extLst>
            </p:cNvPr>
            <p:cNvSpPr/>
            <p:nvPr/>
          </p:nvSpPr>
          <p:spPr>
            <a:xfrm>
              <a:off x="3364093" y="2312183"/>
              <a:ext cx="1453794" cy="24203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App 2</a:t>
              </a:r>
            </a:p>
          </p:txBody>
        </p:sp>
        <p:sp>
          <p:nvSpPr>
            <p:cNvPr id="20" name="Rectangle 19">
              <a:extLst>
                <a:ext uri="{FF2B5EF4-FFF2-40B4-BE49-F238E27FC236}">
                  <a16:creationId xmlns:a16="http://schemas.microsoft.com/office/drawing/2014/main" id="{45C85E7C-B1CA-E6F5-FAC4-0F698555BE55}"/>
                </a:ext>
              </a:extLst>
            </p:cNvPr>
            <p:cNvSpPr/>
            <p:nvPr/>
          </p:nvSpPr>
          <p:spPr>
            <a:xfrm>
              <a:off x="3364093" y="2067549"/>
              <a:ext cx="1453794" cy="24203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QoS 2</a:t>
              </a:r>
            </a:p>
          </p:txBody>
        </p:sp>
      </p:grpSp>
      <p:grpSp>
        <p:nvGrpSpPr>
          <p:cNvPr id="21" name="Group 20">
            <a:extLst>
              <a:ext uri="{FF2B5EF4-FFF2-40B4-BE49-F238E27FC236}">
                <a16:creationId xmlns:a16="http://schemas.microsoft.com/office/drawing/2014/main" id="{05A3A30F-AACA-8509-4527-1C3CD933A959}"/>
              </a:ext>
            </a:extLst>
          </p:cNvPr>
          <p:cNvGrpSpPr/>
          <p:nvPr/>
        </p:nvGrpSpPr>
        <p:grpSpPr>
          <a:xfrm>
            <a:off x="1086927" y="4373520"/>
            <a:ext cx="1453794" cy="486664"/>
            <a:chOff x="3364093" y="2067549"/>
            <a:chExt cx="1453794" cy="486664"/>
          </a:xfrm>
          <a:solidFill>
            <a:schemeClr val="accent6">
              <a:lumMod val="40000"/>
              <a:lumOff val="60000"/>
            </a:schemeClr>
          </a:solidFill>
        </p:grpSpPr>
        <p:sp>
          <p:nvSpPr>
            <p:cNvPr id="23" name="Rectangle 22">
              <a:extLst>
                <a:ext uri="{FF2B5EF4-FFF2-40B4-BE49-F238E27FC236}">
                  <a16:creationId xmlns:a16="http://schemas.microsoft.com/office/drawing/2014/main" id="{96DF9A0D-0A73-9BE1-DF1B-954577F15834}"/>
                </a:ext>
              </a:extLst>
            </p:cNvPr>
            <p:cNvSpPr/>
            <p:nvPr/>
          </p:nvSpPr>
          <p:spPr>
            <a:xfrm>
              <a:off x="3364093" y="2312183"/>
              <a:ext cx="1453794" cy="24203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App k</a:t>
              </a:r>
            </a:p>
          </p:txBody>
        </p:sp>
        <p:sp>
          <p:nvSpPr>
            <p:cNvPr id="70" name="Rectangle 69">
              <a:extLst>
                <a:ext uri="{FF2B5EF4-FFF2-40B4-BE49-F238E27FC236}">
                  <a16:creationId xmlns:a16="http://schemas.microsoft.com/office/drawing/2014/main" id="{BDBF2D59-A911-B34B-03F2-91C625D98991}"/>
                </a:ext>
              </a:extLst>
            </p:cNvPr>
            <p:cNvSpPr/>
            <p:nvPr/>
          </p:nvSpPr>
          <p:spPr>
            <a:xfrm>
              <a:off x="3364093" y="2067549"/>
              <a:ext cx="1453794" cy="24203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QoS k</a:t>
              </a:r>
            </a:p>
          </p:txBody>
        </p:sp>
      </p:grpSp>
      <p:sp>
        <p:nvSpPr>
          <p:cNvPr id="3" name="Rectangle 2">
            <a:extLst>
              <a:ext uri="{FF2B5EF4-FFF2-40B4-BE49-F238E27FC236}">
                <a16:creationId xmlns:a16="http://schemas.microsoft.com/office/drawing/2014/main" id="{8AF5466D-3C26-19E8-0081-37C1429DF194}"/>
              </a:ext>
            </a:extLst>
          </p:cNvPr>
          <p:cNvSpPr/>
          <p:nvPr/>
        </p:nvSpPr>
        <p:spPr>
          <a:xfrm>
            <a:off x="4934509" y="2634585"/>
            <a:ext cx="4970453" cy="72539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075AF34-6665-3BD6-1B7D-5AB3E46D7D00}"/>
              </a:ext>
            </a:extLst>
          </p:cNvPr>
          <p:cNvSpPr/>
          <p:nvPr/>
        </p:nvSpPr>
        <p:spPr>
          <a:xfrm>
            <a:off x="5152161" y="2874086"/>
            <a:ext cx="1453794" cy="2420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App 1</a:t>
            </a:r>
          </a:p>
        </p:txBody>
      </p:sp>
      <p:sp>
        <p:nvSpPr>
          <p:cNvPr id="10" name="Rectangle 9">
            <a:extLst>
              <a:ext uri="{FF2B5EF4-FFF2-40B4-BE49-F238E27FC236}">
                <a16:creationId xmlns:a16="http://schemas.microsoft.com/office/drawing/2014/main" id="{62791EC5-F4CB-4413-7FF5-2781994E0FA4}"/>
              </a:ext>
            </a:extLst>
          </p:cNvPr>
          <p:cNvSpPr/>
          <p:nvPr/>
        </p:nvSpPr>
        <p:spPr>
          <a:xfrm>
            <a:off x="6605955" y="2874086"/>
            <a:ext cx="1453794" cy="24203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App 2</a:t>
            </a:r>
          </a:p>
        </p:txBody>
      </p:sp>
      <p:sp>
        <p:nvSpPr>
          <p:cNvPr id="13" name="Rectangle 12">
            <a:extLst>
              <a:ext uri="{FF2B5EF4-FFF2-40B4-BE49-F238E27FC236}">
                <a16:creationId xmlns:a16="http://schemas.microsoft.com/office/drawing/2014/main" id="{8E2318A6-3967-831C-D234-90D33D8881F3}"/>
              </a:ext>
            </a:extLst>
          </p:cNvPr>
          <p:cNvSpPr/>
          <p:nvPr/>
        </p:nvSpPr>
        <p:spPr>
          <a:xfrm>
            <a:off x="8059749" y="2874086"/>
            <a:ext cx="1453794" cy="24203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App k</a:t>
            </a:r>
          </a:p>
        </p:txBody>
      </p:sp>
      <p:sp>
        <p:nvSpPr>
          <p:cNvPr id="14" name="TextBox 13">
            <a:extLst>
              <a:ext uri="{FF2B5EF4-FFF2-40B4-BE49-F238E27FC236}">
                <a16:creationId xmlns:a16="http://schemas.microsoft.com/office/drawing/2014/main" id="{8F0BDD1E-C37C-A84F-F596-224D364C12F8}"/>
              </a:ext>
            </a:extLst>
          </p:cNvPr>
          <p:cNvSpPr txBox="1"/>
          <p:nvPr/>
        </p:nvSpPr>
        <p:spPr>
          <a:xfrm>
            <a:off x="4829662" y="3514503"/>
            <a:ext cx="5180145" cy="646331"/>
          </a:xfrm>
          <a:prstGeom prst="rect">
            <a:avLst/>
          </a:prstGeom>
          <a:noFill/>
        </p:spPr>
        <p:txBody>
          <a:bodyPr wrap="square" rtlCol="0">
            <a:spAutoFit/>
          </a:bodyPr>
          <a:lstStyle/>
          <a:p>
            <a:pPr algn="ctr"/>
            <a:r>
              <a:rPr lang="en-US"/>
              <a:t>Co-locate requests from all applications and schedule them based on their deadline</a:t>
            </a:r>
          </a:p>
        </p:txBody>
      </p:sp>
      <p:sp>
        <p:nvSpPr>
          <p:cNvPr id="4" name="TextBox 3">
            <a:extLst>
              <a:ext uri="{FF2B5EF4-FFF2-40B4-BE49-F238E27FC236}">
                <a16:creationId xmlns:a16="http://schemas.microsoft.com/office/drawing/2014/main" id="{EF17DBC6-7546-D99D-2051-5465B9563AC2}"/>
              </a:ext>
            </a:extLst>
          </p:cNvPr>
          <p:cNvSpPr txBox="1"/>
          <p:nvPr/>
        </p:nvSpPr>
        <p:spPr>
          <a:xfrm>
            <a:off x="2718652" y="2353574"/>
            <a:ext cx="1367926" cy="369332"/>
          </a:xfrm>
          <a:prstGeom prst="rect">
            <a:avLst/>
          </a:prstGeom>
          <a:noFill/>
        </p:spPr>
        <p:txBody>
          <a:bodyPr wrap="square" rtlCol="0">
            <a:spAutoFit/>
          </a:bodyPr>
          <a:lstStyle/>
          <a:p>
            <a:r>
              <a:rPr lang="en-US" b="1">
                <a:solidFill>
                  <a:srgbClr val="FF0000"/>
                </a:solidFill>
              </a:rPr>
              <a:t>6s + 50ms</a:t>
            </a:r>
          </a:p>
        </p:txBody>
      </p:sp>
      <p:sp>
        <p:nvSpPr>
          <p:cNvPr id="5" name="TextBox 4">
            <a:extLst>
              <a:ext uri="{FF2B5EF4-FFF2-40B4-BE49-F238E27FC236}">
                <a16:creationId xmlns:a16="http://schemas.microsoft.com/office/drawing/2014/main" id="{6021CA77-9AD0-BE0A-3229-47BB67C43B53}"/>
              </a:ext>
            </a:extLst>
          </p:cNvPr>
          <p:cNvSpPr txBox="1"/>
          <p:nvPr/>
        </p:nvSpPr>
        <p:spPr>
          <a:xfrm>
            <a:off x="2690748" y="3359728"/>
            <a:ext cx="709102" cy="369332"/>
          </a:xfrm>
          <a:prstGeom prst="rect">
            <a:avLst/>
          </a:prstGeom>
          <a:noFill/>
        </p:spPr>
        <p:txBody>
          <a:bodyPr wrap="square" rtlCol="0">
            <a:spAutoFit/>
          </a:bodyPr>
          <a:lstStyle/>
          <a:p>
            <a:r>
              <a:rPr lang="en-US" b="1">
                <a:solidFill>
                  <a:srgbClr val="FF0000"/>
                </a:solidFill>
              </a:rPr>
              <a:t>600s</a:t>
            </a:r>
          </a:p>
        </p:txBody>
      </p:sp>
      <p:sp>
        <p:nvSpPr>
          <p:cNvPr id="7" name="TextBox 6">
            <a:extLst>
              <a:ext uri="{FF2B5EF4-FFF2-40B4-BE49-F238E27FC236}">
                <a16:creationId xmlns:a16="http://schemas.microsoft.com/office/drawing/2014/main" id="{7472A642-768D-C29C-9468-6D456827F049}"/>
              </a:ext>
            </a:extLst>
          </p:cNvPr>
          <p:cNvSpPr txBox="1"/>
          <p:nvPr/>
        </p:nvSpPr>
        <p:spPr>
          <a:xfrm>
            <a:off x="2690747" y="4413229"/>
            <a:ext cx="968359" cy="369332"/>
          </a:xfrm>
          <a:prstGeom prst="rect">
            <a:avLst/>
          </a:prstGeom>
          <a:noFill/>
        </p:spPr>
        <p:txBody>
          <a:bodyPr wrap="square" rtlCol="0">
            <a:spAutoFit/>
          </a:bodyPr>
          <a:lstStyle/>
          <a:p>
            <a:r>
              <a:rPr lang="en-US" b="1">
                <a:solidFill>
                  <a:srgbClr val="FF0000"/>
                </a:solidFill>
              </a:rPr>
              <a:t>6000s</a:t>
            </a:r>
          </a:p>
        </p:txBody>
      </p:sp>
      <p:sp>
        <p:nvSpPr>
          <p:cNvPr id="12" name="TextBox 11">
            <a:extLst>
              <a:ext uri="{FF2B5EF4-FFF2-40B4-BE49-F238E27FC236}">
                <a16:creationId xmlns:a16="http://schemas.microsoft.com/office/drawing/2014/main" id="{0D22B618-1A60-B6A7-A073-17BB06A3890B}"/>
              </a:ext>
            </a:extLst>
          </p:cNvPr>
          <p:cNvSpPr txBox="1"/>
          <p:nvPr/>
        </p:nvSpPr>
        <p:spPr>
          <a:xfrm>
            <a:off x="4466444" y="4373520"/>
            <a:ext cx="6119906" cy="646331"/>
          </a:xfrm>
          <a:prstGeom prst="rect">
            <a:avLst/>
          </a:prstGeom>
          <a:noFill/>
        </p:spPr>
        <p:txBody>
          <a:bodyPr wrap="square" rtlCol="0">
            <a:spAutoFit/>
          </a:bodyPr>
          <a:lstStyle/>
          <a:p>
            <a:pPr algn="ctr"/>
            <a:r>
              <a:rPr lang="en-US" dirty="0"/>
              <a:t>Use SLO slack from one request to serve a request of another tier</a:t>
            </a:r>
          </a:p>
        </p:txBody>
      </p:sp>
      <p:sp>
        <p:nvSpPr>
          <p:cNvPr id="22" name="Slide Number Placeholder 21">
            <a:extLst>
              <a:ext uri="{FF2B5EF4-FFF2-40B4-BE49-F238E27FC236}">
                <a16:creationId xmlns:a16="http://schemas.microsoft.com/office/drawing/2014/main" id="{C37818D8-A3E3-4D4F-722B-10EA00BF5036}"/>
              </a:ext>
            </a:extLst>
          </p:cNvPr>
          <p:cNvSpPr>
            <a:spLocks noGrp="1"/>
          </p:cNvSpPr>
          <p:nvPr>
            <p:ph type="sldNum" sz="quarter" idx="12"/>
          </p:nvPr>
        </p:nvSpPr>
        <p:spPr/>
        <p:txBody>
          <a:bodyPr/>
          <a:lstStyle/>
          <a:p>
            <a:fld id="{33B4EFDB-31F5-4013-B8F2-8D0C9D809722}" type="slidenum">
              <a:rPr lang="en-US" smtClean="0"/>
              <a:t>16</a:t>
            </a:fld>
            <a:endParaRPr lang="en-US"/>
          </a:p>
        </p:txBody>
      </p:sp>
      <p:sp>
        <p:nvSpPr>
          <p:cNvPr id="24" name="TextBox 23">
            <a:extLst>
              <a:ext uri="{FF2B5EF4-FFF2-40B4-BE49-F238E27FC236}">
                <a16:creationId xmlns:a16="http://schemas.microsoft.com/office/drawing/2014/main" id="{A7CD25A0-9215-7E78-7DB3-D5B9C4F8D77B}"/>
              </a:ext>
            </a:extLst>
          </p:cNvPr>
          <p:cNvSpPr txBox="1"/>
          <p:nvPr/>
        </p:nvSpPr>
        <p:spPr>
          <a:xfrm>
            <a:off x="939029" y="3011491"/>
            <a:ext cx="2484999" cy="369332"/>
          </a:xfrm>
          <a:prstGeom prst="rect">
            <a:avLst/>
          </a:prstGeom>
          <a:noFill/>
        </p:spPr>
        <p:txBody>
          <a:bodyPr wrap="square" rtlCol="0">
            <a:spAutoFit/>
          </a:bodyPr>
          <a:lstStyle/>
          <a:p>
            <a:r>
              <a:rPr lang="en-US" dirty="0"/>
              <a:t>summarization</a:t>
            </a:r>
          </a:p>
        </p:txBody>
      </p:sp>
      <p:sp>
        <p:nvSpPr>
          <p:cNvPr id="25" name="TextBox 24">
            <a:extLst>
              <a:ext uri="{FF2B5EF4-FFF2-40B4-BE49-F238E27FC236}">
                <a16:creationId xmlns:a16="http://schemas.microsoft.com/office/drawing/2014/main" id="{DC61A1F6-FC7F-7646-DE4C-06CF3A6C8527}"/>
              </a:ext>
            </a:extLst>
          </p:cNvPr>
          <p:cNvSpPr txBox="1"/>
          <p:nvPr/>
        </p:nvSpPr>
        <p:spPr>
          <a:xfrm>
            <a:off x="1022813" y="4014964"/>
            <a:ext cx="2772849" cy="369332"/>
          </a:xfrm>
          <a:prstGeom prst="rect">
            <a:avLst/>
          </a:prstGeom>
          <a:noFill/>
        </p:spPr>
        <p:txBody>
          <a:bodyPr wrap="square" rtlCol="0">
            <a:spAutoFit/>
          </a:bodyPr>
          <a:lstStyle/>
          <a:p>
            <a:r>
              <a:rPr lang="en-US" dirty="0"/>
              <a:t>Daily insights</a:t>
            </a:r>
          </a:p>
        </p:txBody>
      </p:sp>
      <p:sp>
        <p:nvSpPr>
          <p:cNvPr id="26" name="TextBox 25">
            <a:extLst>
              <a:ext uri="{FF2B5EF4-FFF2-40B4-BE49-F238E27FC236}">
                <a16:creationId xmlns:a16="http://schemas.microsoft.com/office/drawing/2014/main" id="{2D647D57-32D5-E5C8-A400-488827ACC00E}"/>
              </a:ext>
            </a:extLst>
          </p:cNvPr>
          <p:cNvSpPr txBox="1"/>
          <p:nvPr/>
        </p:nvSpPr>
        <p:spPr>
          <a:xfrm>
            <a:off x="1192713" y="2001032"/>
            <a:ext cx="2484999" cy="369332"/>
          </a:xfrm>
          <a:prstGeom prst="rect">
            <a:avLst/>
          </a:prstGeom>
          <a:noFill/>
        </p:spPr>
        <p:txBody>
          <a:bodyPr wrap="square" rtlCol="0">
            <a:spAutoFit/>
          </a:bodyPr>
          <a:lstStyle/>
          <a:p>
            <a:r>
              <a:rPr lang="en-US" dirty="0"/>
              <a:t>copilot</a:t>
            </a:r>
          </a:p>
        </p:txBody>
      </p:sp>
    </p:spTree>
    <p:extLst>
      <p:ext uri="{BB962C8B-B14F-4D97-AF65-F5344CB8AC3E}">
        <p14:creationId xmlns:p14="http://schemas.microsoft.com/office/powerpoint/2010/main" val="150415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AADB32-2222-9F63-32BC-3F48F8532D50}"/>
              </a:ext>
            </a:extLst>
          </p:cNvPr>
          <p:cNvSpPr>
            <a:spLocks noGrp="1"/>
          </p:cNvSpPr>
          <p:nvPr>
            <p:ph type="title"/>
          </p:nvPr>
        </p:nvSpPr>
        <p:spPr>
          <a:xfrm>
            <a:off x="838200" y="229050"/>
            <a:ext cx="10515600" cy="1325563"/>
          </a:xfrm>
        </p:spPr>
        <p:txBody>
          <a:bodyPr/>
          <a:lstStyle/>
          <a:p>
            <a:r>
              <a:rPr lang="en-US" dirty="0"/>
              <a:t>The prefill-decode conundrum</a:t>
            </a:r>
          </a:p>
        </p:txBody>
      </p:sp>
      <p:graphicFrame>
        <p:nvGraphicFramePr>
          <p:cNvPr id="4" name="Chart 3">
            <a:extLst>
              <a:ext uri="{FF2B5EF4-FFF2-40B4-BE49-F238E27FC236}">
                <a16:creationId xmlns:a16="http://schemas.microsoft.com/office/drawing/2014/main" id="{26894A23-2B5B-3311-F5AF-7C9548C9DC41}"/>
              </a:ext>
            </a:extLst>
          </p:cNvPr>
          <p:cNvGraphicFramePr/>
          <p:nvPr/>
        </p:nvGraphicFramePr>
        <p:xfrm>
          <a:off x="485967" y="1955125"/>
          <a:ext cx="4795298" cy="29810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C790146D-0F5C-7F90-60A1-5B88B92076E8}"/>
              </a:ext>
            </a:extLst>
          </p:cNvPr>
          <p:cNvGraphicFramePr/>
          <p:nvPr/>
        </p:nvGraphicFramePr>
        <p:xfrm>
          <a:off x="6127376" y="1871130"/>
          <a:ext cx="4791456" cy="2980943"/>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023B285B-2A17-95AD-3995-0D5A0401624B}"/>
              </a:ext>
            </a:extLst>
          </p:cNvPr>
          <p:cNvSpPr txBox="1"/>
          <p:nvPr/>
        </p:nvSpPr>
        <p:spPr>
          <a:xfrm>
            <a:off x="7236880" y="1870978"/>
            <a:ext cx="793164" cy="369331"/>
          </a:xfrm>
          <a:prstGeom prst="rect">
            <a:avLst/>
          </a:prstGeom>
          <a:solidFill>
            <a:schemeClr val="bg1"/>
          </a:solidFill>
        </p:spPr>
        <p:txBody>
          <a:bodyPr wrap="square" rtlCol="0">
            <a:spAutoFit/>
          </a:bodyPr>
          <a:lstStyle/>
          <a:p>
            <a:r>
              <a:rPr lang="en-US" b="1">
                <a:solidFill>
                  <a:schemeClr val="accent2"/>
                </a:solidFill>
              </a:rPr>
              <a:t>200x</a:t>
            </a:r>
          </a:p>
        </p:txBody>
      </p:sp>
      <p:sp>
        <p:nvSpPr>
          <p:cNvPr id="26" name="TextBox 25">
            <a:extLst>
              <a:ext uri="{FF2B5EF4-FFF2-40B4-BE49-F238E27FC236}">
                <a16:creationId xmlns:a16="http://schemas.microsoft.com/office/drawing/2014/main" id="{65CED8A3-B7F9-C934-40DB-605CCA5DB7E1}"/>
              </a:ext>
            </a:extLst>
          </p:cNvPr>
          <p:cNvSpPr txBox="1"/>
          <p:nvPr/>
        </p:nvSpPr>
        <p:spPr>
          <a:xfrm>
            <a:off x="7961167" y="2804841"/>
            <a:ext cx="793164" cy="369331"/>
          </a:xfrm>
          <a:prstGeom prst="rect">
            <a:avLst/>
          </a:prstGeom>
          <a:solidFill>
            <a:schemeClr val="bg1"/>
          </a:solidFill>
        </p:spPr>
        <p:txBody>
          <a:bodyPr wrap="square" rtlCol="0">
            <a:spAutoFit/>
          </a:bodyPr>
          <a:lstStyle/>
          <a:p>
            <a:r>
              <a:rPr lang="en-US" b="1">
                <a:solidFill>
                  <a:schemeClr val="accent2"/>
                </a:solidFill>
              </a:rPr>
              <a:t>100x</a:t>
            </a:r>
          </a:p>
        </p:txBody>
      </p:sp>
      <p:sp>
        <p:nvSpPr>
          <p:cNvPr id="27" name="TextBox 26">
            <a:extLst>
              <a:ext uri="{FF2B5EF4-FFF2-40B4-BE49-F238E27FC236}">
                <a16:creationId xmlns:a16="http://schemas.microsoft.com/office/drawing/2014/main" id="{6409DACD-EF05-2585-6A32-B2D1C0FC1124}"/>
              </a:ext>
            </a:extLst>
          </p:cNvPr>
          <p:cNvSpPr txBox="1"/>
          <p:nvPr/>
        </p:nvSpPr>
        <p:spPr>
          <a:xfrm>
            <a:off x="8767778" y="3271262"/>
            <a:ext cx="793164" cy="369331"/>
          </a:xfrm>
          <a:prstGeom prst="rect">
            <a:avLst/>
          </a:prstGeom>
          <a:solidFill>
            <a:schemeClr val="bg1"/>
          </a:solidFill>
        </p:spPr>
        <p:txBody>
          <a:bodyPr wrap="square" rtlCol="0">
            <a:spAutoFit/>
          </a:bodyPr>
          <a:lstStyle/>
          <a:p>
            <a:r>
              <a:rPr lang="en-US" b="1">
                <a:solidFill>
                  <a:schemeClr val="accent2"/>
                </a:solidFill>
              </a:rPr>
              <a:t>51x</a:t>
            </a:r>
          </a:p>
        </p:txBody>
      </p:sp>
      <p:sp>
        <p:nvSpPr>
          <p:cNvPr id="28" name="TextBox 27">
            <a:extLst>
              <a:ext uri="{FF2B5EF4-FFF2-40B4-BE49-F238E27FC236}">
                <a16:creationId xmlns:a16="http://schemas.microsoft.com/office/drawing/2014/main" id="{8B218188-09DC-C4BE-3F5D-4474FEF39D78}"/>
              </a:ext>
            </a:extLst>
          </p:cNvPr>
          <p:cNvSpPr txBox="1"/>
          <p:nvPr/>
        </p:nvSpPr>
        <p:spPr>
          <a:xfrm>
            <a:off x="9457542" y="3418724"/>
            <a:ext cx="633972" cy="369331"/>
          </a:xfrm>
          <a:prstGeom prst="rect">
            <a:avLst/>
          </a:prstGeom>
          <a:solidFill>
            <a:schemeClr val="bg1"/>
          </a:solidFill>
        </p:spPr>
        <p:txBody>
          <a:bodyPr wrap="square" rtlCol="0">
            <a:spAutoFit/>
          </a:bodyPr>
          <a:lstStyle/>
          <a:p>
            <a:r>
              <a:rPr lang="en-US" b="1">
                <a:solidFill>
                  <a:schemeClr val="accent2"/>
                </a:solidFill>
              </a:rPr>
              <a:t>27x</a:t>
            </a:r>
          </a:p>
        </p:txBody>
      </p:sp>
      <p:sp>
        <p:nvSpPr>
          <p:cNvPr id="31" name="TextBox 30">
            <a:extLst>
              <a:ext uri="{FF2B5EF4-FFF2-40B4-BE49-F238E27FC236}">
                <a16:creationId xmlns:a16="http://schemas.microsoft.com/office/drawing/2014/main" id="{7423A3F7-D6DB-7408-89C2-25A604C6D1FE}"/>
              </a:ext>
            </a:extLst>
          </p:cNvPr>
          <p:cNvSpPr txBox="1"/>
          <p:nvPr/>
        </p:nvSpPr>
        <p:spPr>
          <a:xfrm>
            <a:off x="10186377" y="3591013"/>
            <a:ext cx="633972" cy="369331"/>
          </a:xfrm>
          <a:prstGeom prst="rect">
            <a:avLst/>
          </a:prstGeom>
          <a:solidFill>
            <a:schemeClr val="bg1"/>
          </a:solidFill>
        </p:spPr>
        <p:txBody>
          <a:bodyPr wrap="square" rtlCol="0">
            <a:spAutoFit/>
          </a:bodyPr>
          <a:lstStyle/>
          <a:p>
            <a:r>
              <a:rPr lang="en-US" b="1">
                <a:solidFill>
                  <a:schemeClr val="accent2"/>
                </a:solidFill>
              </a:rPr>
              <a:t>16x</a:t>
            </a:r>
          </a:p>
        </p:txBody>
      </p:sp>
      <p:sp>
        <p:nvSpPr>
          <p:cNvPr id="2" name="Slide Number Placeholder 1">
            <a:extLst>
              <a:ext uri="{FF2B5EF4-FFF2-40B4-BE49-F238E27FC236}">
                <a16:creationId xmlns:a16="http://schemas.microsoft.com/office/drawing/2014/main" id="{83BDB3F7-10AB-0909-86D9-098156C80477}"/>
              </a:ext>
            </a:extLst>
          </p:cNvPr>
          <p:cNvSpPr>
            <a:spLocks noGrp="1"/>
          </p:cNvSpPr>
          <p:nvPr>
            <p:ph type="sldNum" sz="quarter" idx="12"/>
          </p:nvPr>
        </p:nvSpPr>
        <p:spPr/>
        <p:txBody>
          <a:bodyPr/>
          <a:lstStyle/>
          <a:p>
            <a:fld id="{BD27AB5B-0B74-451A-9E4A-D8C47D60E878}" type="slidenum">
              <a:rPr lang="en-US" smtClean="0"/>
              <a:t>17</a:t>
            </a:fld>
            <a:endParaRPr lang="en-US"/>
          </a:p>
        </p:txBody>
      </p:sp>
      <p:sp>
        <p:nvSpPr>
          <p:cNvPr id="5" name="Rectangle 4">
            <a:extLst>
              <a:ext uri="{FF2B5EF4-FFF2-40B4-BE49-F238E27FC236}">
                <a16:creationId xmlns:a16="http://schemas.microsoft.com/office/drawing/2014/main" id="{2D9139AD-A7D4-FFEF-8514-4EF3081EB1B7}"/>
              </a:ext>
            </a:extLst>
          </p:cNvPr>
          <p:cNvSpPr/>
          <p:nvPr/>
        </p:nvSpPr>
        <p:spPr>
          <a:xfrm>
            <a:off x="2120152" y="1371825"/>
            <a:ext cx="2622177" cy="393036"/>
          </a:xfrm>
          <a:prstGeom prst="rect">
            <a:avLst/>
          </a:prstGeom>
          <a:solidFill>
            <a:schemeClr val="bg2"/>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1"/>
                </a:solidFill>
              </a:rPr>
              <a:t>Prefill</a:t>
            </a:r>
          </a:p>
        </p:txBody>
      </p:sp>
      <p:sp>
        <p:nvSpPr>
          <p:cNvPr id="7" name="Rectangle 6">
            <a:extLst>
              <a:ext uri="{FF2B5EF4-FFF2-40B4-BE49-F238E27FC236}">
                <a16:creationId xmlns:a16="http://schemas.microsoft.com/office/drawing/2014/main" id="{F9EBC14E-AF85-FDD1-2C70-D55B0F163D5C}"/>
              </a:ext>
            </a:extLst>
          </p:cNvPr>
          <p:cNvSpPr/>
          <p:nvPr/>
        </p:nvSpPr>
        <p:spPr>
          <a:xfrm>
            <a:off x="7869848" y="1358095"/>
            <a:ext cx="2624328" cy="393036"/>
          </a:xfrm>
          <a:prstGeom prst="rect">
            <a:avLst/>
          </a:prstGeom>
          <a:solidFill>
            <a:schemeClr val="bg2"/>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rPr>
              <a:t>Decode</a:t>
            </a:r>
          </a:p>
        </p:txBody>
      </p:sp>
      <p:sp>
        <p:nvSpPr>
          <p:cNvPr id="8" name="TextBox 7">
            <a:extLst>
              <a:ext uri="{FF2B5EF4-FFF2-40B4-BE49-F238E27FC236}">
                <a16:creationId xmlns:a16="http://schemas.microsoft.com/office/drawing/2014/main" id="{0A9363C8-BE5B-54D3-81FF-4BD6F89F0EC6}"/>
              </a:ext>
            </a:extLst>
          </p:cNvPr>
          <p:cNvSpPr txBox="1"/>
          <p:nvPr/>
        </p:nvSpPr>
        <p:spPr>
          <a:xfrm>
            <a:off x="1593215" y="5573830"/>
            <a:ext cx="9227134" cy="461665"/>
          </a:xfrm>
          <a:prstGeom prst="rect">
            <a:avLst/>
          </a:prstGeom>
          <a:pattFill prst="pct50">
            <a:fgClr>
              <a:schemeClr val="bg2"/>
            </a:fgClr>
            <a:bgClr>
              <a:schemeClr val="bg1"/>
            </a:bgClr>
          </a:pattFill>
          <a:ln>
            <a:solidFill>
              <a:schemeClr val="accent1">
                <a:shade val="15000"/>
              </a:schemeClr>
            </a:solidFill>
          </a:ln>
        </p:spPr>
        <p:txBody>
          <a:bodyPr wrap="square" rtlCol="0">
            <a:spAutoFit/>
          </a:bodyPr>
          <a:lstStyle/>
          <a:p>
            <a:r>
              <a:rPr lang="en-US" sz="2400">
                <a:solidFill>
                  <a:srgbClr val="C00000"/>
                </a:solidFill>
              </a:rPr>
              <a:t>Decodes can be </a:t>
            </a:r>
            <a:r>
              <a:rPr lang="en-US" sz="2400" b="1">
                <a:solidFill>
                  <a:srgbClr val="C00000"/>
                </a:solidFill>
              </a:rPr>
              <a:t>order(s) of magnitude </a:t>
            </a:r>
            <a:r>
              <a:rPr lang="en-US" sz="2400">
                <a:solidFill>
                  <a:srgbClr val="C00000"/>
                </a:solidFill>
              </a:rPr>
              <a:t>more expensive than prefills</a:t>
            </a:r>
          </a:p>
        </p:txBody>
      </p:sp>
      <p:sp>
        <p:nvSpPr>
          <p:cNvPr id="9" name="TextBox 8">
            <a:extLst>
              <a:ext uri="{FF2B5EF4-FFF2-40B4-BE49-F238E27FC236}">
                <a16:creationId xmlns:a16="http://schemas.microsoft.com/office/drawing/2014/main" id="{3FDBFCB5-A77C-E173-2F61-00E4D1FCE5FB}"/>
              </a:ext>
            </a:extLst>
          </p:cNvPr>
          <p:cNvSpPr txBox="1"/>
          <p:nvPr/>
        </p:nvSpPr>
        <p:spPr>
          <a:xfrm>
            <a:off x="1947712" y="2051057"/>
            <a:ext cx="2857166" cy="646331"/>
          </a:xfrm>
          <a:prstGeom prst="rect">
            <a:avLst/>
          </a:prstGeom>
          <a:pattFill prst="pct50">
            <a:fgClr>
              <a:schemeClr val="bg2"/>
            </a:fgClr>
            <a:bgClr>
              <a:schemeClr val="bg1"/>
            </a:bgClr>
          </a:pattFill>
          <a:ln>
            <a:solidFill>
              <a:schemeClr val="accent1">
                <a:shade val="15000"/>
              </a:schemeClr>
            </a:solidFill>
          </a:ln>
        </p:spPr>
        <p:txBody>
          <a:bodyPr wrap="square" rtlCol="0">
            <a:spAutoFit/>
          </a:bodyPr>
          <a:lstStyle/>
          <a:p>
            <a:pPr algn="ctr"/>
            <a:r>
              <a:rPr lang="en-US">
                <a:solidFill>
                  <a:srgbClr val="002060"/>
                </a:solidFill>
              </a:rPr>
              <a:t>Prefill is efficient even</a:t>
            </a:r>
          </a:p>
          <a:p>
            <a:pPr algn="ctr"/>
            <a:r>
              <a:rPr lang="en-US">
                <a:solidFill>
                  <a:srgbClr val="002060"/>
                </a:solidFill>
              </a:rPr>
              <a:t>at low batch sizes </a:t>
            </a:r>
          </a:p>
        </p:txBody>
      </p:sp>
      <p:sp>
        <p:nvSpPr>
          <p:cNvPr id="10" name="Rectangle: Rounded Corners 9">
            <a:extLst>
              <a:ext uri="{FF2B5EF4-FFF2-40B4-BE49-F238E27FC236}">
                <a16:creationId xmlns:a16="http://schemas.microsoft.com/office/drawing/2014/main" id="{B3F5AF55-2E73-6399-72C8-62963C7F04AB}"/>
              </a:ext>
            </a:extLst>
          </p:cNvPr>
          <p:cNvSpPr/>
          <p:nvPr/>
        </p:nvSpPr>
        <p:spPr>
          <a:xfrm>
            <a:off x="1593215" y="2823568"/>
            <a:ext cx="3566160" cy="331875"/>
          </a:xfrm>
          <a:prstGeom prst="roundRect">
            <a:avLst/>
          </a:prstGeom>
          <a:noFill/>
          <a:ln w="31750">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65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5"/>
          <p:cNvSpPr txBox="1">
            <a:spLocks noGrp="1"/>
          </p:cNvSpPr>
          <p:nvPr>
            <p:ph type="sldNum" idx="12"/>
          </p:nvPr>
        </p:nvSpPr>
        <p:spPr>
          <a:xfrm>
            <a:off x="11642177" y="7065689"/>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18</a:t>
            </a:fld>
            <a:endParaRPr/>
          </a:p>
        </p:txBody>
      </p:sp>
      <p:sp>
        <p:nvSpPr>
          <p:cNvPr id="349" name="Google Shape;349;p35"/>
          <p:cNvSpPr/>
          <p:nvPr/>
        </p:nvSpPr>
        <p:spPr>
          <a:xfrm>
            <a:off x="203200" y="3833200"/>
            <a:ext cx="1410000" cy="4788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467">
                <a:ea typeface="Montserrat"/>
                <a:cs typeface="Montserrat"/>
                <a:sym typeface="Montserrat"/>
              </a:rPr>
              <a:t>A</a:t>
            </a:r>
            <a:r>
              <a:rPr lang="en" sz="1467" baseline="-25000">
                <a:ea typeface="Montserrat"/>
                <a:cs typeface="Montserrat"/>
                <a:sym typeface="Montserrat"/>
              </a:rPr>
              <a:t>d </a:t>
            </a:r>
            <a:r>
              <a:rPr lang="en" sz="1467">
                <a:ea typeface="Montserrat"/>
                <a:cs typeface="Montserrat"/>
                <a:sym typeface="Montserrat"/>
              </a:rPr>
              <a:t>, B</a:t>
            </a:r>
            <a:r>
              <a:rPr lang="en" sz="1467" baseline="-25000">
                <a:ea typeface="Montserrat"/>
                <a:cs typeface="Montserrat"/>
                <a:sym typeface="Montserrat"/>
              </a:rPr>
              <a:t>d</a:t>
            </a:r>
            <a:endParaRPr sz="1467" baseline="-25000">
              <a:ea typeface="Montserrat"/>
              <a:cs typeface="Montserrat"/>
              <a:sym typeface="Montserrat"/>
            </a:endParaRPr>
          </a:p>
        </p:txBody>
      </p:sp>
      <p:grpSp>
        <p:nvGrpSpPr>
          <p:cNvPr id="350" name="Google Shape;350;p35"/>
          <p:cNvGrpSpPr/>
          <p:nvPr/>
        </p:nvGrpSpPr>
        <p:grpSpPr>
          <a:xfrm>
            <a:off x="1352067" y="1438734"/>
            <a:ext cx="9120800" cy="527533"/>
            <a:chOff x="366350" y="1262625"/>
            <a:chExt cx="6840600" cy="395650"/>
          </a:xfrm>
        </p:grpSpPr>
        <p:cxnSp>
          <p:nvCxnSpPr>
            <p:cNvPr id="351" name="Google Shape;351;p35"/>
            <p:cNvCxnSpPr/>
            <p:nvPr/>
          </p:nvCxnSpPr>
          <p:spPr>
            <a:xfrm>
              <a:off x="366350" y="1658275"/>
              <a:ext cx="6840600" cy="0"/>
            </a:xfrm>
            <a:prstGeom prst="straightConnector1">
              <a:avLst/>
            </a:prstGeom>
            <a:noFill/>
            <a:ln w="9525" cap="flat" cmpd="sng">
              <a:solidFill>
                <a:srgbClr val="000000"/>
              </a:solidFill>
              <a:prstDash val="solid"/>
              <a:round/>
              <a:headEnd type="none" w="med" len="med"/>
              <a:tailEnd type="triangle" w="med" len="med"/>
            </a:ln>
          </p:spPr>
        </p:cxnSp>
        <p:sp>
          <p:nvSpPr>
            <p:cNvPr id="352" name="Google Shape;352;p35"/>
            <p:cNvSpPr txBox="1"/>
            <p:nvPr/>
          </p:nvSpPr>
          <p:spPr>
            <a:xfrm>
              <a:off x="2998175" y="1262625"/>
              <a:ext cx="1505400" cy="206400"/>
            </a:xfrm>
            <a:prstGeom prst="rect">
              <a:avLst/>
            </a:prstGeom>
            <a:noFill/>
            <a:ln>
              <a:noFill/>
            </a:ln>
          </p:spPr>
          <p:txBody>
            <a:bodyPr spcFirstLastPara="1" wrap="square" lIns="121900" tIns="121900" rIns="121900" bIns="121900" anchor="t" anchorCtr="0">
              <a:noAutofit/>
            </a:bodyPr>
            <a:lstStyle/>
            <a:p>
              <a:r>
                <a:rPr lang="en" sz="2400">
                  <a:ea typeface="Montserrat"/>
                  <a:cs typeface="Montserrat"/>
                  <a:sym typeface="Montserrat"/>
                </a:rPr>
                <a:t>Timeline</a:t>
              </a:r>
              <a:endParaRPr sz="2400">
                <a:ea typeface="Montserrat"/>
                <a:cs typeface="Montserrat"/>
                <a:sym typeface="Montserrat"/>
              </a:endParaRPr>
            </a:p>
          </p:txBody>
        </p:sp>
      </p:grpSp>
      <p:grpSp>
        <p:nvGrpSpPr>
          <p:cNvPr id="353" name="Google Shape;353;p35"/>
          <p:cNvGrpSpPr/>
          <p:nvPr/>
        </p:nvGrpSpPr>
        <p:grpSpPr>
          <a:xfrm>
            <a:off x="1895900" y="2690592"/>
            <a:ext cx="1323200" cy="1323209"/>
            <a:chOff x="1421925" y="2017943"/>
            <a:chExt cx="992400" cy="992407"/>
          </a:xfrm>
        </p:grpSpPr>
        <p:sp>
          <p:nvSpPr>
            <p:cNvPr id="354" name="Google Shape;354;p35"/>
            <p:cNvSpPr txBox="1"/>
            <p:nvPr/>
          </p:nvSpPr>
          <p:spPr>
            <a:xfrm rot="-5400000">
              <a:off x="1550550" y="2366843"/>
              <a:ext cx="904200" cy="206400"/>
            </a:xfrm>
            <a:prstGeom prst="rect">
              <a:avLst/>
            </a:prstGeom>
            <a:noFill/>
            <a:ln>
              <a:noFill/>
            </a:ln>
          </p:spPr>
          <p:txBody>
            <a:bodyPr spcFirstLastPara="1" wrap="square" lIns="121900" tIns="121900" rIns="121900" bIns="121900" anchor="t" anchorCtr="0">
              <a:noAutofit/>
            </a:bodyPr>
            <a:lstStyle/>
            <a:p>
              <a:r>
                <a:rPr lang="en" sz="1467" b="1">
                  <a:solidFill>
                    <a:srgbClr val="1155CC"/>
                  </a:solidFill>
                  <a:ea typeface="Montserrat"/>
                  <a:cs typeface="Montserrat"/>
                  <a:sym typeface="Montserrat"/>
                </a:rPr>
                <a:t>Option 1</a:t>
              </a:r>
              <a:endParaRPr sz="1467" b="1">
                <a:solidFill>
                  <a:srgbClr val="1155CC"/>
                </a:solidFill>
                <a:ea typeface="Montserrat"/>
                <a:cs typeface="Montserrat"/>
                <a:sym typeface="Montserrat"/>
              </a:endParaRPr>
            </a:p>
          </p:txBody>
        </p:sp>
        <p:cxnSp>
          <p:nvCxnSpPr>
            <p:cNvPr id="355" name="Google Shape;355;p35"/>
            <p:cNvCxnSpPr/>
            <p:nvPr/>
          </p:nvCxnSpPr>
          <p:spPr>
            <a:xfrm rot="10800000" flipH="1">
              <a:off x="1421925" y="2017950"/>
              <a:ext cx="992400" cy="992400"/>
            </a:xfrm>
            <a:prstGeom prst="bentConnector3">
              <a:avLst>
                <a:gd name="adj1" fmla="val 50000"/>
              </a:avLst>
            </a:prstGeom>
            <a:noFill/>
            <a:ln w="28575" cap="flat" cmpd="sng">
              <a:solidFill>
                <a:srgbClr val="1155CC"/>
              </a:solidFill>
              <a:prstDash val="solid"/>
              <a:round/>
              <a:headEnd type="none" w="med" len="med"/>
              <a:tailEnd type="triangle" w="med" len="med"/>
            </a:ln>
          </p:spPr>
        </p:cxnSp>
      </p:grpSp>
      <p:sp>
        <p:nvSpPr>
          <p:cNvPr id="356" name="Google Shape;356;p35"/>
          <p:cNvSpPr/>
          <p:nvPr/>
        </p:nvSpPr>
        <p:spPr>
          <a:xfrm>
            <a:off x="3320700" y="2429767"/>
            <a:ext cx="2746000" cy="478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467">
                <a:solidFill>
                  <a:schemeClr val="dk1"/>
                </a:solidFill>
                <a:ea typeface="Montserrat"/>
                <a:cs typeface="Montserrat"/>
                <a:sym typeface="Montserrat"/>
              </a:rPr>
              <a:t>C</a:t>
            </a:r>
            <a:r>
              <a:rPr lang="en" sz="1467" baseline="-25000">
                <a:solidFill>
                  <a:schemeClr val="dk1"/>
                </a:solidFill>
                <a:ea typeface="Montserrat"/>
                <a:cs typeface="Montserrat"/>
                <a:sym typeface="Montserrat"/>
              </a:rPr>
              <a:t>p</a:t>
            </a:r>
            <a:endParaRPr sz="1467" baseline="-25000">
              <a:solidFill>
                <a:schemeClr val="dk1"/>
              </a:solidFill>
              <a:ea typeface="Montserrat"/>
              <a:cs typeface="Montserrat"/>
              <a:sym typeface="Montserrat"/>
            </a:endParaRPr>
          </a:p>
        </p:txBody>
      </p:sp>
      <p:sp>
        <p:nvSpPr>
          <p:cNvPr id="357" name="Google Shape;357;p35"/>
          <p:cNvSpPr/>
          <p:nvPr/>
        </p:nvSpPr>
        <p:spPr>
          <a:xfrm>
            <a:off x="6065100" y="2429767"/>
            <a:ext cx="3252400" cy="478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467">
                <a:solidFill>
                  <a:schemeClr val="dk1"/>
                </a:solidFill>
                <a:ea typeface="Montserrat"/>
                <a:cs typeface="Montserrat"/>
                <a:sym typeface="Montserrat"/>
              </a:rPr>
              <a:t>D</a:t>
            </a:r>
            <a:r>
              <a:rPr lang="en" sz="1467" baseline="-25000">
                <a:solidFill>
                  <a:schemeClr val="dk1"/>
                </a:solidFill>
                <a:ea typeface="Montserrat"/>
                <a:cs typeface="Montserrat"/>
                <a:sym typeface="Montserrat"/>
              </a:rPr>
              <a:t>p</a:t>
            </a:r>
            <a:endParaRPr sz="1467" baseline="-25000">
              <a:solidFill>
                <a:schemeClr val="dk1"/>
              </a:solidFill>
              <a:ea typeface="Montserrat"/>
              <a:cs typeface="Montserrat"/>
              <a:sym typeface="Montserrat"/>
            </a:endParaRPr>
          </a:p>
        </p:txBody>
      </p:sp>
      <p:sp>
        <p:nvSpPr>
          <p:cNvPr id="358" name="Google Shape;358;p35"/>
          <p:cNvSpPr/>
          <p:nvPr/>
        </p:nvSpPr>
        <p:spPr>
          <a:xfrm>
            <a:off x="9317500" y="2429767"/>
            <a:ext cx="1447600" cy="4788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467">
                <a:solidFill>
                  <a:schemeClr val="dk1"/>
                </a:solidFill>
                <a:ea typeface="Montserrat"/>
                <a:cs typeface="Montserrat"/>
                <a:sym typeface="Montserrat"/>
              </a:rPr>
              <a:t>A</a:t>
            </a:r>
            <a:r>
              <a:rPr lang="en" sz="1467" baseline="-25000">
                <a:solidFill>
                  <a:schemeClr val="dk1"/>
                </a:solidFill>
                <a:ea typeface="Montserrat"/>
                <a:cs typeface="Montserrat"/>
                <a:sym typeface="Montserrat"/>
              </a:rPr>
              <a:t>d </a:t>
            </a:r>
            <a:r>
              <a:rPr lang="en" sz="1467">
                <a:solidFill>
                  <a:schemeClr val="dk1"/>
                </a:solidFill>
                <a:ea typeface="Montserrat"/>
                <a:cs typeface="Montserrat"/>
                <a:sym typeface="Montserrat"/>
              </a:rPr>
              <a:t>, B</a:t>
            </a:r>
            <a:r>
              <a:rPr lang="en" sz="1467" baseline="-25000">
                <a:solidFill>
                  <a:schemeClr val="dk1"/>
                </a:solidFill>
                <a:ea typeface="Montserrat"/>
                <a:cs typeface="Montserrat"/>
                <a:sym typeface="Montserrat"/>
              </a:rPr>
              <a:t>d</a:t>
            </a:r>
            <a:r>
              <a:rPr lang="en" sz="1467">
                <a:solidFill>
                  <a:schemeClr val="dk1"/>
                </a:solidFill>
                <a:ea typeface="Montserrat"/>
                <a:cs typeface="Montserrat"/>
                <a:sym typeface="Montserrat"/>
              </a:rPr>
              <a:t>, C</a:t>
            </a:r>
            <a:r>
              <a:rPr lang="en" sz="1467" baseline="-25000">
                <a:solidFill>
                  <a:schemeClr val="dk1"/>
                </a:solidFill>
                <a:ea typeface="Montserrat"/>
                <a:cs typeface="Montserrat"/>
                <a:sym typeface="Montserrat"/>
              </a:rPr>
              <a:t>d</a:t>
            </a:r>
            <a:r>
              <a:rPr lang="en" sz="1467">
                <a:solidFill>
                  <a:schemeClr val="dk1"/>
                </a:solidFill>
                <a:ea typeface="Montserrat"/>
                <a:cs typeface="Montserrat"/>
                <a:sym typeface="Montserrat"/>
              </a:rPr>
              <a:t>, D</a:t>
            </a:r>
            <a:r>
              <a:rPr lang="en" sz="1467" baseline="-25000">
                <a:solidFill>
                  <a:schemeClr val="dk1"/>
                </a:solidFill>
                <a:ea typeface="Montserrat"/>
                <a:cs typeface="Montserrat"/>
                <a:sym typeface="Montserrat"/>
              </a:rPr>
              <a:t>d</a:t>
            </a:r>
            <a:endParaRPr sz="1467" baseline="-25000">
              <a:solidFill>
                <a:schemeClr val="dk1"/>
              </a:solidFill>
              <a:ea typeface="Montserrat"/>
              <a:cs typeface="Montserrat"/>
              <a:sym typeface="Montserrat"/>
            </a:endParaRPr>
          </a:p>
        </p:txBody>
      </p:sp>
      <p:sp>
        <p:nvSpPr>
          <p:cNvPr id="359" name="Google Shape;359;p35"/>
          <p:cNvSpPr txBox="1"/>
          <p:nvPr/>
        </p:nvSpPr>
        <p:spPr>
          <a:xfrm>
            <a:off x="10733400" y="2212700"/>
            <a:ext cx="1782400" cy="275200"/>
          </a:xfrm>
          <a:prstGeom prst="rect">
            <a:avLst/>
          </a:prstGeom>
          <a:noFill/>
          <a:ln>
            <a:noFill/>
          </a:ln>
        </p:spPr>
        <p:txBody>
          <a:bodyPr spcFirstLastPara="1" wrap="square" lIns="121900" tIns="121900" rIns="121900" bIns="121900" anchor="t" anchorCtr="0">
            <a:noAutofit/>
          </a:bodyPr>
          <a:lstStyle/>
          <a:p>
            <a:r>
              <a:rPr lang="en" sz="3067">
                <a:ea typeface="Montserrat"/>
                <a:cs typeface="Montserrat"/>
                <a:sym typeface="Montserrat"/>
              </a:rPr>
              <a:t>…</a:t>
            </a:r>
            <a:endParaRPr sz="3067">
              <a:ea typeface="Montserrat"/>
              <a:cs typeface="Montserrat"/>
              <a:sym typeface="Montserrat"/>
            </a:endParaRPr>
          </a:p>
        </p:txBody>
      </p:sp>
      <p:sp>
        <p:nvSpPr>
          <p:cNvPr id="360" name="Google Shape;360;p35"/>
          <p:cNvSpPr/>
          <p:nvPr/>
        </p:nvSpPr>
        <p:spPr>
          <a:xfrm>
            <a:off x="3323633" y="5219933"/>
            <a:ext cx="1410000" cy="4788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467">
                <a:ea typeface="Montserrat"/>
                <a:cs typeface="Montserrat"/>
                <a:sym typeface="Montserrat"/>
              </a:rPr>
              <a:t>A</a:t>
            </a:r>
            <a:r>
              <a:rPr lang="en" sz="1467" baseline="-25000">
                <a:ea typeface="Montserrat"/>
                <a:cs typeface="Montserrat"/>
                <a:sym typeface="Montserrat"/>
              </a:rPr>
              <a:t>d </a:t>
            </a:r>
            <a:r>
              <a:rPr lang="en" sz="1467">
                <a:ea typeface="Montserrat"/>
                <a:cs typeface="Montserrat"/>
                <a:sym typeface="Montserrat"/>
              </a:rPr>
              <a:t>, B</a:t>
            </a:r>
            <a:r>
              <a:rPr lang="en" sz="1467" baseline="-25000">
                <a:ea typeface="Montserrat"/>
                <a:cs typeface="Montserrat"/>
                <a:sym typeface="Montserrat"/>
              </a:rPr>
              <a:t>d</a:t>
            </a:r>
            <a:endParaRPr sz="1467" baseline="-25000">
              <a:ea typeface="Montserrat"/>
              <a:cs typeface="Montserrat"/>
              <a:sym typeface="Montserrat"/>
            </a:endParaRPr>
          </a:p>
        </p:txBody>
      </p:sp>
      <p:sp>
        <p:nvSpPr>
          <p:cNvPr id="361" name="Google Shape;361;p35"/>
          <p:cNvSpPr/>
          <p:nvPr/>
        </p:nvSpPr>
        <p:spPr>
          <a:xfrm>
            <a:off x="4733633" y="5219933"/>
            <a:ext cx="1410000" cy="4788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467">
                <a:ea typeface="Montserrat"/>
                <a:cs typeface="Montserrat"/>
                <a:sym typeface="Montserrat"/>
              </a:rPr>
              <a:t>A</a:t>
            </a:r>
            <a:r>
              <a:rPr lang="en" sz="1467" baseline="-25000">
                <a:ea typeface="Montserrat"/>
                <a:cs typeface="Montserrat"/>
                <a:sym typeface="Montserrat"/>
              </a:rPr>
              <a:t>d </a:t>
            </a:r>
            <a:r>
              <a:rPr lang="en" sz="1467">
                <a:ea typeface="Montserrat"/>
                <a:cs typeface="Montserrat"/>
                <a:sym typeface="Montserrat"/>
              </a:rPr>
              <a:t>, B</a:t>
            </a:r>
            <a:r>
              <a:rPr lang="en" sz="1467" baseline="-25000">
                <a:ea typeface="Montserrat"/>
                <a:cs typeface="Montserrat"/>
                <a:sym typeface="Montserrat"/>
              </a:rPr>
              <a:t>d</a:t>
            </a:r>
            <a:endParaRPr sz="1467" baseline="-25000">
              <a:ea typeface="Montserrat"/>
              <a:cs typeface="Montserrat"/>
              <a:sym typeface="Montserrat"/>
            </a:endParaRPr>
          </a:p>
        </p:txBody>
      </p:sp>
      <p:sp>
        <p:nvSpPr>
          <p:cNvPr id="362" name="Google Shape;362;p35"/>
          <p:cNvSpPr/>
          <p:nvPr/>
        </p:nvSpPr>
        <p:spPr>
          <a:xfrm>
            <a:off x="6143633" y="5219933"/>
            <a:ext cx="1410000" cy="4788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467">
                <a:ea typeface="Montserrat"/>
                <a:cs typeface="Montserrat"/>
                <a:sym typeface="Montserrat"/>
              </a:rPr>
              <a:t>B</a:t>
            </a:r>
            <a:r>
              <a:rPr lang="en" sz="1467" baseline="-25000">
                <a:ea typeface="Montserrat"/>
                <a:cs typeface="Montserrat"/>
                <a:sym typeface="Montserrat"/>
              </a:rPr>
              <a:t>d</a:t>
            </a:r>
            <a:endParaRPr sz="1467" baseline="-25000">
              <a:ea typeface="Montserrat"/>
              <a:cs typeface="Montserrat"/>
              <a:sym typeface="Montserrat"/>
            </a:endParaRPr>
          </a:p>
        </p:txBody>
      </p:sp>
      <p:sp>
        <p:nvSpPr>
          <p:cNvPr id="363" name="Google Shape;363;p35"/>
          <p:cNvSpPr/>
          <p:nvPr/>
        </p:nvSpPr>
        <p:spPr>
          <a:xfrm>
            <a:off x="7553633" y="5219933"/>
            <a:ext cx="1410000" cy="4788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467">
                <a:ea typeface="Montserrat"/>
                <a:cs typeface="Montserrat"/>
                <a:sym typeface="Montserrat"/>
              </a:rPr>
              <a:t>B</a:t>
            </a:r>
            <a:r>
              <a:rPr lang="en" sz="1467" baseline="-25000">
                <a:ea typeface="Montserrat"/>
                <a:cs typeface="Montserrat"/>
                <a:sym typeface="Montserrat"/>
              </a:rPr>
              <a:t>d</a:t>
            </a:r>
            <a:endParaRPr sz="1467" baseline="-25000">
              <a:ea typeface="Montserrat"/>
              <a:cs typeface="Montserrat"/>
              <a:sym typeface="Montserrat"/>
            </a:endParaRPr>
          </a:p>
        </p:txBody>
      </p:sp>
      <p:sp>
        <p:nvSpPr>
          <p:cNvPr id="364" name="Google Shape;364;p35"/>
          <p:cNvSpPr/>
          <p:nvPr/>
        </p:nvSpPr>
        <p:spPr>
          <a:xfrm>
            <a:off x="8963633" y="5219933"/>
            <a:ext cx="2746000" cy="478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467">
                <a:solidFill>
                  <a:schemeClr val="dk1"/>
                </a:solidFill>
                <a:ea typeface="Montserrat"/>
                <a:cs typeface="Montserrat"/>
                <a:sym typeface="Montserrat"/>
              </a:rPr>
              <a:t>C</a:t>
            </a:r>
            <a:r>
              <a:rPr lang="en" sz="1467" baseline="-25000">
                <a:solidFill>
                  <a:schemeClr val="dk1"/>
                </a:solidFill>
                <a:ea typeface="Montserrat"/>
                <a:cs typeface="Montserrat"/>
                <a:sym typeface="Montserrat"/>
              </a:rPr>
              <a:t>p</a:t>
            </a:r>
            <a:endParaRPr sz="1467" baseline="-25000">
              <a:solidFill>
                <a:schemeClr val="dk1"/>
              </a:solidFill>
              <a:ea typeface="Montserrat"/>
              <a:cs typeface="Montserrat"/>
              <a:sym typeface="Montserrat"/>
            </a:endParaRPr>
          </a:p>
        </p:txBody>
      </p:sp>
      <p:sp>
        <p:nvSpPr>
          <p:cNvPr id="365" name="Google Shape;365;p35"/>
          <p:cNvSpPr txBox="1"/>
          <p:nvPr/>
        </p:nvSpPr>
        <p:spPr>
          <a:xfrm>
            <a:off x="11642167" y="4976167"/>
            <a:ext cx="1782400" cy="275200"/>
          </a:xfrm>
          <a:prstGeom prst="rect">
            <a:avLst/>
          </a:prstGeom>
          <a:noFill/>
          <a:ln>
            <a:noFill/>
          </a:ln>
        </p:spPr>
        <p:txBody>
          <a:bodyPr spcFirstLastPara="1" wrap="square" lIns="121900" tIns="121900" rIns="121900" bIns="121900" anchor="t" anchorCtr="0">
            <a:noAutofit/>
          </a:bodyPr>
          <a:lstStyle/>
          <a:p>
            <a:r>
              <a:rPr lang="en" sz="3067">
                <a:latin typeface="Montserrat"/>
                <a:ea typeface="Montserrat"/>
                <a:cs typeface="Montserrat"/>
                <a:sym typeface="Montserrat"/>
              </a:rPr>
              <a:t>…</a:t>
            </a:r>
            <a:endParaRPr sz="3067">
              <a:latin typeface="Montserrat"/>
              <a:ea typeface="Montserrat"/>
              <a:cs typeface="Montserrat"/>
              <a:sym typeface="Montserrat"/>
            </a:endParaRPr>
          </a:p>
        </p:txBody>
      </p:sp>
      <p:sp>
        <p:nvSpPr>
          <p:cNvPr id="366" name="Google Shape;366;p35"/>
          <p:cNvSpPr txBox="1"/>
          <p:nvPr/>
        </p:nvSpPr>
        <p:spPr>
          <a:xfrm>
            <a:off x="5539367" y="5698717"/>
            <a:ext cx="1506000" cy="275200"/>
          </a:xfrm>
          <a:prstGeom prst="rect">
            <a:avLst/>
          </a:prstGeom>
          <a:noFill/>
          <a:ln>
            <a:noFill/>
          </a:ln>
        </p:spPr>
        <p:txBody>
          <a:bodyPr spcFirstLastPara="1" wrap="square" lIns="121900" tIns="121900" rIns="121900" bIns="121900" anchor="t" anchorCtr="0">
            <a:noAutofit/>
          </a:bodyPr>
          <a:lstStyle/>
          <a:p>
            <a:r>
              <a:rPr lang="en" sz="2400">
                <a:ea typeface="Montserrat"/>
                <a:cs typeface="Montserrat"/>
                <a:sym typeface="Montserrat"/>
              </a:rPr>
              <a:t>A exits</a:t>
            </a:r>
            <a:endParaRPr sz="2400">
              <a:ea typeface="Montserrat"/>
              <a:cs typeface="Montserrat"/>
              <a:sym typeface="Montserrat"/>
            </a:endParaRPr>
          </a:p>
        </p:txBody>
      </p:sp>
      <p:sp>
        <p:nvSpPr>
          <p:cNvPr id="367" name="Google Shape;367;p35"/>
          <p:cNvSpPr txBox="1"/>
          <p:nvPr/>
        </p:nvSpPr>
        <p:spPr>
          <a:xfrm>
            <a:off x="4548974" y="6177517"/>
            <a:ext cx="6284652" cy="906301"/>
          </a:xfrm>
          <a:prstGeom prst="rect">
            <a:avLst/>
          </a:prstGeom>
          <a:noFill/>
          <a:ln>
            <a:noFill/>
          </a:ln>
        </p:spPr>
        <p:txBody>
          <a:bodyPr spcFirstLastPara="1" wrap="square" lIns="121900" tIns="121900" rIns="121900" bIns="121900" anchor="t" anchorCtr="0">
            <a:noAutofit/>
          </a:bodyPr>
          <a:lstStyle/>
          <a:p>
            <a:r>
              <a:rPr lang="en" sz="2400" dirty="0">
                <a:solidFill>
                  <a:srgbClr val="CC0000"/>
                </a:solidFill>
                <a:ea typeface="Montserrat"/>
                <a:cs typeface="Montserrat"/>
                <a:sym typeface="Montserrat"/>
              </a:rPr>
              <a:t>Low batch size</a:t>
            </a:r>
            <a:r>
              <a:rPr lang="en" sz="2400" b="1" dirty="0">
                <a:solidFill>
                  <a:srgbClr val="CC0000"/>
                </a:solidFill>
                <a:ea typeface="Montserrat"/>
                <a:cs typeface="Montserrat"/>
                <a:sym typeface="Montserrat"/>
              </a:rPr>
              <a:t> poor throughput</a:t>
            </a:r>
            <a:endParaRPr sz="2400" b="1" dirty="0">
              <a:solidFill>
                <a:srgbClr val="CC0000"/>
              </a:solidFill>
              <a:ea typeface="Montserrat"/>
              <a:cs typeface="Montserrat"/>
              <a:sym typeface="Montserrat"/>
            </a:endParaRPr>
          </a:p>
        </p:txBody>
      </p:sp>
      <p:sp>
        <p:nvSpPr>
          <p:cNvPr id="368" name="Google Shape;368;p35"/>
          <p:cNvSpPr txBox="1"/>
          <p:nvPr/>
        </p:nvSpPr>
        <p:spPr>
          <a:xfrm>
            <a:off x="8403633" y="5698733"/>
            <a:ext cx="1506000" cy="275200"/>
          </a:xfrm>
          <a:prstGeom prst="rect">
            <a:avLst/>
          </a:prstGeom>
          <a:noFill/>
          <a:ln>
            <a:noFill/>
          </a:ln>
        </p:spPr>
        <p:txBody>
          <a:bodyPr spcFirstLastPara="1" wrap="square" lIns="121900" tIns="121900" rIns="121900" bIns="121900" anchor="t" anchorCtr="0">
            <a:noAutofit/>
          </a:bodyPr>
          <a:lstStyle/>
          <a:p>
            <a:r>
              <a:rPr lang="en" sz="2400">
                <a:ea typeface="Montserrat"/>
                <a:cs typeface="Montserrat"/>
                <a:sym typeface="Montserrat"/>
              </a:rPr>
              <a:t>B exits</a:t>
            </a:r>
            <a:endParaRPr sz="2400">
              <a:ea typeface="Montserrat"/>
              <a:cs typeface="Montserrat"/>
              <a:sym typeface="Montserrat"/>
            </a:endParaRPr>
          </a:p>
        </p:txBody>
      </p:sp>
      <p:sp>
        <p:nvSpPr>
          <p:cNvPr id="369" name="Google Shape;369;p35"/>
          <p:cNvSpPr txBox="1"/>
          <p:nvPr/>
        </p:nvSpPr>
        <p:spPr>
          <a:xfrm>
            <a:off x="9293767" y="4166051"/>
            <a:ext cx="4130800" cy="275200"/>
          </a:xfrm>
          <a:prstGeom prst="rect">
            <a:avLst/>
          </a:prstGeom>
          <a:noFill/>
          <a:ln>
            <a:noFill/>
          </a:ln>
        </p:spPr>
        <p:txBody>
          <a:bodyPr spcFirstLastPara="1" wrap="square" lIns="121900" tIns="121900" rIns="121900" bIns="121900" anchor="t" anchorCtr="0">
            <a:noAutofit/>
          </a:bodyPr>
          <a:lstStyle/>
          <a:p>
            <a:r>
              <a:rPr lang="en" sz="1733" b="1">
                <a:solidFill>
                  <a:srgbClr val="FF9900"/>
                </a:solidFill>
                <a:latin typeface="Montserrat"/>
                <a:ea typeface="Montserrat"/>
                <a:cs typeface="Montserrat"/>
                <a:sym typeface="Montserrat"/>
              </a:rPr>
              <a:t>Decode </a:t>
            </a:r>
            <a:endParaRPr sz="1733" b="1">
              <a:solidFill>
                <a:srgbClr val="FF9900"/>
              </a:solidFill>
              <a:latin typeface="Montserrat"/>
              <a:ea typeface="Montserrat"/>
              <a:cs typeface="Montserrat"/>
              <a:sym typeface="Montserrat"/>
            </a:endParaRPr>
          </a:p>
          <a:p>
            <a:r>
              <a:rPr lang="en" sz="1733" b="1">
                <a:solidFill>
                  <a:srgbClr val="FF9900"/>
                </a:solidFill>
                <a:latin typeface="Montserrat"/>
                <a:ea typeface="Montserrat"/>
                <a:cs typeface="Montserrat"/>
                <a:sym typeface="Montserrat"/>
              </a:rPr>
              <a:t>Prioritizing</a:t>
            </a:r>
            <a:endParaRPr sz="1733" b="1">
              <a:solidFill>
                <a:srgbClr val="FF9900"/>
              </a:solidFill>
              <a:latin typeface="Montserrat"/>
              <a:ea typeface="Montserrat"/>
              <a:cs typeface="Montserrat"/>
              <a:sym typeface="Montserrat"/>
            </a:endParaRPr>
          </a:p>
          <a:p>
            <a:r>
              <a:rPr lang="en" sz="1733" b="1">
                <a:solidFill>
                  <a:srgbClr val="FF9900"/>
                </a:solidFill>
                <a:latin typeface="Montserrat"/>
                <a:ea typeface="Montserrat"/>
                <a:cs typeface="Montserrat"/>
                <a:sym typeface="Montserrat"/>
              </a:rPr>
              <a:t>Eg: FasterTransformer</a:t>
            </a:r>
            <a:endParaRPr sz="1733" b="1">
              <a:solidFill>
                <a:srgbClr val="FF9900"/>
              </a:solidFill>
              <a:latin typeface="Montserrat"/>
              <a:ea typeface="Montserrat"/>
              <a:cs typeface="Montserrat"/>
              <a:sym typeface="Montserrat"/>
            </a:endParaRPr>
          </a:p>
        </p:txBody>
      </p:sp>
      <p:sp>
        <p:nvSpPr>
          <p:cNvPr id="370" name="Google Shape;370;p35"/>
          <p:cNvSpPr txBox="1"/>
          <p:nvPr/>
        </p:nvSpPr>
        <p:spPr>
          <a:xfrm>
            <a:off x="9293767" y="2886633"/>
            <a:ext cx="2933600" cy="275200"/>
          </a:xfrm>
          <a:prstGeom prst="rect">
            <a:avLst/>
          </a:prstGeom>
          <a:noFill/>
          <a:ln>
            <a:noFill/>
          </a:ln>
        </p:spPr>
        <p:txBody>
          <a:bodyPr spcFirstLastPara="1" wrap="square" lIns="121900" tIns="121900" rIns="121900" bIns="121900" anchor="t" anchorCtr="0">
            <a:noAutofit/>
          </a:bodyPr>
          <a:lstStyle/>
          <a:p>
            <a:r>
              <a:rPr lang="en" sz="1733" b="1">
                <a:solidFill>
                  <a:srgbClr val="1155CC"/>
                </a:solidFill>
                <a:ea typeface="Montserrat"/>
                <a:cs typeface="Montserrat"/>
                <a:sym typeface="Montserrat"/>
              </a:rPr>
              <a:t>Prefill</a:t>
            </a:r>
            <a:endParaRPr sz="1733" b="1">
              <a:solidFill>
                <a:srgbClr val="1155CC"/>
              </a:solidFill>
              <a:ea typeface="Montserrat"/>
              <a:cs typeface="Montserrat"/>
              <a:sym typeface="Montserrat"/>
            </a:endParaRPr>
          </a:p>
          <a:p>
            <a:r>
              <a:rPr lang="en" sz="1733" b="1">
                <a:solidFill>
                  <a:srgbClr val="1155CC"/>
                </a:solidFill>
                <a:ea typeface="Montserrat"/>
                <a:cs typeface="Montserrat"/>
                <a:sym typeface="Montserrat"/>
              </a:rPr>
              <a:t>Prioritizing</a:t>
            </a:r>
            <a:endParaRPr sz="1733" b="1">
              <a:solidFill>
                <a:srgbClr val="1155CC"/>
              </a:solidFill>
              <a:ea typeface="Montserrat"/>
              <a:cs typeface="Montserrat"/>
              <a:sym typeface="Montserrat"/>
            </a:endParaRPr>
          </a:p>
          <a:p>
            <a:r>
              <a:rPr lang="en" sz="1733" b="1">
                <a:solidFill>
                  <a:srgbClr val="1155CC"/>
                </a:solidFill>
                <a:ea typeface="Montserrat"/>
                <a:cs typeface="Montserrat"/>
                <a:sym typeface="Montserrat"/>
              </a:rPr>
              <a:t>Eg: vLLM</a:t>
            </a:r>
            <a:endParaRPr sz="1733" b="1">
              <a:solidFill>
                <a:srgbClr val="1155CC"/>
              </a:solidFill>
              <a:ea typeface="Montserrat"/>
              <a:cs typeface="Montserrat"/>
              <a:sym typeface="Montserrat"/>
            </a:endParaRPr>
          </a:p>
        </p:txBody>
      </p:sp>
      <p:grpSp>
        <p:nvGrpSpPr>
          <p:cNvPr id="371" name="Google Shape;371;p35"/>
          <p:cNvGrpSpPr/>
          <p:nvPr/>
        </p:nvGrpSpPr>
        <p:grpSpPr>
          <a:xfrm>
            <a:off x="3323167" y="3002633"/>
            <a:ext cx="5995200" cy="356584"/>
            <a:chOff x="2492375" y="2251975"/>
            <a:chExt cx="4496400" cy="267438"/>
          </a:xfrm>
        </p:grpSpPr>
        <p:sp>
          <p:nvSpPr>
            <p:cNvPr id="372" name="Google Shape;372;p35"/>
            <p:cNvSpPr txBox="1"/>
            <p:nvPr/>
          </p:nvSpPr>
          <p:spPr>
            <a:xfrm>
              <a:off x="3232375" y="2313013"/>
              <a:ext cx="3588000" cy="206400"/>
            </a:xfrm>
            <a:prstGeom prst="rect">
              <a:avLst/>
            </a:prstGeom>
            <a:noFill/>
            <a:ln>
              <a:noFill/>
            </a:ln>
          </p:spPr>
          <p:txBody>
            <a:bodyPr spcFirstLastPara="1" wrap="square" lIns="121900" tIns="121900" rIns="121900" bIns="121900" anchor="t" anchorCtr="0">
              <a:noAutofit/>
            </a:bodyPr>
            <a:lstStyle/>
            <a:p>
              <a:r>
                <a:rPr lang="en" sz="2400" dirty="0">
                  <a:solidFill>
                    <a:srgbClr val="CC0000"/>
                  </a:solidFill>
                  <a:ea typeface="Montserrat"/>
                  <a:cs typeface="Montserrat"/>
                  <a:sym typeface="Montserrat"/>
                </a:rPr>
                <a:t>Decodes</a:t>
              </a:r>
              <a:r>
                <a:rPr lang="en" sz="2400" b="1" dirty="0">
                  <a:solidFill>
                    <a:srgbClr val="CC0000"/>
                  </a:solidFill>
                  <a:ea typeface="Montserrat"/>
                  <a:cs typeface="Montserrat"/>
                  <a:sym typeface="Montserrat"/>
                </a:rPr>
                <a:t> </a:t>
              </a:r>
              <a:r>
                <a:rPr lang="en" sz="2400" dirty="0">
                  <a:solidFill>
                    <a:srgbClr val="CC0000"/>
                  </a:solidFill>
                  <a:ea typeface="Montserrat"/>
                  <a:cs typeface="Montserrat"/>
                  <a:sym typeface="Montserrat"/>
                </a:rPr>
                <a:t>for requests A, B </a:t>
              </a:r>
              <a:r>
                <a:rPr lang="en" sz="2400" b="1" dirty="0">
                  <a:solidFill>
                    <a:srgbClr val="CC0000"/>
                  </a:solidFill>
                  <a:ea typeface="Montserrat"/>
                  <a:cs typeface="Montserrat"/>
                  <a:sym typeface="Montserrat"/>
                </a:rPr>
                <a:t>stalled </a:t>
              </a:r>
              <a:endParaRPr sz="2400" b="1" dirty="0">
                <a:solidFill>
                  <a:srgbClr val="CC0000"/>
                </a:solidFill>
                <a:ea typeface="Montserrat"/>
                <a:cs typeface="Montserrat"/>
                <a:sym typeface="Montserrat"/>
              </a:endParaRPr>
            </a:p>
          </p:txBody>
        </p:sp>
        <p:sp>
          <p:nvSpPr>
            <p:cNvPr id="373" name="Google Shape;373;p35"/>
            <p:cNvSpPr/>
            <p:nvPr/>
          </p:nvSpPr>
          <p:spPr>
            <a:xfrm rot="-5400000">
              <a:off x="4690625" y="53725"/>
              <a:ext cx="99900" cy="4496400"/>
            </a:xfrm>
            <a:prstGeom prst="leftBrace">
              <a:avLst>
                <a:gd name="adj1" fmla="val 50000"/>
                <a:gd name="adj2" fmla="val 50000"/>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grpSp>
      <p:grpSp>
        <p:nvGrpSpPr>
          <p:cNvPr id="374" name="Google Shape;374;p35"/>
          <p:cNvGrpSpPr/>
          <p:nvPr/>
        </p:nvGrpSpPr>
        <p:grpSpPr>
          <a:xfrm>
            <a:off x="640200" y="2851901"/>
            <a:ext cx="1782400" cy="895633"/>
            <a:chOff x="480150" y="2138925"/>
            <a:chExt cx="1336800" cy="671725"/>
          </a:xfrm>
        </p:grpSpPr>
        <p:sp>
          <p:nvSpPr>
            <p:cNvPr id="375" name="Google Shape;375;p35"/>
            <p:cNvSpPr txBox="1"/>
            <p:nvPr/>
          </p:nvSpPr>
          <p:spPr>
            <a:xfrm>
              <a:off x="480150" y="2138925"/>
              <a:ext cx="1336800" cy="206400"/>
            </a:xfrm>
            <a:prstGeom prst="rect">
              <a:avLst/>
            </a:prstGeom>
            <a:noFill/>
            <a:ln>
              <a:noFill/>
            </a:ln>
          </p:spPr>
          <p:txBody>
            <a:bodyPr spcFirstLastPara="1" wrap="square" lIns="121900" tIns="121900" rIns="121900" bIns="121900" anchor="t" anchorCtr="0">
              <a:noAutofit/>
            </a:bodyPr>
            <a:lstStyle/>
            <a:p>
              <a:r>
                <a:rPr lang="en" sz="2400" dirty="0">
                  <a:ea typeface="Montserrat"/>
                  <a:cs typeface="Montserrat"/>
                  <a:sym typeface="Montserrat"/>
                </a:rPr>
                <a:t> C, D enter</a:t>
              </a:r>
              <a:endParaRPr sz="2400" dirty="0">
                <a:ea typeface="Montserrat"/>
                <a:cs typeface="Montserrat"/>
                <a:sym typeface="Montserrat"/>
              </a:endParaRPr>
            </a:p>
          </p:txBody>
        </p:sp>
        <p:cxnSp>
          <p:nvCxnSpPr>
            <p:cNvPr id="376" name="Google Shape;376;p35"/>
            <p:cNvCxnSpPr/>
            <p:nvPr/>
          </p:nvCxnSpPr>
          <p:spPr>
            <a:xfrm rot="10800000">
              <a:off x="1209900" y="2452150"/>
              <a:ext cx="0" cy="358500"/>
            </a:xfrm>
            <a:prstGeom prst="straightConnector1">
              <a:avLst/>
            </a:prstGeom>
            <a:noFill/>
            <a:ln w="19050" cap="flat" cmpd="sng">
              <a:solidFill>
                <a:schemeClr val="dk1"/>
              </a:solidFill>
              <a:prstDash val="solid"/>
              <a:round/>
              <a:headEnd type="triangle" w="med" len="med"/>
              <a:tailEnd type="none" w="med" len="med"/>
            </a:ln>
          </p:spPr>
        </p:cxnSp>
      </p:grpSp>
      <p:grpSp>
        <p:nvGrpSpPr>
          <p:cNvPr id="377" name="Google Shape;377;p35"/>
          <p:cNvGrpSpPr/>
          <p:nvPr/>
        </p:nvGrpSpPr>
        <p:grpSpPr>
          <a:xfrm>
            <a:off x="1895900" y="4112991"/>
            <a:ext cx="1323200" cy="1341576"/>
            <a:chOff x="1421925" y="3084743"/>
            <a:chExt cx="992400" cy="1006182"/>
          </a:xfrm>
        </p:grpSpPr>
        <p:cxnSp>
          <p:nvCxnSpPr>
            <p:cNvPr id="378" name="Google Shape;378;p35"/>
            <p:cNvCxnSpPr/>
            <p:nvPr/>
          </p:nvCxnSpPr>
          <p:spPr>
            <a:xfrm>
              <a:off x="1421925" y="3098525"/>
              <a:ext cx="992400" cy="992400"/>
            </a:xfrm>
            <a:prstGeom prst="bentConnector3">
              <a:avLst>
                <a:gd name="adj1" fmla="val 50000"/>
              </a:avLst>
            </a:prstGeom>
            <a:noFill/>
            <a:ln w="28575" cap="flat" cmpd="sng">
              <a:solidFill>
                <a:srgbClr val="FF9900"/>
              </a:solidFill>
              <a:prstDash val="solid"/>
              <a:round/>
              <a:headEnd type="none" w="med" len="med"/>
              <a:tailEnd type="triangle" w="med" len="med"/>
            </a:ln>
          </p:spPr>
        </p:cxnSp>
        <p:sp>
          <p:nvSpPr>
            <p:cNvPr id="379" name="Google Shape;379;p35"/>
            <p:cNvSpPr txBox="1"/>
            <p:nvPr/>
          </p:nvSpPr>
          <p:spPr>
            <a:xfrm rot="-5400000">
              <a:off x="1550550" y="3433643"/>
              <a:ext cx="904200" cy="206400"/>
            </a:xfrm>
            <a:prstGeom prst="rect">
              <a:avLst/>
            </a:prstGeom>
            <a:noFill/>
            <a:ln>
              <a:noFill/>
            </a:ln>
          </p:spPr>
          <p:txBody>
            <a:bodyPr spcFirstLastPara="1" wrap="square" lIns="121900" tIns="121900" rIns="121900" bIns="121900" anchor="t" anchorCtr="0">
              <a:noAutofit/>
            </a:bodyPr>
            <a:lstStyle/>
            <a:p>
              <a:r>
                <a:rPr lang="en" sz="1467" b="1">
                  <a:solidFill>
                    <a:srgbClr val="FF9900"/>
                  </a:solidFill>
                  <a:ea typeface="Montserrat"/>
                  <a:cs typeface="Montserrat"/>
                  <a:sym typeface="Montserrat"/>
                </a:rPr>
                <a:t>Option 2</a:t>
              </a:r>
              <a:endParaRPr sz="1467" b="1">
                <a:solidFill>
                  <a:srgbClr val="FF9900"/>
                </a:solidFill>
                <a:ea typeface="Montserrat"/>
                <a:cs typeface="Montserrat"/>
                <a:sym typeface="Montserrat"/>
              </a:endParaRPr>
            </a:p>
          </p:txBody>
        </p:sp>
      </p:grpSp>
      <p:sp>
        <p:nvSpPr>
          <p:cNvPr id="4" name="Title 1">
            <a:extLst>
              <a:ext uri="{FF2B5EF4-FFF2-40B4-BE49-F238E27FC236}">
                <a16:creationId xmlns:a16="http://schemas.microsoft.com/office/drawing/2014/main" id="{BFE0C52A-BD9A-3F3E-FEE5-22F46745C77B}"/>
              </a:ext>
            </a:extLst>
          </p:cNvPr>
          <p:cNvSpPr txBox="1">
            <a:spLocks/>
          </p:cNvSpPr>
          <p:nvPr/>
        </p:nvSpPr>
        <p:spPr>
          <a:xfrm>
            <a:off x="838200" y="365125"/>
            <a:ext cx="10515600" cy="1325563"/>
          </a:xfrm>
          <a:prstGeom prst="rect">
            <a:avLst/>
          </a:prstGeom>
        </p:spPr>
        <p:txBody>
          <a:bodyPr spcFirstLastPara="1" vert="horz" wrap="square" lIns="91425" tIns="91425" rIns="91425" bIns="91425" rtlCol="0" anchor="t" anchorCtr="0">
            <a:normAutofit/>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How is scheduling done today?</a:t>
            </a:r>
          </a:p>
        </p:txBody>
      </p:sp>
      <p:cxnSp>
        <p:nvCxnSpPr>
          <p:cNvPr id="2" name="Google Shape;451;p38">
            <a:extLst>
              <a:ext uri="{FF2B5EF4-FFF2-40B4-BE49-F238E27FC236}">
                <a16:creationId xmlns:a16="http://schemas.microsoft.com/office/drawing/2014/main" id="{0CA0E7E0-DC78-8A0C-E5E3-99BF7DEE5DF9}"/>
              </a:ext>
            </a:extLst>
          </p:cNvPr>
          <p:cNvCxnSpPr/>
          <p:nvPr/>
        </p:nvCxnSpPr>
        <p:spPr>
          <a:xfrm>
            <a:off x="1900067" y="4103433"/>
            <a:ext cx="1313600" cy="0"/>
          </a:xfrm>
          <a:prstGeom prst="straightConnector1">
            <a:avLst/>
          </a:prstGeom>
          <a:noFill/>
          <a:ln w="28575" cap="flat" cmpd="sng">
            <a:solidFill>
              <a:srgbClr val="A64D79"/>
            </a:solidFill>
            <a:prstDash val="solid"/>
            <a:round/>
            <a:headEnd type="none" w="med" len="med"/>
            <a:tailEnd type="triangle" w="med" len="med"/>
          </a:ln>
        </p:spPr>
      </p:cxnSp>
      <p:grpSp>
        <p:nvGrpSpPr>
          <p:cNvPr id="3" name="Google Shape;452;p38">
            <a:extLst>
              <a:ext uri="{FF2B5EF4-FFF2-40B4-BE49-F238E27FC236}">
                <a16:creationId xmlns:a16="http://schemas.microsoft.com/office/drawing/2014/main" id="{052C5891-D73C-F9D7-DF43-1CE316EB913D}"/>
              </a:ext>
            </a:extLst>
          </p:cNvPr>
          <p:cNvGrpSpPr/>
          <p:nvPr/>
        </p:nvGrpSpPr>
        <p:grpSpPr>
          <a:xfrm>
            <a:off x="3320701" y="3864033"/>
            <a:ext cx="2753233" cy="478800"/>
            <a:chOff x="2490525" y="2898025"/>
            <a:chExt cx="2064925" cy="359100"/>
          </a:xfrm>
        </p:grpSpPr>
        <p:sp>
          <p:nvSpPr>
            <p:cNvPr id="5" name="Google Shape;453;p38">
              <a:extLst>
                <a:ext uri="{FF2B5EF4-FFF2-40B4-BE49-F238E27FC236}">
                  <a16:creationId xmlns:a16="http://schemas.microsoft.com/office/drawing/2014/main" id="{39E90FC5-887A-A4E6-B889-66703CE49556}"/>
                </a:ext>
              </a:extLst>
            </p:cNvPr>
            <p:cNvSpPr/>
            <p:nvPr/>
          </p:nvSpPr>
          <p:spPr>
            <a:xfrm>
              <a:off x="2490525" y="2898025"/>
              <a:ext cx="2059500" cy="359100"/>
            </a:xfrm>
            <a:prstGeom prst="rect">
              <a:avLst/>
            </a:prstGeom>
            <a:solidFill>
              <a:srgbClr val="FCE5CD"/>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r>
                <a:rPr lang="en" sz="1467">
                  <a:solidFill>
                    <a:schemeClr val="dk1"/>
                  </a:solidFill>
                  <a:ea typeface="Montserrat"/>
                  <a:cs typeface="Montserrat"/>
                  <a:sym typeface="Montserrat"/>
                </a:rPr>
                <a:t>C</a:t>
              </a:r>
              <a:r>
                <a:rPr lang="en" sz="1467" baseline="-25000">
                  <a:solidFill>
                    <a:schemeClr val="dk1"/>
                  </a:solidFill>
                  <a:ea typeface="Montserrat"/>
                  <a:cs typeface="Montserrat"/>
                  <a:sym typeface="Montserrat"/>
                </a:rPr>
                <a:t>p   </a:t>
              </a:r>
              <a:r>
                <a:rPr lang="en" sz="1467">
                  <a:solidFill>
                    <a:schemeClr val="dk1"/>
                  </a:solidFill>
                  <a:ea typeface="Montserrat"/>
                  <a:cs typeface="Montserrat"/>
                  <a:sym typeface="Montserrat"/>
                </a:rPr>
                <a:t>+</a:t>
              </a:r>
              <a:r>
                <a:rPr lang="en" sz="1467" baseline="-25000">
                  <a:solidFill>
                    <a:schemeClr val="dk1"/>
                  </a:solidFill>
                  <a:ea typeface="Montserrat"/>
                  <a:cs typeface="Montserrat"/>
                  <a:sym typeface="Montserrat"/>
                </a:rPr>
                <a:t>   </a:t>
              </a:r>
              <a:r>
                <a:rPr lang="en" sz="1467">
                  <a:solidFill>
                    <a:schemeClr val="dk1"/>
                  </a:solidFill>
                  <a:ea typeface="Montserrat"/>
                  <a:cs typeface="Montserrat"/>
                  <a:sym typeface="Montserrat"/>
                </a:rPr>
                <a:t>A</a:t>
              </a:r>
              <a:r>
                <a:rPr lang="en" sz="1467" baseline="-25000">
                  <a:solidFill>
                    <a:schemeClr val="dk1"/>
                  </a:solidFill>
                  <a:ea typeface="Montserrat"/>
                  <a:cs typeface="Montserrat"/>
                  <a:sym typeface="Montserrat"/>
                </a:rPr>
                <a:t>d </a:t>
              </a:r>
              <a:r>
                <a:rPr lang="en" sz="1467">
                  <a:solidFill>
                    <a:schemeClr val="dk1"/>
                  </a:solidFill>
                  <a:ea typeface="Montserrat"/>
                  <a:cs typeface="Montserrat"/>
                  <a:sym typeface="Montserrat"/>
                </a:rPr>
                <a:t>, B</a:t>
              </a:r>
              <a:r>
                <a:rPr lang="en" sz="1467" baseline="-25000">
                  <a:solidFill>
                    <a:schemeClr val="dk1"/>
                  </a:solidFill>
                  <a:ea typeface="Montserrat"/>
                  <a:cs typeface="Montserrat"/>
                  <a:sym typeface="Montserrat"/>
                </a:rPr>
                <a:t>d</a:t>
              </a:r>
              <a:endParaRPr sz="1467" baseline="-25000">
                <a:solidFill>
                  <a:schemeClr val="dk1"/>
                </a:solidFill>
                <a:ea typeface="Montserrat"/>
                <a:cs typeface="Montserrat"/>
                <a:sym typeface="Montserrat"/>
              </a:endParaRPr>
            </a:p>
          </p:txBody>
        </p:sp>
        <p:sp>
          <p:nvSpPr>
            <p:cNvPr id="6" name="Google Shape;454;p38">
              <a:extLst>
                <a:ext uri="{FF2B5EF4-FFF2-40B4-BE49-F238E27FC236}">
                  <a16:creationId xmlns:a16="http://schemas.microsoft.com/office/drawing/2014/main" id="{BC824CAA-0728-9924-A9B2-A3A559B85A6C}"/>
                </a:ext>
              </a:extLst>
            </p:cNvPr>
            <p:cNvSpPr/>
            <p:nvPr/>
          </p:nvSpPr>
          <p:spPr>
            <a:xfrm>
              <a:off x="4464850" y="2902150"/>
              <a:ext cx="90600" cy="350100"/>
            </a:xfrm>
            <a:prstGeom prst="rect">
              <a:avLst/>
            </a:prstGeom>
            <a:solidFill>
              <a:srgbClr val="FCE5CD"/>
            </a:solidFill>
            <a:ln>
              <a:noFill/>
            </a:ln>
          </p:spPr>
          <p:txBody>
            <a:bodyPr spcFirstLastPara="1" wrap="square" lIns="121900" tIns="121900" rIns="121900" bIns="121900" anchor="ctr" anchorCtr="0">
              <a:noAutofit/>
            </a:bodyPr>
            <a:lstStyle/>
            <a:p>
              <a:pPr algn="ctr"/>
              <a:endParaRPr sz="2400"/>
            </a:p>
          </p:txBody>
        </p:sp>
      </p:grpSp>
      <p:sp>
        <p:nvSpPr>
          <p:cNvPr id="7" name="Flowchart: Alternate Process 6">
            <a:extLst>
              <a:ext uri="{FF2B5EF4-FFF2-40B4-BE49-F238E27FC236}">
                <a16:creationId xmlns:a16="http://schemas.microsoft.com/office/drawing/2014/main" id="{81BF8A0A-2F35-2B16-032A-BBF5D5531B09}"/>
              </a:ext>
            </a:extLst>
          </p:cNvPr>
          <p:cNvSpPr/>
          <p:nvPr/>
        </p:nvSpPr>
        <p:spPr>
          <a:xfrm>
            <a:off x="6440733" y="3654248"/>
            <a:ext cx="5112048" cy="967301"/>
          </a:xfrm>
          <a:prstGeom prst="flowChartAlternateProces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Can we process the prefill of a new request, without pausing the ongoing decodes?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7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6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6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6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6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6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6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6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7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6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14B75-960A-0E0D-26E8-5353F7FE7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6F521-793E-9907-807B-3F8D9D05A6A3}"/>
              </a:ext>
            </a:extLst>
          </p:cNvPr>
          <p:cNvSpPr>
            <a:spLocks noGrp="1"/>
          </p:cNvSpPr>
          <p:nvPr>
            <p:ph type="title"/>
          </p:nvPr>
        </p:nvSpPr>
        <p:spPr/>
        <p:txBody>
          <a:bodyPr/>
          <a:lstStyle/>
          <a:p>
            <a:r>
              <a:rPr lang="en-US"/>
              <a:t>Scheduling today</a:t>
            </a:r>
          </a:p>
        </p:txBody>
      </p:sp>
      <p:sp>
        <p:nvSpPr>
          <p:cNvPr id="5" name="Rectangle 4">
            <a:extLst>
              <a:ext uri="{FF2B5EF4-FFF2-40B4-BE49-F238E27FC236}">
                <a16:creationId xmlns:a16="http://schemas.microsoft.com/office/drawing/2014/main" id="{4C0DABC0-4EF4-0EED-5994-30C00F14B65C}"/>
              </a:ext>
            </a:extLst>
          </p:cNvPr>
          <p:cNvSpPr/>
          <p:nvPr/>
        </p:nvSpPr>
        <p:spPr>
          <a:xfrm>
            <a:off x="8470030" y="2049125"/>
            <a:ext cx="1152659" cy="334850"/>
          </a:xfrm>
          <a:prstGeom prst="rect">
            <a:avLst/>
          </a:prstGeom>
          <a:solidFill>
            <a:schemeClr val="accent2">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6ADA8961-7E8A-7291-3ABB-FB0E21C00BD1}"/>
              </a:ext>
            </a:extLst>
          </p:cNvPr>
          <p:cNvSpPr/>
          <p:nvPr/>
        </p:nvSpPr>
        <p:spPr>
          <a:xfrm>
            <a:off x="9940559" y="2049125"/>
            <a:ext cx="663265" cy="334850"/>
          </a:xfrm>
          <a:prstGeom prst="rect">
            <a:avLst/>
          </a:prstGeom>
          <a:solidFill>
            <a:schemeClr val="accent4">
              <a:lumMod val="40000"/>
              <a:lumOff val="60000"/>
            </a:schemeClr>
          </a:solidFill>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EB7FBBCD-DCB3-5C7E-7BC7-314CC518D4BB}"/>
              </a:ext>
            </a:extLst>
          </p:cNvPr>
          <p:cNvSpPr/>
          <p:nvPr/>
        </p:nvSpPr>
        <p:spPr>
          <a:xfrm>
            <a:off x="11198947" y="1598989"/>
            <a:ext cx="315530" cy="334838"/>
          </a:xfrm>
          <a:prstGeom prst="rect">
            <a:avLst/>
          </a:prstGeom>
          <a:solidFill>
            <a:schemeClr val="accent3">
              <a:lumMod val="20000"/>
              <a:lumOff val="80000"/>
            </a:schemeClr>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A474BFDD-9BDA-FD1B-5DFD-B9BE76E08B22}"/>
              </a:ext>
            </a:extLst>
          </p:cNvPr>
          <p:cNvSpPr/>
          <p:nvPr/>
        </p:nvSpPr>
        <p:spPr>
          <a:xfrm>
            <a:off x="11028130" y="2049123"/>
            <a:ext cx="712476" cy="334825"/>
          </a:xfrm>
          <a:prstGeom prst="rect">
            <a:avLst/>
          </a:prstGeom>
          <a:solidFill>
            <a:schemeClr val="accent5">
              <a:lumMod val="20000"/>
              <a:lumOff val="80000"/>
            </a:schemeClr>
          </a:solidFill>
          <a:ln>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E34A7E26-468A-5BC7-EB56-9520B144E255}"/>
              </a:ext>
            </a:extLst>
          </p:cNvPr>
          <p:cNvSpPr/>
          <p:nvPr/>
        </p:nvSpPr>
        <p:spPr>
          <a:xfrm>
            <a:off x="9390674" y="2050732"/>
            <a:ext cx="76150" cy="334825"/>
          </a:xfrm>
          <a:prstGeom prst="rect">
            <a:avLst/>
          </a:prstGeom>
          <a:pattFill prst="wdUpDiag">
            <a:fgClr>
              <a:schemeClr val="accent2">
                <a:lumMod val="20000"/>
                <a:lumOff val="80000"/>
              </a:schemeClr>
            </a:fgClr>
            <a:bgClr>
              <a:schemeClr val="bg1"/>
            </a:bgClr>
          </a:patt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A004485-3D20-8351-9AD9-1E342A741655}"/>
              </a:ext>
            </a:extLst>
          </p:cNvPr>
          <p:cNvSpPr/>
          <p:nvPr/>
        </p:nvSpPr>
        <p:spPr>
          <a:xfrm>
            <a:off x="9469941" y="2050026"/>
            <a:ext cx="76150" cy="334825"/>
          </a:xfrm>
          <a:prstGeom prst="rect">
            <a:avLst/>
          </a:prstGeom>
          <a:pattFill prst="wdUpDiag">
            <a:fgClr>
              <a:schemeClr val="accent2">
                <a:lumMod val="20000"/>
                <a:lumOff val="80000"/>
              </a:schemeClr>
            </a:fgClr>
            <a:bgClr>
              <a:schemeClr val="bg1"/>
            </a:bgClr>
          </a:patt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0EDA989-51AC-20DC-15C4-C0086D969911}"/>
              </a:ext>
            </a:extLst>
          </p:cNvPr>
          <p:cNvSpPr/>
          <p:nvPr/>
        </p:nvSpPr>
        <p:spPr>
          <a:xfrm>
            <a:off x="9545344" y="2049123"/>
            <a:ext cx="76150" cy="334825"/>
          </a:xfrm>
          <a:prstGeom prst="rect">
            <a:avLst/>
          </a:prstGeom>
          <a:pattFill prst="wdUpDiag">
            <a:fgClr>
              <a:schemeClr val="accent2">
                <a:lumMod val="20000"/>
                <a:lumOff val="80000"/>
              </a:schemeClr>
            </a:fgClr>
            <a:bgClr>
              <a:schemeClr val="bg1"/>
            </a:bgClr>
          </a:patt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1C5A288-9FC4-DD27-ECA4-808DDB742831}"/>
              </a:ext>
            </a:extLst>
          </p:cNvPr>
          <p:cNvSpPr/>
          <p:nvPr/>
        </p:nvSpPr>
        <p:spPr>
          <a:xfrm>
            <a:off x="10369420" y="2050732"/>
            <a:ext cx="76150" cy="334825"/>
          </a:xfrm>
          <a:prstGeom prst="rect">
            <a:avLst/>
          </a:prstGeom>
          <a:pattFill prst="wdUpDiag">
            <a:fgClr>
              <a:srgbClr val="96DCF8"/>
            </a:fgClr>
            <a:bgClr>
              <a:schemeClr val="bg1"/>
            </a:bgClr>
          </a:patt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8F5719B-98D9-62C0-3CFC-5810733551D3}"/>
              </a:ext>
            </a:extLst>
          </p:cNvPr>
          <p:cNvSpPr/>
          <p:nvPr/>
        </p:nvSpPr>
        <p:spPr>
          <a:xfrm>
            <a:off x="10448687" y="2050026"/>
            <a:ext cx="76150" cy="334825"/>
          </a:xfrm>
          <a:prstGeom prst="rect">
            <a:avLst/>
          </a:prstGeom>
          <a:pattFill prst="wdUpDiag">
            <a:fgClr>
              <a:srgbClr val="96DCF8"/>
            </a:fgClr>
            <a:bgClr>
              <a:schemeClr val="bg1"/>
            </a:bgClr>
          </a:patt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E9DF8F2-4DA7-3C01-AA6D-D0C2B14ECD26}"/>
              </a:ext>
            </a:extLst>
          </p:cNvPr>
          <p:cNvSpPr/>
          <p:nvPr/>
        </p:nvSpPr>
        <p:spPr>
          <a:xfrm>
            <a:off x="10524090" y="2049123"/>
            <a:ext cx="76150" cy="334825"/>
          </a:xfrm>
          <a:prstGeom prst="rect">
            <a:avLst/>
          </a:prstGeom>
          <a:pattFill prst="wdUpDiag">
            <a:fgClr>
              <a:srgbClr val="96DCF8"/>
            </a:fgClr>
            <a:bgClr>
              <a:schemeClr val="bg1"/>
            </a:bgClr>
          </a:patt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1C94410-8F55-AD0A-B11D-DF46E4257823}"/>
              </a:ext>
            </a:extLst>
          </p:cNvPr>
          <p:cNvSpPr/>
          <p:nvPr/>
        </p:nvSpPr>
        <p:spPr>
          <a:xfrm>
            <a:off x="11438327" y="1598988"/>
            <a:ext cx="76150" cy="334825"/>
          </a:xfrm>
          <a:prstGeom prst="rect">
            <a:avLst/>
          </a:prstGeom>
          <a:pattFill prst="wdUpDiag">
            <a:fgClr>
              <a:srgbClr val="C2F1C8"/>
            </a:fgClr>
            <a:bgClr>
              <a:schemeClr val="bg1"/>
            </a:bgClr>
          </a:patt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F393C98-05EA-01A7-C586-EBAD8CD7DBF6}"/>
              </a:ext>
            </a:extLst>
          </p:cNvPr>
          <p:cNvSpPr/>
          <p:nvPr/>
        </p:nvSpPr>
        <p:spPr>
          <a:xfrm>
            <a:off x="11576668" y="2047969"/>
            <a:ext cx="88534" cy="334825"/>
          </a:xfrm>
          <a:prstGeom prst="rect">
            <a:avLst/>
          </a:prstGeom>
          <a:pattFill prst="wdUpDiag">
            <a:fgClr>
              <a:srgbClr val="F2CFEE"/>
            </a:fgClr>
            <a:bgClr>
              <a:schemeClr val="bg1"/>
            </a:bgClr>
          </a:patt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A8E59A1-BFD9-8BD5-770D-F7EF2BF74E1A}"/>
              </a:ext>
            </a:extLst>
          </p:cNvPr>
          <p:cNvSpPr/>
          <p:nvPr/>
        </p:nvSpPr>
        <p:spPr>
          <a:xfrm>
            <a:off x="11652071" y="2047066"/>
            <a:ext cx="88534" cy="334825"/>
          </a:xfrm>
          <a:prstGeom prst="rect">
            <a:avLst/>
          </a:prstGeom>
          <a:pattFill prst="wdUpDiag">
            <a:fgClr>
              <a:srgbClr val="F2CFEE"/>
            </a:fgClr>
            <a:bgClr>
              <a:schemeClr val="bg1"/>
            </a:bgClr>
          </a:patt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231">
            <a:extLst>
              <a:ext uri="{FF2B5EF4-FFF2-40B4-BE49-F238E27FC236}">
                <a16:creationId xmlns:a16="http://schemas.microsoft.com/office/drawing/2014/main" id="{774E2184-C258-D96E-8716-288665E62C70}"/>
              </a:ext>
            </a:extLst>
          </p:cNvPr>
          <p:cNvGrpSpPr/>
          <p:nvPr/>
        </p:nvGrpSpPr>
        <p:grpSpPr>
          <a:xfrm>
            <a:off x="3210609" y="2734556"/>
            <a:ext cx="563635" cy="519981"/>
            <a:chOff x="3210609" y="2734556"/>
            <a:chExt cx="563635" cy="519981"/>
          </a:xfrm>
        </p:grpSpPr>
        <p:sp>
          <p:nvSpPr>
            <p:cNvPr id="41" name="Rectangle 40">
              <a:extLst>
                <a:ext uri="{FF2B5EF4-FFF2-40B4-BE49-F238E27FC236}">
                  <a16:creationId xmlns:a16="http://schemas.microsoft.com/office/drawing/2014/main" id="{D35134FE-1600-D0AB-5C4C-BF9745F32E81}"/>
                </a:ext>
              </a:extLst>
            </p:cNvPr>
            <p:cNvSpPr/>
            <p:nvPr/>
          </p:nvSpPr>
          <p:spPr>
            <a:xfrm>
              <a:off x="3210609" y="2745055"/>
              <a:ext cx="415580" cy="504510"/>
            </a:xfrm>
            <a:prstGeom prst="rect">
              <a:avLst/>
            </a:prstGeom>
            <a:solidFill>
              <a:srgbClr val="96DCF8"/>
            </a:solidFill>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D0F62E7E-E7DB-B611-41AB-1F7C35F21AF5}"/>
                </a:ext>
              </a:extLst>
            </p:cNvPr>
            <p:cNvSpPr/>
            <p:nvPr/>
          </p:nvSpPr>
          <p:spPr>
            <a:xfrm>
              <a:off x="3624354" y="2745056"/>
              <a:ext cx="132886" cy="504510"/>
            </a:xfrm>
            <a:prstGeom prst="rect">
              <a:avLst/>
            </a:prstGeom>
            <a:pattFill prst="wdUpDiag">
              <a:fgClr>
                <a:schemeClr val="accent2">
                  <a:lumMod val="60000"/>
                  <a:lumOff val="40000"/>
                </a:schemeClr>
              </a:fgClr>
              <a:bgClr>
                <a:schemeClr val="bg1"/>
              </a:bgClr>
            </a:pattFill>
            <a:ln w="127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680F21B-885E-BC0A-CC01-C584935F0476}"/>
                </a:ext>
              </a:extLst>
            </p:cNvPr>
            <p:cNvSpPr/>
            <p:nvPr/>
          </p:nvSpPr>
          <p:spPr>
            <a:xfrm>
              <a:off x="3216439" y="2734556"/>
              <a:ext cx="557805" cy="51998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DF87EBD5-D72F-A556-ED56-F88023AB8A4B}"/>
              </a:ext>
            </a:extLst>
          </p:cNvPr>
          <p:cNvGrpSpPr/>
          <p:nvPr/>
        </p:nvGrpSpPr>
        <p:grpSpPr>
          <a:xfrm>
            <a:off x="2643944" y="2732206"/>
            <a:ext cx="557805" cy="534490"/>
            <a:chOff x="2643944" y="2732206"/>
            <a:chExt cx="557805" cy="534490"/>
          </a:xfrm>
        </p:grpSpPr>
        <p:sp>
          <p:nvSpPr>
            <p:cNvPr id="40" name="Rectangle 39">
              <a:extLst>
                <a:ext uri="{FF2B5EF4-FFF2-40B4-BE49-F238E27FC236}">
                  <a16:creationId xmlns:a16="http://schemas.microsoft.com/office/drawing/2014/main" id="{C9D48546-796F-0445-EBD4-37990EA9DDFB}"/>
                </a:ext>
              </a:extLst>
            </p:cNvPr>
            <p:cNvSpPr/>
            <p:nvPr/>
          </p:nvSpPr>
          <p:spPr>
            <a:xfrm>
              <a:off x="2649917" y="2734556"/>
              <a:ext cx="399246" cy="532140"/>
            </a:xfrm>
            <a:prstGeom prst="rect">
              <a:avLst/>
            </a:prstGeom>
            <a:solidFill>
              <a:srgbClr val="96DCF8"/>
            </a:solidFill>
            <a:ln w="12700">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256A1A01-882C-8576-83D7-AAC0A075F10D}"/>
                </a:ext>
              </a:extLst>
            </p:cNvPr>
            <p:cNvSpPr/>
            <p:nvPr/>
          </p:nvSpPr>
          <p:spPr>
            <a:xfrm>
              <a:off x="3046125" y="2732206"/>
              <a:ext cx="132086" cy="532100"/>
            </a:xfrm>
            <a:prstGeom prst="rect">
              <a:avLst/>
            </a:prstGeom>
            <a:pattFill prst="wdUpDiag">
              <a:fgClr>
                <a:schemeClr val="accent2">
                  <a:lumMod val="60000"/>
                  <a:lumOff val="40000"/>
                </a:schemeClr>
              </a:fgClr>
              <a:bgClr>
                <a:schemeClr val="bg1"/>
              </a:bgClr>
            </a:pattFill>
            <a:ln w="952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4920460-8CB5-7265-9F15-1136E1238886}"/>
                </a:ext>
              </a:extLst>
            </p:cNvPr>
            <p:cNvSpPr/>
            <p:nvPr/>
          </p:nvSpPr>
          <p:spPr>
            <a:xfrm>
              <a:off x="2643944" y="2737665"/>
              <a:ext cx="557805" cy="513827"/>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A208313A-554B-E668-CC07-37C87B6F53A3}"/>
              </a:ext>
            </a:extLst>
          </p:cNvPr>
          <p:cNvGrpSpPr/>
          <p:nvPr/>
        </p:nvGrpSpPr>
        <p:grpSpPr>
          <a:xfrm>
            <a:off x="3786817" y="2722437"/>
            <a:ext cx="569919" cy="537003"/>
            <a:chOff x="3786817" y="2722437"/>
            <a:chExt cx="569919" cy="537003"/>
          </a:xfrm>
        </p:grpSpPr>
        <p:sp>
          <p:nvSpPr>
            <p:cNvPr id="42" name="Rectangle 41">
              <a:extLst>
                <a:ext uri="{FF2B5EF4-FFF2-40B4-BE49-F238E27FC236}">
                  <a16:creationId xmlns:a16="http://schemas.microsoft.com/office/drawing/2014/main" id="{C76E3C0C-5631-568A-2E43-473D7109ACBB}"/>
                </a:ext>
              </a:extLst>
            </p:cNvPr>
            <p:cNvSpPr/>
            <p:nvPr/>
          </p:nvSpPr>
          <p:spPr>
            <a:xfrm>
              <a:off x="3795183" y="2727300"/>
              <a:ext cx="312906" cy="532140"/>
            </a:xfrm>
            <a:prstGeom prst="rect">
              <a:avLst/>
            </a:prstGeom>
            <a:solidFill>
              <a:srgbClr val="C2F1C8"/>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2FCD125C-4029-3EB8-5045-25E30BA5A765}"/>
                </a:ext>
              </a:extLst>
            </p:cNvPr>
            <p:cNvSpPr/>
            <p:nvPr/>
          </p:nvSpPr>
          <p:spPr>
            <a:xfrm>
              <a:off x="4100209" y="2722437"/>
              <a:ext cx="132086" cy="532100"/>
            </a:xfrm>
            <a:prstGeom prst="rect">
              <a:avLst/>
            </a:prstGeom>
            <a:pattFill prst="wdUpDiag">
              <a:fgClr>
                <a:schemeClr val="accent2">
                  <a:lumMod val="60000"/>
                  <a:lumOff val="40000"/>
                </a:schemeClr>
              </a:fgClr>
              <a:bgClr>
                <a:schemeClr val="bg1"/>
              </a:bgClr>
            </a:pattFill>
            <a:ln w="952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5A07D67-92F5-15DB-324B-9FD6D6C3AE09}"/>
                </a:ext>
              </a:extLst>
            </p:cNvPr>
            <p:cNvSpPr/>
            <p:nvPr/>
          </p:nvSpPr>
          <p:spPr>
            <a:xfrm>
              <a:off x="4218436" y="2727008"/>
              <a:ext cx="132086" cy="532100"/>
            </a:xfrm>
            <a:prstGeom prst="rect">
              <a:avLst/>
            </a:prstGeom>
            <a:pattFill prst="wdUpDiag">
              <a:fgClr>
                <a:schemeClr val="accent4">
                  <a:lumMod val="60000"/>
                  <a:lumOff val="40000"/>
                </a:schemeClr>
              </a:fgClr>
              <a:bgClr>
                <a:schemeClr val="bg1"/>
              </a:bgClr>
            </a:pattFill>
            <a:ln w="952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1628F8D-A440-A4BA-9ADF-96ECD05D7418}"/>
                </a:ext>
              </a:extLst>
            </p:cNvPr>
            <p:cNvSpPr/>
            <p:nvPr/>
          </p:nvSpPr>
          <p:spPr>
            <a:xfrm>
              <a:off x="3786817" y="2735437"/>
              <a:ext cx="569919" cy="522333"/>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887D720E-5D11-F436-87F2-F8D4202A9AC2}"/>
              </a:ext>
            </a:extLst>
          </p:cNvPr>
          <p:cNvGrpSpPr/>
          <p:nvPr/>
        </p:nvGrpSpPr>
        <p:grpSpPr>
          <a:xfrm>
            <a:off x="4363162" y="2735613"/>
            <a:ext cx="578850" cy="541581"/>
            <a:chOff x="2988357" y="3664282"/>
            <a:chExt cx="321584" cy="340791"/>
          </a:xfrm>
        </p:grpSpPr>
        <p:grpSp>
          <p:nvGrpSpPr>
            <p:cNvPr id="55" name="Group 54">
              <a:extLst>
                <a:ext uri="{FF2B5EF4-FFF2-40B4-BE49-F238E27FC236}">
                  <a16:creationId xmlns:a16="http://schemas.microsoft.com/office/drawing/2014/main" id="{E4DD75B0-458B-994F-C82A-18C2F0BCE620}"/>
                </a:ext>
              </a:extLst>
            </p:cNvPr>
            <p:cNvGrpSpPr/>
            <p:nvPr/>
          </p:nvGrpSpPr>
          <p:grpSpPr>
            <a:xfrm>
              <a:off x="3152020" y="3667955"/>
              <a:ext cx="148235" cy="334873"/>
              <a:chOff x="3181007" y="2840116"/>
              <a:chExt cx="148235" cy="334873"/>
            </a:xfrm>
          </p:grpSpPr>
          <p:sp>
            <p:nvSpPr>
              <p:cNvPr id="53" name="Rectangle 52">
                <a:extLst>
                  <a:ext uri="{FF2B5EF4-FFF2-40B4-BE49-F238E27FC236}">
                    <a16:creationId xmlns:a16="http://schemas.microsoft.com/office/drawing/2014/main" id="{03FFEF18-7B7C-99A1-CE41-F7B5ACA50EEF}"/>
                  </a:ext>
                </a:extLst>
              </p:cNvPr>
              <p:cNvSpPr/>
              <p:nvPr/>
            </p:nvSpPr>
            <p:spPr>
              <a:xfrm>
                <a:off x="3181007" y="2840164"/>
                <a:ext cx="76150" cy="334825"/>
              </a:xfrm>
              <a:prstGeom prst="rect">
                <a:avLst/>
              </a:prstGeom>
              <a:pattFill prst="wdUpDiag">
                <a:fgClr>
                  <a:schemeClr val="accent4">
                    <a:lumMod val="60000"/>
                    <a:lumOff val="40000"/>
                  </a:schemeClr>
                </a:fgClr>
                <a:bgClr>
                  <a:schemeClr val="bg1"/>
                </a:bgClr>
              </a:pattFill>
              <a:ln w="952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ED89740-5338-C923-A185-F296937DEF33}"/>
                  </a:ext>
                </a:extLst>
              </p:cNvPr>
              <p:cNvSpPr/>
              <p:nvPr/>
            </p:nvSpPr>
            <p:spPr>
              <a:xfrm>
                <a:off x="3253092" y="2840116"/>
                <a:ext cx="76150" cy="334825"/>
              </a:xfrm>
              <a:prstGeom prst="rect">
                <a:avLst/>
              </a:prstGeom>
              <a:pattFill prst="wdUpDiag">
                <a:fgClr>
                  <a:schemeClr val="accent6"/>
                </a:fgClr>
                <a:bgClr>
                  <a:schemeClr val="bg1"/>
                </a:bgClr>
              </a:pattFill>
              <a:ln w="952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D66A3080-EE76-13ED-3711-F8BE53564DDD}"/>
                </a:ext>
              </a:extLst>
            </p:cNvPr>
            <p:cNvSpPr/>
            <p:nvPr/>
          </p:nvSpPr>
          <p:spPr>
            <a:xfrm>
              <a:off x="2995045" y="3670223"/>
              <a:ext cx="157545" cy="334850"/>
            </a:xfrm>
            <a:prstGeom prst="rect">
              <a:avLst/>
            </a:prstGeom>
            <a:solidFill>
              <a:srgbClr val="F2CFEE"/>
            </a:solidFill>
            <a:ln w="9525">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1" name="Rectangle 50">
              <a:extLst>
                <a:ext uri="{FF2B5EF4-FFF2-40B4-BE49-F238E27FC236}">
                  <a16:creationId xmlns:a16="http://schemas.microsoft.com/office/drawing/2014/main" id="{7C5EB0EC-D0BB-7AD2-065C-199826B35BF8}"/>
                </a:ext>
              </a:extLst>
            </p:cNvPr>
            <p:cNvSpPr/>
            <p:nvPr/>
          </p:nvSpPr>
          <p:spPr>
            <a:xfrm>
              <a:off x="2988357" y="3664282"/>
              <a:ext cx="321584" cy="333094"/>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29">
            <a:extLst>
              <a:ext uri="{FF2B5EF4-FFF2-40B4-BE49-F238E27FC236}">
                <a16:creationId xmlns:a16="http://schemas.microsoft.com/office/drawing/2014/main" id="{7D4E9257-6552-4095-8F4F-65F868B1E7C2}"/>
              </a:ext>
            </a:extLst>
          </p:cNvPr>
          <p:cNvGrpSpPr/>
          <p:nvPr/>
        </p:nvGrpSpPr>
        <p:grpSpPr>
          <a:xfrm>
            <a:off x="1088085" y="2734567"/>
            <a:ext cx="1555860" cy="534510"/>
            <a:chOff x="1088085" y="2734567"/>
            <a:chExt cx="1555860" cy="534510"/>
          </a:xfrm>
        </p:grpSpPr>
        <p:sp>
          <p:nvSpPr>
            <p:cNvPr id="36" name="Rectangle 35">
              <a:extLst>
                <a:ext uri="{FF2B5EF4-FFF2-40B4-BE49-F238E27FC236}">
                  <a16:creationId xmlns:a16="http://schemas.microsoft.com/office/drawing/2014/main" id="{618FA165-F0D9-27A1-B14C-7BB5A8937913}"/>
                </a:ext>
              </a:extLst>
            </p:cNvPr>
            <p:cNvSpPr/>
            <p:nvPr/>
          </p:nvSpPr>
          <p:spPr>
            <a:xfrm>
              <a:off x="1088085" y="2734567"/>
              <a:ext cx="390379" cy="532140"/>
            </a:xfrm>
            <a:prstGeom prst="rect">
              <a:avLst/>
            </a:prstGeom>
            <a:solidFill>
              <a:schemeClr val="accent2">
                <a:lumMod val="20000"/>
                <a:lumOff val="80000"/>
              </a:schemeClr>
            </a:solidFill>
            <a:ln>
              <a:solidFill>
                <a:srgbClr val="F6C6A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C75CF3EC-3876-2390-BB2E-7BA8D173B292}"/>
                </a:ext>
              </a:extLst>
            </p:cNvPr>
            <p:cNvSpPr/>
            <p:nvPr/>
          </p:nvSpPr>
          <p:spPr>
            <a:xfrm>
              <a:off x="1481369" y="2734567"/>
              <a:ext cx="390379" cy="532140"/>
            </a:xfrm>
            <a:prstGeom prst="rect">
              <a:avLst/>
            </a:prstGeom>
            <a:solidFill>
              <a:schemeClr val="accent2">
                <a:lumMod val="20000"/>
                <a:lumOff val="80000"/>
              </a:schemeClr>
            </a:solidFill>
            <a:ln>
              <a:solidFill>
                <a:srgbClr val="F6C6A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F4283243-E358-4E42-B29A-2C0B3E4DE51E}"/>
                </a:ext>
              </a:extLst>
            </p:cNvPr>
            <p:cNvSpPr/>
            <p:nvPr/>
          </p:nvSpPr>
          <p:spPr>
            <a:xfrm>
              <a:off x="1871747" y="2734567"/>
              <a:ext cx="390379" cy="532140"/>
            </a:xfrm>
            <a:prstGeom prst="rect">
              <a:avLst/>
            </a:prstGeom>
            <a:solidFill>
              <a:schemeClr val="accent2">
                <a:lumMod val="20000"/>
                <a:lumOff val="80000"/>
              </a:schemeClr>
            </a:solidFill>
            <a:ln>
              <a:solidFill>
                <a:srgbClr val="F6C6A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DF175E3C-B2A4-BABC-7C3E-8BB2DF3E2978}"/>
                </a:ext>
              </a:extLst>
            </p:cNvPr>
            <p:cNvSpPr/>
            <p:nvPr/>
          </p:nvSpPr>
          <p:spPr>
            <a:xfrm>
              <a:off x="2253566" y="2736937"/>
              <a:ext cx="390379" cy="532140"/>
            </a:xfrm>
            <a:prstGeom prst="rect">
              <a:avLst/>
            </a:prstGeom>
            <a:solidFill>
              <a:schemeClr val="accent2">
                <a:lumMod val="20000"/>
                <a:lumOff val="80000"/>
              </a:schemeClr>
            </a:solidFill>
            <a:ln>
              <a:solidFill>
                <a:srgbClr val="F6C6A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4" name="Rectangle 83">
              <a:extLst>
                <a:ext uri="{FF2B5EF4-FFF2-40B4-BE49-F238E27FC236}">
                  <a16:creationId xmlns:a16="http://schemas.microsoft.com/office/drawing/2014/main" id="{439D4B7D-9A7A-A1DD-8DA8-A413DC8D2860}"/>
                </a:ext>
              </a:extLst>
            </p:cNvPr>
            <p:cNvSpPr/>
            <p:nvPr/>
          </p:nvSpPr>
          <p:spPr>
            <a:xfrm>
              <a:off x="1114393" y="2736775"/>
              <a:ext cx="1514860" cy="522333"/>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a:extLst>
              <a:ext uri="{FF2B5EF4-FFF2-40B4-BE49-F238E27FC236}">
                <a16:creationId xmlns:a16="http://schemas.microsoft.com/office/drawing/2014/main" id="{AF6DB6AF-0265-ED1E-8F37-29932740C282}"/>
              </a:ext>
            </a:extLst>
          </p:cNvPr>
          <p:cNvGrpSpPr/>
          <p:nvPr/>
        </p:nvGrpSpPr>
        <p:grpSpPr>
          <a:xfrm>
            <a:off x="1088085" y="2289438"/>
            <a:ext cx="7505061" cy="992640"/>
            <a:chOff x="1088085" y="2289438"/>
            <a:chExt cx="7505061" cy="992640"/>
          </a:xfrm>
        </p:grpSpPr>
        <p:cxnSp>
          <p:nvCxnSpPr>
            <p:cNvPr id="11" name="Straight Connector 10">
              <a:extLst>
                <a:ext uri="{FF2B5EF4-FFF2-40B4-BE49-F238E27FC236}">
                  <a16:creationId xmlns:a16="http://schemas.microsoft.com/office/drawing/2014/main" id="{B17F2CD2-4C20-32C8-4D37-08D8A0275701}"/>
                </a:ext>
              </a:extLst>
            </p:cNvPr>
            <p:cNvCxnSpPr>
              <a:cxnSpLocks/>
            </p:cNvCxnSpPr>
            <p:nvPr/>
          </p:nvCxnSpPr>
          <p:spPr>
            <a:xfrm>
              <a:off x="1088085" y="2289438"/>
              <a:ext cx="0" cy="99264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049221AE-EDD2-BF27-685D-7DC485D0CAFC}"/>
                </a:ext>
              </a:extLst>
            </p:cNvPr>
            <p:cNvCxnSpPr>
              <a:cxnSpLocks/>
            </p:cNvCxnSpPr>
            <p:nvPr/>
          </p:nvCxnSpPr>
          <p:spPr>
            <a:xfrm flipV="1">
              <a:off x="1088085" y="3266696"/>
              <a:ext cx="7505061" cy="15382"/>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270" name="Rectangle 269">
            <a:extLst>
              <a:ext uri="{FF2B5EF4-FFF2-40B4-BE49-F238E27FC236}">
                <a16:creationId xmlns:a16="http://schemas.microsoft.com/office/drawing/2014/main" id="{A9D0FB64-07A9-E507-9AC4-49C8E9F257C2}"/>
              </a:ext>
            </a:extLst>
          </p:cNvPr>
          <p:cNvSpPr/>
          <p:nvPr/>
        </p:nvSpPr>
        <p:spPr>
          <a:xfrm>
            <a:off x="8730993" y="1566836"/>
            <a:ext cx="663265" cy="334850"/>
          </a:xfrm>
          <a:prstGeom prst="rect">
            <a:avLst/>
          </a:prstGeom>
          <a:solidFill>
            <a:srgbClr val="CCD2D8"/>
          </a:solidFill>
          <a:ln>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1" name="Rectangle 270">
            <a:extLst>
              <a:ext uri="{FF2B5EF4-FFF2-40B4-BE49-F238E27FC236}">
                <a16:creationId xmlns:a16="http://schemas.microsoft.com/office/drawing/2014/main" id="{C1BA8F40-6F00-6F6D-1DA5-D61314FA94FC}"/>
              </a:ext>
            </a:extLst>
          </p:cNvPr>
          <p:cNvSpPr/>
          <p:nvPr/>
        </p:nvSpPr>
        <p:spPr>
          <a:xfrm>
            <a:off x="9159854" y="1568443"/>
            <a:ext cx="76150" cy="334825"/>
          </a:xfrm>
          <a:prstGeom prst="rect">
            <a:avLst/>
          </a:prstGeom>
          <a:pattFill prst="wdUpDiag">
            <a:fgClr>
              <a:schemeClr val="bg1">
                <a:lumMod val="65000"/>
              </a:schemeClr>
            </a:fgClr>
            <a:bgClr>
              <a:schemeClr val="bg1"/>
            </a:bgClr>
          </a:patt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379CC5C9-FF1D-8497-2B27-FA1147505FF7}"/>
              </a:ext>
            </a:extLst>
          </p:cNvPr>
          <p:cNvSpPr/>
          <p:nvPr/>
        </p:nvSpPr>
        <p:spPr>
          <a:xfrm>
            <a:off x="9239121" y="1567737"/>
            <a:ext cx="76150" cy="334825"/>
          </a:xfrm>
          <a:prstGeom prst="rect">
            <a:avLst/>
          </a:prstGeom>
          <a:pattFill prst="wdUpDiag">
            <a:fgClr>
              <a:schemeClr val="bg1">
                <a:lumMod val="65000"/>
              </a:schemeClr>
            </a:fgClr>
            <a:bgClr>
              <a:schemeClr val="bg1"/>
            </a:bgClr>
          </a:patt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B3F0FBA0-4F7A-5568-C23E-181D81E6EB70}"/>
              </a:ext>
            </a:extLst>
          </p:cNvPr>
          <p:cNvSpPr/>
          <p:nvPr/>
        </p:nvSpPr>
        <p:spPr>
          <a:xfrm>
            <a:off x="9314524" y="1566834"/>
            <a:ext cx="76150" cy="334825"/>
          </a:xfrm>
          <a:prstGeom prst="rect">
            <a:avLst/>
          </a:prstGeom>
          <a:pattFill prst="wdUpDiag">
            <a:fgClr>
              <a:schemeClr val="bg1">
                <a:lumMod val="65000"/>
              </a:schemeClr>
            </a:fgClr>
            <a:bgClr>
              <a:schemeClr val="bg1"/>
            </a:bgClr>
          </a:patt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extBox 273">
            <a:extLst>
              <a:ext uri="{FF2B5EF4-FFF2-40B4-BE49-F238E27FC236}">
                <a16:creationId xmlns:a16="http://schemas.microsoft.com/office/drawing/2014/main" id="{8C1E528E-BF81-94A8-D493-22E11DF361D8}"/>
              </a:ext>
            </a:extLst>
          </p:cNvPr>
          <p:cNvSpPr txBox="1"/>
          <p:nvPr/>
        </p:nvSpPr>
        <p:spPr>
          <a:xfrm>
            <a:off x="1890837" y="3269832"/>
            <a:ext cx="5333061" cy="369332"/>
          </a:xfrm>
          <a:prstGeom prst="rect">
            <a:avLst/>
          </a:prstGeom>
          <a:noFill/>
        </p:spPr>
        <p:txBody>
          <a:bodyPr wrap="square" rtlCol="0">
            <a:spAutoFit/>
          </a:bodyPr>
          <a:lstStyle/>
          <a:p>
            <a:r>
              <a:rPr lang="en-US" dirty="0"/>
              <a:t>Sarathi - </a:t>
            </a:r>
            <a:r>
              <a:rPr lang="en-US" b="1" dirty="0"/>
              <a:t>chunked prefills </a:t>
            </a:r>
            <a:r>
              <a:rPr lang="en-US" dirty="0"/>
              <a:t>[OSDI’24]</a:t>
            </a:r>
          </a:p>
        </p:txBody>
      </p:sp>
      <p:grpSp>
        <p:nvGrpSpPr>
          <p:cNvPr id="278" name="Group 277">
            <a:extLst>
              <a:ext uri="{FF2B5EF4-FFF2-40B4-BE49-F238E27FC236}">
                <a16:creationId xmlns:a16="http://schemas.microsoft.com/office/drawing/2014/main" id="{88C586F6-C055-ADA5-0BCB-A5D961FD5709}"/>
              </a:ext>
            </a:extLst>
          </p:cNvPr>
          <p:cNvGrpSpPr/>
          <p:nvPr/>
        </p:nvGrpSpPr>
        <p:grpSpPr>
          <a:xfrm>
            <a:off x="2912533" y="2144650"/>
            <a:ext cx="2124588" cy="428972"/>
            <a:chOff x="2912533" y="2144650"/>
            <a:chExt cx="2124588" cy="428972"/>
          </a:xfrm>
        </p:grpSpPr>
        <p:cxnSp>
          <p:nvCxnSpPr>
            <p:cNvPr id="276" name="Straight Arrow Connector 275">
              <a:extLst>
                <a:ext uri="{FF2B5EF4-FFF2-40B4-BE49-F238E27FC236}">
                  <a16:creationId xmlns:a16="http://schemas.microsoft.com/office/drawing/2014/main" id="{A13EF4F5-3228-4769-470A-7DFD57831754}"/>
                </a:ext>
              </a:extLst>
            </p:cNvPr>
            <p:cNvCxnSpPr/>
            <p:nvPr/>
          </p:nvCxnSpPr>
          <p:spPr>
            <a:xfrm flipH="1">
              <a:off x="2912533" y="2342135"/>
              <a:ext cx="287867" cy="231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7" name="TextBox 276">
              <a:extLst>
                <a:ext uri="{FF2B5EF4-FFF2-40B4-BE49-F238E27FC236}">
                  <a16:creationId xmlns:a16="http://schemas.microsoft.com/office/drawing/2014/main" id="{56FD8B2F-52EE-FC5A-E167-94091565ADC3}"/>
                </a:ext>
              </a:extLst>
            </p:cNvPr>
            <p:cNvSpPr txBox="1"/>
            <p:nvPr/>
          </p:nvSpPr>
          <p:spPr>
            <a:xfrm>
              <a:off x="3166481" y="2144650"/>
              <a:ext cx="1870640" cy="369332"/>
            </a:xfrm>
            <a:prstGeom prst="rect">
              <a:avLst/>
            </a:prstGeom>
            <a:noFill/>
          </p:spPr>
          <p:txBody>
            <a:bodyPr wrap="square" rtlCol="0">
              <a:spAutoFit/>
            </a:bodyPr>
            <a:lstStyle/>
            <a:p>
              <a:r>
                <a:rPr lang="en-US"/>
                <a:t>Fixed chunk size</a:t>
              </a:r>
            </a:p>
          </p:txBody>
        </p:sp>
      </p:grpSp>
      <p:sp>
        <p:nvSpPr>
          <p:cNvPr id="279" name="TextBox 278">
            <a:extLst>
              <a:ext uri="{FF2B5EF4-FFF2-40B4-BE49-F238E27FC236}">
                <a16:creationId xmlns:a16="http://schemas.microsoft.com/office/drawing/2014/main" id="{D7436341-8764-F615-1A43-035C649B0F3D}"/>
              </a:ext>
            </a:extLst>
          </p:cNvPr>
          <p:cNvSpPr txBox="1"/>
          <p:nvPr/>
        </p:nvSpPr>
        <p:spPr>
          <a:xfrm>
            <a:off x="6161896" y="4034792"/>
            <a:ext cx="3927332" cy="646331"/>
          </a:xfrm>
          <a:prstGeom prst="rect">
            <a:avLst/>
          </a:prstGeom>
          <a:noFill/>
        </p:spPr>
        <p:txBody>
          <a:bodyPr wrap="square" rtlCol="0">
            <a:spAutoFit/>
          </a:bodyPr>
          <a:lstStyle/>
          <a:p>
            <a:r>
              <a:rPr lang="en-US"/>
              <a:t>Larger chunk -&gt; better throughput, but higher latency</a:t>
            </a:r>
          </a:p>
        </p:txBody>
      </p:sp>
      <p:sp>
        <p:nvSpPr>
          <p:cNvPr id="19" name="TextBox 18">
            <a:extLst>
              <a:ext uri="{FF2B5EF4-FFF2-40B4-BE49-F238E27FC236}">
                <a16:creationId xmlns:a16="http://schemas.microsoft.com/office/drawing/2014/main" id="{B379262B-C52E-13C9-0ABA-2E9DDC7ACD05}"/>
              </a:ext>
            </a:extLst>
          </p:cNvPr>
          <p:cNvSpPr txBox="1"/>
          <p:nvPr/>
        </p:nvSpPr>
        <p:spPr>
          <a:xfrm>
            <a:off x="8510229" y="2355631"/>
            <a:ext cx="830083" cy="369332"/>
          </a:xfrm>
          <a:prstGeom prst="rect">
            <a:avLst/>
          </a:prstGeom>
          <a:noFill/>
        </p:spPr>
        <p:txBody>
          <a:bodyPr wrap="square" rtlCol="0">
            <a:spAutoFit/>
          </a:bodyPr>
          <a:lstStyle/>
          <a:p>
            <a:r>
              <a:rPr lang="en-US"/>
              <a:t>Prefill</a:t>
            </a:r>
          </a:p>
        </p:txBody>
      </p:sp>
      <p:sp>
        <p:nvSpPr>
          <p:cNvPr id="24" name="TextBox 23">
            <a:extLst>
              <a:ext uri="{FF2B5EF4-FFF2-40B4-BE49-F238E27FC236}">
                <a16:creationId xmlns:a16="http://schemas.microsoft.com/office/drawing/2014/main" id="{4F9075E5-E54E-4E62-92A1-1F59C0C01334}"/>
              </a:ext>
            </a:extLst>
          </p:cNvPr>
          <p:cNvSpPr txBox="1"/>
          <p:nvPr/>
        </p:nvSpPr>
        <p:spPr>
          <a:xfrm>
            <a:off x="9428749" y="2557717"/>
            <a:ext cx="1313993" cy="369332"/>
          </a:xfrm>
          <a:prstGeom prst="rect">
            <a:avLst/>
          </a:prstGeom>
          <a:noFill/>
        </p:spPr>
        <p:txBody>
          <a:bodyPr wrap="square" rtlCol="0">
            <a:spAutoFit/>
          </a:bodyPr>
          <a:lstStyle/>
          <a:p>
            <a:r>
              <a:rPr lang="en-US"/>
              <a:t>Decodes</a:t>
            </a:r>
          </a:p>
        </p:txBody>
      </p:sp>
      <p:cxnSp>
        <p:nvCxnSpPr>
          <p:cNvPr id="56" name="Straight Arrow Connector 55">
            <a:extLst>
              <a:ext uri="{FF2B5EF4-FFF2-40B4-BE49-F238E27FC236}">
                <a16:creationId xmlns:a16="http://schemas.microsoft.com/office/drawing/2014/main" id="{89B626D8-90A2-7B97-D363-4CC07CD913BD}"/>
              </a:ext>
            </a:extLst>
          </p:cNvPr>
          <p:cNvCxnSpPr>
            <a:cxnSpLocks/>
            <a:stCxn id="28" idx="2"/>
          </p:cNvCxnSpPr>
          <p:nvPr/>
        </p:nvCxnSpPr>
        <p:spPr>
          <a:xfrm>
            <a:off x="9583419" y="2383948"/>
            <a:ext cx="255776" cy="2532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0E64526D-FC46-14B9-B19A-0F359C650D4A}"/>
              </a:ext>
            </a:extLst>
          </p:cNvPr>
          <p:cNvCxnSpPr>
            <a:cxnSpLocks/>
            <a:stCxn id="31" idx="2"/>
          </p:cNvCxnSpPr>
          <p:nvPr/>
        </p:nvCxnSpPr>
        <p:spPr>
          <a:xfrm flipH="1">
            <a:off x="9955790" y="2383948"/>
            <a:ext cx="606375" cy="2532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0" name="Right Brace 59">
            <a:extLst>
              <a:ext uri="{FF2B5EF4-FFF2-40B4-BE49-F238E27FC236}">
                <a16:creationId xmlns:a16="http://schemas.microsoft.com/office/drawing/2014/main" id="{397F0FF6-A8CA-9191-7529-5030AEE9E6B2}"/>
              </a:ext>
            </a:extLst>
          </p:cNvPr>
          <p:cNvSpPr/>
          <p:nvPr/>
        </p:nvSpPr>
        <p:spPr>
          <a:xfrm rot="16200000">
            <a:off x="2811171" y="2368861"/>
            <a:ext cx="184665" cy="52753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 name="Picture 3">
            <a:extLst>
              <a:ext uri="{FF2B5EF4-FFF2-40B4-BE49-F238E27FC236}">
                <a16:creationId xmlns:a16="http://schemas.microsoft.com/office/drawing/2014/main" id="{6005E574-0A03-523E-97E1-8E122A3632C9}"/>
              </a:ext>
            </a:extLst>
          </p:cNvPr>
          <p:cNvPicPr>
            <a:picLocks noChangeAspect="1"/>
          </p:cNvPicPr>
          <p:nvPr/>
        </p:nvPicPr>
        <p:blipFill>
          <a:blip r:embed="rId3"/>
          <a:stretch>
            <a:fillRect/>
          </a:stretch>
        </p:blipFill>
        <p:spPr>
          <a:xfrm>
            <a:off x="213955" y="3695117"/>
            <a:ext cx="5905052" cy="3098691"/>
          </a:xfrm>
          <a:prstGeom prst="rect">
            <a:avLst/>
          </a:prstGeom>
        </p:spPr>
      </p:pic>
      <p:sp>
        <p:nvSpPr>
          <p:cNvPr id="3" name="Slide Number Placeholder 2">
            <a:extLst>
              <a:ext uri="{FF2B5EF4-FFF2-40B4-BE49-F238E27FC236}">
                <a16:creationId xmlns:a16="http://schemas.microsoft.com/office/drawing/2014/main" id="{489E07EE-5E45-3FFC-7279-1281D056E273}"/>
              </a:ext>
            </a:extLst>
          </p:cNvPr>
          <p:cNvSpPr>
            <a:spLocks noGrp="1"/>
          </p:cNvSpPr>
          <p:nvPr>
            <p:ph type="sldNum" sz="quarter" idx="12"/>
          </p:nvPr>
        </p:nvSpPr>
        <p:spPr/>
        <p:txBody>
          <a:bodyPr/>
          <a:lstStyle/>
          <a:p>
            <a:fld id="{33B4EFDB-31F5-4013-B8F2-8D0C9D809722}" type="slidenum">
              <a:rPr lang="en-US" smtClean="0"/>
              <a:t>19</a:t>
            </a:fld>
            <a:endParaRPr lang="en-US"/>
          </a:p>
        </p:txBody>
      </p:sp>
    </p:spTree>
    <p:extLst>
      <p:ext uri="{BB962C8B-B14F-4D97-AF65-F5344CB8AC3E}">
        <p14:creationId xmlns:p14="http://schemas.microsoft.com/office/powerpoint/2010/main" val="12877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p:bldP spid="279" grpId="0"/>
      <p:bldP spid="19" grpId="0"/>
      <p:bldP spid="24" grpId="0"/>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366aae2d2f5_0_46"/>
          <p:cNvSpPr txBox="1">
            <a:spLocks noGrp="1"/>
          </p:cNvSpPr>
          <p:nvPr>
            <p:ph type="title" idx="4294967295"/>
          </p:nvPr>
        </p:nvSpPr>
        <p:spPr>
          <a:xfrm>
            <a:off x="838200" y="2889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The era of GenAI : Powering applications </a:t>
            </a:r>
            <a:endParaRPr/>
          </a:p>
        </p:txBody>
      </p:sp>
      <p:grpSp>
        <p:nvGrpSpPr>
          <p:cNvPr id="54" name="Google Shape;54;g366aae2d2f5_0_46"/>
          <p:cNvGrpSpPr/>
          <p:nvPr/>
        </p:nvGrpSpPr>
        <p:grpSpPr>
          <a:xfrm>
            <a:off x="1270712" y="2021816"/>
            <a:ext cx="1813500" cy="2463632"/>
            <a:chOff x="408670" y="2348326"/>
            <a:chExt cx="1813500" cy="2463632"/>
          </a:xfrm>
        </p:grpSpPr>
        <p:sp>
          <p:nvSpPr>
            <p:cNvPr id="55" name="Google Shape;55;g366aae2d2f5_0_46"/>
            <p:cNvSpPr/>
            <p:nvPr/>
          </p:nvSpPr>
          <p:spPr>
            <a:xfrm>
              <a:off x="408670" y="2717658"/>
              <a:ext cx="1813500" cy="2094300"/>
            </a:xfrm>
            <a:prstGeom prst="rect">
              <a:avLst/>
            </a:prstGeom>
            <a:solidFill>
              <a:srgbClr val="F2F2F2"/>
            </a:solidFill>
            <a:ln w="19050" cap="flat" cmpd="sng">
              <a:solidFill>
                <a:srgbClr val="AEAEAE"/>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6" name="Google Shape;56;g366aae2d2f5_0_46"/>
            <p:cNvSpPr txBox="1"/>
            <p:nvPr/>
          </p:nvSpPr>
          <p:spPr>
            <a:xfrm>
              <a:off x="408670" y="2348326"/>
              <a:ext cx="18135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Chat</a:t>
              </a:r>
              <a:endParaRPr/>
            </a:p>
          </p:txBody>
        </p:sp>
      </p:grpSp>
      <p:grpSp>
        <p:nvGrpSpPr>
          <p:cNvPr id="57" name="Google Shape;57;g366aae2d2f5_0_46"/>
          <p:cNvGrpSpPr/>
          <p:nvPr/>
        </p:nvGrpSpPr>
        <p:grpSpPr>
          <a:xfrm>
            <a:off x="3292780" y="2021816"/>
            <a:ext cx="1813500" cy="2463632"/>
            <a:chOff x="408670" y="2348326"/>
            <a:chExt cx="1813500" cy="2463632"/>
          </a:xfrm>
        </p:grpSpPr>
        <p:sp>
          <p:nvSpPr>
            <p:cNvPr id="58" name="Google Shape;58;g366aae2d2f5_0_46"/>
            <p:cNvSpPr/>
            <p:nvPr/>
          </p:nvSpPr>
          <p:spPr>
            <a:xfrm>
              <a:off x="408670" y="2717658"/>
              <a:ext cx="1813500" cy="2094300"/>
            </a:xfrm>
            <a:prstGeom prst="rect">
              <a:avLst/>
            </a:prstGeom>
            <a:solidFill>
              <a:srgbClr val="F2F2F2"/>
            </a:solidFill>
            <a:ln w="19050" cap="flat" cmpd="sng">
              <a:solidFill>
                <a:srgbClr val="AEAEAE"/>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9" name="Google Shape;59;g366aae2d2f5_0_46"/>
            <p:cNvSpPr txBox="1"/>
            <p:nvPr/>
          </p:nvSpPr>
          <p:spPr>
            <a:xfrm>
              <a:off x="408670" y="2348326"/>
              <a:ext cx="18135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Programming</a:t>
              </a:r>
              <a:endParaRPr/>
            </a:p>
          </p:txBody>
        </p:sp>
      </p:grpSp>
      <p:grpSp>
        <p:nvGrpSpPr>
          <p:cNvPr id="60" name="Google Shape;60;g366aae2d2f5_0_46"/>
          <p:cNvGrpSpPr/>
          <p:nvPr/>
        </p:nvGrpSpPr>
        <p:grpSpPr>
          <a:xfrm>
            <a:off x="5314847" y="2021816"/>
            <a:ext cx="1813500" cy="2463632"/>
            <a:chOff x="408670" y="2348326"/>
            <a:chExt cx="1813500" cy="2463632"/>
          </a:xfrm>
        </p:grpSpPr>
        <p:sp>
          <p:nvSpPr>
            <p:cNvPr id="61" name="Google Shape;61;g366aae2d2f5_0_46"/>
            <p:cNvSpPr/>
            <p:nvPr/>
          </p:nvSpPr>
          <p:spPr>
            <a:xfrm>
              <a:off x="408670" y="2717658"/>
              <a:ext cx="1813500" cy="2094300"/>
            </a:xfrm>
            <a:prstGeom prst="rect">
              <a:avLst/>
            </a:prstGeom>
            <a:solidFill>
              <a:srgbClr val="F2F2F2"/>
            </a:solidFill>
            <a:ln w="19050" cap="flat" cmpd="sng">
              <a:solidFill>
                <a:srgbClr val="AEAEAE"/>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2" name="Google Shape;62;g366aae2d2f5_0_46"/>
            <p:cNvSpPr txBox="1"/>
            <p:nvPr/>
          </p:nvSpPr>
          <p:spPr>
            <a:xfrm>
              <a:off x="408670" y="2348326"/>
              <a:ext cx="18135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Healthcare</a:t>
              </a:r>
              <a:endParaRPr/>
            </a:p>
          </p:txBody>
        </p:sp>
      </p:grpSp>
      <p:grpSp>
        <p:nvGrpSpPr>
          <p:cNvPr id="63" name="Google Shape;63;g366aae2d2f5_0_46"/>
          <p:cNvGrpSpPr/>
          <p:nvPr/>
        </p:nvGrpSpPr>
        <p:grpSpPr>
          <a:xfrm>
            <a:off x="7336913" y="2021816"/>
            <a:ext cx="1813500" cy="2463632"/>
            <a:chOff x="408670" y="2348326"/>
            <a:chExt cx="1813500" cy="2463632"/>
          </a:xfrm>
        </p:grpSpPr>
        <p:sp>
          <p:nvSpPr>
            <p:cNvPr id="64" name="Google Shape;64;g366aae2d2f5_0_46"/>
            <p:cNvSpPr/>
            <p:nvPr/>
          </p:nvSpPr>
          <p:spPr>
            <a:xfrm>
              <a:off x="408670" y="2717658"/>
              <a:ext cx="1813500" cy="2094300"/>
            </a:xfrm>
            <a:prstGeom prst="rect">
              <a:avLst/>
            </a:prstGeom>
            <a:solidFill>
              <a:srgbClr val="F2F2F2"/>
            </a:solidFill>
            <a:ln w="19050" cap="flat" cmpd="sng">
              <a:solidFill>
                <a:srgbClr val="AEAEAE"/>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5" name="Google Shape;65;g366aae2d2f5_0_46"/>
            <p:cNvSpPr txBox="1"/>
            <p:nvPr/>
          </p:nvSpPr>
          <p:spPr>
            <a:xfrm>
              <a:off x="408670" y="2348326"/>
              <a:ext cx="18135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Finance</a:t>
              </a:r>
              <a:endParaRPr/>
            </a:p>
          </p:txBody>
        </p:sp>
      </p:grpSp>
      <p:grpSp>
        <p:nvGrpSpPr>
          <p:cNvPr id="66" name="Google Shape;66;g366aae2d2f5_0_46"/>
          <p:cNvGrpSpPr/>
          <p:nvPr/>
        </p:nvGrpSpPr>
        <p:grpSpPr>
          <a:xfrm>
            <a:off x="9323642" y="2021816"/>
            <a:ext cx="1813500" cy="2463632"/>
            <a:chOff x="408670" y="2348326"/>
            <a:chExt cx="1813500" cy="2463632"/>
          </a:xfrm>
        </p:grpSpPr>
        <p:sp>
          <p:nvSpPr>
            <p:cNvPr id="67" name="Google Shape;67;g366aae2d2f5_0_46"/>
            <p:cNvSpPr/>
            <p:nvPr/>
          </p:nvSpPr>
          <p:spPr>
            <a:xfrm>
              <a:off x="408670" y="2717658"/>
              <a:ext cx="1813500" cy="2094300"/>
            </a:xfrm>
            <a:prstGeom prst="rect">
              <a:avLst/>
            </a:prstGeom>
            <a:solidFill>
              <a:srgbClr val="F2F2F2"/>
            </a:solidFill>
            <a:ln w="19050" cap="flat" cmpd="sng">
              <a:solidFill>
                <a:srgbClr val="AEAEAE"/>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8" name="Google Shape;68;g366aae2d2f5_0_46"/>
            <p:cNvSpPr txBox="1"/>
            <p:nvPr/>
          </p:nvSpPr>
          <p:spPr>
            <a:xfrm>
              <a:off x="408670" y="2348326"/>
              <a:ext cx="18135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Biz ops</a:t>
              </a:r>
              <a:endParaRPr/>
            </a:p>
          </p:txBody>
        </p:sp>
      </p:grpSp>
      <p:sp>
        <p:nvSpPr>
          <p:cNvPr id="69" name="Google Shape;69;g366aae2d2f5_0_46"/>
          <p:cNvSpPr txBox="1"/>
          <p:nvPr/>
        </p:nvSpPr>
        <p:spPr>
          <a:xfrm>
            <a:off x="1807526" y="2591325"/>
            <a:ext cx="115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ChatGPT</a:t>
            </a:r>
            <a:endParaRPr/>
          </a:p>
        </p:txBody>
      </p:sp>
      <p:pic>
        <p:nvPicPr>
          <p:cNvPr id="70" name="Google Shape;70;g366aae2d2f5_0_46" descr="ChatGPT - Wikipedia"/>
          <p:cNvPicPr preferRelativeResize="0"/>
          <p:nvPr/>
        </p:nvPicPr>
        <p:blipFill rotWithShape="1">
          <a:blip r:embed="rId3">
            <a:alphaModFix/>
          </a:blip>
          <a:srcRect/>
          <a:stretch/>
        </p:blipFill>
        <p:spPr>
          <a:xfrm>
            <a:off x="1415618" y="2524240"/>
            <a:ext cx="436420" cy="436420"/>
          </a:xfrm>
          <a:prstGeom prst="rect">
            <a:avLst/>
          </a:prstGeom>
          <a:noFill/>
          <a:ln>
            <a:noFill/>
          </a:ln>
        </p:spPr>
      </p:pic>
      <p:pic>
        <p:nvPicPr>
          <p:cNvPr id="71" name="Google Shape;71;g366aae2d2f5_0_46" descr="Perplexity - Vespa.ai"/>
          <p:cNvPicPr preferRelativeResize="0"/>
          <p:nvPr/>
        </p:nvPicPr>
        <p:blipFill rotWithShape="1">
          <a:blip r:embed="rId4">
            <a:alphaModFix/>
          </a:blip>
          <a:srcRect/>
          <a:stretch/>
        </p:blipFill>
        <p:spPr>
          <a:xfrm>
            <a:off x="1415618" y="3027747"/>
            <a:ext cx="1450682" cy="369331"/>
          </a:xfrm>
          <a:prstGeom prst="rect">
            <a:avLst/>
          </a:prstGeom>
          <a:noFill/>
          <a:ln>
            <a:noFill/>
          </a:ln>
        </p:spPr>
      </p:pic>
      <p:pic>
        <p:nvPicPr>
          <p:cNvPr id="72" name="Google Shape;72;g366aae2d2f5_0_46" descr="osher.com.au/images/posts/how-to-build-ai-agent-cl..."/>
          <p:cNvPicPr preferRelativeResize="0"/>
          <p:nvPr/>
        </p:nvPicPr>
        <p:blipFill rotWithShape="1">
          <a:blip r:embed="rId5">
            <a:alphaModFix/>
          </a:blip>
          <a:srcRect l="9352" t="39500" r="9458" b="37314"/>
          <a:stretch/>
        </p:blipFill>
        <p:spPr>
          <a:xfrm>
            <a:off x="1540477" y="3535839"/>
            <a:ext cx="1154530" cy="247461"/>
          </a:xfrm>
          <a:prstGeom prst="rect">
            <a:avLst/>
          </a:prstGeom>
          <a:noFill/>
          <a:ln>
            <a:noFill/>
          </a:ln>
        </p:spPr>
      </p:pic>
      <p:pic>
        <p:nvPicPr>
          <p:cNvPr id="73" name="Google Shape;73;g366aae2d2f5_0_46" descr="Gemini | Google AI Wiki | Fandom"/>
          <p:cNvPicPr preferRelativeResize="0"/>
          <p:nvPr/>
        </p:nvPicPr>
        <p:blipFill rotWithShape="1">
          <a:blip r:embed="rId6">
            <a:alphaModFix/>
          </a:blip>
          <a:srcRect/>
          <a:stretch/>
        </p:blipFill>
        <p:spPr>
          <a:xfrm>
            <a:off x="1626380" y="3844236"/>
            <a:ext cx="982725" cy="552783"/>
          </a:xfrm>
          <a:prstGeom prst="rect">
            <a:avLst/>
          </a:prstGeom>
          <a:noFill/>
          <a:ln>
            <a:noFill/>
          </a:ln>
        </p:spPr>
      </p:pic>
      <p:pic>
        <p:nvPicPr>
          <p:cNvPr id="74" name="Google Shape;74;g366aae2d2f5_0_46" descr="15 Best AI Coding Assistant Tools in 2025 - Qodo"/>
          <p:cNvPicPr preferRelativeResize="0"/>
          <p:nvPr/>
        </p:nvPicPr>
        <p:blipFill rotWithShape="1">
          <a:blip r:embed="rId7">
            <a:alphaModFix/>
          </a:blip>
          <a:srcRect/>
          <a:stretch/>
        </p:blipFill>
        <p:spPr>
          <a:xfrm>
            <a:off x="3476083" y="2492946"/>
            <a:ext cx="1500851" cy="611060"/>
          </a:xfrm>
          <a:prstGeom prst="rect">
            <a:avLst/>
          </a:prstGeom>
          <a:noFill/>
          <a:ln>
            <a:noFill/>
          </a:ln>
        </p:spPr>
      </p:pic>
      <p:grpSp>
        <p:nvGrpSpPr>
          <p:cNvPr id="75" name="Google Shape;75;g366aae2d2f5_0_46"/>
          <p:cNvGrpSpPr/>
          <p:nvPr/>
        </p:nvGrpSpPr>
        <p:grpSpPr>
          <a:xfrm>
            <a:off x="838179" y="4659268"/>
            <a:ext cx="11945402" cy="1883469"/>
            <a:chOff x="838179" y="4659268"/>
            <a:chExt cx="11945402" cy="1883469"/>
          </a:xfrm>
        </p:grpSpPr>
        <p:grpSp>
          <p:nvGrpSpPr>
            <p:cNvPr id="76" name="Google Shape;76;g366aae2d2f5_0_46"/>
            <p:cNvGrpSpPr/>
            <p:nvPr/>
          </p:nvGrpSpPr>
          <p:grpSpPr>
            <a:xfrm>
              <a:off x="838179" y="5704554"/>
              <a:ext cx="10515249" cy="838183"/>
              <a:chOff x="664514" y="5629435"/>
              <a:chExt cx="11161500" cy="1021800"/>
            </a:xfrm>
          </p:grpSpPr>
          <p:grpSp>
            <p:nvGrpSpPr>
              <p:cNvPr id="77" name="Google Shape;77;g366aae2d2f5_0_46"/>
              <p:cNvGrpSpPr/>
              <p:nvPr/>
            </p:nvGrpSpPr>
            <p:grpSpPr>
              <a:xfrm>
                <a:off x="838200" y="5746929"/>
                <a:ext cx="10829583" cy="857782"/>
                <a:chOff x="838200" y="5746929"/>
                <a:chExt cx="10829583" cy="857782"/>
              </a:xfrm>
            </p:grpSpPr>
            <p:pic>
              <p:nvPicPr>
                <p:cNvPr id="78" name="Google Shape;78;g366aae2d2f5_0_46" descr="Gpu Icon Style 12869103 Vector Art at Vecteezy"/>
                <p:cNvPicPr preferRelativeResize="0"/>
                <p:nvPr/>
              </p:nvPicPr>
              <p:blipFill rotWithShape="1">
                <a:blip r:embed="rId8">
                  <a:alphaModFix/>
                </a:blip>
                <a:srcRect/>
                <a:stretch/>
              </p:blipFill>
              <p:spPr>
                <a:xfrm>
                  <a:off x="838200" y="5746929"/>
                  <a:ext cx="857782" cy="857782"/>
                </a:xfrm>
                <a:prstGeom prst="rect">
                  <a:avLst/>
                </a:prstGeom>
                <a:noFill/>
                <a:ln>
                  <a:noFill/>
                </a:ln>
              </p:spPr>
            </p:pic>
            <p:pic>
              <p:nvPicPr>
                <p:cNvPr id="79" name="Google Shape;79;g366aae2d2f5_0_46" descr="Gpu Icon Style 12869103 Vector Art at Vecteezy"/>
                <p:cNvPicPr preferRelativeResize="0"/>
                <p:nvPr/>
              </p:nvPicPr>
              <p:blipFill rotWithShape="1">
                <a:blip r:embed="rId8">
                  <a:alphaModFix/>
                </a:blip>
                <a:srcRect/>
                <a:stretch/>
              </p:blipFill>
              <p:spPr>
                <a:xfrm>
                  <a:off x="1940810" y="5746929"/>
                  <a:ext cx="857782" cy="857782"/>
                </a:xfrm>
                <a:prstGeom prst="rect">
                  <a:avLst/>
                </a:prstGeom>
                <a:noFill/>
                <a:ln>
                  <a:noFill/>
                </a:ln>
              </p:spPr>
            </p:pic>
            <p:pic>
              <p:nvPicPr>
                <p:cNvPr id="80" name="Google Shape;80;g366aae2d2f5_0_46" descr="Gpu Icon Style 12869103 Vector Art at Vecteezy"/>
                <p:cNvPicPr preferRelativeResize="0"/>
                <p:nvPr/>
              </p:nvPicPr>
              <p:blipFill rotWithShape="1">
                <a:blip r:embed="rId8">
                  <a:alphaModFix/>
                </a:blip>
                <a:srcRect/>
                <a:stretch/>
              </p:blipFill>
              <p:spPr>
                <a:xfrm>
                  <a:off x="3120126" y="5746929"/>
                  <a:ext cx="857782" cy="857782"/>
                </a:xfrm>
                <a:prstGeom prst="rect">
                  <a:avLst/>
                </a:prstGeom>
                <a:noFill/>
                <a:ln>
                  <a:noFill/>
                </a:ln>
              </p:spPr>
            </p:pic>
            <p:pic>
              <p:nvPicPr>
                <p:cNvPr id="81" name="Google Shape;81;g366aae2d2f5_0_46" descr="Gpu Icon Style 12869103 Vector Art at Vecteezy"/>
                <p:cNvPicPr preferRelativeResize="0"/>
                <p:nvPr/>
              </p:nvPicPr>
              <p:blipFill rotWithShape="1">
                <a:blip r:embed="rId8">
                  <a:alphaModFix/>
                </a:blip>
                <a:srcRect/>
                <a:stretch/>
              </p:blipFill>
              <p:spPr>
                <a:xfrm>
                  <a:off x="4222736" y="5746929"/>
                  <a:ext cx="857782" cy="857782"/>
                </a:xfrm>
                <a:prstGeom prst="rect">
                  <a:avLst/>
                </a:prstGeom>
                <a:noFill/>
                <a:ln>
                  <a:noFill/>
                </a:ln>
              </p:spPr>
            </p:pic>
            <p:pic>
              <p:nvPicPr>
                <p:cNvPr id="82" name="Google Shape;82;g366aae2d2f5_0_46" descr="Gpu Icon Style 12869103 Vector Art at Vecteezy"/>
                <p:cNvPicPr preferRelativeResize="0"/>
                <p:nvPr/>
              </p:nvPicPr>
              <p:blipFill rotWithShape="1">
                <a:blip r:embed="rId8">
                  <a:alphaModFix/>
                </a:blip>
                <a:srcRect/>
                <a:stretch/>
              </p:blipFill>
              <p:spPr>
                <a:xfrm>
                  <a:off x="5325346" y="5746929"/>
                  <a:ext cx="857782" cy="857782"/>
                </a:xfrm>
                <a:prstGeom prst="rect">
                  <a:avLst/>
                </a:prstGeom>
                <a:noFill/>
                <a:ln>
                  <a:noFill/>
                </a:ln>
              </p:spPr>
            </p:pic>
            <p:pic>
              <p:nvPicPr>
                <p:cNvPr id="83" name="Google Shape;83;g366aae2d2f5_0_46" descr="Gpu Icon Style 12869103 Vector Art at Vecteezy"/>
                <p:cNvPicPr preferRelativeResize="0"/>
                <p:nvPr/>
              </p:nvPicPr>
              <p:blipFill rotWithShape="1">
                <a:blip r:embed="rId8">
                  <a:alphaModFix/>
                </a:blip>
                <a:srcRect/>
                <a:stretch/>
              </p:blipFill>
              <p:spPr>
                <a:xfrm>
                  <a:off x="6427956" y="5746929"/>
                  <a:ext cx="857782" cy="857782"/>
                </a:xfrm>
                <a:prstGeom prst="rect">
                  <a:avLst/>
                </a:prstGeom>
                <a:noFill/>
                <a:ln>
                  <a:noFill/>
                </a:ln>
              </p:spPr>
            </p:pic>
            <p:pic>
              <p:nvPicPr>
                <p:cNvPr id="84" name="Google Shape;84;g366aae2d2f5_0_46" descr="Gpu Icon Style 12869103 Vector Art at Vecteezy"/>
                <p:cNvPicPr preferRelativeResize="0"/>
                <p:nvPr/>
              </p:nvPicPr>
              <p:blipFill rotWithShape="1">
                <a:blip r:embed="rId8">
                  <a:alphaModFix/>
                </a:blip>
                <a:srcRect/>
                <a:stretch/>
              </p:blipFill>
              <p:spPr>
                <a:xfrm>
                  <a:off x="7502171" y="5746929"/>
                  <a:ext cx="857782" cy="857782"/>
                </a:xfrm>
                <a:prstGeom prst="rect">
                  <a:avLst/>
                </a:prstGeom>
                <a:noFill/>
                <a:ln>
                  <a:noFill/>
                </a:ln>
              </p:spPr>
            </p:pic>
            <p:pic>
              <p:nvPicPr>
                <p:cNvPr id="85" name="Google Shape;85;g366aae2d2f5_0_46" descr="Gpu Icon Style 12869103 Vector Art at Vecteezy"/>
                <p:cNvPicPr preferRelativeResize="0"/>
                <p:nvPr/>
              </p:nvPicPr>
              <p:blipFill rotWithShape="1">
                <a:blip r:embed="rId8">
                  <a:alphaModFix/>
                </a:blip>
                <a:srcRect/>
                <a:stretch/>
              </p:blipFill>
              <p:spPr>
                <a:xfrm>
                  <a:off x="8604781" y="5746929"/>
                  <a:ext cx="857782" cy="857782"/>
                </a:xfrm>
                <a:prstGeom prst="rect">
                  <a:avLst/>
                </a:prstGeom>
                <a:noFill/>
                <a:ln>
                  <a:noFill/>
                </a:ln>
              </p:spPr>
            </p:pic>
            <p:pic>
              <p:nvPicPr>
                <p:cNvPr id="86" name="Google Shape;86;g366aae2d2f5_0_46" descr="Gpu Icon Style 12869103 Vector Art at Vecteezy"/>
                <p:cNvPicPr preferRelativeResize="0"/>
                <p:nvPr/>
              </p:nvPicPr>
              <p:blipFill rotWithShape="1">
                <a:blip r:embed="rId8">
                  <a:alphaModFix/>
                </a:blip>
                <a:srcRect/>
                <a:stretch/>
              </p:blipFill>
              <p:spPr>
                <a:xfrm>
                  <a:off x="9707391" y="5746929"/>
                  <a:ext cx="857782" cy="857782"/>
                </a:xfrm>
                <a:prstGeom prst="rect">
                  <a:avLst/>
                </a:prstGeom>
                <a:noFill/>
                <a:ln>
                  <a:noFill/>
                </a:ln>
              </p:spPr>
            </p:pic>
            <p:pic>
              <p:nvPicPr>
                <p:cNvPr id="87" name="Google Shape;87;g366aae2d2f5_0_46" descr="Gpu Icon Style 12869103 Vector Art at Vecteezy"/>
                <p:cNvPicPr preferRelativeResize="0"/>
                <p:nvPr/>
              </p:nvPicPr>
              <p:blipFill rotWithShape="1">
                <a:blip r:embed="rId8">
                  <a:alphaModFix/>
                </a:blip>
                <a:srcRect/>
                <a:stretch/>
              </p:blipFill>
              <p:spPr>
                <a:xfrm>
                  <a:off x="10810001" y="5746929"/>
                  <a:ext cx="857782" cy="857782"/>
                </a:xfrm>
                <a:prstGeom prst="rect">
                  <a:avLst/>
                </a:prstGeom>
                <a:noFill/>
                <a:ln>
                  <a:noFill/>
                </a:ln>
              </p:spPr>
            </p:pic>
          </p:grpSp>
          <p:sp>
            <p:nvSpPr>
              <p:cNvPr id="88" name="Google Shape;88;g366aae2d2f5_0_46"/>
              <p:cNvSpPr/>
              <p:nvPr/>
            </p:nvSpPr>
            <p:spPr>
              <a:xfrm>
                <a:off x="664514" y="5629435"/>
                <a:ext cx="11161500" cy="1021800"/>
              </a:xfrm>
              <a:prstGeom prst="rect">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9" name="Google Shape;89;g366aae2d2f5_0_46"/>
            <p:cNvGrpSpPr/>
            <p:nvPr/>
          </p:nvGrpSpPr>
          <p:grpSpPr>
            <a:xfrm>
              <a:off x="5547700" y="4659268"/>
              <a:ext cx="1015717" cy="766256"/>
              <a:chOff x="5547700" y="4659268"/>
              <a:chExt cx="1015717" cy="766256"/>
            </a:xfrm>
          </p:grpSpPr>
          <p:sp>
            <p:nvSpPr>
              <p:cNvPr id="90" name="Google Shape;90;g366aae2d2f5_0_46"/>
              <p:cNvSpPr/>
              <p:nvPr/>
            </p:nvSpPr>
            <p:spPr>
              <a:xfrm>
                <a:off x="5547700" y="4659268"/>
                <a:ext cx="234900" cy="766200"/>
              </a:xfrm>
              <a:prstGeom prst="downArrow">
                <a:avLst>
                  <a:gd name="adj1" fmla="val 50000"/>
                  <a:gd name="adj2" fmla="val 50000"/>
                </a:avLst>
              </a:prstGeom>
              <a:solidFill>
                <a:srgbClr val="D8D8D8"/>
              </a:solidFill>
              <a:ln w="19050" cap="flat" cmpd="sng">
                <a:solidFill>
                  <a:srgbClr val="AEAEAE"/>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 name="Google Shape;91;g366aae2d2f5_0_46"/>
              <p:cNvSpPr/>
              <p:nvPr/>
            </p:nvSpPr>
            <p:spPr>
              <a:xfrm rot="10800000">
                <a:off x="6328517" y="4659324"/>
                <a:ext cx="234900" cy="766200"/>
              </a:xfrm>
              <a:prstGeom prst="downArrow">
                <a:avLst>
                  <a:gd name="adj1" fmla="val 50000"/>
                  <a:gd name="adj2" fmla="val 50000"/>
                </a:avLst>
              </a:prstGeom>
              <a:solidFill>
                <a:srgbClr val="D8D8D8"/>
              </a:solidFill>
              <a:ln w="19050" cap="flat" cmpd="sng">
                <a:solidFill>
                  <a:srgbClr val="AEAEAE"/>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92" name="Google Shape;92;g366aae2d2f5_0_46"/>
            <p:cNvSpPr txBox="1"/>
            <p:nvPr/>
          </p:nvSpPr>
          <p:spPr>
            <a:xfrm>
              <a:off x="8237081" y="5170106"/>
              <a:ext cx="4546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LLM endpoints or hosted servers</a:t>
              </a:r>
              <a:endParaRPr/>
            </a:p>
          </p:txBody>
        </p:sp>
      </p:grpSp>
      <p:pic>
        <p:nvPicPr>
          <p:cNvPr id="93" name="Google Shape;93;g366aae2d2f5_0_46"/>
          <p:cNvPicPr preferRelativeResize="0"/>
          <p:nvPr/>
        </p:nvPicPr>
        <p:blipFill rotWithShape="1">
          <a:blip r:embed="rId9">
            <a:alphaModFix/>
          </a:blip>
          <a:srcRect l="18839" t="28838" r="21728" b="34717"/>
          <a:stretch/>
        </p:blipFill>
        <p:spPr>
          <a:xfrm>
            <a:off x="3616179" y="3100900"/>
            <a:ext cx="1147116" cy="369325"/>
          </a:xfrm>
          <a:prstGeom prst="rect">
            <a:avLst/>
          </a:prstGeom>
          <a:noFill/>
          <a:ln>
            <a:noFill/>
          </a:ln>
        </p:spPr>
      </p:pic>
      <p:pic>
        <p:nvPicPr>
          <p:cNvPr id="94" name="Google Shape;94;g366aae2d2f5_0_46"/>
          <p:cNvPicPr preferRelativeResize="0"/>
          <p:nvPr/>
        </p:nvPicPr>
        <p:blipFill>
          <a:blip r:embed="rId10">
            <a:alphaModFix/>
          </a:blip>
          <a:stretch>
            <a:fillRect/>
          </a:stretch>
        </p:blipFill>
        <p:spPr>
          <a:xfrm>
            <a:off x="3474188" y="3673774"/>
            <a:ext cx="1450675" cy="557028"/>
          </a:xfrm>
          <a:prstGeom prst="rect">
            <a:avLst/>
          </a:prstGeom>
          <a:noFill/>
          <a:ln>
            <a:noFill/>
          </a:ln>
        </p:spPr>
      </p:pic>
      <p:pic>
        <p:nvPicPr>
          <p:cNvPr id="95" name="Google Shape;95;g366aae2d2f5_0_46"/>
          <p:cNvPicPr preferRelativeResize="0"/>
          <p:nvPr/>
        </p:nvPicPr>
        <p:blipFill rotWithShape="1">
          <a:blip r:embed="rId11">
            <a:alphaModFix/>
          </a:blip>
          <a:srcRect t="18849" b="15195"/>
          <a:stretch/>
        </p:blipFill>
        <p:spPr>
          <a:xfrm>
            <a:off x="5591825" y="2466050"/>
            <a:ext cx="1259550" cy="552800"/>
          </a:xfrm>
          <a:prstGeom prst="rect">
            <a:avLst/>
          </a:prstGeom>
          <a:noFill/>
          <a:ln>
            <a:noFill/>
          </a:ln>
        </p:spPr>
      </p:pic>
      <p:pic>
        <p:nvPicPr>
          <p:cNvPr id="96" name="Google Shape;96;g366aae2d2f5_0_46"/>
          <p:cNvPicPr preferRelativeResize="0"/>
          <p:nvPr/>
        </p:nvPicPr>
        <p:blipFill>
          <a:blip r:embed="rId12">
            <a:alphaModFix/>
          </a:blip>
          <a:stretch>
            <a:fillRect/>
          </a:stretch>
        </p:blipFill>
        <p:spPr>
          <a:xfrm>
            <a:off x="5461099" y="3103999"/>
            <a:ext cx="1500850" cy="560264"/>
          </a:xfrm>
          <a:prstGeom prst="rect">
            <a:avLst/>
          </a:prstGeom>
          <a:noFill/>
          <a:ln>
            <a:noFill/>
          </a:ln>
        </p:spPr>
      </p:pic>
      <p:pic>
        <p:nvPicPr>
          <p:cNvPr id="97" name="Google Shape;97;g366aae2d2f5_0_46"/>
          <p:cNvPicPr preferRelativeResize="0"/>
          <p:nvPr/>
        </p:nvPicPr>
        <p:blipFill>
          <a:blip r:embed="rId13">
            <a:alphaModFix/>
          </a:blip>
          <a:stretch>
            <a:fillRect/>
          </a:stretch>
        </p:blipFill>
        <p:spPr>
          <a:xfrm>
            <a:off x="5629836" y="3777200"/>
            <a:ext cx="1154525" cy="616749"/>
          </a:xfrm>
          <a:prstGeom prst="rect">
            <a:avLst/>
          </a:prstGeom>
          <a:noFill/>
          <a:ln>
            <a:noFill/>
          </a:ln>
        </p:spPr>
      </p:pic>
      <p:pic>
        <p:nvPicPr>
          <p:cNvPr id="98" name="Google Shape;98;g366aae2d2f5_0_46"/>
          <p:cNvPicPr preferRelativeResize="0"/>
          <p:nvPr/>
        </p:nvPicPr>
        <p:blipFill>
          <a:blip r:embed="rId14">
            <a:alphaModFix/>
          </a:blip>
          <a:stretch>
            <a:fillRect/>
          </a:stretch>
        </p:blipFill>
        <p:spPr>
          <a:xfrm>
            <a:off x="7530688" y="2445797"/>
            <a:ext cx="1259550" cy="705341"/>
          </a:xfrm>
          <a:prstGeom prst="rect">
            <a:avLst/>
          </a:prstGeom>
          <a:noFill/>
          <a:ln>
            <a:noFill/>
          </a:ln>
        </p:spPr>
      </p:pic>
      <p:pic>
        <p:nvPicPr>
          <p:cNvPr id="99" name="Google Shape;99;g366aae2d2f5_0_46"/>
          <p:cNvPicPr preferRelativeResize="0"/>
          <p:nvPr/>
        </p:nvPicPr>
        <p:blipFill>
          <a:blip r:embed="rId15">
            <a:alphaModFix/>
          </a:blip>
          <a:stretch>
            <a:fillRect/>
          </a:stretch>
        </p:blipFill>
        <p:spPr>
          <a:xfrm>
            <a:off x="7518322" y="3161340"/>
            <a:ext cx="1450675" cy="248459"/>
          </a:xfrm>
          <a:prstGeom prst="rect">
            <a:avLst/>
          </a:prstGeom>
          <a:noFill/>
          <a:ln>
            <a:noFill/>
          </a:ln>
        </p:spPr>
      </p:pic>
      <p:pic>
        <p:nvPicPr>
          <p:cNvPr id="100" name="Google Shape;100;g366aae2d2f5_0_46"/>
          <p:cNvPicPr preferRelativeResize="0"/>
          <p:nvPr/>
        </p:nvPicPr>
        <p:blipFill>
          <a:blip r:embed="rId16">
            <a:alphaModFix/>
          </a:blip>
          <a:stretch>
            <a:fillRect/>
          </a:stretch>
        </p:blipFill>
        <p:spPr>
          <a:xfrm>
            <a:off x="7518322" y="3567925"/>
            <a:ext cx="1450675" cy="812370"/>
          </a:xfrm>
          <a:prstGeom prst="rect">
            <a:avLst/>
          </a:prstGeom>
          <a:noFill/>
          <a:ln>
            <a:noFill/>
          </a:ln>
        </p:spPr>
      </p:pic>
      <p:pic>
        <p:nvPicPr>
          <p:cNvPr id="101" name="Google Shape;101;g366aae2d2f5_0_46"/>
          <p:cNvPicPr preferRelativeResize="0"/>
          <p:nvPr/>
        </p:nvPicPr>
        <p:blipFill rotWithShape="1">
          <a:blip r:embed="rId17">
            <a:alphaModFix/>
          </a:blip>
          <a:srcRect t="31752" b="33193"/>
          <a:stretch/>
        </p:blipFill>
        <p:spPr>
          <a:xfrm>
            <a:off x="9456829" y="2557775"/>
            <a:ext cx="1583196" cy="369325"/>
          </a:xfrm>
          <a:prstGeom prst="rect">
            <a:avLst/>
          </a:prstGeom>
          <a:noFill/>
          <a:ln>
            <a:noFill/>
          </a:ln>
        </p:spPr>
      </p:pic>
      <p:pic>
        <p:nvPicPr>
          <p:cNvPr id="102" name="Google Shape;102;g366aae2d2f5_0_46"/>
          <p:cNvPicPr preferRelativeResize="0"/>
          <p:nvPr/>
        </p:nvPicPr>
        <p:blipFill rotWithShape="1">
          <a:blip r:embed="rId18">
            <a:alphaModFix/>
          </a:blip>
          <a:srcRect l="8312" t="33634" r="12965" b="27552"/>
          <a:stretch/>
        </p:blipFill>
        <p:spPr>
          <a:xfrm>
            <a:off x="9439475" y="2994201"/>
            <a:ext cx="1583201" cy="390277"/>
          </a:xfrm>
          <a:prstGeom prst="rect">
            <a:avLst/>
          </a:prstGeom>
          <a:noFill/>
          <a:ln>
            <a:noFill/>
          </a:ln>
        </p:spPr>
      </p:pic>
      <p:pic>
        <p:nvPicPr>
          <p:cNvPr id="103" name="Google Shape;103;g366aae2d2f5_0_46"/>
          <p:cNvPicPr preferRelativeResize="0"/>
          <p:nvPr/>
        </p:nvPicPr>
        <p:blipFill rotWithShape="1">
          <a:blip r:embed="rId19">
            <a:alphaModFix/>
          </a:blip>
          <a:srcRect t="29450" b="23942"/>
          <a:stretch/>
        </p:blipFill>
        <p:spPr>
          <a:xfrm>
            <a:off x="9476025" y="3367625"/>
            <a:ext cx="1583200" cy="491012"/>
          </a:xfrm>
          <a:prstGeom prst="rect">
            <a:avLst/>
          </a:prstGeom>
          <a:noFill/>
          <a:ln>
            <a:noFill/>
          </a:ln>
        </p:spPr>
      </p:pic>
      <p:pic>
        <p:nvPicPr>
          <p:cNvPr id="104" name="Google Shape;104;g366aae2d2f5_0_46"/>
          <p:cNvPicPr preferRelativeResize="0"/>
          <p:nvPr/>
        </p:nvPicPr>
        <p:blipFill>
          <a:blip r:embed="rId20">
            <a:alphaModFix/>
          </a:blip>
          <a:stretch>
            <a:fillRect/>
          </a:stretch>
        </p:blipFill>
        <p:spPr>
          <a:xfrm>
            <a:off x="9581100" y="3815100"/>
            <a:ext cx="1334652" cy="611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6AF82-2898-5F51-1F88-66F36BEC8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24DB97-8926-61B2-FBF1-83AB34440213}"/>
              </a:ext>
            </a:extLst>
          </p:cNvPr>
          <p:cNvSpPr>
            <a:spLocks noGrp="1"/>
          </p:cNvSpPr>
          <p:nvPr>
            <p:ph type="title"/>
          </p:nvPr>
        </p:nvSpPr>
        <p:spPr/>
        <p:txBody>
          <a:bodyPr/>
          <a:lstStyle/>
          <a:p>
            <a:r>
              <a:rPr lang="en-US" dirty="0"/>
              <a:t>SLO-aware scheduling with dynamic chunking</a:t>
            </a:r>
          </a:p>
        </p:txBody>
      </p:sp>
      <p:sp>
        <p:nvSpPr>
          <p:cNvPr id="5" name="Rectangle 4">
            <a:extLst>
              <a:ext uri="{FF2B5EF4-FFF2-40B4-BE49-F238E27FC236}">
                <a16:creationId xmlns:a16="http://schemas.microsoft.com/office/drawing/2014/main" id="{29C87ADD-E4F8-059B-6DD6-26B5C07EFA74}"/>
              </a:ext>
            </a:extLst>
          </p:cNvPr>
          <p:cNvSpPr/>
          <p:nvPr/>
        </p:nvSpPr>
        <p:spPr>
          <a:xfrm>
            <a:off x="8470030" y="2049125"/>
            <a:ext cx="1152659" cy="334850"/>
          </a:xfrm>
          <a:prstGeom prst="rect">
            <a:avLst/>
          </a:prstGeom>
          <a:solidFill>
            <a:schemeClr val="accent2">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D5CB7425-BA30-7413-A26C-CB7AD6AE89A1}"/>
              </a:ext>
            </a:extLst>
          </p:cNvPr>
          <p:cNvSpPr/>
          <p:nvPr/>
        </p:nvSpPr>
        <p:spPr>
          <a:xfrm>
            <a:off x="9940559" y="2049125"/>
            <a:ext cx="663265" cy="334850"/>
          </a:xfrm>
          <a:prstGeom prst="rect">
            <a:avLst/>
          </a:prstGeom>
          <a:solidFill>
            <a:schemeClr val="accent4">
              <a:lumMod val="40000"/>
              <a:lumOff val="60000"/>
            </a:schemeClr>
          </a:solidFill>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7F42174-F120-FE65-6F50-4A031B875518}"/>
              </a:ext>
            </a:extLst>
          </p:cNvPr>
          <p:cNvSpPr/>
          <p:nvPr/>
        </p:nvSpPr>
        <p:spPr>
          <a:xfrm>
            <a:off x="11198947" y="1598989"/>
            <a:ext cx="315530" cy="334838"/>
          </a:xfrm>
          <a:prstGeom prst="rect">
            <a:avLst/>
          </a:prstGeom>
          <a:solidFill>
            <a:schemeClr val="accent3">
              <a:lumMod val="20000"/>
              <a:lumOff val="80000"/>
            </a:schemeClr>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308A99AD-3B82-5FD8-8667-BF7994FD38C8}"/>
              </a:ext>
            </a:extLst>
          </p:cNvPr>
          <p:cNvSpPr/>
          <p:nvPr/>
        </p:nvSpPr>
        <p:spPr>
          <a:xfrm>
            <a:off x="11028130" y="2049123"/>
            <a:ext cx="712476" cy="334825"/>
          </a:xfrm>
          <a:prstGeom prst="rect">
            <a:avLst/>
          </a:prstGeom>
          <a:solidFill>
            <a:schemeClr val="accent5">
              <a:lumMod val="20000"/>
              <a:lumOff val="80000"/>
            </a:schemeClr>
          </a:solidFill>
          <a:ln>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5810AA6F-97DD-E4DD-7794-4741500F64B2}"/>
              </a:ext>
            </a:extLst>
          </p:cNvPr>
          <p:cNvSpPr/>
          <p:nvPr/>
        </p:nvSpPr>
        <p:spPr>
          <a:xfrm>
            <a:off x="9390674" y="2050732"/>
            <a:ext cx="76150" cy="334825"/>
          </a:xfrm>
          <a:prstGeom prst="rect">
            <a:avLst/>
          </a:prstGeom>
          <a:pattFill prst="wdUpDiag">
            <a:fgClr>
              <a:schemeClr val="accent2">
                <a:lumMod val="20000"/>
                <a:lumOff val="80000"/>
              </a:schemeClr>
            </a:fgClr>
            <a:bgClr>
              <a:schemeClr val="bg1"/>
            </a:bgClr>
          </a:patt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94C4A2-CC26-2010-7D91-2E1101FE14F9}"/>
              </a:ext>
            </a:extLst>
          </p:cNvPr>
          <p:cNvSpPr/>
          <p:nvPr/>
        </p:nvSpPr>
        <p:spPr>
          <a:xfrm>
            <a:off x="9469941" y="2050026"/>
            <a:ext cx="76150" cy="334825"/>
          </a:xfrm>
          <a:prstGeom prst="rect">
            <a:avLst/>
          </a:prstGeom>
          <a:pattFill prst="wdUpDiag">
            <a:fgClr>
              <a:schemeClr val="accent2">
                <a:lumMod val="20000"/>
                <a:lumOff val="80000"/>
              </a:schemeClr>
            </a:fgClr>
            <a:bgClr>
              <a:schemeClr val="bg1"/>
            </a:bgClr>
          </a:patt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BEDB80A-2218-5E4E-2119-1C3F2902C74F}"/>
              </a:ext>
            </a:extLst>
          </p:cNvPr>
          <p:cNvSpPr/>
          <p:nvPr/>
        </p:nvSpPr>
        <p:spPr>
          <a:xfrm>
            <a:off x="9545344" y="2049123"/>
            <a:ext cx="76150" cy="334825"/>
          </a:xfrm>
          <a:prstGeom prst="rect">
            <a:avLst/>
          </a:prstGeom>
          <a:pattFill prst="wdUpDiag">
            <a:fgClr>
              <a:schemeClr val="accent2">
                <a:lumMod val="20000"/>
                <a:lumOff val="80000"/>
              </a:schemeClr>
            </a:fgClr>
            <a:bgClr>
              <a:schemeClr val="bg1"/>
            </a:bgClr>
          </a:patt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E5E2B53-5CE5-691B-8121-4FA604DEB1A7}"/>
              </a:ext>
            </a:extLst>
          </p:cNvPr>
          <p:cNvSpPr/>
          <p:nvPr/>
        </p:nvSpPr>
        <p:spPr>
          <a:xfrm>
            <a:off x="10369420" y="2050732"/>
            <a:ext cx="76150" cy="334825"/>
          </a:xfrm>
          <a:prstGeom prst="rect">
            <a:avLst/>
          </a:prstGeom>
          <a:pattFill prst="wdUpDiag">
            <a:fgClr>
              <a:srgbClr val="96DCF8"/>
            </a:fgClr>
            <a:bgClr>
              <a:schemeClr val="bg1"/>
            </a:bgClr>
          </a:patt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1762C20-9219-58A0-3639-223D9E34C0F4}"/>
              </a:ext>
            </a:extLst>
          </p:cNvPr>
          <p:cNvSpPr/>
          <p:nvPr/>
        </p:nvSpPr>
        <p:spPr>
          <a:xfrm>
            <a:off x="10448687" y="2050026"/>
            <a:ext cx="76150" cy="334825"/>
          </a:xfrm>
          <a:prstGeom prst="rect">
            <a:avLst/>
          </a:prstGeom>
          <a:pattFill prst="wdUpDiag">
            <a:fgClr>
              <a:srgbClr val="96DCF8"/>
            </a:fgClr>
            <a:bgClr>
              <a:schemeClr val="bg1"/>
            </a:bgClr>
          </a:patt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79133D0-23F9-8A5E-700D-F612153AABEC}"/>
              </a:ext>
            </a:extLst>
          </p:cNvPr>
          <p:cNvSpPr/>
          <p:nvPr/>
        </p:nvSpPr>
        <p:spPr>
          <a:xfrm>
            <a:off x="10524090" y="2049123"/>
            <a:ext cx="76150" cy="334825"/>
          </a:xfrm>
          <a:prstGeom prst="rect">
            <a:avLst/>
          </a:prstGeom>
          <a:pattFill prst="wdUpDiag">
            <a:fgClr>
              <a:srgbClr val="96DCF8"/>
            </a:fgClr>
            <a:bgClr>
              <a:schemeClr val="bg1"/>
            </a:bgClr>
          </a:patt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25D0D1B-4401-CBAB-C51B-C1C4C5520BEB}"/>
              </a:ext>
            </a:extLst>
          </p:cNvPr>
          <p:cNvSpPr/>
          <p:nvPr/>
        </p:nvSpPr>
        <p:spPr>
          <a:xfrm>
            <a:off x="11438327" y="1598988"/>
            <a:ext cx="76150" cy="334825"/>
          </a:xfrm>
          <a:prstGeom prst="rect">
            <a:avLst/>
          </a:prstGeom>
          <a:pattFill prst="wdUpDiag">
            <a:fgClr>
              <a:srgbClr val="C2F1C8"/>
            </a:fgClr>
            <a:bgClr>
              <a:schemeClr val="bg1"/>
            </a:bgClr>
          </a:patt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BB0B700-5A63-4C18-A236-E587EBA9E936}"/>
              </a:ext>
            </a:extLst>
          </p:cNvPr>
          <p:cNvSpPr/>
          <p:nvPr/>
        </p:nvSpPr>
        <p:spPr>
          <a:xfrm>
            <a:off x="11576668" y="2047969"/>
            <a:ext cx="88534" cy="334825"/>
          </a:xfrm>
          <a:prstGeom prst="rect">
            <a:avLst/>
          </a:prstGeom>
          <a:pattFill prst="wdUpDiag">
            <a:fgClr>
              <a:srgbClr val="F2CFEE"/>
            </a:fgClr>
            <a:bgClr>
              <a:schemeClr val="bg1"/>
            </a:bgClr>
          </a:patt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79813AB-A347-4C21-73BA-8C9FA4085E94}"/>
              </a:ext>
            </a:extLst>
          </p:cNvPr>
          <p:cNvSpPr/>
          <p:nvPr/>
        </p:nvSpPr>
        <p:spPr>
          <a:xfrm>
            <a:off x="11652071" y="2047066"/>
            <a:ext cx="88534" cy="334825"/>
          </a:xfrm>
          <a:prstGeom prst="rect">
            <a:avLst/>
          </a:prstGeom>
          <a:pattFill prst="wdUpDiag">
            <a:fgClr>
              <a:srgbClr val="F2CFEE"/>
            </a:fgClr>
            <a:bgClr>
              <a:schemeClr val="bg1"/>
            </a:bgClr>
          </a:patt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231">
            <a:extLst>
              <a:ext uri="{FF2B5EF4-FFF2-40B4-BE49-F238E27FC236}">
                <a16:creationId xmlns:a16="http://schemas.microsoft.com/office/drawing/2014/main" id="{6726EFF8-5375-ACA1-3B16-EFDC1E886012}"/>
              </a:ext>
            </a:extLst>
          </p:cNvPr>
          <p:cNvGrpSpPr/>
          <p:nvPr/>
        </p:nvGrpSpPr>
        <p:grpSpPr>
          <a:xfrm>
            <a:off x="3210609" y="2734556"/>
            <a:ext cx="563635" cy="519981"/>
            <a:chOff x="3210609" y="2734556"/>
            <a:chExt cx="563635" cy="519981"/>
          </a:xfrm>
        </p:grpSpPr>
        <p:sp>
          <p:nvSpPr>
            <p:cNvPr id="41" name="Rectangle 40">
              <a:extLst>
                <a:ext uri="{FF2B5EF4-FFF2-40B4-BE49-F238E27FC236}">
                  <a16:creationId xmlns:a16="http://schemas.microsoft.com/office/drawing/2014/main" id="{D92AB278-A195-3BA5-863A-24715E853A03}"/>
                </a:ext>
              </a:extLst>
            </p:cNvPr>
            <p:cNvSpPr/>
            <p:nvPr/>
          </p:nvSpPr>
          <p:spPr>
            <a:xfrm>
              <a:off x="3210609" y="2745055"/>
              <a:ext cx="415580" cy="504510"/>
            </a:xfrm>
            <a:prstGeom prst="rect">
              <a:avLst/>
            </a:prstGeom>
            <a:solidFill>
              <a:srgbClr val="96DCF8"/>
            </a:solidFill>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C9ED78BC-9CCE-CB0D-E940-118A9EDDC786}"/>
                </a:ext>
              </a:extLst>
            </p:cNvPr>
            <p:cNvSpPr/>
            <p:nvPr/>
          </p:nvSpPr>
          <p:spPr>
            <a:xfrm>
              <a:off x="3624354" y="2745056"/>
              <a:ext cx="132886" cy="504510"/>
            </a:xfrm>
            <a:prstGeom prst="rect">
              <a:avLst/>
            </a:prstGeom>
            <a:pattFill prst="wdUpDiag">
              <a:fgClr>
                <a:schemeClr val="accent2">
                  <a:lumMod val="60000"/>
                  <a:lumOff val="40000"/>
                </a:schemeClr>
              </a:fgClr>
              <a:bgClr>
                <a:schemeClr val="bg1"/>
              </a:bgClr>
            </a:pattFill>
            <a:ln w="127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C1A0033-22BE-988A-C75A-0BDC406578B9}"/>
                </a:ext>
              </a:extLst>
            </p:cNvPr>
            <p:cNvSpPr/>
            <p:nvPr/>
          </p:nvSpPr>
          <p:spPr>
            <a:xfrm>
              <a:off x="3216439" y="2734556"/>
              <a:ext cx="557805" cy="51998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80A8CD4C-1D5A-2CE0-961D-350C7C562868}"/>
              </a:ext>
            </a:extLst>
          </p:cNvPr>
          <p:cNvGrpSpPr/>
          <p:nvPr/>
        </p:nvGrpSpPr>
        <p:grpSpPr>
          <a:xfrm>
            <a:off x="2643944" y="2732206"/>
            <a:ext cx="557805" cy="534490"/>
            <a:chOff x="2643944" y="2732206"/>
            <a:chExt cx="557805" cy="534490"/>
          </a:xfrm>
        </p:grpSpPr>
        <p:sp>
          <p:nvSpPr>
            <p:cNvPr id="40" name="Rectangle 39">
              <a:extLst>
                <a:ext uri="{FF2B5EF4-FFF2-40B4-BE49-F238E27FC236}">
                  <a16:creationId xmlns:a16="http://schemas.microsoft.com/office/drawing/2014/main" id="{6B84DC91-DA62-394F-F96B-1CFD799AF805}"/>
                </a:ext>
              </a:extLst>
            </p:cNvPr>
            <p:cNvSpPr/>
            <p:nvPr/>
          </p:nvSpPr>
          <p:spPr>
            <a:xfrm>
              <a:off x="2649917" y="2734556"/>
              <a:ext cx="399246" cy="532140"/>
            </a:xfrm>
            <a:prstGeom prst="rect">
              <a:avLst/>
            </a:prstGeom>
            <a:solidFill>
              <a:srgbClr val="96DCF8"/>
            </a:solidFill>
            <a:ln w="12700">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59DA28D7-1F2D-74D3-B96A-937B0C096A72}"/>
                </a:ext>
              </a:extLst>
            </p:cNvPr>
            <p:cNvSpPr/>
            <p:nvPr/>
          </p:nvSpPr>
          <p:spPr>
            <a:xfrm>
              <a:off x="3046125" y="2732206"/>
              <a:ext cx="132086" cy="532100"/>
            </a:xfrm>
            <a:prstGeom prst="rect">
              <a:avLst/>
            </a:prstGeom>
            <a:pattFill prst="wdUpDiag">
              <a:fgClr>
                <a:schemeClr val="accent2">
                  <a:lumMod val="60000"/>
                  <a:lumOff val="40000"/>
                </a:schemeClr>
              </a:fgClr>
              <a:bgClr>
                <a:schemeClr val="bg1"/>
              </a:bgClr>
            </a:pattFill>
            <a:ln w="952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AD27B3F-0A09-291D-9BFB-D6798ABE7ED8}"/>
                </a:ext>
              </a:extLst>
            </p:cNvPr>
            <p:cNvSpPr/>
            <p:nvPr/>
          </p:nvSpPr>
          <p:spPr>
            <a:xfrm>
              <a:off x="2643944" y="2737665"/>
              <a:ext cx="557805" cy="513827"/>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2FBC95FD-DE6C-1B7D-BB7E-908CA2A9A534}"/>
              </a:ext>
            </a:extLst>
          </p:cNvPr>
          <p:cNvGrpSpPr/>
          <p:nvPr/>
        </p:nvGrpSpPr>
        <p:grpSpPr>
          <a:xfrm>
            <a:off x="3786817" y="2722437"/>
            <a:ext cx="569919" cy="537003"/>
            <a:chOff x="3786817" y="2722437"/>
            <a:chExt cx="569919" cy="537003"/>
          </a:xfrm>
        </p:grpSpPr>
        <p:sp>
          <p:nvSpPr>
            <p:cNvPr id="42" name="Rectangle 41">
              <a:extLst>
                <a:ext uri="{FF2B5EF4-FFF2-40B4-BE49-F238E27FC236}">
                  <a16:creationId xmlns:a16="http://schemas.microsoft.com/office/drawing/2014/main" id="{7D919657-1012-060B-8A23-D61171E74440}"/>
                </a:ext>
              </a:extLst>
            </p:cNvPr>
            <p:cNvSpPr/>
            <p:nvPr/>
          </p:nvSpPr>
          <p:spPr>
            <a:xfrm>
              <a:off x="3795183" y="2727300"/>
              <a:ext cx="312906" cy="532140"/>
            </a:xfrm>
            <a:prstGeom prst="rect">
              <a:avLst/>
            </a:prstGeom>
            <a:solidFill>
              <a:srgbClr val="C2F1C8"/>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D8D375A8-E42A-22A5-896F-2D1DEE14FBC1}"/>
                </a:ext>
              </a:extLst>
            </p:cNvPr>
            <p:cNvSpPr/>
            <p:nvPr/>
          </p:nvSpPr>
          <p:spPr>
            <a:xfrm>
              <a:off x="4100209" y="2722437"/>
              <a:ext cx="132086" cy="532100"/>
            </a:xfrm>
            <a:prstGeom prst="rect">
              <a:avLst/>
            </a:prstGeom>
            <a:pattFill prst="wdUpDiag">
              <a:fgClr>
                <a:schemeClr val="accent2">
                  <a:lumMod val="60000"/>
                  <a:lumOff val="40000"/>
                </a:schemeClr>
              </a:fgClr>
              <a:bgClr>
                <a:schemeClr val="bg1"/>
              </a:bgClr>
            </a:pattFill>
            <a:ln w="952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BFE4ABE-4DF4-3B5F-8D08-BCE4A395993A}"/>
                </a:ext>
              </a:extLst>
            </p:cNvPr>
            <p:cNvSpPr/>
            <p:nvPr/>
          </p:nvSpPr>
          <p:spPr>
            <a:xfrm>
              <a:off x="4218436" y="2727008"/>
              <a:ext cx="132086" cy="532100"/>
            </a:xfrm>
            <a:prstGeom prst="rect">
              <a:avLst/>
            </a:prstGeom>
            <a:pattFill prst="wdUpDiag">
              <a:fgClr>
                <a:schemeClr val="accent4">
                  <a:lumMod val="60000"/>
                  <a:lumOff val="40000"/>
                </a:schemeClr>
              </a:fgClr>
              <a:bgClr>
                <a:schemeClr val="bg1"/>
              </a:bgClr>
            </a:pattFill>
            <a:ln w="952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11C6F8C-862E-4271-C36A-B70685445024}"/>
                </a:ext>
              </a:extLst>
            </p:cNvPr>
            <p:cNvSpPr/>
            <p:nvPr/>
          </p:nvSpPr>
          <p:spPr>
            <a:xfrm>
              <a:off x="3786817" y="2735437"/>
              <a:ext cx="569919" cy="522333"/>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2D3A7E4F-4118-5CF4-F3B4-BDC92B8FCE9B}"/>
              </a:ext>
            </a:extLst>
          </p:cNvPr>
          <p:cNvGrpSpPr/>
          <p:nvPr/>
        </p:nvGrpSpPr>
        <p:grpSpPr>
          <a:xfrm>
            <a:off x="4363162" y="2735613"/>
            <a:ext cx="578850" cy="541581"/>
            <a:chOff x="2988357" y="3664282"/>
            <a:chExt cx="321584" cy="340791"/>
          </a:xfrm>
        </p:grpSpPr>
        <p:grpSp>
          <p:nvGrpSpPr>
            <p:cNvPr id="55" name="Group 54">
              <a:extLst>
                <a:ext uri="{FF2B5EF4-FFF2-40B4-BE49-F238E27FC236}">
                  <a16:creationId xmlns:a16="http://schemas.microsoft.com/office/drawing/2014/main" id="{932BF30D-740C-3569-89B5-434C33E9D7CF}"/>
                </a:ext>
              </a:extLst>
            </p:cNvPr>
            <p:cNvGrpSpPr/>
            <p:nvPr/>
          </p:nvGrpSpPr>
          <p:grpSpPr>
            <a:xfrm>
              <a:off x="3152020" y="3667955"/>
              <a:ext cx="148235" cy="334873"/>
              <a:chOff x="3181007" y="2840116"/>
              <a:chExt cx="148235" cy="334873"/>
            </a:xfrm>
          </p:grpSpPr>
          <p:sp>
            <p:nvSpPr>
              <p:cNvPr id="53" name="Rectangle 52">
                <a:extLst>
                  <a:ext uri="{FF2B5EF4-FFF2-40B4-BE49-F238E27FC236}">
                    <a16:creationId xmlns:a16="http://schemas.microsoft.com/office/drawing/2014/main" id="{34B1850D-F8D6-38B6-5A3F-EA625306EAC3}"/>
                  </a:ext>
                </a:extLst>
              </p:cNvPr>
              <p:cNvSpPr/>
              <p:nvPr/>
            </p:nvSpPr>
            <p:spPr>
              <a:xfrm>
                <a:off x="3181007" y="2840164"/>
                <a:ext cx="76150" cy="334825"/>
              </a:xfrm>
              <a:prstGeom prst="rect">
                <a:avLst/>
              </a:prstGeom>
              <a:pattFill prst="wdUpDiag">
                <a:fgClr>
                  <a:schemeClr val="accent4">
                    <a:lumMod val="60000"/>
                    <a:lumOff val="40000"/>
                  </a:schemeClr>
                </a:fgClr>
                <a:bgClr>
                  <a:schemeClr val="bg1"/>
                </a:bgClr>
              </a:pattFill>
              <a:ln w="952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ADADBCB-06AE-B581-CF87-ECBF2D695492}"/>
                  </a:ext>
                </a:extLst>
              </p:cNvPr>
              <p:cNvSpPr/>
              <p:nvPr/>
            </p:nvSpPr>
            <p:spPr>
              <a:xfrm>
                <a:off x="3253092" y="2840116"/>
                <a:ext cx="76150" cy="334825"/>
              </a:xfrm>
              <a:prstGeom prst="rect">
                <a:avLst/>
              </a:prstGeom>
              <a:pattFill prst="wdUpDiag">
                <a:fgClr>
                  <a:schemeClr val="accent6"/>
                </a:fgClr>
                <a:bgClr>
                  <a:schemeClr val="bg1"/>
                </a:bgClr>
              </a:pattFill>
              <a:ln w="952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9A085849-FE66-E82B-DAF0-CC68708CC41E}"/>
                </a:ext>
              </a:extLst>
            </p:cNvPr>
            <p:cNvSpPr/>
            <p:nvPr/>
          </p:nvSpPr>
          <p:spPr>
            <a:xfrm>
              <a:off x="2995045" y="3670223"/>
              <a:ext cx="157545" cy="334850"/>
            </a:xfrm>
            <a:prstGeom prst="rect">
              <a:avLst/>
            </a:prstGeom>
            <a:solidFill>
              <a:srgbClr val="F2CFEE"/>
            </a:solidFill>
            <a:ln w="9525">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1" name="Rectangle 50">
              <a:extLst>
                <a:ext uri="{FF2B5EF4-FFF2-40B4-BE49-F238E27FC236}">
                  <a16:creationId xmlns:a16="http://schemas.microsoft.com/office/drawing/2014/main" id="{FF06EE0C-AC50-D178-CED8-BEBA212F0E26}"/>
                </a:ext>
              </a:extLst>
            </p:cNvPr>
            <p:cNvSpPr/>
            <p:nvPr/>
          </p:nvSpPr>
          <p:spPr>
            <a:xfrm>
              <a:off x="2988357" y="3664282"/>
              <a:ext cx="321584" cy="333094"/>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8CE86509-1DAD-435F-2AE8-DCBB6BE2E654}"/>
              </a:ext>
            </a:extLst>
          </p:cNvPr>
          <p:cNvGrpSpPr/>
          <p:nvPr/>
        </p:nvGrpSpPr>
        <p:grpSpPr>
          <a:xfrm>
            <a:off x="4943091" y="2732626"/>
            <a:ext cx="578850" cy="543420"/>
            <a:chOff x="2988357" y="3663125"/>
            <a:chExt cx="321584" cy="341948"/>
          </a:xfrm>
        </p:grpSpPr>
        <p:sp>
          <p:nvSpPr>
            <p:cNvPr id="44" name="Rectangle 43">
              <a:extLst>
                <a:ext uri="{FF2B5EF4-FFF2-40B4-BE49-F238E27FC236}">
                  <a16:creationId xmlns:a16="http://schemas.microsoft.com/office/drawing/2014/main" id="{A2D794FB-24AD-6E4B-6064-5DC86BC0F63D}"/>
                </a:ext>
              </a:extLst>
            </p:cNvPr>
            <p:cNvSpPr/>
            <p:nvPr/>
          </p:nvSpPr>
          <p:spPr>
            <a:xfrm>
              <a:off x="3224381" y="3668003"/>
              <a:ext cx="76150" cy="334825"/>
            </a:xfrm>
            <a:prstGeom prst="rect">
              <a:avLst/>
            </a:prstGeom>
            <a:pattFill prst="wdUpDiag">
              <a:fgClr>
                <a:schemeClr val="accent4">
                  <a:lumMod val="60000"/>
                  <a:lumOff val="40000"/>
                </a:schemeClr>
              </a:fgClr>
              <a:bgClr>
                <a:schemeClr val="bg1"/>
              </a:bgClr>
            </a:pattFill>
            <a:ln w="952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7F979F-76F0-4DE3-EBD5-F62AFB5C1D37}"/>
                </a:ext>
              </a:extLst>
            </p:cNvPr>
            <p:cNvSpPr/>
            <p:nvPr/>
          </p:nvSpPr>
          <p:spPr>
            <a:xfrm>
              <a:off x="2995045" y="3670223"/>
              <a:ext cx="229299" cy="334850"/>
            </a:xfrm>
            <a:prstGeom prst="rect">
              <a:avLst/>
            </a:prstGeom>
            <a:solidFill>
              <a:srgbClr val="F2CFEE"/>
            </a:solidFill>
            <a:ln w="9525">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183615A5-E6C6-46E0-61F0-9ABC96046DC9}"/>
                </a:ext>
              </a:extLst>
            </p:cNvPr>
            <p:cNvSpPr/>
            <p:nvPr/>
          </p:nvSpPr>
          <p:spPr>
            <a:xfrm>
              <a:off x="2988357" y="3663125"/>
              <a:ext cx="321584" cy="3349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524B719-4869-49C0-1522-8ADAA19BFBB8}"/>
              </a:ext>
            </a:extLst>
          </p:cNvPr>
          <p:cNvGrpSpPr/>
          <p:nvPr/>
        </p:nvGrpSpPr>
        <p:grpSpPr>
          <a:xfrm>
            <a:off x="5545899" y="2732993"/>
            <a:ext cx="578850" cy="542639"/>
            <a:chOff x="2988357" y="3663616"/>
            <a:chExt cx="321584" cy="341457"/>
          </a:xfrm>
        </p:grpSpPr>
        <p:sp>
          <p:nvSpPr>
            <p:cNvPr id="82" name="Rectangle 81">
              <a:extLst>
                <a:ext uri="{FF2B5EF4-FFF2-40B4-BE49-F238E27FC236}">
                  <a16:creationId xmlns:a16="http://schemas.microsoft.com/office/drawing/2014/main" id="{7F07591C-F919-24B2-1F57-2EABF4AE2B64}"/>
                </a:ext>
              </a:extLst>
            </p:cNvPr>
            <p:cNvSpPr/>
            <p:nvPr/>
          </p:nvSpPr>
          <p:spPr>
            <a:xfrm>
              <a:off x="2995044" y="3670223"/>
              <a:ext cx="298925" cy="334850"/>
            </a:xfrm>
            <a:prstGeom prst="rect">
              <a:avLst/>
            </a:prstGeom>
            <a:solidFill>
              <a:srgbClr val="F2CFEE"/>
            </a:solidFill>
            <a:ln w="9525">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3" name="Rectangle 82">
              <a:extLst>
                <a:ext uri="{FF2B5EF4-FFF2-40B4-BE49-F238E27FC236}">
                  <a16:creationId xmlns:a16="http://schemas.microsoft.com/office/drawing/2014/main" id="{BD320BBB-F04D-E96E-C1A2-D5CE46C73837}"/>
                </a:ext>
              </a:extLst>
            </p:cNvPr>
            <p:cNvSpPr/>
            <p:nvPr/>
          </p:nvSpPr>
          <p:spPr>
            <a:xfrm>
              <a:off x="2988357" y="3663616"/>
              <a:ext cx="321584" cy="334743"/>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29">
            <a:extLst>
              <a:ext uri="{FF2B5EF4-FFF2-40B4-BE49-F238E27FC236}">
                <a16:creationId xmlns:a16="http://schemas.microsoft.com/office/drawing/2014/main" id="{A95B121A-1EBA-D202-341C-7BA2A230613D}"/>
              </a:ext>
            </a:extLst>
          </p:cNvPr>
          <p:cNvGrpSpPr/>
          <p:nvPr/>
        </p:nvGrpSpPr>
        <p:grpSpPr>
          <a:xfrm>
            <a:off x="1088085" y="2734567"/>
            <a:ext cx="1555860" cy="534510"/>
            <a:chOff x="1088085" y="2734567"/>
            <a:chExt cx="1555860" cy="534510"/>
          </a:xfrm>
        </p:grpSpPr>
        <p:sp>
          <p:nvSpPr>
            <p:cNvPr id="36" name="Rectangle 35">
              <a:extLst>
                <a:ext uri="{FF2B5EF4-FFF2-40B4-BE49-F238E27FC236}">
                  <a16:creationId xmlns:a16="http://schemas.microsoft.com/office/drawing/2014/main" id="{2ECF48B0-1C47-39BF-0C3F-DFD6745185B9}"/>
                </a:ext>
              </a:extLst>
            </p:cNvPr>
            <p:cNvSpPr/>
            <p:nvPr/>
          </p:nvSpPr>
          <p:spPr>
            <a:xfrm>
              <a:off x="1088085" y="2734567"/>
              <a:ext cx="390379" cy="532140"/>
            </a:xfrm>
            <a:prstGeom prst="rect">
              <a:avLst/>
            </a:prstGeom>
            <a:solidFill>
              <a:schemeClr val="accent2">
                <a:lumMod val="20000"/>
                <a:lumOff val="80000"/>
              </a:schemeClr>
            </a:solidFill>
            <a:ln>
              <a:solidFill>
                <a:srgbClr val="F6C6A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5447A909-35AD-E338-157B-D299D4329524}"/>
                </a:ext>
              </a:extLst>
            </p:cNvPr>
            <p:cNvSpPr/>
            <p:nvPr/>
          </p:nvSpPr>
          <p:spPr>
            <a:xfrm>
              <a:off x="1481369" y="2734567"/>
              <a:ext cx="390379" cy="532140"/>
            </a:xfrm>
            <a:prstGeom prst="rect">
              <a:avLst/>
            </a:prstGeom>
            <a:solidFill>
              <a:schemeClr val="accent2">
                <a:lumMod val="20000"/>
                <a:lumOff val="80000"/>
              </a:schemeClr>
            </a:solidFill>
            <a:ln>
              <a:solidFill>
                <a:srgbClr val="F6C6A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FF881BCD-216E-A6F3-5D71-6B67E2DEEE76}"/>
                </a:ext>
              </a:extLst>
            </p:cNvPr>
            <p:cNvSpPr/>
            <p:nvPr/>
          </p:nvSpPr>
          <p:spPr>
            <a:xfrm>
              <a:off x="1871747" y="2734567"/>
              <a:ext cx="390379" cy="532140"/>
            </a:xfrm>
            <a:prstGeom prst="rect">
              <a:avLst/>
            </a:prstGeom>
            <a:solidFill>
              <a:schemeClr val="accent2">
                <a:lumMod val="20000"/>
                <a:lumOff val="80000"/>
              </a:schemeClr>
            </a:solidFill>
            <a:ln>
              <a:solidFill>
                <a:srgbClr val="F6C6A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F67D64C2-A112-BB66-B59B-E8C14DDACA12}"/>
                </a:ext>
              </a:extLst>
            </p:cNvPr>
            <p:cNvSpPr/>
            <p:nvPr/>
          </p:nvSpPr>
          <p:spPr>
            <a:xfrm>
              <a:off x="2253566" y="2736937"/>
              <a:ext cx="390379" cy="532140"/>
            </a:xfrm>
            <a:prstGeom prst="rect">
              <a:avLst/>
            </a:prstGeom>
            <a:solidFill>
              <a:schemeClr val="accent2">
                <a:lumMod val="20000"/>
                <a:lumOff val="80000"/>
              </a:schemeClr>
            </a:solidFill>
            <a:ln>
              <a:solidFill>
                <a:srgbClr val="F6C6A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4" name="Rectangle 83">
              <a:extLst>
                <a:ext uri="{FF2B5EF4-FFF2-40B4-BE49-F238E27FC236}">
                  <a16:creationId xmlns:a16="http://schemas.microsoft.com/office/drawing/2014/main" id="{B40C028A-561B-F789-08B9-CB6E128B563E}"/>
                </a:ext>
              </a:extLst>
            </p:cNvPr>
            <p:cNvSpPr/>
            <p:nvPr/>
          </p:nvSpPr>
          <p:spPr>
            <a:xfrm>
              <a:off x="1114393" y="2736775"/>
              <a:ext cx="1514860" cy="522333"/>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7D44132B-F2B1-9733-91BD-02CFB68BD01F}"/>
              </a:ext>
            </a:extLst>
          </p:cNvPr>
          <p:cNvSpPr txBox="1"/>
          <p:nvPr/>
        </p:nvSpPr>
        <p:spPr>
          <a:xfrm>
            <a:off x="10037729" y="2513982"/>
            <a:ext cx="898066" cy="646331"/>
          </a:xfrm>
          <a:prstGeom prst="rect">
            <a:avLst/>
          </a:prstGeom>
          <a:noFill/>
        </p:spPr>
        <p:txBody>
          <a:bodyPr wrap="square" rtlCol="0">
            <a:spAutoFit/>
          </a:bodyPr>
          <a:lstStyle/>
          <a:p>
            <a:r>
              <a:rPr lang="en-US"/>
              <a:t>6s+ 50ms</a:t>
            </a:r>
          </a:p>
        </p:txBody>
      </p:sp>
      <p:sp>
        <p:nvSpPr>
          <p:cNvPr id="68" name="TextBox 67">
            <a:extLst>
              <a:ext uri="{FF2B5EF4-FFF2-40B4-BE49-F238E27FC236}">
                <a16:creationId xmlns:a16="http://schemas.microsoft.com/office/drawing/2014/main" id="{EBA00D9B-367F-289D-69C7-D5F6DCFF8433}"/>
              </a:ext>
            </a:extLst>
          </p:cNvPr>
          <p:cNvSpPr txBox="1"/>
          <p:nvPr/>
        </p:nvSpPr>
        <p:spPr>
          <a:xfrm>
            <a:off x="8609950" y="2529832"/>
            <a:ext cx="898066" cy="369332"/>
          </a:xfrm>
          <a:prstGeom prst="rect">
            <a:avLst/>
          </a:prstGeom>
          <a:noFill/>
        </p:spPr>
        <p:txBody>
          <a:bodyPr wrap="square" rtlCol="0">
            <a:spAutoFit/>
          </a:bodyPr>
          <a:lstStyle/>
          <a:p>
            <a:r>
              <a:rPr lang="en-US"/>
              <a:t>6000s</a:t>
            </a:r>
          </a:p>
        </p:txBody>
      </p:sp>
      <p:sp>
        <p:nvSpPr>
          <p:cNvPr id="78" name="TextBox 77">
            <a:extLst>
              <a:ext uri="{FF2B5EF4-FFF2-40B4-BE49-F238E27FC236}">
                <a16:creationId xmlns:a16="http://schemas.microsoft.com/office/drawing/2014/main" id="{85EEFDAF-1D2A-45AB-5AAD-A07D45190B2F}"/>
              </a:ext>
            </a:extLst>
          </p:cNvPr>
          <p:cNvSpPr txBox="1"/>
          <p:nvPr/>
        </p:nvSpPr>
        <p:spPr>
          <a:xfrm>
            <a:off x="11093362" y="2513982"/>
            <a:ext cx="898066" cy="369332"/>
          </a:xfrm>
          <a:prstGeom prst="rect">
            <a:avLst/>
          </a:prstGeom>
          <a:noFill/>
        </p:spPr>
        <p:txBody>
          <a:bodyPr wrap="square" rtlCol="0">
            <a:spAutoFit/>
          </a:bodyPr>
          <a:lstStyle/>
          <a:p>
            <a:r>
              <a:rPr lang="en-US"/>
              <a:t>600s</a:t>
            </a:r>
          </a:p>
        </p:txBody>
      </p:sp>
      <p:grpSp>
        <p:nvGrpSpPr>
          <p:cNvPr id="238" name="Group 237">
            <a:extLst>
              <a:ext uri="{FF2B5EF4-FFF2-40B4-BE49-F238E27FC236}">
                <a16:creationId xmlns:a16="http://schemas.microsoft.com/office/drawing/2014/main" id="{07A5CC39-7D9D-79A6-2304-6812708C3BA7}"/>
              </a:ext>
            </a:extLst>
          </p:cNvPr>
          <p:cNvGrpSpPr/>
          <p:nvPr/>
        </p:nvGrpSpPr>
        <p:grpSpPr>
          <a:xfrm>
            <a:off x="3773286" y="5012495"/>
            <a:ext cx="569919" cy="543041"/>
            <a:chOff x="3773286" y="5012495"/>
            <a:chExt cx="569919" cy="543041"/>
          </a:xfrm>
        </p:grpSpPr>
        <p:sp>
          <p:nvSpPr>
            <p:cNvPr id="178" name="Rectangle 177">
              <a:extLst>
                <a:ext uri="{FF2B5EF4-FFF2-40B4-BE49-F238E27FC236}">
                  <a16:creationId xmlns:a16="http://schemas.microsoft.com/office/drawing/2014/main" id="{142F6364-270F-C0F2-54E2-8B6226B6054F}"/>
                </a:ext>
              </a:extLst>
            </p:cNvPr>
            <p:cNvSpPr/>
            <p:nvPr/>
          </p:nvSpPr>
          <p:spPr>
            <a:xfrm>
              <a:off x="3940188" y="5023437"/>
              <a:ext cx="137069" cy="532099"/>
            </a:xfrm>
            <a:prstGeom prst="rect">
              <a:avLst/>
            </a:prstGeom>
            <a:pattFill prst="wdUpDiag">
              <a:fgClr>
                <a:schemeClr val="accent6"/>
              </a:fgClr>
              <a:bgClr>
                <a:schemeClr val="bg1"/>
              </a:bgClr>
            </a:pattFill>
            <a:ln w="952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E0902CEE-DEBA-60B3-C402-E360728A176C}"/>
                </a:ext>
              </a:extLst>
            </p:cNvPr>
            <p:cNvSpPr/>
            <p:nvPr/>
          </p:nvSpPr>
          <p:spPr>
            <a:xfrm>
              <a:off x="3781652" y="5017358"/>
              <a:ext cx="168971" cy="532139"/>
            </a:xfrm>
            <a:prstGeom prst="rect">
              <a:avLst/>
            </a:prstGeom>
            <a:solidFill>
              <a:srgbClr val="FBE3D6"/>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4" name="Rectangle 133">
              <a:extLst>
                <a:ext uri="{FF2B5EF4-FFF2-40B4-BE49-F238E27FC236}">
                  <a16:creationId xmlns:a16="http://schemas.microsoft.com/office/drawing/2014/main" id="{11D03BAE-9116-17DA-8672-5CAF1442620F}"/>
                </a:ext>
              </a:extLst>
            </p:cNvPr>
            <p:cNvSpPr/>
            <p:nvPr/>
          </p:nvSpPr>
          <p:spPr>
            <a:xfrm>
              <a:off x="4086678" y="5012495"/>
              <a:ext cx="132086" cy="532099"/>
            </a:xfrm>
            <a:prstGeom prst="rect">
              <a:avLst/>
            </a:prstGeom>
            <a:pattFill prst="wdUpDiag">
              <a:fgClr>
                <a:schemeClr val="accent5">
                  <a:lumMod val="40000"/>
                  <a:lumOff val="60000"/>
                </a:schemeClr>
              </a:fgClr>
              <a:bgClr>
                <a:schemeClr val="bg1"/>
              </a:bgClr>
            </a:pattFill>
            <a:ln w="9525">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031985BB-877D-3F2F-0164-7EBFB0C18C0F}"/>
                </a:ext>
              </a:extLst>
            </p:cNvPr>
            <p:cNvSpPr/>
            <p:nvPr/>
          </p:nvSpPr>
          <p:spPr>
            <a:xfrm>
              <a:off x="4204905" y="5017065"/>
              <a:ext cx="132086" cy="532099"/>
            </a:xfrm>
            <a:prstGeom prst="rect">
              <a:avLst/>
            </a:prstGeom>
            <a:pattFill prst="wdUpDiag">
              <a:fgClr>
                <a:schemeClr val="accent4">
                  <a:lumMod val="60000"/>
                  <a:lumOff val="40000"/>
                </a:schemeClr>
              </a:fgClr>
              <a:bgClr>
                <a:schemeClr val="bg1"/>
              </a:bgClr>
            </a:pattFill>
            <a:ln w="952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82BC9A65-4C22-D529-233B-70CB188F3957}"/>
                </a:ext>
              </a:extLst>
            </p:cNvPr>
            <p:cNvSpPr/>
            <p:nvPr/>
          </p:nvSpPr>
          <p:spPr>
            <a:xfrm>
              <a:off x="3773286" y="5025494"/>
              <a:ext cx="569919" cy="522332"/>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a:extLst>
              <a:ext uri="{FF2B5EF4-FFF2-40B4-BE49-F238E27FC236}">
                <a16:creationId xmlns:a16="http://schemas.microsoft.com/office/drawing/2014/main" id="{7A0C9A88-EFD0-7677-F854-EF20FA372E6F}"/>
              </a:ext>
            </a:extLst>
          </p:cNvPr>
          <p:cNvGrpSpPr/>
          <p:nvPr/>
        </p:nvGrpSpPr>
        <p:grpSpPr>
          <a:xfrm>
            <a:off x="4349629" y="5023436"/>
            <a:ext cx="580855" cy="543815"/>
            <a:chOff x="4349629" y="5023436"/>
            <a:chExt cx="580855" cy="543815"/>
          </a:xfrm>
        </p:grpSpPr>
        <p:sp>
          <p:nvSpPr>
            <p:cNvPr id="201" name="Rectangle 200">
              <a:extLst>
                <a:ext uri="{FF2B5EF4-FFF2-40B4-BE49-F238E27FC236}">
                  <a16:creationId xmlns:a16="http://schemas.microsoft.com/office/drawing/2014/main" id="{909157E4-087E-A64F-FDE0-32E9334F4E71}"/>
                </a:ext>
              </a:extLst>
            </p:cNvPr>
            <p:cNvSpPr/>
            <p:nvPr/>
          </p:nvSpPr>
          <p:spPr>
            <a:xfrm>
              <a:off x="4656699" y="5023436"/>
              <a:ext cx="132086" cy="532099"/>
            </a:xfrm>
            <a:prstGeom prst="rect">
              <a:avLst/>
            </a:prstGeom>
            <a:pattFill prst="wdUpDiag">
              <a:fgClr>
                <a:schemeClr val="accent5">
                  <a:lumMod val="40000"/>
                  <a:lumOff val="60000"/>
                </a:schemeClr>
              </a:fgClr>
              <a:bgClr>
                <a:schemeClr val="bg1"/>
              </a:bgClr>
            </a:pattFill>
            <a:ln w="9525">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525F8A75-48B5-1735-4D29-17782BA1E5A9}"/>
                </a:ext>
              </a:extLst>
            </p:cNvPr>
            <p:cNvGrpSpPr/>
            <p:nvPr/>
          </p:nvGrpSpPr>
          <p:grpSpPr>
            <a:xfrm>
              <a:off x="4349629" y="5025671"/>
              <a:ext cx="580855" cy="541580"/>
              <a:chOff x="2988357" y="3664282"/>
              <a:chExt cx="322698" cy="340791"/>
            </a:xfrm>
          </p:grpSpPr>
          <p:sp>
            <p:nvSpPr>
              <p:cNvPr id="171" name="Rectangle 170">
                <a:extLst>
                  <a:ext uri="{FF2B5EF4-FFF2-40B4-BE49-F238E27FC236}">
                    <a16:creationId xmlns:a16="http://schemas.microsoft.com/office/drawing/2014/main" id="{884D61CA-3F30-E851-7F0C-0A8135479B07}"/>
                  </a:ext>
                </a:extLst>
              </p:cNvPr>
              <p:cNvSpPr/>
              <p:nvPr/>
            </p:nvSpPr>
            <p:spPr>
              <a:xfrm>
                <a:off x="3234905" y="3668003"/>
                <a:ext cx="76150" cy="334825"/>
              </a:xfrm>
              <a:prstGeom prst="rect">
                <a:avLst/>
              </a:prstGeom>
              <a:pattFill prst="wdUpDiag">
                <a:fgClr>
                  <a:schemeClr val="accent4">
                    <a:lumMod val="60000"/>
                    <a:lumOff val="40000"/>
                  </a:schemeClr>
                </a:fgClr>
                <a:bgClr>
                  <a:schemeClr val="bg1"/>
                </a:bgClr>
              </a:pattFill>
              <a:ln w="952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7DFE964F-AAD2-C86C-852D-CDCD00360C76}"/>
                  </a:ext>
                </a:extLst>
              </p:cNvPr>
              <p:cNvSpPr/>
              <p:nvPr/>
            </p:nvSpPr>
            <p:spPr>
              <a:xfrm>
                <a:off x="2995045" y="3670223"/>
                <a:ext cx="158110" cy="334850"/>
              </a:xfrm>
              <a:prstGeom prst="rect">
                <a:avLst/>
              </a:prstGeom>
              <a:solidFill>
                <a:srgbClr val="FBE3D6"/>
              </a:solidFill>
              <a:ln w="9525">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0" name="Rectangle 169">
                <a:extLst>
                  <a:ext uri="{FF2B5EF4-FFF2-40B4-BE49-F238E27FC236}">
                    <a16:creationId xmlns:a16="http://schemas.microsoft.com/office/drawing/2014/main" id="{11DA9176-3A32-E146-42CE-EE3DF3475DFD}"/>
                  </a:ext>
                </a:extLst>
              </p:cNvPr>
              <p:cNvSpPr/>
              <p:nvPr/>
            </p:nvSpPr>
            <p:spPr>
              <a:xfrm>
                <a:off x="2988357" y="3664282"/>
                <a:ext cx="321584" cy="333094"/>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0" name="Group 239">
            <a:extLst>
              <a:ext uri="{FF2B5EF4-FFF2-40B4-BE49-F238E27FC236}">
                <a16:creationId xmlns:a16="http://schemas.microsoft.com/office/drawing/2014/main" id="{194DC049-BDFE-C24A-5EAC-0F1C245EBC3A}"/>
              </a:ext>
            </a:extLst>
          </p:cNvPr>
          <p:cNvGrpSpPr/>
          <p:nvPr/>
        </p:nvGrpSpPr>
        <p:grpSpPr>
          <a:xfrm>
            <a:off x="4929560" y="5014972"/>
            <a:ext cx="1233387" cy="551130"/>
            <a:chOff x="4929560" y="5014972"/>
            <a:chExt cx="1233387" cy="551130"/>
          </a:xfrm>
        </p:grpSpPr>
        <p:sp>
          <p:nvSpPr>
            <p:cNvPr id="166" name="Rectangle 165">
              <a:extLst>
                <a:ext uri="{FF2B5EF4-FFF2-40B4-BE49-F238E27FC236}">
                  <a16:creationId xmlns:a16="http://schemas.microsoft.com/office/drawing/2014/main" id="{FCE0AA95-E6F0-32D6-0E06-0B6CFA01987D}"/>
                </a:ext>
              </a:extLst>
            </p:cNvPr>
            <p:cNvSpPr/>
            <p:nvPr/>
          </p:nvSpPr>
          <p:spPr>
            <a:xfrm>
              <a:off x="4941598" y="5033963"/>
              <a:ext cx="654741" cy="532139"/>
            </a:xfrm>
            <a:prstGeom prst="rect">
              <a:avLst/>
            </a:prstGeom>
            <a:solidFill>
              <a:srgbClr val="FBE3D6"/>
            </a:solidFill>
            <a:ln w="9525">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3" name="Rectangle 162">
              <a:extLst>
                <a:ext uri="{FF2B5EF4-FFF2-40B4-BE49-F238E27FC236}">
                  <a16:creationId xmlns:a16="http://schemas.microsoft.com/office/drawing/2014/main" id="{62E1BE98-C646-266A-4390-E70B32569E15}"/>
                </a:ext>
              </a:extLst>
            </p:cNvPr>
            <p:cNvSpPr/>
            <p:nvPr/>
          </p:nvSpPr>
          <p:spPr>
            <a:xfrm>
              <a:off x="5604996" y="5014972"/>
              <a:ext cx="557951" cy="532139"/>
            </a:xfrm>
            <a:prstGeom prst="rect">
              <a:avLst/>
            </a:prstGeom>
            <a:solidFill>
              <a:schemeClr val="bg1">
                <a:lumMod val="85000"/>
              </a:schemeClr>
            </a:solidFill>
            <a:ln w="9525">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7" name="Rectangle 166">
              <a:extLst>
                <a:ext uri="{FF2B5EF4-FFF2-40B4-BE49-F238E27FC236}">
                  <a16:creationId xmlns:a16="http://schemas.microsoft.com/office/drawing/2014/main" id="{F21AE559-D8D2-714B-F9AB-91265E69E0E1}"/>
                </a:ext>
              </a:extLst>
            </p:cNvPr>
            <p:cNvSpPr/>
            <p:nvPr/>
          </p:nvSpPr>
          <p:spPr>
            <a:xfrm>
              <a:off x="4929560" y="5022683"/>
              <a:ext cx="1215862" cy="53233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a:extLst>
              <a:ext uri="{FF2B5EF4-FFF2-40B4-BE49-F238E27FC236}">
                <a16:creationId xmlns:a16="http://schemas.microsoft.com/office/drawing/2014/main" id="{FCA182A6-438A-E653-2DBC-841C2D428E17}"/>
              </a:ext>
            </a:extLst>
          </p:cNvPr>
          <p:cNvGrpSpPr/>
          <p:nvPr/>
        </p:nvGrpSpPr>
        <p:grpSpPr>
          <a:xfrm>
            <a:off x="1074554" y="5024625"/>
            <a:ext cx="792028" cy="532139"/>
            <a:chOff x="1074554" y="5024625"/>
            <a:chExt cx="792028" cy="532139"/>
          </a:xfrm>
        </p:grpSpPr>
        <p:sp>
          <p:nvSpPr>
            <p:cNvPr id="110" name="Rectangle 109">
              <a:extLst>
                <a:ext uri="{FF2B5EF4-FFF2-40B4-BE49-F238E27FC236}">
                  <a16:creationId xmlns:a16="http://schemas.microsoft.com/office/drawing/2014/main" id="{30D9A53D-B435-B1C6-EA11-225F48173925}"/>
                </a:ext>
              </a:extLst>
            </p:cNvPr>
            <p:cNvSpPr/>
            <p:nvPr/>
          </p:nvSpPr>
          <p:spPr>
            <a:xfrm>
              <a:off x="1074554" y="5024625"/>
              <a:ext cx="390379" cy="532139"/>
            </a:xfrm>
            <a:prstGeom prst="rect">
              <a:avLst/>
            </a:prstGeom>
            <a:solidFill>
              <a:srgbClr val="96DCF8"/>
            </a:solidFill>
            <a:ln w="9525">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3" name="Rectangle 112">
              <a:extLst>
                <a:ext uri="{FF2B5EF4-FFF2-40B4-BE49-F238E27FC236}">
                  <a16:creationId xmlns:a16="http://schemas.microsoft.com/office/drawing/2014/main" id="{376CED92-B1CC-B5B9-0DEF-4F2F269FBAB9}"/>
                </a:ext>
              </a:extLst>
            </p:cNvPr>
            <p:cNvSpPr/>
            <p:nvPr/>
          </p:nvSpPr>
          <p:spPr>
            <a:xfrm>
              <a:off x="1467838" y="5024625"/>
              <a:ext cx="390379" cy="532139"/>
            </a:xfrm>
            <a:prstGeom prst="rect">
              <a:avLst/>
            </a:prstGeom>
            <a:solidFill>
              <a:srgbClr val="96DCF8"/>
            </a:solidFill>
            <a:ln w="9525">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0" name="Rectangle 159">
              <a:extLst>
                <a:ext uri="{FF2B5EF4-FFF2-40B4-BE49-F238E27FC236}">
                  <a16:creationId xmlns:a16="http://schemas.microsoft.com/office/drawing/2014/main" id="{2FC395B8-E6CA-A6EE-E14A-56683A156ADC}"/>
                </a:ext>
              </a:extLst>
            </p:cNvPr>
            <p:cNvSpPr/>
            <p:nvPr/>
          </p:nvSpPr>
          <p:spPr>
            <a:xfrm>
              <a:off x="1100862" y="5026832"/>
              <a:ext cx="765720" cy="522332"/>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a:extLst>
              <a:ext uri="{FF2B5EF4-FFF2-40B4-BE49-F238E27FC236}">
                <a16:creationId xmlns:a16="http://schemas.microsoft.com/office/drawing/2014/main" id="{E23762E6-DBB3-2EE4-DB77-6D137F865775}"/>
              </a:ext>
            </a:extLst>
          </p:cNvPr>
          <p:cNvGrpSpPr/>
          <p:nvPr/>
        </p:nvGrpSpPr>
        <p:grpSpPr>
          <a:xfrm>
            <a:off x="1874828" y="5022263"/>
            <a:ext cx="1892241" cy="532099"/>
            <a:chOff x="1874828" y="5022263"/>
            <a:chExt cx="1892241" cy="532099"/>
          </a:xfrm>
        </p:grpSpPr>
        <p:sp>
          <p:nvSpPr>
            <p:cNvPr id="90" name="Rectangle 89">
              <a:extLst>
                <a:ext uri="{FF2B5EF4-FFF2-40B4-BE49-F238E27FC236}">
                  <a16:creationId xmlns:a16="http://schemas.microsoft.com/office/drawing/2014/main" id="{37119F9B-279E-9A3A-A003-229AB04DDC0F}"/>
                </a:ext>
              </a:extLst>
            </p:cNvPr>
            <p:cNvSpPr/>
            <p:nvPr/>
          </p:nvSpPr>
          <p:spPr>
            <a:xfrm>
              <a:off x="1880800" y="5026131"/>
              <a:ext cx="891273" cy="499923"/>
            </a:xfrm>
            <a:prstGeom prst="rect">
              <a:avLst/>
            </a:prstGeom>
            <a:solidFill>
              <a:srgbClr val="F2CFEE"/>
            </a:solidFill>
            <a:ln w="12700">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3" name="Rectangle 92">
              <a:extLst>
                <a:ext uri="{FF2B5EF4-FFF2-40B4-BE49-F238E27FC236}">
                  <a16:creationId xmlns:a16="http://schemas.microsoft.com/office/drawing/2014/main" id="{FE39C2FC-A019-AD07-81D9-4BFDFCBE909C}"/>
                </a:ext>
              </a:extLst>
            </p:cNvPr>
            <p:cNvSpPr/>
            <p:nvPr/>
          </p:nvSpPr>
          <p:spPr>
            <a:xfrm>
              <a:off x="3624548" y="5022263"/>
              <a:ext cx="132086" cy="532099"/>
            </a:xfrm>
            <a:prstGeom prst="rect">
              <a:avLst/>
            </a:prstGeom>
            <a:pattFill prst="wdUpDiag">
              <a:fgClr>
                <a:schemeClr val="accent4">
                  <a:lumMod val="60000"/>
                  <a:lumOff val="40000"/>
                </a:schemeClr>
              </a:fgClr>
              <a:bgClr>
                <a:schemeClr val="bg1"/>
              </a:bgClr>
            </a:pattFill>
            <a:ln w="127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B1CE50DA-4FAB-E9EB-8834-01B3F09C49A0}"/>
                </a:ext>
              </a:extLst>
            </p:cNvPr>
            <p:cNvSpPr/>
            <p:nvPr/>
          </p:nvSpPr>
          <p:spPr>
            <a:xfrm>
              <a:off x="2785030" y="5023418"/>
              <a:ext cx="312906" cy="509237"/>
            </a:xfrm>
            <a:prstGeom prst="rect">
              <a:avLst/>
            </a:prstGeom>
            <a:solidFill>
              <a:srgbClr val="C2F1C8"/>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5" name="Rectangle 174">
              <a:extLst>
                <a:ext uri="{FF2B5EF4-FFF2-40B4-BE49-F238E27FC236}">
                  <a16:creationId xmlns:a16="http://schemas.microsoft.com/office/drawing/2014/main" id="{537B4ACF-4C38-D698-C002-9AA490797559}"/>
                </a:ext>
              </a:extLst>
            </p:cNvPr>
            <p:cNvSpPr/>
            <p:nvPr/>
          </p:nvSpPr>
          <p:spPr>
            <a:xfrm>
              <a:off x="3099314" y="5033963"/>
              <a:ext cx="516868" cy="509237"/>
            </a:xfrm>
            <a:prstGeom prst="rect">
              <a:avLst/>
            </a:prstGeom>
            <a:solidFill>
              <a:schemeClr val="accent2">
                <a:lumMod val="20000"/>
                <a:lumOff val="80000"/>
              </a:schemeClr>
            </a:solidFill>
            <a:ln>
              <a:solidFill>
                <a:srgbClr val="F6C6A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3" name="Rectangle 132">
              <a:extLst>
                <a:ext uri="{FF2B5EF4-FFF2-40B4-BE49-F238E27FC236}">
                  <a16:creationId xmlns:a16="http://schemas.microsoft.com/office/drawing/2014/main" id="{E2A4614A-0AC1-279E-BA82-77EB14CFF291}"/>
                </a:ext>
              </a:extLst>
            </p:cNvPr>
            <p:cNvSpPr/>
            <p:nvPr/>
          </p:nvSpPr>
          <p:spPr>
            <a:xfrm>
              <a:off x="1874828" y="5027722"/>
              <a:ext cx="1892241" cy="518514"/>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259">
            <a:extLst>
              <a:ext uri="{FF2B5EF4-FFF2-40B4-BE49-F238E27FC236}">
                <a16:creationId xmlns:a16="http://schemas.microsoft.com/office/drawing/2014/main" id="{5DE23377-730A-059F-C87F-EC66B3BD8F70}"/>
              </a:ext>
            </a:extLst>
          </p:cNvPr>
          <p:cNvGrpSpPr/>
          <p:nvPr/>
        </p:nvGrpSpPr>
        <p:grpSpPr>
          <a:xfrm>
            <a:off x="1866582" y="6085160"/>
            <a:ext cx="2249083" cy="496515"/>
            <a:chOff x="1866582" y="6085160"/>
            <a:chExt cx="2249083" cy="496515"/>
          </a:xfrm>
        </p:grpSpPr>
        <p:sp>
          <p:nvSpPr>
            <p:cNvPr id="176" name="Right Brace 175">
              <a:extLst>
                <a:ext uri="{FF2B5EF4-FFF2-40B4-BE49-F238E27FC236}">
                  <a16:creationId xmlns:a16="http://schemas.microsoft.com/office/drawing/2014/main" id="{A3DCB674-1420-EEF7-F815-F7B1B5487DCF}"/>
                </a:ext>
              </a:extLst>
            </p:cNvPr>
            <p:cNvSpPr/>
            <p:nvPr/>
          </p:nvSpPr>
          <p:spPr>
            <a:xfrm rot="5400000">
              <a:off x="2736882" y="5214860"/>
              <a:ext cx="218411" cy="1959012"/>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TextBox 176">
              <a:extLst>
                <a:ext uri="{FF2B5EF4-FFF2-40B4-BE49-F238E27FC236}">
                  <a16:creationId xmlns:a16="http://schemas.microsoft.com/office/drawing/2014/main" id="{5B2548B8-8C31-C58A-4428-7844460B4CCB}"/>
                </a:ext>
              </a:extLst>
            </p:cNvPr>
            <p:cNvSpPr txBox="1"/>
            <p:nvPr/>
          </p:nvSpPr>
          <p:spPr>
            <a:xfrm>
              <a:off x="2281174" y="6273898"/>
              <a:ext cx="1834491" cy="307777"/>
            </a:xfrm>
            <a:prstGeom prst="rect">
              <a:avLst/>
            </a:prstGeom>
            <a:noFill/>
          </p:spPr>
          <p:txBody>
            <a:bodyPr wrap="square" rtlCol="0">
              <a:spAutoFit/>
            </a:bodyPr>
            <a:lstStyle/>
            <a:p>
              <a:r>
                <a:rPr lang="en-US" sz="1400"/>
                <a:t>Slack</a:t>
              </a:r>
            </a:p>
          </p:txBody>
        </p:sp>
      </p:grpSp>
      <p:grpSp>
        <p:nvGrpSpPr>
          <p:cNvPr id="234" name="Group 233">
            <a:extLst>
              <a:ext uri="{FF2B5EF4-FFF2-40B4-BE49-F238E27FC236}">
                <a16:creationId xmlns:a16="http://schemas.microsoft.com/office/drawing/2014/main" id="{02BA5E83-E9C1-E4F4-06A2-0CD920F1843C}"/>
              </a:ext>
            </a:extLst>
          </p:cNvPr>
          <p:cNvGrpSpPr/>
          <p:nvPr/>
        </p:nvGrpSpPr>
        <p:grpSpPr>
          <a:xfrm>
            <a:off x="6145874" y="2722386"/>
            <a:ext cx="578850" cy="544587"/>
            <a:chOff x="6145874" y="2722386"/>
            <a:chExt cx="578850" cy="544587"/>
          </a:xfrm>
        </p:grpSpPr>
        <p:sp>
          <p:nvSpPr>
            <p:cNvPr id="180" name="Rectangle 179">
              <a:extLst>
                <a:ext uri="{FF2B5EF4-FFF2-40B4-BE49-F238E27FC236}">
                  <a16:creationId xmlns:a16="http://schemas.microsoft.com/office/drawing/2014/main" id="{F1CAD787-B461-4EEE-26F9-8814D26D6DFD}"/>
                </a:ext>
              </a:extLst>
            </p:cNvPr>
            <p:cNvSpPr/>
            <p:nvPr/>
          </p:nvSpPr>
          <p:spPr>
            <a:xfrm>
              <a:off x="6587654" y="2722386"/>
              <a:ext cx="137070" cy="532099"/>
            </a:xfrm>
            <a:prstGeom prst="rect">
              <a:avLst/>
            </a:prstGeom>
            <a:pattFill prst="wdUpDiag">
              <a:fgClr>
                <a:schemeClr val="accent5">
                  <a:lumMod val="40000"/>
                  <a:lumOff val="60000"/>
                </a:schemeClr>
              </a:fgClr>
              <a:bgClr>
                <a:schemeClr val="bg1"/>
              </a:bgClr>
            </a:pattFill>
            <a:ln w="9525">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8A8B61D1-1495-8CAC-F40F-D3A1AA2EC220}"/>
                </a:ext>
              </a:extLst>
            </p:cNvPr>
            <p:cNvSpPr/>
            <p:nvPr/>
          </p:nvSpPr>
          <p:spPr>
            <a:xfrm>
              <a:off x="6165224" y="2725914"/>
              <a:ext cx="412737" cy="532139"/>
            </a:xfrm>
            <a:prstGeom prst="rect">
              <a:avLst/>
            </a:prstGeom>
            <a:solidFill>
              <a:schemeClr val="bg1">
                <a:lumMod val="85000"/>
              </a:schemeClr>
            </a:solidFill>
            <a:ln w="9525">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9" name="Rectangle 178">
              <a:extLst>
                <a:ext uri="{FF2B5EF4-FFF2-40B4-BE49-F238E27FC236}">
                  <a16:creationId xmlns:a16="http://schemas.microsoft.com/office/drawing/2014/main" id="{ADA38DF9-5AF2-EE12-42AE-FBC969EC9BA0}"/>
                </a:ext>
              </a:extLst>
            </p:cNvPr>
            <p:cNvSpPr/>
            <p:nvPr/>
          </p:nvSpPr>
          <p:spPr>
            <a:xfrm>
              <a:off x="6145874" y="2735004"/>
              <a:ext cx="578850" cy="531969"/>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a:extLst>
              <a:ext uri="{FF2B5EF4-FFF2-40B4-BE49-F238E27FC236}">
                <a16:creationId xmlns:a16="http://schemas.microsoft.com/office/drawing/2014/main" id="{6E7A1086-CAE7-147D-7ADD-21047AED02A7}"/>
              </a:ext>
            </a:extLst>
          </p:cNvPr>
          <p:cNvGrpSpPr/>
          <p:nvPr/>
        </p:nvGrpSpPr>
        <p:grpSpPr>
          <a:xfrm>
            <a:off x="6728215" y="2718818"/>
            <a:ext cx="578850" cy="549047"/>
            <a:chOff x="6728215" y="2718818"/>
            <a:chExt cx="578850" cy="549047"/>
          </a:xfrm>
        </p:grpSpPr>
        <p:sp>
          <p:nvSpPr>
            <p:cNvPr id="182" name="Rectangle 181">
              <a:extLst>
                <a:ext uri="{FF2B5EF4-FFF2-40B4-BE49-F238E27FC236}">
                  <a16:creationId xmlns:a16="http://schemas.microsoft.com/office/drawing/2014/main" id="{0CB8DCD5-FF95-C15B-930D-BECD9832EE9E}"/>
                </a:ext>
              </a:extLst>
            </p:cNvPr>
            <p:cNvSpPr/>
            <p:nvPr/>
          </p:nvSpPr>
          <p:spPr>
            <a:xfrm>
              <a:off x="7169995" y="2718818"/>
              <a:ext cx="137070" cy="532099"/>
            </a:xfrm>
            <a:prstGeom prst="rect">
              <a:avLst/>
            </a:prstGeom>
            <a:pattFill prst="wdUpDiag">
              <a:fgClr>
                <a:schemeClr val="accent5">
                  <a:lumMod val="40000"/>
                  <a:lumOff val="60000"/>
                </a:schemeClr>
              </a:fgClr>
              <a:bgClr>
                <a:schemeClr val="bg1"/>
              </a:bgClr>
            </a:pattFill>
            <a:ln w="9525">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2EEDDE77-39B5-AE5B-2798-B8214BDC9A17}"/>
                </a:ext>
              </a:extLst>
            </p:cNvPr>
            <p:cNvSpPr/>
            <p:nvPr/>
          </p:nvSpPr>
          <p:spPr>
            <a:xfrm>
              <a:off x="6747565" y="2722346"/>
              <a:ext cx="412737" cy="532139"/>
            </a:xfrm>
            <a:prstGeom prst="rect">
              <a:avLst/>
            </a:prstGeom>
            <a:solidFill>
              <a:schemeClr val="bg1">
                <a:lumMod val="85000"/>
              </a:schemeClr>
            </a:solidFill>
            <a:ln w="9525">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4" name="Rectangle 183">
              <a:extLst>
                <a:ext uri="{FF2B5EF4-FFF2-40B4-BE49-F238E27FC236}">
                  <a16:creationId xmlns:a16="http://schemas.microsoft.com/office/drawing/2014/main" id="{BA83718F-CC16-8BFC-5444-2E023506C505}"/>
                </a:ext>
              </a:extLst>
            </p:cNvPr>
            <p:cNvSpPr/>
            <p:nvPr/>
          </p:nvSpPr>
          <p:spPr>
            <a:xfrm>
              <a:off x="6728215" y="2735896"/>
              <a:ext cx="578850" cy="531969"/>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921B2F8A-3139-978C-9F75-BD0CDE610BC2}"/>
              </a:ext>
            </a:extLst>
          </p:cNvPr>
          <p:cNvGrpSpPr/>
          <p:nvPr/>
        </p:nvGrpSpPr>
        <p:grpSpPr>
          <a:xfrm>
            <a:off x="6155996" y="5015874"/>
            <a:ext cx="275631" cy="546139"/>
            <a:chOff x="6155996" y="5015874"/>
            <a:chExt cx="275631" cy="546139"/>
          </a:xfrm>
        </p:grpSpPr>
        <p:sp>
          <p:nvSpPr>
            <p:cNvPr id="188" name="Rectangle 187">
              <a:extLst>
                <a:ext uri="{FF2B5EF4-FFF2-40B4-BE49-F238E27FC236}">
                  <a16:creationId xmlns:a16="http://schemas.microsoft.com/office/drawing/2014/main" id="{979EF319-FB6D-D623-F252-6DE0DE09BFC4}"/>
                </a:ext>
              </a:extLst>
            </p:cNvPr>
            <p:cNvSpPr/>
            <p:nvPr/>
          </p:nvSpPr>
          <p:spPr>
            <a:xfrm>
              <a:off x="6170877" y="5023837"/>
              <a:ext cx="132886" cy="516074"/>
            </a:xfrm>
            <a:prstGeom prst="rect">
              <a:avLst/>
            </a:prstGeom>
            <a:pattFill prst="wdUpDiag">
              <a:fgClr>
                <a:schemeClr val="accent2">
                  <a:lumMod val="60000"/>
                  <a:lumOff val="40000"/>
                </a:schemeClr>
              </a:fgClr>
              <a:bgClr>
                <a:schemeClr val="bg1"/>
              </a:bgClr>
            </a:pattFill>
            <a:ln w="127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49549DFB-E213-6A67-C9F5-3206470F31C5}"/>
                </a:ext>
              </a:extLst>
            </p:cNvPr>
            <p:cNvSpPr/>
            <p:nvPr/>
          </p:nvSpPr>
          <p:spPr>
            <a:xfrm>
              <a:off x="6298741" y="5015874"/>
              <a:ext cx="132886" cy="516781"/>
            </a:xfrm>
            <a:prstGeom prst="rect">
              <a:avLst/>
            </a:prstGeom>
            <a:pattFill prst="wdUpDiag">
              <a:fgClr>
                <a:schemeClr val="bg1">
                  <a:lumMod val="65000"/>
                </a:schemeClr>
              </a:fgClr>
              <a:bgClr>
                <a:schemeClr val="bg1"/>
              </a:bgClr>
            </a:pattFill>
            <a:ln w="127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4CBD7607-6728-EF08-6652-C83B8814CCB3}"/>
                </a:ext>
              </a:extLst>
            </p:cNvPr>
            <p:cNvGrpSpPr/>
            <p:nvPr/>
          </p:nvGrpSpPr>
          <p:grpSpPr>
            <a:xfrm>
              <a:off x="6155996" y="5019374"/>
              <a:ext cx="264024" cy="542639"/>
              <a:chOff x="2988357" y="3663616"/>
              <a:chExt cx="321584" cy="341457"/>
            </a:xfrm>
            <a:noFill/>
          </p:grpSpPr>
          <p:sp>
            <p:nvSpPr>
              <p:cNvPr id="186" name="Rectangle 185">
                <a:extLst>
                  <a:ext uri="{FF2B5EF4-FFF2-40B4-BE49-F238E27FC236}">
                    <a16:creationId xmlns:a16="http://schemas.microsoft.com/office/drawing/2014/main" id="{5101A9FA-6955-17A8-5561-5AEAD48D177C}"/>
                  </a:ext>
                </a:extLst>
              </p:cNvPr>
              <p:cNvSpPr/>
              <p:nvPr/>
            </p:nvSpPr>
            <p:spPr>
              <a:xfrm>
                <a:off x="2995044" y="3670223"/>
                <a:ext cx="309273" cy="334850"/>
              </a:xfrm>
              <a:prstGeom prst="rect">
                <a:avLst/>
              </a:prstGeom>
              <a:grpFill/>
              <a:ln w="9525">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7" name="Rectangle 186">
                <a:extLst>
                  <a:ext uri="{FF2B5EF4-FFF2-40B4-BE49-F238E27FC236}">
                    <a16:creationId xmlns:a16="http://schemas.microsoft.com/office/drawing/2014/main" id="{2ED4DE7B-8432-A678-6276-CFAD6CA91B68}"/>
                  </a:ext>
                </a:extLst>
              </p:cNvPr>
              <p:cNvSpPr/>
              <p:nvPr/>
            </p:nvSpPr>
            <p:spPr>
              <a:xfrm>
                <a:off x="2988357" y="3663616"/>
                <a:ext cx="321584" cy="334743"/>
              </a:xfrm>
              <a:prstGeom prst="rect">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41">
            <a:extLst>
              <a:ext uri="{FF2B5EF4-FFF2-40B4-BE49-F238E27FC236}">
                <a16:creationId xmlns:a16="http://schemas.microsoft.com/office/drawing/2014/main" id="{FC2F1796-6A90-BB4B-6F2C-C721C7EED74A}"/>
              </a:ext>
            </a:extLst>
          </p:cNvPr>
          <p:cNvGrpSpPr/>
          <p:nvPr/>
        </p:nvGrpSpPr>
        <p:grpSpPr>
          <a:xfrm>
            <a:off x="6431320" y="5015874"/>
            <a:ext cx="275631" cy="546139"/>
            <a:chOff x="6431320" y="5015874"/>
            <a:chExt cx="275631" cy="546139"/>
          </a:xfrm>
        </p:grpSpPr>
        <p:sp>
          <p:nvSpPr>
            <p:cNvPr id="190" name="Rectangle 189">
              <a:extLst>
                <a:ext uri="{FF2B5EF4-FFF2-40B4-BE49-F238E27FC236}">
                  <a16:creationId xmlns:a16="http://schemas.microsoft.com/office/drawing/2014/main" id="{D47ECB8F-E91A-D971-1AC4-3180BB5BC9C8}"/>
                </a:ext>
              </a:extLst>
            </p:cNvPr>
            <p:cNvSpPr/>
            <p:nvPr/>
          </p:nvSpPr>
          <p:spPr>
            <a:xfrm>
              <a:off x="6446201" y="5023837"/>
              <a:ext cx="132886" cy="520644"/>
            </a:xfrm>
            <a:prstGeom prst="rect">
              <a:avLst/>
            </a:prstGeom>
            <a:pattFill prst="wdUpDiag">
              <a:fgClr>
                <a:schemeClr val="accent2">
                  <a:lumMod val="60000"/>
                  <a:lumOff val="40000"/>
                </a:schemeClr>
              </a:fgClr>
              <a:bgClr>
                <a:schemeClr val="bg1"/>
              </a:bgClr>
            </a:pattFill>
            <a:ln w="127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417B0E88-8092-9D80-5A66-484A64FDFF6B}"/>
                </a:ext>
              </a:extLst>
            </p:cNvPr>
            <p:cNvSpPr/>
            <p:nvPr/>
          </p:nvSpPr>
          <p:spPr>
            <a:xfrm>
              <a:off x="6574065" y="5015874"/>
              <a:ext cx="132886" cy="531237"/>
            </a:xfrm>
            <a:prstGeom prst="rect">
              <a:avLst/>
            </a:prstGeom>
            <a:pattFill prst="wdUpDiag">
              <a:fgClr>
                <a:schemeClr val="bg1">
                  <a:lumMod val="65000"/>
                </a:schemeClr>
              </a:fgClr>
              <a:bgClr>
                <a:schemeClr val="bg1"/>
              </a:bgClr>
            </a:pattFill>
            <a:ln w="127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a:extLst>
                <a:ext uri="{FF2B5EF4-FFF2-40B4-BE49-F238E27FC236}">
                  <a16:creationId xmlns:a16="http://schemas.microsoft.com/office/drawing/2014/main" id="{69DFC574-93E3-88A3-3A8C-0CF1866BBBB9}"/>
                </a:ext>
              </a:extLst>
            </p:cNvPr>
            <p:cNvGrpSpPr/>
            <p:nvPr/>
          </p:nvGrpSpPr>
          <p:grpSpPr>
            <a:xfrm>
              <a:off x="6431320" y="5019374"/>
              <a:ext cx="264024" cy="542639"/>
              <a:chOff x="2988357" y="3663616"/>
              <a:chExt cx="321584" cy="341457"/>
            </a:xfrm>
            <a:noFill/>
          </p:grpSpPr>
          <p:sp>
            <p:nvSpPr>
              <p:cNvPr id="193" name="Rectangle 192">
                <a:extLst>
                  <a:ext uri="{FF2B5EF4-FFF2-40B4-BE49-F238E27FC236}">
                    <a16:creationId xmlns:a16="http://schemas.microsoft.com/office/drawing/2014/main" id="{4A6FC1C7-DFD3-EB78-D5D8-4FFAEEF58F7B}"/>
                  </a:ext>
                </a:extLst>
              </p:cNvPr>
              <p:cNvSpPr/>
              <p:nvPr/>
            </p:nvSpPr>
            <p:spPr>
              <a:xfrm>
                <a:off x="2995044" y="3670223"/>
                <a:ext cx="309273" cy="334850"/>
              </a:xfrm>
              <a:prstGeom prst="rect">
                <a:avLst/>
              </a:prstGeom>
              <a:grpFill/>
              <a:ln w="9525">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4" name="Rectangle 193">
                <a:extLst>
                  <a:ext uri="{FF2B5EF4-FFF2-40B4-BE49-F238E27FC236}">
                    <a16:creationId xmlns:a16="http://schemas.microsoft.com/office/drawing/2014/main" id="{43078599-59B8-8F3D-4D27-5B8ECF327432}"/>
                  </a:ext>
                </a:extLst>
              </p:cNvPr>
              <p:cNvSpPr/>
              <p:nvPr/>
            </p:nvSpPr>
            <p:spPr>
              <a:xfrm>
                <a:off x="2988357" y="3663616"/>
                <a:ext cx="321584" cy="334743"/>
              </a:xfrm>
              <a:prstGeom prst="rect">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242">
            <a:extLst>
              <a:ext uri="{FF2B5EF4-FFF2-40B4-BE49-F238E27FC236}">
                <a16:creationId xmlns:a16="http://schemas.microsoft.com/office/drawing/2014/main" id="{83C540F1-2E76-6D8B-E13B-084870E67A09}"/>
              </a:ext>
            </a:extLst>
          </p:cNvPr>
          <p:cNvGrpSpPr/>
          <p:nvPr/>
        </p:nvGrpSpPr>
        <p:grpSpPr>
          <a:xfrm>
            <a:off x="6720090" y="5009657"/>
            <a:ext cx="275631" cy="546139"/>
            <a:chOff x="6720090" y="5009657"/>
            <a:chExt cx="275631" cy="546139"/>
          </a:xfrm>
        </p:grpSpPr>
        <p:sp>
          <p:nvSpPr>
            <p:cNvPr id="195" name="Rectangle 194">
              <a:extLst>
                <a:ext uri="{FF2B5EF4-FFF2-40B4-BE49-F238E27FC236}">
                  <a16:creationId xmlns:a16="http://schemas.microsoft.com/office/drawing/2014/main" id="{3AEFA2E9-981F-03EE-4E4B-3CFDC1EE2DC1}"/>
                </a:ext>
              </a:extLst>
            </p:cNvPr>
            <p:cNvSpPr/>
            <p:nvPr/>
          </p:nvSpPr>
          <p:spPr>
            <a:xfrm>
              <a:off x="6734971" y="5017620"/>
              <a:ext cx="132886" cy="522291"/>
            </a:xfrm>
            <a:prstGeom prst="rect">
              <a:avLst/>
            </a:prstGeom>
            <a:pattFill prst="wdUpDiag">
              <a:fgClr>
                <a:schemeClr val="accent2">
                  <a:lumMod val="60000"/>
                  <a:lumOff val="40000"/>
                </a:schemeClr>
              </a:fgClr>
              <a:bgClr>
                <a:schemeClr val="bg1"/>
              </a:bgClr>
            </a:pattFill>
            <a:ln w="127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770A310F-21B2-1DD4-9D82-41C9492BF360}"/>
                </a:ext>
              </a:extLst>
            </p:cNvPr>
            <p:cNvSpPr/>
            <p:nvPr/>
          </p:nvSpPr>
          <p:spPr>
            <a:xfrm>
              <a:off x="6862835" y="5009657"/>
              <a:ext cx="132886" cy="522998"/>
            </a:xfrm>
            <a:prstGeom prst="rect">
              <a:avLst/>
            </a:prstGeom>
            <a:pattFill prst="wdUpDiag">
              <a:fgClr>
                <a:schemeClr val="bg1">
                  <a:lumMod val="65000"/>
                </a:schemeClr>
              </a:fgClr>
              <a:bgClr>
                <a:schemeClr val="bg1"/>
              </a:bgClr>
            </a:pattFill>
            <a:ln w="127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96">
              <a:extLst>
                <a:ext uri="{FF2B5EF4-FFF2-40B4-BE49-F238E27FC236}">
                  <a16:creationId xmlns:a16="http://schemas.microsoft.com/office/drawing/2014/main" id="{2B0DB8EA-3D8A-3B20-68C8-2FEFA0A98254}"/>
                </a:ext>
              </a:extLst>
            </p:cNvPr>
            <p:cNvGrpSpPr/>
            <p:nvPr/>
          </p:nvGrpSpPr>
          <p:grpSpPr>
            <a:xfrm>
              <a:off x="6720090" y="5013157"/>
              <a:ext cx="264024" cy="542639"/>
              <a:chOff x="2988357" y="3663616"/>
              <a:chExt cx="321584" cy="341457"/>
            </a:xfrm>
            <a:noFill/>
          </p:grpSpPr>
          <p:sp>
            <p:nvSpPr>
              <p:cNvPr id="198" name="Rectangle 197">
                <a:extLst>
                  <a:ext uri="{FF2B5EF4-FFF2-40B4-BE49-F238E27FC236}">
                    <a16:creationId xmlns:a16="http://schemas.microsoft.com/office/drawing/2014/main" id="{DC8C4483-7208-E9EE-74EB-2DCE2E4E7E31}"/>
                  </a:ext>
                </a:extLst>
              </p:cNvPr>
              <p:cNvSpPr/>
              <p:nvPr/>
            </p:nvSpPr>
            <p:spPr>
              <a:xfrm>
                <a:off x="2995044" y="3670223"/>
                <a:ext cx="309273" cy="334850"/>
              </a:xfrm>
              <a:prstGeom prst="rect">
                <a:avLst/>
              </a:prstGeom>
              <a:grpFill/>
              <a:ln w="9525">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9" name="Rectangle 198">
                <a:extLst>
                  <a:ext uri="{FF2B5EF4-FFF2-40B4-BE49-F238E27FC236}">
                    <a16:creationId xmlns:a16="http://schemas.microsoft.com/office/drawing/2014/main" id="{0F6FCE72-A1BB-547C-0E79-8AD4E897989B}"/>
                  </a:ext>
                </a:extLst>
              </p:cNvPr>
              <p:cNvSpPr/>
              <p:nvPr/>
            </p:nvSpPr>
            <p:spPr>
              <a:xfrm>
                <a:off x="2988357" y="3663616"/>
                <a:ext cx="321584" cy="334743"/>
              </a:xfrm>
              <a:prstGeom prst="rect">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6" name="Group 265">
            <a:extLst>
              <a:ext uri="{FF2B5EF4-FFF2-40B4-BE49-F238E27FC236}">
                <a16:creationId xmlns:a16="http://schemas.microsoft.com/office/drawing/2014/main" id="{76E52B38-7E6D-DAFA-CE43-667158FC921C}"/>
              </a:ext>
            </a:extLst>
          </p:cNvPr>
          <p:cNvGrpSpPr/>
          <p:nvPr/>
        </p:nvGrpSpPr>
        <p:grpSpPr>
          <a:xfrm>
            <a:off x="3192103" y="3258053"/>
            <a:ext cx="4815858" cy="980757"/>
            <a:chOff x="3192103" y="3258053"/>
            <a:chExt cx="4815858" cy="980757"/>
          </a:xfrm>
        </p:grpSpPr>
        <p:cxnSp>
          <p:nvCxnSpPr>
            <p:cNvPr id="14" name="Straight Connector 13">
              <a:extLst>
                <a:ext uri="{FF2B5EF4-FFF2-40B4-BE49-F238E27FC236}">
                  <a16:creationId xmlns:a16="http://schemas.microsoft.com/office/drawing/2014/main" id="{5AE073D4-6D27-8E09-57C0-4E38E363CF10}"/>
                </a:ext>
              </a:extLst>
            </p:cNvPr>
            <p:cNvCxnSpPr>
              <a:cxnSpLocks/>
            </p:cNvCxnSpPr>
            <p:nvPr/>
          </p:nvCxnSpPr>
          <p:spPr>
            <a:xfrm flipV="1">
              <a:off x="3192103" y="3277154"/>
              <a:ext cx="0" cy="501440"/>
            </a:xfrm>
            <a:prstGeom prst="line">
              <a:avLst/>
            </a:prstGeom>
            <a:ln w="28575">
              <a:prstDash val="sysDot"/>
              <a:headEnd type="arrow"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8" name="Straight Connector 17">
              <a:extLst>
                <a:ext uri="{FF2B5EF4-FFF2-40B4-BE49-F238E27FC236}">
                  <a16:creationId xmlns:a16="http://schemas.microsoft.com/office/drawing/2014/main" id="{D48D389A-4416-3886-39B1-78456452C668}"/>
                </a:ext>
              </a:extLst>
            </p:cNvPr>
            <p:cNvCxnSpPr>
              <a:cxnSpLocks/>
            </p:cNvCxnSpPr>
            <p:nvPr/>
          </p:nvCxnSpPr>
          <p:spPr>
            <a:xfrm flipV="1">
              <a:off x="4957776" y="3737370"/>
              <a:ext cx="0" cy="501440"/>
            </a:xfrm>
            <a:prstGeom prst="line">
              <a:avLst/>
            </a:prstGeom>
            <a:ln>
              <a:solidFill>
                <a:schemeClr val="accent5">
                  <a:lumMod val="40000"/>
                  <a:lumOff val="60000"/>
                </a:schemeClr>
              </a:solidFill>
              <a:headEnd type="arrow"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9" name="Straight Connector 8">
              <a:extLst>
                <a:ext uri="{FF2B5EF4-FFF2-40B4-BE49-F238E27FC236}">
                  <a16:creationId xmlns:a16="http://schemas.microsoft.com/office/drawing/2014/main" id="{86A0422E-E051-FDAA-636B-517637B8CBA7}"/>
                </a:ext>
              </a:extLst>
            </p:cNvPr>
            <p:cNvCxnSpPr>
              <a:cxnSpLocks/>
            </p:cNvCxnSpPr>
            <p:nvPr/>
          </p:nvCxnSpPr>
          <p:spPr>
            <a:xfrm flipV="1">
              <a:off x="3807646" y="3277154"/>
              <a:ext cx="0" cy="501440"/>
            </a:xfrm>
            <a:prstGeom prst="line">
              <a:avLst/>
            </a:prstGeom>
            <a:ln>
              <a:headEnd type="arrow"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0" name="Straight Connector 9">
              <a:extLst>
                <a:ext uri="{FF2B5EF4-FFF2-40B4-BE49-F238E27FC236}">
                  <a16:creationId xmlns:a16="http://schemas.microsoft.com/office/drawing/2014/main" id="{2A524A1A-AC46-13CF-28D7-F9F5E481E62D}"/>
                </a:ext>
              </a:extLst>
            </p:cNvPr>
            <p:cNvCxnSpPr>
              <a:cxnSpLocks/>
            </p:cNvCxnSpPr>
            <p:nvPr/>
          </p:nvCxnSpPr>
          <p:spPr>
            <a:xfrm flipV="1">
              <a:off x="4400988" y="3266696"/>
              <a:ext cx="0" cy="501440"/>
            </a:xfrm>
            <a:prstGeom prst="line">
              <a:avLst/>
            </a:prstGeom>
            <a:ln>
              <a:headEnd type="arrow"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5" name="Straight Connector 14">
              <a:extLst>
                <a:ext uri="{FF2B5EF4-FFF2-40B4-BE49-F238E27FC236}">
                  <a16:creationId xmlns:a16="http://schemas.microsoft.com/office/drawing/2014/main" id="{BD4C455C-60EE-9F4A-ACDF-934FD3A7D3A9}"/>
                </a:ext>
              </a:extLst>
            </p:cNvPr>
            <p:cNvCxnSpPr>
              <a:cxnSpLocks/>
            </p:cNvCxnSpPr>
            <p:nvPr/>
          </p:nvCxnSpPr>
          <p:spPr>
            <a:xfrm flipV="1">
              <a:off x="4957776" y="3277154"/>
              <a:ext cx="0" cy="501440"/>
            </a:xfrm>
            <a:prstGeom prst="line">
              <a:avLst/>
            </a:prstGeom>
            <a:ln>
              <a:headEnd type="arrow"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0" name="Straight Connector 19">
              <a:extLst>
                <a:ext uri="{FF2B5EF4-FFF2-40B4-BE49-F238E27FC236}">
                  <a16:creationId xmlns:a16="http://schemas.microsoft.com/office/drawing/2014/main" id="{A9178E2E-30B4-871C-E798-71AEE675E600}"/>
                </a:ext>
              </a:extLst>
            </p:cNvPr>
            <p:cNvCxnSpPr>
              <a:cxnSpLocks/>
            </p:cNvCxnSpPr>
            <p:nvPr/>
          </p:nvCxnSpPr>
          <p:spPr>
            <a:xfrm flipV="1">
              <a:off x="4419268" y="3737370"/>
              <a:ext cx="0" cy="501440"/>
            </a:xfrm>
            <a:prstGeom prst="line">
              <a:avLst/>
            </a:prstGeom>
            <a:ln>
              <a:solidFill>
                <a:schemeClr val="accent6"/>
              </a:solidFill>
              <a:headEnd type="arrow"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1" name="Straight Connector 20">
              <a:extLst>
                <a:ext uri="{FF2B5EF4-FFF2-40B4-BE49-F238E27FC236}">
                  <a16:creationId xmlns:a16="http://schemas.microsoft.com/office/drawing/2014/main" id="{672623DC-E54F-4303-8949-A459BBF19D50}"/>
                </a:ext>
              </a:extLst>
            </p:cNvPr>
            <p:cNvCxnSpPr>
              <a:cxnSpLocks/>
            </p:cNvCxnSpPr>
            <p:nvPr/>
          </p:nvCxnSpPr>
          <p:spPr>
            <a:xfrm flipV="1">
              <a:off x="7599585" y="3277154"/>
              <a:ext cx="0" cy="501440"/>
            </a:xfrm>
            <a:prstGeom prst="line">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03" name="Straight Connector 202">
              <a:extLst>
                <a:ext uri="{FF2B5EF4-FFF2-40B4-BE49-F238E27FC236}">
                  <a16:creationId xmlns:a16="http://schemas.microsoft.com/office/drawing/2014/main" id="{F04507DF-56BC-DDD7-E7B6-231F16AFEAE7}"/>
                </a:ext>
              </a:extLst>
            </p:cNvPr>
            <p:cNvCxnSpPr>
              <a:cxnSpLocks/>
            </p:cNvCxnSpPr>
            <p:nvPr/>
          </p:nvCxnSpPr>
          <p:spPr>
            <a:xfrm flipV="1">
              <a:off x="8007961" y="3258053"/>
              <a:ext cx="0" cy="501439"/>
            </a:xfrm>
            <a:prstGeom prst="line">
              <a:avLst/>
            </a:prstGeom>
            <a:ln>
              <a:solidFill>
                <a:schemeClr val="bg1">
                  <a:lumMod val="65000"/>
                </a:schemeClr>
              </a:solidFill>
              <a:headEnd type="arrow" w="med" len="med"/>
              <a:tailEnd type="none" w="med" len="med"/>
            </a:ln>
          </p:spPr>
          <p:style>
            <a:lnRef idx="2">
              <a:schemeClr val="accent2"/>
            </a:lnRef>
            <a:fillRef idx="0">
              <a:schemeClr val="accent2"/>
            </a:fillRef>
            <a:effectRef idx="1">
              <a:schemeClr val="accent2"/>
            </a:effectRef>
            <a:fontRef idx="minor">
              <a:schemeClr val="tx1"/>
            </a:fontRef>
          </p:style>
        </p:cxnSp>
      </p:grpSp>
      <p:sp>
        <p:nvSpPr>
          <p:cNvPr id="217" name="Rectangle 216">
            <a:extLst>
              <a:ext uri="{FF2B5EF4-FFF2-40B4-BE49-F238E27FC236}">
                <a16:creationId xmlns:a16="http://schemas.microsoft.com/office/drawing/2014/main" id="{DB3DE7BD-68D6-39F1-0430-563D12EE38BF}"/>
              </a:ext>
            </a:extLst>
          </p:cNvPr>
          <p:cNvSpPr/>
          <p:nvPr/>
        </p:nvSpPr>
        <p:spPr>
          <a:xfrm>
            <a:off x="1866581" y="5014057"/>
            <a:ext cx="1922875" cy="53745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776243D5-267D-07B8-7EA8-F66DA359A5B3}"/>
              </a:ext>
            </a:extLst>
          </p:cNvPr>
          <p:cNvSpPr/>
          <p:nvPr/>
        </p:nvSpPr>
        <p:spPr>
          <a:xfrm>
            <a:off x="4953979" y="5014057"/>
            <a:ext cx="1185220" cy="53745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7C7924B6-0019-FD89-9186-486ECF0B1D29}"/>
              </a:ext>
            </a:extLst>
          </p:cNvPr>
          <p:cNvSpPr/>
          <p:nvPr/>
        </p:nvSpPr>
        <p:spPr>
          <a:xfrm>
            <a:off x="4359539" y="5014057"/>
            <a:ext cx="559101" cy="53745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262">
            <a:extLst>
              <a:ext uri="{FF2B5EF4-FFF2-40B4-BE49-F238E27FC236}">
                <a16:creationId xmlns:a16="http://schemas.microsoft.com/office/drawing/2014/main" id="{B20B87A8-E3DF-03BD-08F9-08383946F748}"/>
              </a:ext>
            </a:extLst>
          </p:cNvPr>
          <p:cNvGrpSpPr/>
          <p:nvPr/>
        </p:nvGrpSpPr>
        <p:grpSpPr>
          <a:xfrm>
            <a:off x="3260035" y="4483860"/>
            <a:ext cx="2100413" cy="475766"/>
            <a:chOff x="3260035" y="4483860"/>
            <a:chExt cx="2100413" cy="475766"/>
          </a:xfrm>
        </p:grpSpPr>
        <p:cxnSp>
          <p:nvCxnSpPr>
            <p:cNvPr id="221" name="Straight Arrow Connector 220">
              <a:extLst>
                <a:ext uri="{FF2B5EF4-FFF2-40B4-BE49-F238E27FC236}">
                  <a16:creationId xmlns:a16="http://schemas.microsoft.com/office/drawing/2014/main" id="{CE79E858-5256-AC92-F86E-751A1721A396}"/>
                </a:ext>
              </a:extLst>
            </p:cNvPr>
            <p:cNvCxnSpPr/>
            <p:nvPr/>
          </p:nvCxnSpPr>
          <p:spPr>
            <a:xfrm flipH="1">
              <a:off x="3260035" y="4750904"/>
              <a:ext cx="606102" cy="2087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2" name="Straight Arrow Connector 221">
              <a:extLst>
                <a:ext uri="{FF2B5EF4-FFF2-40B4-BE49-F238E27FC236}">
                  <a16:creationId xmlns:a16="http://schemas.microsoft.com/office/drawing/2014/main" id="{22BCAC66-E77D-AE7F-DEFB-46EE01C77818}"/>
                </a:ext>
              </a:extLst>
            </p:cNvPr>
            <p:cNvCxnSpPr>
              <a:cxnSpLocks/>
            </p:cNvCxnSpPr>
            <p:nvPr/>
          </p:nvCxnSpPr>
          <p:spPr>
            <a:xfrm>
              <a:off x="4152721" y="4750904"/>
              <a:ext cx="378840" cy="2087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6" name="Straight Arrow Connector 225">
              <a:extLst>
                <a:ext uri="{FF2B5EF4-FFF2-40B4-BE49-F238E27FC236}">
                  <a16:creationId xmlns:a16="http://schemas.microsoft.com/office/drawing/2014/main" id="{31C36F0A-0EDE-CB1B-0E90-A299248DF6EA}"/>
                </a:ext>
              </a:extLst>
            </p:cNvPr>
            <p:cNvCxnSpPr>
              <a:cxnSpLocks/>
            </p:cNvCxnSpPr>
            <p:nvPr/>
          </p:nvCxnSpPr>
          <p:spPr>
            <a:xfrm>
              <a:off x="4359539" y="4685036"/>
              <a:ext cx="1000909" cy="2513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9" name="TextBox 228">
              <a:extLst>
                <a:ext uri="{FF2B5EF4-FFF2-40B4-BE49-F238E27FC236}">
                  <a16:creationId xmlns:a16="http://schemas.microsoft.com/office/drawing/2014/main" id="{B761C751-1BC4-ED73-DF2E-AF37A45D72E8}"/>
                </a:ext>
              </a:extLst>
            </p:cNvPr>
            <p:cNvSpPr txBox="1"/>
            <p:nvPr/>
          </p:nvSpPr>
          <p:spPr>
            <a:xfrm>
              <a:off x="3267734" y="4483860"/>
              <a:ext cx="1761466" cy="307777"/>
            </a:xfrm>
            <a:prstGeom prst="rect">
              <a:avLst/>
            </a:prstGeom>
            <a:solidFill>
              <a:schemeClr val="bg2">
                <a:lumMod val="75000"/>
              </a:schemeClr>
            </a:solidFill>
            <a:ln w="19050">
              <a:solidFill>
                <a:srgbClr val="FF0000"/>
              </a:solidFill>
            </a:ln>
          </p:spPr>
          <p:txBody>
            <a:bodyPr wrap="square" rtlCol="0">
              <a:spAutoFit/>
            </a:bodyPr>
            <a:lstStyle/>
            <a:p>
              <a:r>
                <a:rPr lang="en-US" sz="1400" b="1"/>
                <a:t>Dynamic chunking</a:t>
              </a:r>
            </a:p>
          </p:txBody>
        </p:sp>
      </p:grpSp>
      <p:grpSp>
        <p:nvGrpSpPr>
          <p:cNvPr id="244" name="Group 243">
            <a:extLst>
              <a:ext uri="{FF2B5EF4-FFF2-40B4-BE49-F238E27FC236}">
                <a16:creationId xmlns:a16="http://schemas.microsoft.com/office/drawing/2014/main" id="{7F862D43-C8FE-58D6-960C-C048883DBF45}"/>
              </a:ext>
            </a:extLst>
          </p:cNvPr>
          <p:cNvGrpSpPr/>
          <p:nvPr/>
        </p:nvGrpSpPr>
        <p:grpSpPr>
          <a:xfrm>
            <a:off x="7323954" y="2728248"/>
            <a:ext cx="275631" cy="546139"/>
            <a:chOff x="6720090" y="5009657"/>
            <a:chExt cx="275631" cy="546139"/>
          </a:xfrm>
        </p:grpSpPr>
        <p:sp>
          <p:nvSpPr>
            <p:cNvPr id="246" name="Rectangle 245">
              <a:extLst>
                <a:ext uri="{FF2B5EF4-FFF2-40B4-BE49-F238E27FC236}">
                  <a16:creationId xmlns:a16="http://schemas.microsoft.com/office/drawing/2014/main" id="{88502589-57CA-30FB-BD80-4B06BC101F28}"/>
                </a:ext>
              </a:extLst>
            </p:cNvPr>
            <p:cNvSpPr/>
            <p:nvPr/>
          </p:nvSpPr>
          <p:spPr>
            <a:xfrm>
              <a:off x="6750856" y="5009657"/>
              <a:ext cx="244865" cy="522998"/>
            </a:xfrm>
            <a:prstGeom prst="rect">
              <a:avLst/>
            </a:prstGeom>
            <a:pattFill prst="wdUpDiag">
              <a:fgClr>
                <a:schemeClr val="bg1">
                  <a:lumMod val="65000"/>
                </a:schemeClr>
              </a:fgClr>
              <a:bgClr>
                <a:schemeClr val="bg1"/>
              </a:bgClr>
            </a:pattFill>
            <a:ln w="127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246">
              <a:extLst>
                <a:ext uri="{FF2B5EF4-FFF2-40B4-BE49-F238E27FC236}">
                  <a16:creationId xmlns:a16="http://schemas.microsoft.com/office/drawing/2014/main" id="{F8C7F883-5840-BE87-AD3E-7EB1AF03FF8F}"/>
                </a:ext>
              </a:extLst>
            </p:cNvPr>
            <p:cNvGrpSpPr/>
            <p:nvPr/>
          </p:nvGrpSpPr>
          <p:grpSpPr>
            <a:xfrm>
              <a:off x="6720090" y="5013157"/>
              <a:ext cx="264024" cy="542639"/>
              <a:chOff x="2988357" y="3663616"/>
              <a:chExt cx="321584" cy="341457"/>
            </a:xfrm>
            <a:noFill/>
          </p:grpSpPr>
          <p:sp>
            <p:nvSpPr>
              <p:cNvPr id="248" name="Rectangle 247">
                <a:extLst>
                  <a:ext uri="{FF2B5EF4-FFF2-40B4-BE49-F238E27FC236}">
                    <a16:creationId xmlns:a16="http://schemas.microsoft.com/office/drawing/2014/main" id="{94541B40-751C-15BF-B1B4-C84577EBEB69}"/>
                  </a:ext>
                </a:extLst>
              </p:cNvPr>
              <p:cNvSpPr/>
              <p:nvPr/>
            </p:nvSpPr>
            <p:spPr>
              <a:xfrm>
                <a:off x="2995044" y="3670223"/>
                <a:ext cx="309273" cy="334850"/>
              </a:xfrm>
              <a:prstGeom prst="rect">
                <a:avLst/>
              </a:prstGeom>
              <a:grpFill/>
              <a:ln w="9525">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9" name="Rectangle 248">
                <a:extLst>
                  <a:ext uri="{FF2B5EF4-FFF2-40B4-BE49-F238E27FC236}">
                    <a16:creationId xmlns:a16="http://schemas.microsoft.com/office/drawing/2014/main" id="{9278B060-BEC6-7186-3300-3F74C12788C1}"/>
                  </a:ext>
                </a:extLst>
              </p:cNvPr>
              <p:cNvSpPr/>
              <p:nvPr/>
            </p:nvSpPr>
            <p:spPr>
              <a:xfrm>
                <a:off x="2988357" y="3663616"/>
                <a:ext cx="321584" cy="334743"/>
              </a:xfrm>
              <a:prstGeom prst="rect">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0" name="Group 249">
            <a:extLst>
              <a:ext uri="{FF2B5EF4-FFF2-40B4-BE49-F238E27FC236}">
                <a16:creationId xmlns:a16="http://schemas.microsoft.com/office/drawing/2014/main" id="{66D10B4E-939A-91BF-6A6A-BF01C1BA517B}"/>
              </a:ext>
            </a:extLst>
          </p:cNvPr>
          <p:cNvGrpSpPr/>
          <p:nvPr/>
        </p:nvGrpSpPr>
        <p:grpSpPr>
          <a:xfrm>
            <a:off x="7606433" y="2734214"/>
            <a:ext cx="275631" cy="546139"/>
            <a:chOff x="6720090" y="5009657"/>
            <a:chExt cx="275631" cy="546139"/>
          </a:xfrm>
        </p:grpSpPr>
        <p:sp>
          <p:nvSpPr>
            <p:cNvPr id="251" name="Rectangle 250">
              <a:extLst>
                <a:ext uri="{FF2B5EF4-FFF2-40B4-BE49-F238E27FC236}">
                  <a16:creationId xmlns:a16="http://schemas.microsoft.com/office/drawing/2014/main" id="{ED215853-D247-00E6-B494-07BA50BD9A08}"/>
                </a:ext>
              </a:extLst>
            </p:cNvPr>
            <p:cNvSpPr/>
            <p:nvPr/>
          </p:nvSpPr>
          <p:spPr>
            <a:xfrm>
              <a:off x="6750856" y="5009657"/>
              <a:ext cx="244865" cy="522998"/>
            </a:xfrm>
            <a:prstGeom prst="rect">
              <a:avLst/>
            </a:prstGeom>
            <a:pattFill prst="wdUpDiag">
              <a:fgClr>
                <a:schemeClr val="bg1">
                  <a:lumMod val="65000"/>
                </a:schemeClr>
              </a:fgClr>
              <a:bgClr>
                <a:schemeClr val="bg1"/>
              </a:bgClr>
            </a:pattFill>
            <a:ln w="127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2" name="Group 251">
              <a:extLst>
                <a:ext uri="{FF2B5EF4-FFF2-40B4-BE49-F238E27FC236}">
                  <a16:creationId xmlns:a16="http://schemas.microsoft.com/office/drawing/2014/main" id="{3B7DD81E-8466-9978-668B-4EA6B02DC6D7}"/>
                </a:ext>
              </a:extLst>
            </p:cNvPr>
            <p:cNvGrpSpPr/>
            <p:nvPr/>
          </p:nvGrpSpPr>
          <p:grpSpPr>
            <a:xfrm>
              <a:off x="6720090" y="5013157"/>
              <a:ext cx="264024" cy="542639"/>
              <a:chOff x="2988357" y="3663616"/>
              <a:chExt cx="321584" cy="341457"/>
            </a:xfrm>
            <a:noFill/>
          </p:grpSpPr>
          <p:sp>
            <p:nvSpPr>
              <p:cNvPr id="253" name="Rectangle 252">
                <a:extLst>
                  <a:ext uri="{FF2B5EF4-FFF2-40B4-BE49-F238E27FC236}">
                    <a16:creationId xmlns:a16="http://schemas.microsoft.com/office/drawing/2014/main" id="{D4D6912C-FFC3-8B07-A32D-6A0A7327C239}"/>
                  </a:ext>
                </a:extLst>
              </p:cNvPr>
              <p:cNvSpPr/>
              <p:nvPr/>
            </p:nvSpPr>
            <p:spPr>
              <a:xfrm>
                <a:off x="2995044" y="3670223"/>
                <a:ext cx="309273" cy="334850"/>
              </a:xfrm>
              <a:prstGeom prst="rect">
                <a:avLst/>
              </a:prstGeom>
              <a:grpFill/>
              <a:ln w="9525">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4" name="Rectangle 253">
                <a:extLst>
                  <a:ext uri="{FF2B5EF4-FFF2-40B4-BE49-F238E27FC236}">
                    <a16:creationId xmlns:a16="http://schemas.microsoft.com/office/drawing/2014/main" id="{4D2B20A9-29BC-3E7F-2C69-0712FDD14F3B}"/>
                  </a:ext>
                </a:extLst>
              </p:cNvPr>
              <p:cNvSpPr/>
              <p:nvPr/>
            </p:nvSpPr>
            <p:spPr>
              <a:xfrm>
                <a:off x="2988357" y="3663616"/>
                <a:ext cx="321584" cy="334743"/>
              </a:xfrm>
              <a:prstGeom prst="rect">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5" name="Group 254">
            <a:extLst>
              <a:ext uri="{FF2B5EF4-FFF2-40B4-BE49-F238E27FC236}">
                <a16:creationId xmlns:a16="http://schemas.microsoft.com/office/drawing/2014/main" id="{1216BA36-3B4F-1F53-60BB-117CF2352EFE}"/>
              </a:ext>
            </a:extLst>
          </p:cNvPr>
          <p:cNvGrpSpPr/>
          <p:nvPr/>
        </p:nvGrpSpPr>
        <p:grpSpPr>
          <a:xfrm>
            <a:off x="7876687" y="2734214"/>
            <a:ext cx="275631" cy="546139"/>
            <a:chOff x="6720090" y="5009657"/>
            <a:chExt cx="275631" cy="546139"/>
          </a:xfrm>
        </p:grpSpPr>
        <p:sp>
          <p:nvSpPr>
            <p:cNvPr id="256" name="Rectangle 255">
              <a:extLst>
                <a:ext uri="{FF2B5EF4-FFF2-40B4-BE49-F238E27FC236}">
                  <a16:creationId xmlns:a16="http://schemas.microsoft.com/office/drawing/2014/main" id="{CB1D8843-EF94-3479-4064-74EADC1B6C4E}"/>
                </a:ext>
              </a:extLst>
            </p:cNvPr>
            <p:cNvSpPr/>
            <p:nvPr/>
          </p:nvSpPr>
          <p:spPr>
            <a:xfrm>
              <a:off x="6750856" y="5009657"/>
              <a:ext cx="244865" cy="522998"/>
            </a:xfrm>
            <a:prstGeom prst="rect">
              <a:avLst/>
            </a:prstGeom>
            <a:pattFill prst="wdUpDiag">
              <a:fgClr>
                <a:schemeClr val="bg1">
                  <a:lumMod val="65000"/>
                </a:schemeClr>
              </a:fgClr>
              <a:bgClr>
                <a:schemeClr val="bg1"/>
              </a:bgClr>
            </a:pattFill>
            <a:ln w="127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256">
              <a:extLst>
                <a:ext uri="{FF2B5EF4-FFF2-40B4-BE49-F238E27FC236}">
                  <a16:creationId xmlns:a16="http://schemas.microsoft.com/office/drawing/2014/main" id="{817C3142-C553-5075-311D-58211C86C288}"/>
                </a:ext>
              </a:extLst>
            </p:cNvPr>
            <p:cNvGrpSpPr/>
            <p:nvPr/>
          </p:nvGrpSpPr>
          <p:grpSpPr>
            <a:xfrm>
              <a:off x="6720090" y="5013157"/>
              <a:ext cx="264024" cy="542639"/>
              <a:chOff x="2988357" y="3663616"/>
              <a:chExt cx="321584" cy="341457"/>
            </a:xfrm>
            <a:noFill/>
          </p:grpSpPr>
          <p:sp>
            <p:nvSpPr>
              <p:cNvPr id="258" name="Rectangle 257">
                <a:extLst>
                  <a:ext uri="{FF2B5EF4-FFF2-40B4-BE49-F238E27FC236}">
                    <a16:creationId xmlns:a16="http://schemas.microsoft.com/office/drawing/2014/main" id="{711784AB-6C99-ACA5-5525-03FE238A8CF2}"/>
                  </a:ext>
                </a:extLst>
              </p:cNvPr>
              <p:cNvSpPr/>
              <p:nvPr/>
            </p:nvSpPr>
            <p:spPr>
              <a:xfrm>
                <a:off x="2995044" y="3670223"/>
                <a:ext cx="309273" cy="334850"/>
              </a:xfrm>
              <a:prstGeom prst="rect">
                <a:avLst/>
              </a:prstGeom>
              <a:grpFill/>
              <a:ln w="9525">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9" name="Rectangle 258">
                <a:extLst>
                  <a:ext uri="{FF2B5EF4-FFF2-40B4-BE49-F238E27FC236}">
                    <a16:creationId xmlns:a16="http://schemas.microsoft.com/office/drawing/2014/main" id="{E592D4D7-1CC6-E53B-5A54-4D2AB0855C82}"/>
                  </a:ext>
                </a:extLst>
              </p:cNvPr>
              <p:cNvSpPr/>
              <p:nvPr/>
            </p:nvSpPr>
            <p:spPr>
              <a:xfrm>
                <a:off x="2988357" y="3663616"/>
                <a:ext cx="321584" cy="334743"/>
              </a:xfrm>
              <a:prstGeom prst="rect">
                <a:avLst/>
              </a:prstGeom>
              <a:grp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5" name="Group 264">
            <a:extLst>
              <a:ext uri="{FF2B5EF4-FFF2-40B4-BE49-F238E27FC236}">
                <a16:creationId xmlns:a16="http://schemas.microsoft.com/office/drawing/2014/main" id="{2AC2115E-3850-C00F-6FAE-69D3D74436E3}"/>
              </a:ext>
            </a:extLst>
          </p:cNvPr>
          <p:cNvGrpSpPr/>
          <p:nvPr/>
        </p:nvGrpSpPr>
        <p:grpSpPr>
          <a:xfrm>
            <a:off x="1088085" y="1458615"/>
            <a:ext cx="7505061" cy="1823463"/>
            <a:chOff x="1088085" y="1458615"/>
            <a:chExt cx="7505061" cy="1823463"/>
          </a:xfrm>
        </p:grpSpPr>
        <p:cxnSp>
          <p:nvCxnSpPr>
            <p:cNvPr id="11" name="Straight Connector 10">
              <a:extLst>
                <a:ext uri="{FF2B5EF4-FFF2-40B4-BE49-F238E27FC236}">
                  <a16:creationId xmlns:a16="http://schemas.microsoft.com/office/drawing/2014/main" id="{E2C364B0-8DE2-5FE5-5965-8F15239C46CD}"/>
                </a:ext>
              </a:extLst>
            </p:cNvPr>
            <p:cNvCxnSpPr>
              <a:cxnSpLocks/>
            </p:cNvCxnSpPr>
            <p:nvPr/>
          </p:nvCxnSpPr>
          <p:spPr>
            <a:xfrm>
              <a:off x="1088085" y="2289438"/>
              <a:ext cx="0" cy="99264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D92E4753-B017-5D29-5064-C2F396A99EAC}"/>
                </a:ext>
              </a:extLst>
            </p:cNvPr>
            <p:cNvCxnSpPr>
              <a:cxnSpLocks/>
            </p:cNvCxnSpPr>
            <p:nvPr/>
          </p:nvCxnSpPr>
          <p:spPr>
            <a:xfrm flipV="1">
              <a:off x="1088085" y="3266696"/>
              <a:ext cx="7505061" cy="15382"/>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9FE44FAD-0B2A-4105-AE56-AA5FFC9BD1F3}"/>
                </a:ext>
              </a:extLst>
            </p:cNvPr>
            <p:cNvCxnSpPr>
              <a:cxnSpLocks/>
            </p:cNvCxnSpPr>
            <p:nvPr/>
          </p:nvCxnSpPr>
          <p:spPr>
            <a:xfrm flipV="1">
              <a:off x="1095171" y="2033822"/>
              <a:ext cx="0" cy="501440"/>
            </a:xfrm>
            <a:prstGeom prst="line">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6" name="Straight Connector 15">
              <a:extLst>
                <a:ext uri="{FF2B5EF4-FFF2-40B4-BE49-F238E27FC236}">
                  <a16:creationId xmlns:a16="http://schemas.microsoft.com/office/drawing/2014/main" id="{7407DED7-3D71-3849-D5C9-FF264D1C9C07}"/>
                </a:ext>
              </a:extLst>
            </p:cNvPr>
            <p:cNvCxnSpPr>
              <a:cxnSpLocks/>
            </p:cNvCxnSpPr>
            <p:nvPr/>
          </p:nvCxnSpPr>
          <p:spPr>
            <a:xfrm flipV="1">
              <a:off x="1461331" y="2033822"/>
              <a:ext cx="0" cy="501440"/>
            </a:xfrm>
            <a:prstGeom prst="line">
              <a:avLst/>
            </a:prstGeom>
            <a:ln>
              <a:solidFill>
                <a:schemeClr val="accent6"/>
              </a:solidFill>
              <a:headEnd type="arrow"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7" name="Straight Connector 16">
              <a:extLst>
                <a:ext uri="{FF2B5EF4-FFF2-40B4-BE49-F238E27FC236}">
                  <a16:creationId xmlns:a16="http://schemas.microsoft.com/office/drawing/2014/main" id="{D2F1963E-6FA8-644E-EEB4-08F78C350E7D}"/>
                </a:ext>
              </a:extLst>
            </p:cNvPr>
            <p:cNvCxnSpPr>
              <a:cxnSpLocks/>
            </p:cNvCxnSpPr>
            <p:nvPr/>
          </p:nvCxnSpPr>
          <p:spPr>
            <a:xfrm flipV="1">
              <a:off x="1894394" y="2033822"/>
              <a:ext cx="0" cy="501440"/>
            </a:xfrm>
            <a:prstGeom prst="line">
              <a:avLst/>
            </a:prstGeom>
            <a:ln>
              <a:solidFill>
                <a:schemeClr val="accent5">
                  <a:lumMod val="40000"/>
                  <a:lumOff val="60000"/>
                </a:schemeClr>
              </a:solidFill>
              <a:headEnd type="arrow"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86" name="Straight Connector 85">
              <a:extLst>
                <a:ext uri="{FF2B5EF4-FFF2-40B4-BE49-F238E27FC236}">
                  <a16:creationId xmlns:a16="http://schemas.microsoft.com/office/drawing/2014/main" id="{3E80F4C6-2BBA-6F05-8A28-2E2376C71351}"/>
                </a:ext>
              </a:extLst>
            </p:cNvPr>
            <p:cNvCxnSpPr>
              <a:cxnSpLocks/>
            </p:cNvCxnSpPr>
            <p:nvPr/>
          </p:nvCxnSpPr>
          <p:spPr>
            <a:xfrm flipV="1">
              <a:off x="1103975" y="1458615"/>
              <a:ext cx="0" cy="501440"/>
            </a:xfrm>
            <a:prstGeom prst="line">
              <a:avLst/>
            </a:prstGeom>
            <a:ln>
              <a:solidFill>
                <a:srgbClr val="0F9ED5"/>
              </a:solidFill>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61" name="Straight Connector 260">
              <a:extLst>
                <a:ext uri="{FF2B5EF4-FFF2-40B4-BE49-F238E27FC236}">
                  <a16:creationId xmlns:a16="http://schemas.microsoft.com/office/drawing/2014/main" id="{0A9BC334-6364-A13C-E0F6-5DDB761312D1}"/>
                </a:ext>
              </a:extLst>
            </p:cNvPr>
            <p:cNvCxnSpPr>
              <a:cxnSpLocks/>
            </p:cNvCxnSpPr>
            <p:nvPr/>
          </p:nvCxnSpPr>
          <p:spPr>
            <a:xfrm flipV="1">
              <a:off x="1461331" y="1458615"/>
              <a:ext cx="0" cy="501440"/>
            </a:xfrm>
            <a:prstGeom prst="line">
              <a:avLst/>
            </a:prstGeom>
            <a:ln>
              <a:solidFill>
                <a:schemeClr val="bg1">
                  <a:lumMod val="65000"/>
                </a:schemeClr>
              </a:solidFill>
              <a:headEnd type="arrow" w="med" len="med"/>
              <a:tailEnd type="none" w="med" len="med"/>
            </a:ln>
          </p:spPr>
          <p:style>
            <a:lnRef idx="2">
              <a:schemeClr val="accent2"/>
            </a:lnRef>
            <a:fillRef idx="0">
              <a:schemeClr val="accent2"/>
            </a:fillRef>
            <a:effectRef idx="1">
              <a:schemeClr val="accent2"/>
            </a:effectRef>
            <a:fontRef idx="minor">
              <a:schemeClr val="tx1"/>
            </a:fontRef>
          </p:style>
        </p:cxnSp>
      </p:grpSp>
      <p:grpSp>
        <p:nvGrpSpPr>
          <p:cNvPr id="264" name="Group 263">
            <a:extLst>
              <a:ext uri="{FF2B5EF4-FFF2-40B4-BE49-F238E27FC236}">
                <a16:creationId xmlns:a16="http://schemas.microsoft.com/office/drawing/2014/main" id="{60EFF3D2-FF36-41E1-0BFF-4DC5F356F709}"/>
              </a:ext>
            </a:extLst>
          </p:cNvPr>
          <p:cNvGrpSpPr/>
          <p:nvPr/>
        </p:nvGrpSpPr>
        <p:grpSpPr>
          <a:xfrm>
            <a:off x="1074554" y="3748674"/>
            <a:ext cx="7505061" cy="2821415"/>
            <a:chOff x="1074554" y="3748674"/>
            <a:chExt cx="7505061" cy="2821415"/>
          </a:xfrm>
        </p:grpSpPr>
        <p:cxnSp>
          <p:nvCxnSpPr>
            <p:cNvPr id="116" name="Straight Connector 115">
              <a:extLst>
                <a:ext uri="{FF2B5EF4-FFF2-40B4-BE49-F238E27FC236}">
                  <a16:creationId xmlns:a16="http://schemas.microsoft.com/office/drawing/2014/main" id="{2E056B93-743F-A139-5FCA-7E20481129C5}"/>
                </a:ext>
              </a:extLst>
            </p:cNvPr>
            <p:cNvCxnSpPr>
              <a:cxnSpLocks/>
            </p:cNvCxnSpPr>
            <p:nvPr/>
          </p:nvCxnSpPr>
          <p:spPr>
            <a:xfrm>
              <a:off x="1074554" y="4579496"/>
              <a:ext cx="0" cy="992639"/>
            </a:xfrm>
            <a:prstGeom prst="line">
              <a:avLst/>
            </a:prstGeom>
          </p:spPr>
          <p:style>
            <a:lnRef idx="2">
              <a:schemeClr val="dk1"/>
            </a:lnRef>
            <a:fillRef idx="0">
              <a:schemeClr val="dk1"/>
            </a:fillRef>
            <a:effectRef idx="1">
              <a:schemeClr val="dk1"/>
            </a:effectRef>
            <a:fontRef idx="minor">
              <a:schemeClr val="tx1"/>
            </a:fontRef>
          </p:style>
        </p:cxnSp>
        <p:cxnSp>
          <p:nvCxnSpPr>
            <p:cNvPr id="117" name="Straight Connector 116">
              <a:extLst>
                <a:ext uri="{FF2B5EF4-FFF2-40B4-BE49-F238E27FC236}">
                  <a16:creationId xmlns:a16="http://schemas.microsoft.com/office/drawing/2014/main" id="{54CB31E6-1473-D65A-D57E-D98607FB2B72}"/>
                </a:ext>
              </a:extLst>
            </p:cNvPr>
            <p:cNvCxnSpPr>
              <a:cxnSpLocks/>
            </p:cNvCxnSpPr>
            <p:nvPr/>
          </p:nvCxnSpPr>
          <p:spPr>
            <a:xfrm flipV="1">
              <a:off x="1074554" y="5556753"/>
              <a:ext cx="7505061" cy="15382"/>
            </a:xfrm>
            <a:prstGeom prst="line">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8" name="Straight Connector 117">
              <a:extLst>
                <a:ext uri="{FF2B5EF4-FFF2-40B4-BE49-F238E27FC236}">
                  <a16:creationId xmlns:a16="http://schemas.microsoft.com/office/drawing/2014/main" id="{4E2E10F1-5CFD-5AC8-1500-762C5B38D557}"/>
                </a:ext>
              </a:extLst>
            </p:cNvPr>
            <p:cNvCxnSpPr>
              <a:cxnSpLocks/>
            </p:cNvCxnSpPr>
            <p:nvPr/>
          </p:nvCxnSpPr>
          <p:spPr>
            <a:xfrm flipV="1">
              <a:off x="1081640" y="4323880"/>
              <a:ext cx="0" cy="501439"/>
            </a:xfrm>
            <a:prstGeom prst="line">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19" name="Straight Connector 118">
              <a:extLst>
                <a:ext uri="{FF2B5EF4-FFF2-40B4-BE49-F238E27FC236}">
                  <a16:creationId xmlns:a16="http://schemas.microsoft.com/office/drawing/2014/main" id="{74AF1CDE-BBCD-3A8E-3C75-B8151D3E4826}"/>
                </a:ext>
              </a:extLst>
            </p:cNvPr>
            <p:cNvCxnSpPr>
              <a:cxnSpLocks/>
            </p:cNvCxnSpPr>
            <p:nvPr/>
          </p:nvCxnSpPr>
          <p:spPr>
            <a:xfrm flipV="1">
              <a:off x="3178572" y="5567211"/>
              <a:ext cx="0" cy="501439"/>
            </a:xfrm>
            <a:prstGeom prst="line">
              <a:avLst/>
            </a:prstGeom>
            <a:ln w="28575">
              <a:prstDash val="sysDot"/>
              <a:headEnd type="arrow"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20" name="Straight Connector 119">
              <a:extLst>
                <a:ext uri="{FF2B5EF4-FFF2-40B4-BE49-F238E27FC236}">
                  <a16:creationId xmlns:a16="http://schemas.microsoft.com/office/drawing/2014/main" id="{6BF10FA5-65E6-9384-2C6B-5F6D593387F1}"/>
                </a:ext>
              </a:extLst>
            </p:cNvPr>
            <p:cNvCxnSpPr>
              <a:cxnSpLocks/>
            </p:cNvCxnSpPr>
            <p:nvPr/>
          </p:nvCxnSpPr>
          <p:spPr>
            <a:xfrm flipV="1">
              <a:off x="1447800" y="4323880"/>
              <a:ext cx="0" cy="501439"/>
            </a:xfrm>
            <a:prstGeom prst="line">
              <a:avLst/>
            </a:prstGeom>
            <a:ln>
              <a:solidFill>
                <a:schemeClr val="accent6"/>
              </a:solidFill>
              <a:headEnd type="arrow"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21" name="Straight Connector 120">
              <a:extLst>
                <a:ext uri="{FF2B5EF4-FFF2-40B4-BE49-F238E27FC236}">
                  <a16:creationId xmlns:a16="http://schemas.microsoft.com/office/drawing/2014/main" id="{360E7AFB-1100-2FF2-221D-92645A9E0280}"/>
                </a:ext>
              </a:extLst>
            </p:cNvPr>
            <p:cNvCxnSpPr>
              <a:cxnSpLocks/>
            </p:cNvCxnSpPr>
            <p:nvPr/>
          </p:nvCxnSpPr>
          <p:spPr>
            <a:xfrm flipV="1">
              <a:off x="4935285" y="6068650"/>
              <a:ext cx="0" cy="501439"/>
            </a:xfrm>
            <a:prstGeom prst="line">
              <a:avLst/>
            </a:prstGeom>
            <a:ln>
              <a:solidFill>
                <a:schemeClr val="accent5">
                  <a:lumMod val="40000"/>
                  <a:lumOff val="60000"/>
                </a:schemeClr>
              </a:solidFill>
              <a:headEnd type="arrow"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36" name="Straight Connector 135">
              <a:extLst>
                <a:ext uri="{FF2B5EF4-FFF2-40B4-BE49-F238E27FC236}">
                  <a16:creationId xmlns:a16="http://schemas.microsoft.com/office/drawing/2014/main" id="{9DF510B5-23CC-D99D-5D06-B8BC2F6F66F1}"/>
                </a:ext>
              </a:extLst>
            </p:cNvPr>
            <p:cNvCxnSpPr>
              <a:cxnSpLocks/>
            </p:cNvCxnSpPr>
            <p:nvPr/>
          </p:nvCxnSpPr>
          <p:spPr>
            <a:xfrm flipV="1">
              <a:off x="3794115" y="5567211"/>
              <a:ext cx="0" cy="501439"/>
            </a:xfrm>
            <a:prstGeom prst="line">
              <a:avLst/>
            </a:prstGeom>
            <a:ln>
              <a:headEnd type="arrow"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37" name="Straight Connector 136">
              <a:extLst>
                <a:ext uri="{FF2B5EF4-FFF2-40B4-BE49-F238E27FC236}">
                  <a16:creationId xmlns:a16="http://schemas.microsoft.com/office/drawing/2014/main" id="{1ED78D5E-D072-63F5-825C-8652C307B5F4}"/>
                </a:ext>
              </a:extLst>
            </p:cNvPr>
            <p:cNvCxnSpPr>
              <a:cxnSpLocks/>
            </p:cNvCxnSpPr>
            <p:nvPr/>
          </p:nvCxnSpPr>
          <p:spPr>
            <a:xfrm flipV="1">
              <a:off x="4387457" y="5556753"/>
              <a:ext cx="0" cy="501439"/>
            </a:xfrm>
            <a:prstGeom prst="line">
              <a:avLst/>
            </a:prstGeom>
            <a:ln>
              <a:headEnd type="arrow"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47" name="Straight Connector 146">
              <a:extLst>
                <a:ext uri="{FF2B5EF4-FFF2-40B4-BE49-F238E27FC236}">
                  <a16:creationId xmlns:a16="http://schemas.microsoft.com/office/drawing/2014/main" id="{834F9DAB-1BD5-7779-4E21-AF1898805134}"/>
                </a:ext>
              </a:extLst>
            </p:cNvPr>
            <p:cNvCxnSpPr>
              <a:cxnSpLocks/>
            </p:cNvCxnSpPr>
            <p:nvPr/>
          </p:nvCxnSpPr>
          <p:spPr>
            <a:xfrm flipV="1">
              <a:off x="4944245" y="5567211"/>
              <a:ext cx="0" cy="501439"/>
            </a:xfrm>
            <a:prstGeom prst="line">
              <a:avLst/>
            </a:prstGeom>
            <a:ln>
              <a:headEnd type="arrow"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48" name="Straight Connector 147">
              <a:extLst>
                <a:ext uri="{FF2B5EF4-FFF2-40B4-BE49-F238E27FC236}">
                  <a16:creationId xmlns:a16="http://schemas.microsoft.com/office/drawing/2014/main" id="{F9CFD646-2764-3E6B-19EB-A4A57385289B}"/>
                </a:ext>
              </a:extLst>
            </p:cNvPr>
            <p:cNvCxnSpPr>
              <a:cxnSpLocks/>
            </p:cNvCxnSpPr>
            <p:nvPr/>
          </p:nvCxnSpPr>
          <p:spPr>
            <a:xfrm flipV="1">
              <a:off x="1880863" y="4323880"/>
              <a:ext cx="0" cy="501439"/>
            </a:xfrm>
            <a:prstGeom prst="line">
              <a:avLst/>
            </a:prstGeom>
            <a:ln>
              <a:solidFill>
                <a:schemeClr val="accent5">
                  <a:lumMod val="40000"/>
                  <a:lumOff val="60000"/>
                </a:schemeClr>
              </a:solidFill>
              <a:headEnd type="arrow"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52" name="Straight Connector 151">
              <a:extLst>
                <a:ext uri="{FF2B5EF4-FFF2-40B4-BE49-F238E27FC236}">
                  <a16:creationId xmlns:a16="http://schemas.microsoft.com/office/drawing/2014/main" id="{C7012305-C174-07E5-3D53-153C0FCDD183}"/>
                </a:ext>
              </a:extLst>
            </p:cNvPr>
            <p:cNvCxnSpPr>
              <a:cxnSpLocks/>
            </p:cNvCxnSpPr>
            <p:nvPr/>
          </p:nvCxnSpPr>
          <p:spPr>
            <a:xfrm flipV="1">
              <a:off x="4400988" y="6068650"/>
              <a:ext cx="0" cy="501439"/>
            </a:xfrm>
            <a:prstGeom prst="line">
              <a:avLst/>
            </a:prstGeom>
            <a:ln>
              <a:solidFill>
                <a:schemeClr val="accent6"/>
              </a:solidFill>
              <a:headEnd type="arrow"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54" name="Straight Connector 153">
              <a:extLst>
                <a:ext uri="{FF2B5EF4-FFF2-40B4-BE49-F238E27FC236}">
                  <a16:creationId xmlns:a16="http://schemas.microsoft.com/office/drawing/2014/main" id="{62045FF4-C09E-CDF6-46E5-8FD984161EE4}"/>
                </a:ext>
              </a:extLst>
            </p:cNvPr>
            <p:cNvCxnSpPr>
              <a:cxnSpLocks/>
            </p:cNvCxnSpPr>
            <p:nvPr/>
          </p:nvCxnSpPr>
          <p:spPr>
            <a:xfrm flipV="1">
              <a:off x="7586054" y="5567211"/>
              <a:ext cx="0" cy="501439"/>
            </a:xfrm>
            <a:prstGeom prst="line">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61" name="Straight Connector 160">
              <a:extLst>
                <a:ext uri="{FF2B5EF4-FFF2-40B4-BE49-F238E27FC236}">
                  <a16:creationId xmlns:a16="http://schemas.microsoft.com/office/drawing/2014/main" id="{28B5510B-E793-1688-5AA5-BDDA4812352C}"/>
                </a:ext>
              </a:extLst>
            </p:cNvPr>
            <p:cNvCxnSpPr>
              <a:cxnSpLocks/>
            </p:cNvCxnSpPr>
            <p:nvPr/>
          </p:nvCxnSpPr>
          <p:spPr>
            <a:xfrm flipV="1">
              <a:off x="1090444" y="3748674"/>
              <a:ext cx="0" cy="501439"/>
            </a:xfrm>
            <a:prstGeom prst="line">
              <a:avLst/>
            </a:prstGeom>
            <a:ln>
              <a:solidFill>
                <a:srgbClr val="0F9ED5"/>
              </a:solidFill>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02" name="Straight Connector 201">
              <a:extLst>
                <a:ext uri="{FF2B5EF4-FFF2-40B4-BE49-F238E27FC236}">
                  <a16:creationId xmlns:a16="http://schemas.microsoft.com/office/drawing/2014/main" id="{FD53FA32-638D-2094-9FCF-F16671AFF36E}"/>
                </a:ext>
              </a:extLst>
            </p:cNvPr>
            <p:cNvCxnSpPr>
              <a:cxnSpLocks/>
            </p:cNvCxnSpPr>
            <p:nvPr/>
          </p:nvCxnSpPr>
          <p:spPr>
            <a:xfrm flipV="1">
              <a:off x="8007961" y="5543200"/>
              <a:ext cx="0" cy="501439"/>
            </a:xfrm>
            <a:prstGeom prst="line">
              <a:avLst/>
            </a:prstGeom>
            <a:ln>
              <a:solidFill>
                <a:schemeClr val="bg1">
                  <a:lumMod val="65000"/>
                </a:schemeClr>
              </a:solidFill>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62" name="Straight Connector 261">
              <a:extLst>
                <a:ext uri="{FF2B5EF4-FFF2-40B4-BE49-F238E27FC236}">
                  <a16:creationId xmlns:a16="http://schemas.microsoft.com/office/drawing/2014/main" id="{D250BAF9-BEA7-F7BD-FB9D-416095653B5F}"/>
                </a:ext>
              </a:extLst>
            </p:cNvPr>
            <p:cNvCxnSpPr>
              <a:cxnSpLocks/>
            </p:cNvCxnSpPr>
            <p:nvPr/>
          </p:nvCxnSpPr>
          <p:spPr>
            <a:xfrm flipV="1">
              <a:off x="1461331" y="3748674"/>
              <a:ext cx="0" cy="501440"/>
            </a:xfrm>
            <a:prstGeom prst="line">
              <a:avLst/>
            </a:prstGeom>
            <a:ln>
              <a:solidFill>
                <a:schemeClr val="bg1">
                  <a:lumMod val="65000"/>
                </a:schemeClr>
              </a:solidFill>
              <a:headEnd type="arrow" w="med" len="med"/>
              <a:tailEnd type="none" w="med" len="med"/>
            </a:ln>
          </p:spPr>
          <p:style>
            <a:lnRef idx="2">
              <a:schemeClr val="accent2"/>
            </a:lnRef>
            <a:fillRef idx="0">
              <a:schemeClr val="accent2"/>
            </a:fillRef>
            <a:effectRef idx="1">
              <a:schemeClr val="accent2"/>
            </a:effectRef>
            <a:fontRef idx="minor">
              <a:schemeClr val="tx1"/>
            </a:fontRef>
          </p:style>
        </p:cxnSp>
      </p:grpSp>
      <p:grpSp>
        <p:nvGrpSpPr>
          <p:cNvPr id="267" name="Group 266">
            <a:extLst>
              <a:ext uri="{FF2B5EF4-FFF2-40B4-BE49-F238E27FC236}">
                <a16:creationId xmlns:a16="http://schemas.microsoft.com/office/drawing/2014/main" id="{E1443E89-681F-7C4B-3A58-27C69B85D9FD}"/>
              </a:ext>
            </a:extLst>
          </p:cNvPr>
          <p:cNvGrpSpPr/>
          <p:nvPr/>
        </p:nvGrpSpPr>
        <p:grpSpPr>
          <a:xfrm>
            <a:off x="4971458" y="6068225"/>
            <a:ext cx="2621605" cy="496515"/>
            <a:chOff x="1866582" y="6085160"/>
            <a:chExt cx="1959012" cy="496515"/>
          </a:xfrm>
        </p:grpSpPr>
        <p:sp>
          <p:nvSpPr>
            <p:cNvPr id="268" name="Right Brace 267">
              <a:extLst>
                <a:ext uri="{FF2B5EF4-FFF2-40B4-BE49-F238E27FC236}">
                  <a16:creationId xmlns:a16="http://schemas.microsoft.com/office/drawing/2014/main" id="{1780C2AD-A6AB-70E2-9FD3-BF77DACA291A}"/>
                </a:ext>
              </a:extLst>
            </p:cNvPr>
            <p:cNvSpPr/>
            <p:nvPr/>
          </p:nvSpPr>
          <p:spPr>
            <a:xfrm rot="5400000">
              <a:off x="2736882" y="5214860"/>
              <a:ext cx="218411" cy="1959012"/>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9" name="TextBox 268">
              <a:extLst>
                <a:ext uri="{FF2B5EF4-FFF2-40B4-BE49-F238E27FC236}">
                  <a16:creationId xmlns:a16="http://schemas.microsoft.com/office/drawing/2014/main" id="{6F1FBDC8-083F-0E62-2567-627D283F5AC4}"/>
                </a:ext>
              </a:extLst>
            </p:cNvPr>
            <p:cNvSpPr txBox="1"/>
            <p:nvPr/>
          </p:nvSpPr>
          <p:spPr>
            <a:xfrm>
              <a:off x="2281174" y="6273898"/>
              <a:ext cx="1130110" cy="307777"/>
            </a:xfrm>
            <a:prstGeom prst="rect">
              <a:avLst/>
            </a:prstGeom>
            <a:noFill/>
          </p:spPr>
          <p:txBody>
            <a:bodyPr wrap="square" rtlCol="0">
              <a:spAutoFit/>
            </a:bodyPr>
            <a:lstStyle/>
            <a:p>
              <a:pPr algn="ctr"/>
              <a:r>
                <a:rPr lang="en-US" sz="1400"/>
                <a:t>Slack</a:t>
              </a:r>
            </a:p>
          </p:txBody>
        </p:sp>
      </p:grpSp>
      <p:sp>
        <p:nvSpPr>
          <p:cNvPr id="270" name="Rectangle 269">
            <a:extLst>
              <a:ext uri="{FF2B5EF4-FFF2-40B4-BE49-F238E27FC236}">
                <a16:creationId xmlns:a16="http://schemas.microsoft.com/office/drawing/2014/main" id="{C0F86AF0-1D5D-7AEB-E266-1BF08D0E9E78}"/>
              </a:ext>
            </a:extLst>
          </p:cNvPr>
          <p:cNvSpPr/>
          <p:nvPr/>
        </p:nvSpPr>
        <p:spPr>
          <a:xfrm>
            <a:off x="8730993" y="1566836"/>
            <a:ext cx="663265" cy="334850"/>
          </a:xfrm>
          <a:prstGeom prst="rect">
            <a:avLst/>
          </a:prstGeom>
          <a:solidFill>
            <a:srgbClr val="CCD2D8"/>
          </a:solidFill>
          <a:ln>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1" name="Rectangle 270">
            <a:extLst>
              <a:ext uri="{FF2B5EF4-FFF2-40B4-BE49-F238E27FC236}">
                <a16:creationId xmlns:a16="http://schemas.microsoft.com/office/drawing/2014/main" id="{476058DE-7861-B5BB-7313-B92C2C86F8A3}"/>
              </a:ext>
            </a:extLst>
          </p:cNvPr>
          <p:cNvSpPr/>
          <p:nvPr/>
        </p:nvSpPr>
        <p:spPr>
          <a:xfrm>
            <a:off x="9159854" y="1568443"/>
            <a:ext cx="76150" cy="334825"/>
          </a:xfrm>
          <a:prstGeom prst="rect">
            <a:avLst/>
          </a:prstGeom>
          <a:pattFill prst="wdUpDiag">
            <a:fgClr>
              <a:schemeClr val="bg1">
                <a:lumMod val="65000"/>
              </a:schemeClr>
            </a:fgClr>
            <a:bgClr>
              <a:schemeClr val="bg1"/>
            </a:bgClr>
          </a:patt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a:extLst>
              <a:ext uri="{FF2B5EF4-FFF2-40B4-BE49-F238E27FC236}">
                <a16:creationId xmlns:a16="http://schemas.microsoft.com/office/drawing/2014/main" id="{0F71F189-21D7-6472-4E35-A7648F999E49}"/>
              </a:ext>
            </a:extLst>
          </p:cNvPr>
          <p:cNvSpPr/>
          <p:nvPr/>
        </p:nvSpPr>
        <p:spPr>
          <a:xfrm>
            <a:off x="9239121" y="1567737"/>
            <a:ext cx="76150" cy="334825"/>
          </a:xfrm>
          <a:prstGeom prst="rect">
            <a:avLst/>
          </a:prstGeom>
          <a:pattFill prst="wdUpDiag">
            <a:fgClr>
              <a:schemeClr val="bg1">
                <a:lumMod val="65000"/>
              </a:schemeClr>
            </a:fgClr>
            <a:bgClr>
              <a:schemeClr val="bg1"/>
            </a:bgClr>
          </a:patt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0929D379-EC20-8851-E10E-E45D71DF9D51}"/>
              </a:ext>
            </a:extLst>
          </p:cNvPr>
          <p:cNvSpPr/>
          <p:nvPr/>
        </p:nvSpPr>
        <p:spPr>
          <a:xfrm>
            <a:off x="9314524" y="1566834"/>
            <a:ext cx="76150" cy="334825"/>
          </a:xfrm>
          <a:prstGeom prst="rect">
            <a:avLst/>
          </a:prstGeom>
          <a:pattFill prst="wdUpDiag">
            <a:fgClr>
              <a:schemeClr val="bg1">
                <a:lumMod val="65000"/>
              </a:schemeClr>
            </a:fgClr>
            <a:bgClr>
              <a:schemeClr val="bg1"/>
            </a:bgClr>
          </a:patt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Rounded Corners 279">
            <a:extLst>
              <a:ext uri="{FF2B5EF4-FFF2-40B4-BE49-F238E27FC236}">
                <a16:creationId xmlns:a16="http://schemas.microsoft.com/office/drawing/2014/main" id="{3754D67A-D3D7-A3F8-4B6C-5B66EFEE00D6}"/>
              </a:ext>
            </a:extLst>
          </p:cNvPr>
          <p:cNvSpPr/>
          <p:nvPr/>
        </p:nvSpPr>
        <p:spPr>
          <a:xfrm>
            <a:off x="7095067" y="1598989"/>
            <a:ext cx="4801556" cy="463250"/>
          </a:xfrm>
          <a:prstGeom prst="roundRect">
            <a:avLst/>
          </a:prstGeom>
          <a:solidFill>
            <a:schemeClr val="accent6"/>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solidFill>
                  <a:sysClr val="windowText" lastClr="000000"/>
                </a:solidFill>
              </a:rPr>
              <a:t>Earliest deadline first</a:t>
            </a:r>
          </a:p>
        </p:txBody>
      </p:sp>
      <p:sp>
        <p:nvSpPr>
          <p:cNvPr id="281" name="Rectangle: Rounded Corners 280">
            <a:extLst>
              <a:ext uri="{FF2B5EF4-FFF2-40B4-BE49-F238E27FC236}">
                <a16:creationId xmlns:a16="http://schemas.microsoft.com/office/drawing/2014/main" id="{2838AD11-479C-F00A-CC2C-563DF6BBF08F}"/>
              </a:ext>
            </a:extLst>
          </p:cNvPr>
          <p:cNvSpPr/>
          <p:nvPr/>
        </p:nvSpPr>
        <p:spPr>
          <a:xfrm>
            <a:off x="7095067" y="2125693"/>
            <a:ext cx="4801557" cy="463250"/>
          </a:xfrm>
          <a:prstGeom prst="roundRect">
            <a:avLst/>
          </a:prstGeom>
          <a:solidFill>
            <a:schemeClr val="accent6"/>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solidFill>
                  <a:sysClr val="windowText" lastClr="000000"/>
                </a:solidFill>
              </a:rPr>
              <a:t>Exploit predictability to increase chunk size</a:t>
            </a:r>
          </a:p>
        </p:txBody>
      </p:sp>
      <p:sp>
        <p:nvSpPr>
          <p:cNvPr id="282" name="Rectangle: Rounded Corners 281">
            <a:extLst>
              <a:ext uri="{FF2B5EF4-FFF2-40B4-BE49-F238E27FC236}">
                <a16:creationId xmlns:a16="http://schemas.microsoft.com/office/drawing/2014/main" id="{7A0A5A1B-47A7-3EFB-4D9D-24491988F6F1}"/>
              </a:ext>
            </a:extLst>
          </p:cNvPr>
          <p:cNvSpPr/>
          <p:nvPr/>
        </p:nvSpPr>
        <p:spPr>
          <a:xfrm>
            <a:off x="1557829" y="1583816"/>
            <a:ext cx="4558846" cy="463250"/>
          </a:xfrm>
          <a:prstGeom prst="roundRect">
            <a:avLst/>
          </a:prstGeom>
          <a:solidFill>
            <a:srgbClr val="C000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Unaware of deadline differences</a:t>
            </a:r>
          </a:p>
        </p:txBody>
      </p:sp>
      <p:sp>
        <p:nvSpPr>
          <p:cNvPr id="283" name="Rectangle: Rounded Corners 282">
            <a:extLst>
              <a:ext uri="{FF2B5EF4-FFF2-40B4-BE49-F238E27FC236}">
                <a16:creationId xmlns:a16="http://schemas.microsoft.com/office/drawing/2014/main" id="{7F876691-9B4D-B70B-F4F4-0572FB53901F}"/>
              </a:ext>
            </a:extLst>
          </p:cNvPr>
          <p:cNvSpPr/>
          <p:nvPr/>
        </p:nvSpPr>
        <p:spPr>
          <a:xfrm>
            <a:off x="1574818" y="2125693"/>
            <a:ext cx="4558846" cy="463250"/>
          </a:xfrm>
          <a:prstGeom prst="roundRect">
            <a:avLst/>
          </a:prstGeom>
          <a:solidFill>
            <a:srgbClr val="C000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Treats all applications alike</a:t>
            </a:r>
          </a:p>
        </p:txBody>
      </p:sp>
      <p:grpSp>
        <p:nvGrpSpPr>
          <p:cNvPr id="24" name="Group 23">
            <a:extLst>
              <a:ext uri="{FF2B5EF4-FFF2-40B4-BE49-F238E27FC236}">
                <a16:creationId xmlns:a16="http://schemas.microsoft.com/office/drawing/2014/main" id="{C739D5AF-3BA4-FA7A-8487-3E8D9D4B7A8D}"/>
              </a:ext>
            </a:extLst>
          </p:cNvPr>
          <p:cNvGrpSpPr/>
          <p:nvPr/>
        </p:nvGrpSpPr>
        <p:grpSpPr>
          <a:xfrm>
            <a:off x="4260574" y="2621213"/>
            <a:ext cx="781878" cy="1765256"/>
            <a:chOff x="4260574" y="2621213"/>
            <a:chExt cx="781878" cy="1765256"/>
          </a:xfrm>
        </p:grpSpPr>
        <p:sp>
          <p:nvSpPr>
            <p:cNvPr id="4" name="Oval 3">
              <a:extLst>
                <a:ext uri="{FF2B5EF4-FFF2-40B4-BE49-F238E27FC236}">
                  <a16:creationId xmlns:a16="http://schemas.microsoft.com/office/drawing/2014/main" id="{F7D6E7CA-7FA6-C9FB-582E-7FED9A47CF82}"/>
                </a:ext>
              </a:extLst>
            </p:cNvPr>
            <p:cNvSpPr/>
            <p:nvPr/>
          </p:nvSpPr>
          <p:spPr>
            <a:xfrm>
              <a:off x="4260574" y="3591339"/>
              <a:ext cx="390939" cy="79513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736E68B-3B0C-E6CE-E37A-EB68C2D7F589}"/>
                </a:ext>
              </a:extLst>
            </p:cNvPr>
            <p:cNvSpPr/>
            <p:nvPr/>
          </p:nvSpPr>
          <p:spPr>
            <a:xfrm>
              <a:off x="4651513" y="2621213"/>
              <a:ext cx="390939" cy="79513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62AF6B43-8AA1-32A2-95D0-A3EF259B806B}"/>
              </a:ext>
            </a:extLst>
          </p:cNvPr>
          <p:cNvGrpSpPr/>
          <p:nvPr/>
        </p:nvGrpSpPr>
        <p:grpSpPr>
          <a:xfrm>
            <a:off x="4801704" y="2633870"/>
            <a:ext cx="2646018" cy="1717744"/>
            <a:chOff x="4260574" y="2668725"/>
            <a:chExt cx="2646018" cy="1717744"/>
          </a:xfrm>
        </p:grpSpPr>
        <p:sp>
          <p:nvSpPr>
            <p:cNvPr id="56" name="Oval 55">
              <a:extLst>
                <a:ext uri="{FF2B5EF4-FFF2-40B4-BE49-F238E27FC236}">
                  <a16:creationId xmlns:a16="http://schemas.microsoft.com/office/drawing/2014/main" id="{4C4DF1EF-61BF-6313-D1DF-8AE6E75B294B}"/>
                </a:ext>
              </a:extLst>
            </p:cNvPr>
            <p:cNvSpPr/>
            <p:nvPr/>
          </p:nvSpPr>
          <p:spPr>
            <a:xfrm>
              <a:off x="4260574" y="3591339"/>
              <a:ext cx="390939" cy="79513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F401133-5A89-AC74-726A-0E4264B7331C}"/>
                </a:ext>
              </a:extLst>
            </p:cNvPr>
            <p:cNvSpPr/>
            <p:nvPr/>
          </p:nvSpPr>
          <p:spPr>
            <a:xfrm>
              <a:off x="6515653" y="2668725"/>
              <a:ext cx="390939" cy="79513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C607BB02-A903-B382-FBA8-53EE3553DAA3}"/>
              </a:ext>
            </a:extLst>
          </p:cNvPr>
          <p:cNvSpPr txBox="1"/>
          <p:nvPr/>
        </p:nvSpPr>
        <p:spPr>
          <a:xfrm>
            <a:off x="224769" y="1731741"/>
            <a:ext cx="829767" cy="369332"/>
          </a:xfrm>
          <a:prstGeom prst="rect">
            <a:avLst/>
          </a:prstGeom>
          <a:noFill/>
        </p:spPr>
        <p:txBody>
          <a:bodyPr wrap="square" rtlCol="0">
            <a:spAutoFit/>
          </a:bodyPr>
          <a:lstStyle/>
          <a:p>
            <a:r>
              <a:rPr lang="en-US"/>
              <a:t>Arrival</a:t>
            </a:r>
          </a:p>
        </p:txBody>
      </p:sp>
      <p:sp>
        <p:nvSpPr>
          <p:cNvPr id="59" name="TextBox 58">
            <a:extLst>
              <a:ext uri="{FF2B5EF4-FFF2-40B4-BE49-F238E27FC236}">
                <a16:creationId xmlns:a16="http://schemas.microsoft.com/office/drawing/2014/main" id="{AB75BDE0-2012-D47D-9391-8CCFBC185B7F}"/>
              </a:ext>
            </a:extLst>
          </p:cNvPr>
          <p:cNvSpPr txBox="1"/>
          <p:nvPr/>
        </p:nvSpPr>
        <p:spPr>
          <a:xfrm>
            <a:off x="1935225" y="3382833"/>
            <a:ext cx="1226862" cy="369332"/>
          </a:xfrm>
          <a:prstGeom prst="rect">
            <a:avLst/>
          </a:prstGeom>
          <a:noFill/>
        </p:spPr>
        <p:txBody>
          <a:bodyPr wrap="square" rtlCol="0">
            <a:spAutoFit/>
          </a:bodyPr>
          <a:lstStyle/>
          <a:p>
            <a:r>
              <a:rPr lang="en-US"/>
              <a:t>Deadlines</a:t>
            </a:r>
          </a:p>
        </p:txBody>
      </p:sp>
      <p:sp>
        <p:nvSpPr>
          <p:cNvPr id="60" name="TextBox 59">
            <a:extLst>
              <a:ext uri="{FF2B5EF4-FFF2-40B4-BE49-F238E27FC236}">
                <a16:creationId xmlns:a16="http://schemas.microsoft.com/office/drawing/2014/main" id="{9B6A7397-AE49-92D9-19F0-504FAF147F79}"/>
              </a:ext>
            </a:extLst>
          </p:cNvPr>
          <p:cNvSpPr txBox="1"/>
          <p:nvPr/>
        </p:nvSpPr>
        <p:spPr>
          <a:xfrm>
            <a:off x="1866581" y="5639886"/>
            <a:ext cx="1226862" cy="369332"/>
          </a:xfrm>
          <a:prstGeom prst="rect">
            <a:avLst/>
          </a:prstGeom>
          <a:noFill/>
        </p:spPr>
        <p:txBody>
          <a:bodyPr wrap="square" rtlCol="0">
            <a:spAutoFit/>
          </a:bodyPr>
          <a:lstStyle/>
          <a:p>
            <a:r>
              <a:rPr lang="en-US"/>
              <a:t>Deadlines</a:t>
            </a:r>
          </a:p>
        </p:txBody>
      </p:sp>
      <p:sp>
        <p:nvSpPr>
          <p:cNvPr id="61" name="TextBox 60">
            <a:extLst>
              <a:ext uri="{FF2B5EF4-FFF2-40B4-BE49-F238E27FC236}">
                <a16:creationId xmlns:a16="http://schemas.microsoft.com/office/drawing/2014/main" id="{72F82332-483B-F16D-39C4-B77423A465FE}"/>
              </a:ext>
            </a:extLst>
          </p:cNvPr>
          <p:cNvSpPr txBox="1"/>
          <p:nvPr/>
        </p:nvSpPr>
        <p:spPr>
          <a:xfrm>
            <a:off x="224768" y="4075331"/>
            <a:ext cx="829767" cy="369332"/>
          </a:xfrm>
          <a:prstGeom prst="rect">
            <a:avLst/>
          </a:prstGeom>
          <a:noFill/>
        </p:spPr>
        <p:txBody>
          <a:bodyPr wrap="square" rtlCol="0">
            <a:spAutoFit/>
          </a:bodyPr>
          <a:lstStyle/>
          <a:p>
            <a:r>
              <a:rPr lang="en-US"/>
              <a:t>Arrival</a:t>
            </a:r>
          </a:p>
        </p:txBody>
      </p:sp>
      <p:sp>
        <p:nvSpPr>
          <p:cNvPr id="62" name="Slide Number Placeholder 61">
            <a:extLst>
              <a:ext uri="{FF2B5EF4-FFF2-40B4-BE49-F238E27FC236}">
                <a16:creationId xmlns:a16="http://schemas.microsoft.com/office/drawing/2014/main" id="{5E40FB63-AD2B-2A1E-7BA4-42EB4D81A7E2}"/>
              </a:ext>
            </a:extLst>
          </p:cNvPr>
          <p:cNvSpPr>
            <a:spLocks noGrp="1"/>
          </p:cNvSpPr>
          <p:nvPr>
            <p:ph type="sldNum" sz="quarter" idx="12"/>
          </p:nvPr>
        </p:nvSpPr>
        <p:spPr/>
        <p:txBody>
          <a:bodyPr/>
          <a:lstStyle/>
          <a:p>
            <a:fld id="{33B4EFDB-31F5-4013-B8F2-8D0C9D809722}" type="slidenum">
              <a:rPr lang="en-US" smtClean="0"/>
              <a:t>20</a:t>
            </a:fld>
            <a:endParaRPr lang="en-US"/>
          </a:p>
        </p:txBody>
      </p:sp>
    </p:spTree>
    <p:extLst>
      <p:ext uri="{BB962C8B-B14F-4D97-AF65-F5344CB8AC3E}">
        <p14:creationId xmlns:p14="http://schemas.microsoft.com/office/powerpoint/2010/main" val="407802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4"/>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5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6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3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8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6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3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23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26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24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24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4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4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1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1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18"/>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26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218" grpId="0" animBg="1"/>
      <p:bldP spid="219" grpId="0" animBg="1"/>
      <p:bldP spid="280" grpId="0" animBg="1"/>
      <p:bldP spid="281" grpId="0" animBg="1"/>
      <p:bldP spid="282" grpId="0" animBg="1"/>
      <p:bldP spid="283" grpId="0" animBg="1"/>
      <p:bldP spid="58" grpId="0"/>
      <p:bldP spid="59" grpId="0"/>
      <p:bldP spid="60" grpId="0"/>
      <p:bldP spid="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FDBFA-F6DC-6664-748A-4381E39762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07F74-46FB-C97B-22B9-1C6525E9677D}"/>
              </a:ext>
            </a:extLst>
          </p:cNvPr>
          <p:cNvSpPr>
            <a:spLocks noGrp="1"/>
          </p:cNvSpPr>
          <p:nvPr>
            <p:ph type="title"/>
          </p:nvPr>
        </p:nvSpPr>
        <p:spPr/>
        <p:txBody>
          <a:bodyPr/>
          <a:lstStyle/>
          <a:p>
            <a:r>
              <a:rPr lang="en-US"/>
              <a:t>Practical Challenges Today</a:t>
            </a:r>
          </a:p>
        </p:txBody>
      </p:sp>
      <p:sp>
        <p:nvSpPr>
          <p:cNvPr id="5" name="Flowchart: Document 4">
            <a:extLst>
              <a:ext uri="{FF2B5EF4-FFF2-40B4-BE49-F238E27FC236}">
                <a16:creationId xmlns:a16="http://schemas.microsoft.com/office/drawing/2014/main" id="{F35A5A54-42F3-A3B1-207D-43EA16F6DEEE}"/>
              </a:ext>
            </a:extLst>
          </p:cNvPr>
          <p:cNvSpPr/>
          <p:nvPr/>
        </p:nvSpPr>
        <p:spPr>
          <a:xfrm>
            <a:off x="1172388" y="1690688"/>
            <a:ext cx="4421688" cy="1979112"/>
          </a:xfrm>
          <a:prstGeom prst="flowChartDocumen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At a given load, current </a:t>
            </a:r>
            <a:r>
              <a:rPr lang="en-US" sz="2400" dirty="0" err="1">
                <a:solidFill>
                  <a:schemeClr val="tx1"/>
                </a:solidFill>
              </a:rPr>
              <a:t>silo’d</a:t>
            </a:r>
            <a:r>
              <a:rPr lang="en-US" sz="2400" dirty="0">
                <a:solidFill>
                  <a:schemeClr val="tx1"/>
                </a:solidFill>
              </a:rPr>
              <a:t> deployments meet QoS at the cost of throughput</a:t>
            </a:r>
          </a:p>
        </p:txBody>
      </p:sp>
      <p:grpSp>
        <p:nvGrpSpPr>
          <p:cNvPr id="12" name="Group 11">
            <a:extLst>
              <a:ext uri="{FF2B5EF4-FFF2-40B4-BE49-F238E27FC236}">
                <a16:creationId xmlns:a16="http://schemas.microsoft.com/office/drawing/2014/main" id="{699EA3FB-3584-CBC1-7DE7-5E22D86F7D66}"/>
              </a:ext>
            </a:extLst>
          </p:cNvPr>
          <p:cNvGrpSpPr/>
          <p:nvPr/>
        </p:nvGrpSpPr>
        <p:grpSpPr>
          <a:xfrm>
            <a:off x="1172388" y="3799597"/>
            <a:ext cx="4421688" cy="1979112"/>
            <a:chOff x="1172388" y="3799597"/>
            <a:chExt cx="4421688" cy="1979112"/>
          </a:xfrm>
        </p:grpSpPr>
        <p:sp>
          <p:nvSpPr>
            <p:cNvPr id="10" name="Flowchart: Document 9">
              <a:extLst>
                <a:ext uri="{FF2B5EF4-FFF2-40B4-BE49-F238E27FC236}">
                  <a16:creationId xmlns:a16="http://schemas.microsoft.com/office/drawing/2014/main" id="{99C637A1-0DC6-0A81-3C84-5C49E85B1B2B}"/>
                </a:ext>
              </a:extLst>
            </p:cNvPr>
            <p:cNvSpPr/>
            <p:nvPr/>
          </p:nvSpPr>
          <p:spPr>
            <a:xfrm rot="10800000">
              <a:off x="1172388" y="3799597"/>
              <a:ext cx="4421688" cy="1979112"/>
            </a:xfrm>
            <a:prstGeom prst="flowChartDocumen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1" name="TextBox 10">
              <a:extLst>
                <a:ext uri="{FF2B5EF4-FFF2-40B4-BE49-F238E27FC236}">
                  <a16:creationId xmlns:a16="http://schemas.microsoft.com/office/drawing/2014/main" id="{99C5F609-C45A-8E5A-A6C1-C0B1FC6506E9}"/>
                </a:ext>
              </a:extLst>
            </p:cNvPr>
            <p:cNvSpPr txBox="1"/>
            <p:nvPr/>
          </p:nvSpPr>
          <p:spPr>
            <a:xfrm>
              <a:off x="1414732" y="4370717"/>
              <a:ext cx="3853132" cy="1200329"/>
            </a:xfrm>
            <a:prstGeom prst="rect">
              <a:avLst/>
            </a:prstGeom>
            <a:noFill/>
          </p:spPr>
          <p:txBody>
            <a:bodyPr wrap="square" rtlCol="0">
              <a:spAutoFit/>
            </a:bodyPr>
            <a:lstStyle/>
            <a:p>
              <a:pPr algn="ctr"/>
              <a:r>
                <a:rPr lang="en-US" sz="2400" b="1"/>
                <a:t>QoS bucketing and SLO-aware scheduling on a unified deployment</a:t>
              </a:r>
            </a:p>
          </p:txBody>
        </p:sp>
      </p:grpSp>
      <p:sp>
        <p:nvSpPr>
          <p:cNvPr id="3" name="Slide Number Placeholder 2">
            <a:extLst>
              <a:ext uri="{FF2B5EF4-FFF2-40B4-BE49-F238E27FC236}">
                <a16:creationId xmlns:a16="http://schemas.microsoft.com/office/drawing/2014/main" id="{6E5BAA80-EDBD-4EEB-80C7-79C72D7F646D}"/>
              </a:ext>
            </a:extLst>
          </p:cNvPr>
          <p:cNvSpPr>
            <a:spLocks noGrp="1"/>
          </p:cNvSpPr>
          <p:nvPr>
            <p:ph type="sldNum" sz="quarter" idx="12"/>
          </p:nvPr>
        </p:nvSpPr>
        <p:spPr/>
        <p:txBody>
          <a:bodyPr/>
          <a:lstStyle/>
          <a:p>
            <a:fld id="{33B4EFDB-31F5-4013-B8F2-8D0C9D809722}" type="slidenum">
              <a:rPr lang="en-US" smtClean="0"/>
              <a:t>21</a:t>
            </a:fld>
            <a:endParaRPr lang="en-US"/>
          </a:p>
        </p:txBody>
      </p:sp>
    </p:spTree>
    <p:extLst>
      <p:ext uri="{BB962C8B-B14F-4D97-AF65-F5344CB8AC3E}">
        <p14:creationId xmlns:p14="http://schemas.microsoft.com/office/powerpoint/2010/main" val="296645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5"/>
                                        </p:tgtEl>
                                        <p:attrNameLst>
                                          <p:attrName>style.opacity</p:attrName>
                                        </p:attrNameLst>
                                      </p:cBhvr>
                                      <p:to>
                                        <p:strVal val="0.25"/>
                                      </p:to>
                                    </p:set>
                                    <p:animEffect filter="image" prLst="opacity: 0.25">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FA744-E434-F29D-9539-059BC409EA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2323A-FAA1-C148-1A6B-A3154895BDF6}"/>
              </a:ext>
            </a:extLst>
          </p:cNvPr>
          <p:cNvSpPr>
            <a:spLocks noGrp="1"/>
          </p:cNvSpPr>
          <p:nvPr>
            <p:ph type="title"/>
          </p:nvPr>
        </p:nvSpPr>
        <p:spPr>
          <a:xfrm>
            <a:off x="838200" y="50369"/>
            <a:ext cx="10515600" cy="1325563"/>
          </a:xfrm>
        </p:spPr>
        <p:txBody>
          <a:bodyPr/>
          <a:lstStyle/>
          <a:p>
            <a:r>
              <a:rPr lang="en-US" dirty="0"/>
              <a:t>Challenge 2: Load fluctuation</a:t>
            </a:r>
          </a:p>
        </p:txBody>
      </p:sp>
      <p:sp>
        <p:nvSpPr>
          <p:cNvPr id="3" name="Content Placeholder 2">
            <a:extLst>
              <a:ext uri="{FF2B5EF4-FFF2-40B4-BE49-F238E27FC236}">
                <a16:creationId xmlns:a16="http://schemas.microsoft.com/office/drawing/2014/main" id="{5957AF30-D144-32A2-8EC6-7E5ECDE751CC}"/>
              </a:ext>
            </a:extLst>
          </p:cNvPr>
          <p:cNvSpPr>
            <a:spLocks noGrp="1"/>
          </p:cNvSpPr>
          <p:nvPr>
            <p:ph idx="1"/>
          </p:nvPr>
        </p:nvSpPr>
        <p:spPr>
          <a:xfrm>
            <a:off x="8413502" y="2187681"/>
            <a:ext cx="3536690" cy="815407"/>
          </a:xfrm>
        </p:spPr>
        <p:txBody>
          <a:bodyPr>
            <a:normAutofit fontScale="85000" lnSpcReduction="10000"/>
          </a:bodyPr>
          <a:lstStyle/>
          <a:p>
            <a:r>
              <a:rPr lang="en-US"/>
              <a:t>GPT-4o arrival distribution over a day</a:t>
            </a:r>
          </a:p>
        </p:txBody>
      </p:sp>
      <p:sp>
        <p:nvSpPr>
          <p:cNvPr id="6" name="TextBox 5">
            <a:extLst>
              <a:ext uri="{FF2B5EF4-FFF2-40B4-BE49-F238E27FC236}">
                <a16:creationId xmlns:a16="http://schemas.microsoft.com/office/drawing/2014/main" id="{E4BD63B8-546D-A5E3-CF84-C2124A96895B}"/>
              </a:ext>
            </a:extLst>
          </p:cNvPr>
          <p:cNvSpPr txBox="1"/>
          <p:nvPr/>
        </p:nvSpPr>
        <p:spPr>
          <a:xfrm>
            <a:off x="8413502" y="3055935"/>
            <a:ext cx="353669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Plenty of load fluctuations</a:t>
            </a:r>
          </a:p>
          <a:p>
            <a:pPr marL="742950" lvl="1" indent="-285750">
              <a:buFont typeface="Arial" panose="020B0604020202020204" pitchFamily="34" charset="0"/>
              <a:buChar char="•"/>
            </a:pPr>
            <a:r>
              <a:rPr lang="en-US" dirty="0"/>
              <a:t>New users</a:t>
            </a:r>
          </a:p>
          <a:p>
            <a:pPr marL="742950" lvl="1" indent="-285750">
              <a:buFont typeface="Arial" panose="020B0604020202020204" pitchFamily="34" charset="0"/>
              <a:buChar char="•"/>
            </a:pPr>
            <a:r>
              <a:rPr lang="en-US" dirty="0"/>
              <a:t>Failure of some replicas</a:t>
            </a:r>
          </a:p>
          <a:p>
            <a:pPr marL="742950" lvl="1" indent="-285750">
              <a:buFont typeface="Arial" panose="020B0604020202020204" pitchFamily="34" charset="0"/>
              <a:buChar char="•"/>
            </a:pPr>
            <a:r>
              <a:rPr lang="en-US" dirty="0"/>
              <a:t>Unplanned capacity reduction due to outages</a:t>
            </a:r>
          </a:p>
          <a:p>
            <a:pPr marL="285750" indent="-28575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EA2A5469-779D-2C28-AE9B-FF207920C021}"/>
              </a:ext>
            </a:extLst>
          </p:cNvPr>
          <p:cNvSpPr txBox="1"/>
          <p:nvPr/>
        </p:nvSpPr>
        <p:spPr>
          <a:xfrm>
            <a:off x="8479911" y="4711893"/>
            <a:ext cx="4047114" cy="1200329"/>
          </a:xfrm>
          <a:prstGeom prst="rect">
            <a:avLst/>
          </a:prstGeom>
          <a:noFill/>
        </p:spPr>
        <p:txBody>
          <a:bodyPr wrap="square">
            <a:spAutoFit/>
          </a:bodyPr>
          <a:lstStyle/>
          <a:p>
            <a:pPr marL="285750" indent="-285750">
              <a:buFont typeface="Arial" panose="020B0604020202020204" pitchFamily="34" charset="0"/>
              <a:buChar char="•"/>
            </a:pPr>
            <a:r>
              <a:rPr lang="en-US"/>
              <a:t>For LLM serving, throughput is dictated by the composition of requests – which fluctuate even more!</a:t>
            </a:r>
          </a:p>
        </p:txBody>
      </p:sp>
      <p:sp>
        <p:nvSpPr>
          <p:cNvPr id="24" name="Rectangle 23">
            <a:extLst>
              <a:ext uri="{FF2B5EF4-FFF2-40B4-BE49-F238E27FC236}">
                <a16:creationId xmlns:a16="http://schemas.microsoft.com/office/drawing/2014/main" id="{1176A8F0-BEF4-EEF0-4434-DF797DB38435}"/>
              </a:ext>
            </a:extLst>
          </p:cNvPr>
          <p:cNvSpPr/>
          <p:nvPr/>
        </p:nvSpPr>
        <p:spPr>
          <a:xfrm>
            <a:off x="4239955" y="4961075"/>
            <a:ext cx="3713788" cy="18600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5D08B54-2E73-5706-8D5C-F16E462B6F3E}"/>
              </a:ext>
            </a:extLst>
          </p:cNvPr>
          <p:cNvPicPr>
            <a:picLocks noChangeAspect="1"/>
          </p:cNvPicPr>
          <p:nvPr/>
        </p:nvPicPr>
        <p:blipFill>
          <a:blip r:embed="rId3"/>
          <a:stretch>
            <a:fillRect/>
          </a:stretch>
        </p:blipFill>
        <p:spPr>
          <a:xfrm>
            <a:off x="1139036" y="1896925"/>
            <a:ext cx="6309514" cy="3344313"/>
          </a:xfrm>
          <a:prstGeom prst="rect">
            <a:avLst/>
          </a:prstGeom>
        </p:spPr>
      </p:pic>
      <p:sp>
        <p:nvSpPr>
          <p:cNvPr id="8" name="TextBox 7">
            <a:extLst>
              <a:ext uri="{FF2B5EF4-FFF2-40B4-BE49-F238E27FC236}">
                <a16:creationId xmlns:a16="http://schemas.microsoft.com/office/drawing/2014/main" id="{6337E34D-AF03-B226-6854-A7159580A981}"/>
              </a:ext>
            </a:extLst>
          </p:cNvPr>
          <p:cNvSpPr txBox="1"/>
          <p:nvPr/>
        </p:nvSpPr>
        <p:spPr>
          <a:xfrm>
            <a:off x="1548882" y="5542384"/>
            <a:ext cx="5253134" cy="369332"/>
          </a:xfrm>
          <a:prstGeom prst="rect">
            <a:avLst/>
          </a:prstGeom>
          <a:noFill/>
        </p:spPr>
        <p:txBody>
          <a:bodyPr wrap="square" rtlCol="0">
            <a:spAutoFit/>
          </a:bodyPr>
          <a:lstStyle/>
          <a:p>
            <a:r>
              <a:rPr lang="en-US" dirty="0"/>
              <a:t>Avg load across 4 models in production [</a:t>
            </a:r>
            <a:r>
              <a:rPr lang="en-US" dirty="0" err="1"/>
              <a:t>Src</a:t>
            </a:r>
            <a:r>
              <a:rPr lang="en-US" dirty="0"/>
              <a:t>]</a:t>
            </a:r>
          </a:p>
        </p:txBody>
      </p:sp>
      <p:sp>
        <p:nvSpPr>
          <p:cNvPr id="12" name="TextBox 11">
            <a:extLst>
              <a:ext uri="{FF2B5EF4-FFF2-40B4-BE49-F238E27FC236}">
                <a16:creationId xmlns:a16="http://schemas.microsoft.com/office/drawing/2014/main" id="{B42EB878-91FB-01B6-3B6B-A360B810546D}"/>
              </a:ext>
            </a:extLst>
          </p:cNvPr>
          <p:cNvSpPr txBox="1"/>
          <p:nvPr/>
        </p:nvSpPr>
        <p:spPr>
          <a:xfrm>
            <a:off x="9735716" y="6281553"/>
            <a:ext cx="2456284" cy="369332"/>
          </a:xfrm>
          <a:prstGeom prst="rect">
            <a:avLst/>
          </a:prstGeom>
          <a:noFill/>
        </p:spPr>
        <p:txBody>
          <a:bodyPr wrap="square">
            <a:spAutoFit/>
          </a:bodyPr>
          <a:lstStyle/>
          <a:p>
            <a:r>
              <a:rPr lang="en-US" dirty="0">
                <a:hlinkClick r:id="rId4"/>
              </a:rPr>
              <a:t>[</a:t>
            </a:r>
            <a:r>
              <a:rPr lang="en-US" dirty="0" err="1">
                <a:hlinkClick r:id="rId4"/>
              </a:rPr>
              <a:t>Src</a:t>
            </a:r>
            <a:r>
              <a:rPr lang="en-US" dirty="0">
                <a:hlinkClick r:id="rId4"/>
              </a:rPr>
              <a:t>] : ]2502.14617</a:t>
            </a:r>
            <a:endParaRPr lang="en-US" dirty="0"/>
          </a:p>
        </p:txBody>
      </p:sp>
      <p:sp>
        <p:nvSpPr>
          <p:cNvPr id="13" name="Slide Number Placeholder 12">
            <a:extLst>
              <a:ext uri="{FF2B5EF4-FFF2-40B4-BE49-F238E27FC236}">
                <a16:creationId xmlns:a16="http://schemas.microsoft.com/office/drawing/2014/main" id="{58885BE8-0E1A-69C0-2FE2-109D7F0DBC28}"/>
              </a:ext>
            </a:extLst>
          </p:cNvPr>
          <p:cNvSpPr>
            <a:spLocks noGrp="1"/>
          </p:cNvSpPr>
          <p:nvPr>
            <p:ph type="sldNum" sz="quarter" idx="12"/>
          </p:nvPr>
        </p:nvSpPr>
        <p:spPr/>
        <p:txBody>
          <a:bodyPr/>
          <a:lstStyle/>
          <a:p>
            <a:fld id="{33B4EFDB-31F5-4013-B8F2-8D0C9D809722}" type="slidenum">
              <a:rPr lang="en-US" smtClean="0"/>
              <a:t>22</a:t>
            </a:fld>
            <a:endParaRPr lang="en-US"/>
          </a:p>
        </p:txBody>
      </p:sp>
    </p:spTree>
    <p:extLst>
      <p:ext uri="{BB962C8B-B14F-4D97-AF65-F5344CB8AC3E}">
        <p14:creationId xmlns:p14="http://schemas.microsoft.com/office/powerpoint/2010/main" val="2649495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E0E72-FBDE-5E4A-A21A-C4BB05BE1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7380A-D1A2-8E21-B5E7-E51873ACBE4E}"/>
              </a:ext>
            </a:extLst>
          </p:cNvPr>
          <p:cNvSpPr>
            <a:spLocks noGrp="1"/>
          </p:cNvSpPr>
          <p:nvPr>
            <p:ph type="title"/>
          </p:nvPr>
        </p:nvSpPr>
        <p:spPr/>
        <p:txBody>
          <a:bodyPr/>
          <a:lstStyle/>
          <a:p>
            <a:r>
              <a:rPr lang="en-US"/>
              <a:t>What happens today?</a:t>
            </a:r>
          </a:p>
        </p:txBody>
      </p:sp>
      <p:sp>
        <p:nvSpPr>
          <p:cNvPr id="4" name="TextBox 3">
            <a:extLst>
              <a:ext uri="{FF2B5EF4-FFF2-40B4-BE49-F238E27FC236}">
                <a16:creationId xmlns:a16="http://schemas.microsoft.com/office/drawing/2014/main" id="{2538245F-DEE3-FB6A-B402-8AA100FFD7BE}"/>
              </a:ext>
            </a:extLst>
          </p:cNvPr>
          <p:cNvSpPr txBox="1"/>
          <p:nvPr/>
        </p:nvSpPr>
        <p:spPr>
          <a:xfrm>
            <a:off x="1691299" y="5537484"/>
            <a:ext cx="9618653" cy="830997"/>
          </a:xfrm>
          <a:prstGeom prst="rect">
            <a:avLst/>
          </a:prstGeom>
          <a:noFill/>
        </p:spPr>
        <p:txBody>
          <a:bodyPr wrap="square" rtlCol="0">
            <a:spAutoFit/>
          </a:bodyPr>
          <a:lstStyle/>
          <a:p>
            <a:pPr marL="285750" indent="-285750">
              <a:buFont typeface="Arial" panose="020B0604020202020204" pitchFamily="34" charset="0"/>
              <a:buChar char="•"/>
            </a:pPr>
            <a:r>
              <a:rPr lang="en-US" sz="2400"/>
              <a:t>Quality of service degrades across all requests, bloating latencies or increased service denials</a:t>
            </a:r>
          </a:p>
        </p:txBody>
      </p:sp>
      <p:graphicFrame>
        <p:nvGraphicFramePr>
          <p:cNvPr id="12" name="Chart 11">
            <a:extLst>
              <a:ext uri="{FF2B5EF4-FFF2-40B4-BE49-F238E27FC236}">
                <a16:creationId xmlns:a16="http://schemas.microsoft.com/office/drawing/2014/main" id="{780F67B1-06D7-CA1E-C0BE-241FC0D75B82}"/>
              </a:ext>
            </a:extLst>
          </p:cNvPr>
          <p:cNvGraphicFramePr>
            <a:graphicFrameLocks/>
          </p:cNvGraphicFramePr>
          <p:nvPr/>
        </p:nvGraphicFramePr>
        <p:xfrm>
          <a:off x="1691299" y="1690688"/>
          <a:ext cx="7305852" cy="3634635"/>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BF543C69-B4D4-0847-C9AC-836BEA982D98}"/>
              </a:ext>
            </a:extLst>
          </p:cNvPr>
          <p:cNvSpPr/>
          <p:nvPr/>
        </p:nvSpPr>
        <p:spPr>
          <a:xfrm>
            <a:off x="5838004" y="3283173"/>
            <a:ext cx="357587" cy="80346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695D8E1-9352-3257-6107-7E9A0904FB13}"/>
              </a:ext>
            </a:extLst>
          </p:cNvPr>
          <p:cNvGrpSpPr/>
          <p:nvPr/>
        </p:nvGrpSpPr>
        <p:grpSpPr>
          <a:xfrm>
            <a:off x="2693953" y="3405840"/>
            <a:ext cx="7009990" cy="369332"/>
            <a:chOff x="2732983" y="3492173"/>
            <a:chExt cx="7009990" cy="369332"/>
          </a:xfrm>
        </p:grpSpPr>
        <p:cxnSp>
          <p:nvCxnSpPr>
            <p:cNvPr id="5" name="Straight Connector 4">
              <a:extLst>
                <a:ext uri="{FF2B5EF4-FFF2-40B4-BE49-F238E27FC236}">
                  <a16:creationId xmlns:a16="http://schemas.microsoft.com/office/drawing/2014/main" id="{A7A4FA55-259A-4C70-FC0E-E5B7C4A05C35}"/>
                </a:ext>
              </a:extLst>
            </p:cNvPr>
            <p:cNvCxnSpPr>
              <a:cxnSpLocks/>
            </p:cNvCxnSpPr>
            <p:nvPr/>
          </p:nvCxnSpPr>
          <p:spPr>
            <a:xfrm>
              <a:off x="2732983" y="3662709"/>
              <a:ext cx="6206681" cy="0"/>
            </a:xfrm>
            <a:prstGeom prst="line">
              <a:avLst/>
            </a:prstGeom>
            <a:ln w="38100" cap="flat" cmpd="sng" algn="ctr">
              <a:solidFill>
                <a:srgbClr val="FF0000"/>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2F9CE227-7583-42E0-7865-7E3D89363587}"/>
                </a:ext>
              </a:extLst>
            </p:cNvPr>
            <p:cNvSpPr txBox="1"/>
            <p:nvPr/>
          </p:nvSpPr>
          <p:spPr>
            <a:xfrm>
              <a:off x="8939664" y="3492173"/>
              <a:ext cx="803309" cy="369332"/>
            </a:xfrm>
            <a:prstGeom prst="rect">
              <a:avLst/>
            </a:prstGeom>
            <a:noFill/>
          </p:spPr>
          <p:txBody>
            <a:bodyPr wrap="square" rtlCol="0">
              <a:spAutoFit/>
            </a:bodyPr>
            <a:lstStyle/>
            <a:p>
              <a:r>
                <a:rPr lang="en-US" b="1">
                  <a:solidFill>
                    <a:srgbClr val="FF0000"/>
                  </a:solidFill>
                </a:rPr>
                <a:t>SLO</a:t>
              </a:r>
            </a:p>
          </p:txBody>
        </p:sp>
      </p:grpSp>
      <p:sp>
        <p:nvSpPr>
          <p:cNvPr id="3" name="Slide Number Placeholder 2">
            <a:extLst>
              <a:ext uri="{FF2B5EF4-FFF2-40B4-BE49-F238E27FC236}">
                <a16:creationId xmlns:a16="http://schemas.microsoft.com/office/drawing/2014/main" id="{46C39C09-E292-C9A8-CAE3-C7A8B0CDAFDE}"/>
              </a:ext>
            </a:extLst>
          </p:cNvPr>
          <p:cNvSpPr>
            <a:spLocks noGrp="1"/>
          </p:cNvSpPr>
          <p:nvPr>
            <p:ph type="sldNum" sz="quarter" idx="12"/>
          </p:nvPr>
        </p:nvSpPr>
        <p:spPr/>
        <p:txBody>
          <a:bodyPr/>
          <a:lstStyle/>
          <a:p>
            <a:fld id="{33B4EFDB-31F5-4013-B8F2-8D0C9D809722}" type="slidenum">
              <a:rPr lang="en-US" smtClean="0"/>
              <a:t>23</a:t>
            </a:fld>
            <a:endParaRPr lang="en-US"/>
          </a:p>
        </p:txBody>
      </p:sp>
    </p:spTree>
    <p:extLst>
      <p:ext uri="{BB962C8B-B14F-4D97-AF65-F5344CB8AC3E}">
        <p14:creationId xmlns:p14="http://schemas.microsoft.com/office/powerpoint/2010/main" val="34056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BA555-74B7-0605-C674-54FE91418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B1ED7F-9D91-1FAC-FFBE-DD2157C50932}"/>
              </a:ext>
            </a:extLst>
          </p:cNvPr>
          <p:cNvSpPr>
            <a:spLocks noGrp="1"/>
          </p:cNvSpPr>
          <p:nvPr>
            <p:ph type="title"/>
          </p:nvPr>
        </p:nvSpPr>
        <p:spPr/>
        <p:txBody>
          <a:bodyPr/>
          <a:lstStyle/>
          <a:p>
            <a:r>
              <a:rPr lang="en-US"/>
              <a:t>How different services deal with this today?</a:t>
            </a:r>
          </a:p>
        </p:txBody>
      </p:sp>
      <p:sp>
        <p:nvSpPr>
          <p:cNvPr id="5" name="Flowchart: Document 4">
            <a:extLst>
              <a:ext uri="{FF2B5EF4-FFF2-40B4-BE49-F238E27FC236}">
                <a16:creationId xmlns:a16="http://schemas.microsoft.com/office/drawing/2014/main" id="{87970A5D-81D3-B11D-EC47-A9F622274396}"/>
              </a:ext>
            </a:extLst>
          </p:cNvPr>
          <p:cNvSpPr/>
          <p:nvPr/>
        </p:nvSpPr>
        <p:spPr>
          <a:xfrm>
            <a:off x="1172388" y="1690688"/>
            <a:ext cx="4421688" cy="1979112"/>
          </a:xfrm>
          <a:prstGeom prst="flowChartDocumen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Current </a:t>
            </a:r>
            <a:r>
              <a:rPr lang="en-US" sz="2400" err="1">
                <a:solidFill>
                  <a:schemeClr val="tx1"/>
                </a:solidFill>
              </a:rPr>
              <a:t>silo’d</a:t>
            </a:r>
            <a:r>
              <a:rPr lang="en-US" sz="2400">
                <a:solidFill>
                  <a:schemeClr val="tx1"/>
                </a:solidFill>
              </a:rPr>
              <a:t> deployments meet QoS at the cost of throughput</a:t>
            </a:r>
          </a:p>
        </p:txBody>
      </p:sp>
      <p:sp>
        <p:nvSpPr>
          <p:cNvPr id="6" name="Flowchart: Document 5">
            <a:extLst>
              <a:ext uri="{FF2B5EF4-FFF2-40B4-BE49-F238E27FC236}">
                <a16:creationId xmlns:a16="http://schemas.microsoft.com/office/drawing/2014/main" id="{FFE26B78-71D7-2D82-6C1A-05F863010117}"/>
              </a:ext>
            </a:extLst>
          </p:cNvPr>
          <p:cNvSpPr/>
          <p:nvPr/>
        </p:nvSpPr>
        <p:spPr>
          <a:xfrm flipH="1">
            <a:off x="6597926" y="1690688"/>
            <a:ext cx="4421688" cy="1979112"/>
          </a:xfrm>
          <a:prstGeom prst="flowChartDocumen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QoS drops tremendously during load fluctuations</a:t>
            </a:r>
          </a:p>
        </p:txBody>
      </p:sp>
      <p:grpSp>
        <p:nvGrpSpPr>
          <p:cNvPr id="4" name="Group 3">
            <a:extLst>
              <a:ext uri="{FF2B5EF4-FFF2-40B4-BE49-F238E27FC236}">
                <a16:creationId xmlns:a16="http://schemas.microsoft.com/office/drawing/2014/main" id="{23BAB691-B9AE-1183-FA08-DD6F20EEC501}"/>
              </a:ext>
            </a:extLst>
          </p:cNvPr>
          <p:cNvGrpSpPr/>
          <p:nvPr/>
        </p:nvGrpSpPr>
        <p:grpSpPr>
          <a:xfrm>
            <a:off x="1172388" y="3799597"/>
            <a:ext cx="4421688" cy="1979112"/>
            <a:chOff x="1172388" y="3799597"/>
            <a:chExt cx="4421688" cy="1979112"/>
          </a:xfrm>
        </p:grpSpPr>
        <p:sp>
          <p:nvSpPr>
            <p:cNvPr id="7" name="Flowchart: Document 6">
              <a:extLst>
                <a:ext uri="{FF2B5EF4-FFF2-40B4-BE49-F238E27FC236}">
                  <a16:creationId xmlns:a16="http://schemas.microsoft.com/office/drawing/2014/main" id="{2DFB7675-56F8-C9A9-1B9D-417D634969EA}"/>
                </a:ext>
              </a:extLst>
            </p:cNvPr>
            <p:cNvSpPr/>
            <p:nvPr/>
          </p:nvSpPr>
          <p:spPr>
            <a:xfrm rot="10800000">
              <a:off x="1172388" y="3799597"/>
              <a:ext cx="4421688" cy="1979112"/>
            </a:xfrm>
            <a:prstGeom prst="flowChartDocumen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8" name="TextBox 7">
              <a:extLst>
                <a:ext uri="{FF2B5EF4-FFF2-40B4-BE49-F238E27FC236}">
                  <a16:creationId xmlns:a16="http://schemas.microsoft.com/office/drawing/2014/main" id="{27089C62-E74A-EFBB-1CEE-5431AAF746A3}"/>
                </a:ext>
              </a:extLst>
            </p:cNvPr>
            <p:cNvSpPr txBox="1"/>
            <p:nvPr/>
          </p:nvSpPr>
          <p:spPr>
            <a:xfrm>
              <a:off x="1414732" y="4370717"/>
              <a:ext cx="3853132" cy="1200329"/>
            </a:xfrm>
            <a:prstGeom prst="rect">
              <a:avLst/>
            </a:prstGeom>
            <a:noFill/>
          </p:spPr>
          <p:txBody>
            <a:bodyPr wrap="square" rtlCol="0">
              <a:spAutoFit/>
            </a:bodyPr>
            <a:lstStyle/>
            <a:p>
              <a:pPr algn="ctr"/>
              <a:r>
                <a:rPr lang="en-US" sz="2400" b="1"/>
                <a:t>QoS bucketing and SLO-aware scheduling on a unified deployment</a:t>
              </a:r>
            </a:p>
          </p:txBody>
        </p:sp>
      </p:grpSp>
      <p:sp>
        <p:nvSpPr>
          <p:cNvPr id="3" name="Slide Number Placeholder 2">
            <a:extLst>
              <a:ext uri="{FF2B5EF4-FFF2-40B4-BE49-F238E27FC236}">
                <a16:creationId xmlns:a16="http://schemas.microsoft.com/office/drawing/2014/main" id="{7F35E434-AAAD-0607-F3A3-064C15E31334}"/>
              </a:ext>
            </a:extLst>
          </p:cNvPr>
          <p:cNvSpPr>
            <a:spLocks noGrp="1"/>
          </p:cNvSpPr>
          <p:nvPr>
            <p:ph type="sldNum" sz="quarter" idx="12"/>
          </p:nvPr>
        </p:nvSpPr>
        <p:spPr/>
        <p:txBody>
          <a:bodyPr/>
          <a:lstStyle/>
          <a:p>
            <a:fld id="{33B4EFDB-31F5-4013-B8F2-8D0C9D809722}" type="slidenum">
              <a:rPr lang="en-US" smtClean="0"/>
              <a:t>24</a:t>
            </a:fld>
            <a:endParaRPr lang="en-US"/>
          </a:p>
        </p:txBody>
      </p:sp>
    </p:spTree>
    <p:extLst>
      <p:ext uri="{BB962C8B-B14F-4D97-AF65-F5344CB8AC3E}">
        <p14:creationId xmlns:p14="http://schemas.microsoft.com/office/powerpoint/2010/main" val="426590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5"/>
                                        </p:tgtEl>
                                        <p:attrNameLst>
                                          <p:attrName>style.opacity</p:attrName>
                                        </p:attrNameLst>
                                      </p:cBhvr>
                                      <p:to>
                                        <p:strVal val="0.25"/>
                                      </p:to>
                                    </p:set>
                                    <p:animEffect filter="image" prLst="opacity: 0.25">
                                      <p:cBhvr rctx="IE">
                                        <p:cTn id="7" dur="indefinite"/>
                                        <p:tgtEl>
                                          <p:spTgt spid="5"/>
                                        </p:tgtEl>
                                      </p:cBhvr>
                                    </p:animEffect>
                                  </p:childTnLst>
                                </p:cTn>
                              </p:par>
                              <p:par>
                                <p:cTn id="8" presetID="9" presetClass="emph" presetSubtype="0" nodeType="withEffect">
                                  <p:stCondLst>
                                    <p:cond delay="0"/>
                                  </p:stCondLst>
                                  <p:childTnLst>
                                    <p:set>
                                      <p:cBhvr>
                                        <p:cTn id="9" dur="indefinite"/>
                                        <p:tgtEl>
                                          <p:spTgt spid="4"/>
                                        </p:tgtEl>
                                        <p:attrNameLst>
                                          <p:attrName>style.opacity</p:attrName>
                                        </p:attrNameLst>
                                      </p:cBhvr>
                                      <p:to>
                                        <p:strVal val="0.25"/>
                                      </p:to>
                                    </p:set>
                                    <p:animEffect filter="image" prLst="opacity: 0.25">
                                      <p:cBhvr rctx="IE">
                                        <p:cTn id="10"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CACF-AE65-124F-CF56-501D8823DA5E}"/>
              </a:ext>
            </a:extLst>
          </p:cNvPr>
          <p:cNvSpPr>
            <a:spLocks noGrp="1"/>
          </p:cNvSpPr>
          <p:nvPr>
            <p:ph type="title"/>
          </p:nvPr>
        </p:nvSpPr>
        <p:spPr/>
        <p:txBody>
          <a:bodyPr/>
          <a:lstStyle/>
          <a:p>
            <a:r>
              <a:rPr lang="en-US"/>
              <a:t>How different services deal with this today?</a:t>
            </a:r>
          </a:p>
        </p:txBody>
      </p:sp>
      <p:sp>
        <p:nvSpPr>
          <p:cNvPr id="4" name="TextBox 3">
            <a:extLst>
              <a:ext uri="{FF2B5EF4-FFF2-40B4-BE49-F238E27FC236}">
                <a16:creationId xmlns:a16="http://schemas.microsoft.com/office/drawing/2014/main" id="{787860B6-29A7-3F7C-2ECB-CB3C2D17A06A}"/>
              </a:ext>
            </a:extLst>
          </p:cNvPr>
          <p:cNvSpPr txBox="1"/>
          <p:nvPr/>
        </p:nvSpPr>
        <p:spPr>
          <a:xfrm>
            <a:off x="522704" y="1970980"/>
            <a:ext cx="3575867" cy="461665"/>
          </a:xfrm>
          <a:prstGeom prst="rect">
            <a:avLst/>
          </a:prstGeom>
          <a:noFill/>
        </p:spPr>
        <p:txBody>
          <a:bodyPr wrap="square" rtlCol="0">
            <a:spAutoFit/>
          </a:bodyPr>
          <a:lstStyle/>
          <a:p>
            <a:r>
              <a:rPr lang="en-US" sz="2400" b="1"/>
              <a:t>GCR (Research cluster)</a:t>
            </a:r>
          </a:p>
        </p:txBody>
      </p:sp>
      <p:sp>
        <p:nvSpPr>
          <p:cNvPr id="5" name="TextBox 4">
            <a:extLst>
              <a:ext uri="{FF2B5EF4-FFF2-40B4-BE49-F238E27FC236}">
                <a16:creationId xmlns:a16="http://schemas.microsoft.com/office/drawing/2014/main" id="{EFE3BC0A-D347-FC5F-CA58-05ED6EBDCBD6}"/>
              </a:ext>
            </a:extLst>
          </p:cNvPr>
          <p:cNvSpPr txBox="1"/>
          <p:nvPr/>
        </p:nvSpPr>
        <p:spPr>
          <a:xfrm>
            <a:off x="4674377" y="1808846"/>
            <a:ext cx="3042337" cy="830997"/>
          </a:xfrm>
          <a:prstGeom prst="rect">
            <a:avLst/>
          </a:prstGeom>
          <a:noFill/>
        </p:spPr>
        <p:txBody>
          <a:bodyPr wrap="square" rtlCol="0">
            <a:spAutoFit/>
          </a:bodyPr>
          <a:lstStyle/>
          <a:p>
            <a:pPr algn="ctr"/>
            <a:r>
              <a:rPr lang="en-US" sz="2400" b="1"/>
              <a:t>Substrate/AML </a:t>
            </a:r>
          </a:p>
          <a:p>
            <a:pPr algn="ctr"/>
            <a:r>
              <a:rPr lang="en-US" sz="2400" b="1"/>
              <a:t>(Prod clusters)</a:t>
            </a:r>
          </a:p>
        </p:txBody>
      </p:sp>
      <p:sp>
        <p:nvSpPr>
          <p:cNvPr id="6" name="TextBox 5">
            <a:extLst>
              <a:ext uri="{FF2B5EF4-FFF2-40B4-BE49-F238E27FC236}">
                <a16:creationId xmlns:a16="http://schemas.microsoft.com/office/drawing/2014/main" id="{2C96CB77-8BF9-A668-63C2-46688D0E3196}"/>
              </a:ext>
            </a:extLst>
          </p:cNvPr>
          <p:cNvSpPr txBox="1"/>
          <p:nvPr/>
        </p:nvSpPr>
        <p:spPr>
          <a:xfrm>
            <a:off x="8998888" y="1786313"/>
            <a:ext cx="2017810" cy="830997"/>
          </a:xfrm>
          <a:prstGeom prst="rect">
            <a:avLst/>
          </a:prstGeom>
          <a:noFill/>
        </p:spPr>
        <p:txBody>
          <a:bodyPr wrap="square" rtlCol="0">
            <a:spAutoFit/>
          </a:bodyPr>
          <a:lstStyle/>
          <a:p>
            <a:pPr algn="ctr"/>
            <a:r>
              <a:rPr lang="en-US" sz="2400" b="1"/>
              <a:t>Easy alternative</a:t>
            </a:r>
          </a:p>
        </p:txBody>
      </p:sp>
      <p:pic>
        <p:nvPicPr>
          <p:cNvPr id="7" name="Picture 6">
            <a:extLst>
              <a:ext uri="{FF2B5EF4-FFF2-40B4-BE49-F238E27FC236}">
                <a16:creationId xmlns:a16="http://schemas.microsoft.com/office/drawing/2014/main" id="{05408A14-62A4-32A1-41A2-3B80147EE5DA}"/>
              </a:ext>
            </a:extLst>
          </p:cNvPr>
          <p:cNvPicPr>
            <a:picLocks noChangeAspect="1"/>
          </p:cNvPicPr>
          <p:nvPr/>
        </p:nvPicPr>
        <p:blipFill>
          <a:blip r:embed="rId3"/>
          <a:stretch>
            <a:fillRect/>
          </a:stretch>
        </p:blipFill>
        <p:spPr>
          <a:xfrm>
            <a:off x="142322" y="2581201"/>
            <a:ext cx="3857540" cy="2484724"/>
          </a:xfrm>
          <a:prstGeom prst="rect">
            <a:avLst/>
          </a:prstGeom>
        </p:spPr>
      </p:pic>
      <p:sp>
        <p:nvSpPr>
          <p:cNvPr id="8" name="Rectangle 7">
            <a:extLst>
              <a:ext uri="{FF2B5EF4-FFF2-40B4-BE49-F238E27FC236}">
                <a16:creationId xmlns:a16="http://schemas.microsoft.com/office/drawing/2014/main" id="{EA05D48E-E2E4-3EB7-E8D8-29CFB8141D96}"/>
              </a:ext>
            </a:extLst>
          </p:cNvPr>
          <p:cNvSpPr/>
          <p:nvPr/>
        </p:nvSpPr>
        <p:spPr>
          <a:xfrm>
            <a:off x="1443863" y="4377185"/>
            <a:ext cx="1733551" cy="113081"/>
          </a:xfrm>
          <a:prstGeom prst="rect">
            <a:avLst/>
          </a:prstGeom>
          <a:solidFill>
            <a:srgbClr val="FFFF66">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42453D-FBA3-2FED-4F5D-0A88D5A3B7BA}"/>
              </a:ext>
            </a:extLst>
          </p:cNvPr>
          <p:cNvSpPr/>
          <p:nvPr/>
        </p:nvSpPr>
        <p:spPr>
          <a:xfrm>
            <a:off x="1311045" y="4654798"/>
            <a:ext cx="1375964" cy="113081"/>
          </a:xfrm>
          <a:prstGeom prst="rect">
            <a:avLst/>
          </a:prstGeom>
          <a:solidFill>
            <a:srgbClr val="FFFF66">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3342C67-FE9C-5AB2-B44B-BAA506713541}"/>
              </a:ext>
            </a:extLst>
          </p:cNvPr>
          <p:cNvSpPr txBox="1"/>
          <p:nvPr/>
        </p:nvSpPr>
        <p:spPr>
          <a:xfrm>
            <a:off x="4336165" y="3589001"/>
            <a:ext cx="3718765" cy="646331"/>
          </a:xfrm>
          <a:prstGeom prst="rect">
            <a:avLst/>
          </a:prstGeom>
          <a:solidFill>
            <a:schemeClr val="accent2">
              <a:lumMod val="40000"/>
              <a:lumOff val="60000"/>
            </a:schemeClr>
          </a:solidFill>
        </p:spPr>
        <p:txBody>
          <a:bodyPr wrap="square" rtlCol="0">
            <a:spAutoFit/>
          </a:bodyPr>
          <a:lstStyle/>
          <a:p>
            <a:pPr algn="ctr"/>
            <a:r>
              <a:rPr lang="en-US"/>
              <a:t>Throttle/Rate limit per user and per </a:t>
            </a:r>
          </a:p>
          <a:p>
            <a:pPr algn="ctr"/>
            <a:r>
              <a:rPr lang="en-US"/>
              <a:t>application</a:t>
            </a:r>
          </a:p>
        </p:txBody>
      </p:sp>
      <p:sp>
        <p:nvSpPr>
          <p:cNvPr id="10" name="TextBox 9">
            <a:extLst>
              <a:ext uri="{FF2B5EF4-FFF2-40B4-BE49-F238E27FC236}">
                <a16:creationId xmlns:a16="http://schemas.microsoft.com/office/drawing/2014/main" id="{DF137344-44F1-233C-762D-EA5390B287B3}"/>
              </a:ext>
            </a:extLst>
          </p:cNvPr>
          <p:cNvSpPr txBox="1"/>
          <p:nvPr/>
        </p:nvSpPr>
        <p:spPr>
          <a:xfrm>
            <a:off x="56193" y="3589001"/>
            <a:ext cx="3943669" cy="646331"/>
          </a:xfrm>
          <a:prstGeom prst="rect">
            <a:avLst/>
          </a:prstGeom>
          <a:solidFill>
            <a:schemeClr val="accent1">
              <a:lumMod val="20000"/>
              <a:lumOff val="80000"/>
            </a:schemeClr>
          </a:solidFill>
        </p:spPr>
        <p:txBody>
          <a:bodyPr wrap="square" rtlCol="0">
            <a:spAutoFit/>
          </a:bodyPr>
          <a:lstStyle/>
          <a:p>
            <a:pPr algn="ctr"/>
            <a:r>
              <a:rPr lang="en-US"/>
              <a:t>Denial of service for all applications/customers</a:t>
            </a:r>
          </a:p>
        </p:txBody>
      </p:sp>
      <p:sp>
        <p:nvSpPr>
          <p:cNvPr id="12" name="TextBox 11">
            <a:extLst>
              <a:ext uri="{FF2B5EF4-FFF2-40B4-BE49-F238E27FC236}">
                <a16:creationId xmlns:a16="http://schemas.microsoft.com/office/drawing/2014/main" id="{9380A2D2-C0E4-ED73-C706-15BB31F8DB7F}"/>
              </a:ext>
            </a:extLst>
          </p:cNvPr>
          <p:cNvSpPr txBox="1"/>
          <p:nvPr/>
        </p:nvSpPr>
        <p:spPr>
          <a:xfrm>
            <a:off x="8330913" y="3589000"/>
            <a:ext cx="3718765" cy="369332"/>
          </a:xfrm>
          <a:prstGeom prst="rect">
            <a:avLst/>
          </a:prstGeom>
          <a:solidFill>
            <a:schemeClr val="accent5">
              <a:lumMod val="20000"/>
              <a:lumOff val="80000"/>
            </a:schemeClr>
          </a:solidFill>
        </p:spPr>
        <p:txBody>
          <a:bodyPr wrap="square" rtlCol="0">
            <a:spAutoFit/>
          </a:bodyPr>
          <a:lstStyle/>
          <a:p>
            <a:pPr algn="ctr"/>
            <a:r>
              <a:rPr lang="en-US"/>
              <a:t>Drop long requests</a:t>
            </a:r>
          </a:p>
        </p:txBody>
      </p:sp>
      <p:grpSp>
        <p:nvGrpSpPr>
          <p:cNvPr id="23" name="Group 22">
            <a:extLst>
              <a:ext uri="{FF2B5EF4-FFF2-40B4-BE49-F238E27FC236}">
                <a16:creationId xmlns:a16="http://schemas.microsoft.com/office/drawing/2014/main" id="{DFC70685-4B6E-2C2C-1260-FC57E2819BD3}"/>
              </a:ext>
            </a:extLst>
          </p:cNvPr>
          <p:cNvGrpSpPr/>
          <p:nvPr/>
        </p:nvGrpSpPr>
        <p:grpSpPr>
          <a:xfrm>
            <a:off x="3575867" y="5428178"/>
            <a:ext cx="7683002" cy="369332"/>
            <a:chOff x="3575867" y="5428178"/>
            <a:chExt cx="7683002" cy="369332"/>
          </a:xfrm>
        </p:grpSpPr>
        <p:pic>
          <p:nvPicPr>
            <p:cNvPr id="14" name="Graphic 13" descr="Badge Unfollow with solid fill">
              <a:extLst>
                <a:ext uri="{FF2B5EF4-FFF2-40B4-BE49-F238E27FC236}">
                  <a16:creationId xmlns:a16="http://schemas.microsoft.com/office/drawing/2014/main" id="{D599C8E0-2B43-7D00-C98E-1911B719A3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75867" y="5428178"/>
              <a:ext cx="369332" cy="369332"/>
            </a:xfrm>
            <a:prstGeom prst="rect">
              <a:avLst/>
            </a:prstGeom>
          </p:spPr>
        </p:pic>
        <p:sp>
          <p:nvSpPr>
            <p:cNvPr id="15" name="TextBox 14">
              <a:extLst>
                <a:ext uri="{FF2B5EF4-FFF2-40B4-BE49-F238E27FC236}">
                  <a16:creationId xmlns:a16="http://schemas.microsoft.com/office/drawing/2014/main" id="{702BA0AB-9DE3-0065-0D3C-025FDF9EA2D9}"/>
                </a:ext>
              </a:extLst>
            </p:cNvPr>
            <p:cNvSpPr txBox="1"/>
            <p:nvPr/>
          </p:nvSpPr>
          <p:spPr>
            <a:xfrm>
              <a:off x="3958994" y="5428178"/>
              <a:ext cx="7299875" cy="369332"/>
            </a:xfrm>
            <a:prstGeom prst="rect">
              <a:avLst/>
            </a:prstGeom>
            <a:noFill/>
          </p:spPr>
          <p:txBody>
            <a:bodyPr wrap="square" rtlCol="0">
              <a:spAutoFit/>
            </a:bodyPr>
            <a:lstStyle/>
            <a:p>
              <a:r>
                <a:rPr lang="en-US" b="1">
                  <a:solidFill>
                    <a:srgbClr val="FF0000"/>
                  </a:solidFill>
                </a:rPr>
                <a:t>No graceful service degradation</a:t>
              </a:r>
            </a:p>
          </p:txBody>
        </p:sp>
      </p:grpSp>
      <p:grpSp>
        <p:nvGrpSpPr>
          <p:cNvPr id="24" name="Group 23">
            <a:extLst>
              <a:ext uri="{FF2B5EF4-FFF2-40B4-BE49-F238E27FC236}">
                <a16:creationId xmlns:a16="http://schemas.microsoft.com/office/drawing/2014/main" id="{04F092A4-1BC7-BC60-94D3-41E7FCFF4D48}"/>
              </a:ext>
            </a:extLst>
          </p:cNvPr>
          <p:cNvGrpSpPr/>
          <p:nvPr/>
        </p:nvGrpSpPr>
        <p:grpSpPr>
          <a:xfrm>
            <a:off x="3575867" y="5842525"/>
            <a:ext cx="7683001" cy="369332"/>
            <a:chOff x="3575867" y="5842525"/>
            <a:chExt cx="7683001" cy="369332"/>
          </a:xfrm>
        </p:grpSpPr>
        <p:pic>
          <p:nvPicPr>
            <p:cNvPr id="16" name="Graphic 15" descr="Badge Unfollow with solid fill">
              <a:extLst>
                <a:ext uri="{FF2B5EF4-FFF2-40B4-BE49-F238E27FC236}">
                  <a16:creationId xmlns:a16="http://schemas.microsoft.com/office/drawing/2014/main" id="{B81CF245-C738-07A3-5B5B-090B5F9504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75867" y="5842525"/>
              <a:ext cx="369332" cy="369332"/>
            </a:xfrm>
            <a:prstGeom prst="rect">
              <a:avLst/>
            </a:prstGeom>
          </p:spPr>
        </p:pic>
        <p:sp>
          <p:nvSpPr>
            <p:cNvPr id="19" name="TextBox 18">
              <a:extLst>
                <a:ext uri="{FF2B5EF4-FFF2-40B4-BE49-F238E27FC236}">
                  <a16:creationId xmlns:a16="http://schemas.microsoft.com/office/drawing/2014/main" id="{CA687819-ED71-7A2E-E472-1EB13BA1E017}"/>
                </a:ext>
              </a:extLst>
            </p:cNvPr>
            <p:cNvSpPr txBox="1"/>
            <p:nvPr/>
          </p:nvSpPr>
          <p:spPr>
            <a:xfrm>
              <a:off x="3958993" y="5842525"/>
              <a:ext cx="7299875" cy="369332"/>
            </a:xfrm>
            <a:prstGeom prst="rect">
              <a:avLst/>
            </a:prstGeom>
            <a:noFill/>
          </p:spPr>
          <p:txBody>
            <a:bodyPr wrap="square" rtlCol="0">
              <a:spAutoFit/>
            </a:bodyPr>
            <a:lstStyle/>
            <a:p>
              <a:r>
                <a:rPr lang="en-US" b="1">
                  <a:solidFill>
                    <a:srgbClr val="FF0000"/>
                  </a:solidFill>
                </a:rPr>
                <a:t>No application or priority awareness</a:t>
              </a:r>
            </a:p>
          </p:txBody>
        </p:sp>
      </p:grpSp>
      <p:sp>
        <p:nvSpPr>
          <p:cNvPr id="22" name="Rectangle 21">
            <a:extLst>
              <a:ext uri="{FF2B5EF4-FFF2-40B4-BE49-F238E27FC236}">
                <a16:creationId xmlns:a16="http://schemas.microsoft.com/office/drawing/2014/main" id="{C19EEA9E-81A7-0E77-4964-4C406A988952}"/>
              </a:ext>
            </a:extLst>
          </p:cNvPr>
          <p:cNvSpPr/>
          <p:nvPr/>
        </p:nvSpPr>
        <p:spPr>
          <a:xfrm>
            <a:off x="933131" y="4767879"/>
            <a:ext cx="10879885" cy="189202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How to offer application-aware graceful service degradation at time of load fluctuations instead of letting all requests experience a poor QoS?</a:t>
            </a:r>
          </a:p>
          <a:p>
            <a:pPr algn="ctr"/>
            <a:endParaRPr lang="en-US" sz="2000" b="1"/>
          </a:p>
          <a:p>
            <a:pPr algn="ctr"/>
            <a:r>
              <a:rPr lang="en-US" sz="2000"/>
              <a:t>At high load, a </a:t>
            </a:r>
            <a:r>
              <a:rPr lang="en-US" sz="2000">
                <a:solidFill>
                  <a:srgbClr val="FFC000"/>
                </a:solidFill>
              </a:rPr>
              <a:t>high percentile </a:t>
            </a:r>
            <a:r>
              <a:rPr lang="en-US" sz="2000"/>
              <a:t>of requests served </a:t>
            </a:r>
            <a:r>
              <a:rPr lang="en-US" sz="2000">
                <a:solidFill>
                  <a:srgbClr val="FFC000"/>
                </a:solidFill>
              </a:rPr>
              <a:t>must meet their latency SLOs</a:t>
            </a:r>
            <a:r>
              <a:rPr lang="en-US" sz="2000">
                <a:solidFill>
                  <a:srgbClr val="FF0000"/>
                </a:solidFill>
              </a:rPr>
              <a:t> </a:t>
            </a:r>
            <a:r>
              <a:rPr lang="en-US" sz="2000"/>
              <a:t>at the expense of a small fraction of requests which may see increased service times or drops.</a:t>
            </a:r>
          </a:p>
          <a:p>
            <a:pPr algn="ctr"/>
            <a:endParaRPr lang="en-US" sz="2000" b="1"/>
          </a:p>
        </p:txBody>
      </p:sp>
      <p:sp>
        <p:nvSpPr>
          <p:cNvPr id="3" name="Slide Number Placeholder 2">
            <a:extLst>
              <a:ext uri="{FF2B5EF4-FFF2-40B4-BE49-F238E27FC236}">
                <a16:creationId xmlns:a16="http://schemas.microsoft.com/office/drawing/2014/main" id="{3871002D-E7F1-480B-B62C-4025A2D4E488}"/>
              </a:ext>
            </a:extLst>
          </p:cNvPr>
          <p:cNvSpPr>
            <a:spLocks noGrp="1"/>
          </p:cNvSpPr>
          <p:nvPr>
            <p:ph type="sldNum" sz="quarter" idx="12"/>
          </p:nvPr>
        </p:nvSpPr>
        <p:spPr/>
        <p:txBody>
          <a:bodyPr/>
          <a:lstStyle/>
          <a:p>
            <a:fld id="{33B4EFDB-31F5-4013-B8F2-8D0C9D809722}" type="slidenum">
              <a:rPr lang="en-US" smtClean="0"/>
              <a:t>25</a:t>
            </a:fld>
            <a:endParaRPr lang="en-US"/>
          </a:p>
        </p:txBody>
      </p:sp>
    </p:spTree>
    <p:extLst>
      <p:ext uri="{BB962C8B-B14F-4D97-AF65-F5344CB8AC3E}">
        <p14:creationId xmlns:p14="http://schemas.microsoft.com/office/powerpoint/2010/main" val="97414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animBg="1"/>
      <p:bldP spid="10" grpId="0" animBg="1"/>
      <p:bldP spid="12"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4499E-7104-A12D-20A3-3B2631C10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48AFD-D9FC-8F8F-BE19-0C6FC8D62662}"/>
              </a:ext>
            </a:extLst>
          </p:cNvPr>
          <p:cNvSpPr>
            <a:spLocks noGrp="1"/>
          </p:cNvSpPr>
          <p:nvPr>
            <p:ph type="title"/>
          </p:nvPr>
        </p:nvSpPr>
        <p:spPr/>
        <p:txBody>
          <a:bodyPr/>
          <a:lstStyle/>
          <a:p>
            <a:r>
              <a:rPr lang="en-US"/>
              <a:t>Intra-application prioritization</a:t>
            </a:r>
          </a:p>
        </p:txBody>
      </p:sp>
      <p:sp>
        <p:nvSpPr>
          <p:cNvPr id="7" name="TextBox 6">
            <a:extLst>
              <a:ext uri="{FF2B5EF4-FFF2-40B4-BE49-F238E27FC236}">
                <a16:creationId xmlns:a16="http://schemas.microsoft.com/office/drawing/2014/main" id="{0DE306A9-0937-B1FF-414A-71BF7B8E0FA0}"/>
              </a:ext>
            </a:extLst>
          </p:cNvPr>
          <p:cNvSpPr txBox="1"/>
          <p:nvPr/>
        </p:nvSpPr>
        <p:spPr>
          <a:xfrm>
            <a:off x="1271380" y="6066796"/>
            <a:ext cx="4117145" cy="523220"/>
          </a:xfrm>
          <a:prstGeom prst="rect">
            <a:avLst/>
          </a:prstGeom>
          <a:noFill/>
        </p:spPr>
        <p:txBody>
          <a:bodyPr wrap="square" rtlCol="0">
            <a:spAutoFit/>
          </a:bodyPr>
          <a:lstStyle/>
          <a:p>
            <a:pPr marL="285750" indent="-285750">
              <a:buFont typeface="Aptos" panose="020B0004020202020204" pitchFamily="34" charset="0"/>
              <a:buChar char="×"/>
            </a:pPr>
            <a:r>
              <a:rPr lang="en-US" sz="1400" b="1">
                <a:solidFill>
                  <a:srgbClr val="FF0000"/>
                </a:solidFill>
              </a:rPr>
              <a:t>Median latency increases with load</a:t>
            </a:r>
          </a:p>
          <a:p>
            <a:pPr marL="285750" indent="-285750">
              <a:buFont typeface="Aptos" panose="020B0004020202020204" pitchFamily="34" charset="0"/>
              <a:buChar char="×"/>
            </a:pPr>
            <a:endParaRPr lang="en-US" sz="1400">
              <a:solidFill>
                <a:srgbClr val="FF0000"/>
              </a:solidFill>
            </a:endParaRPr>
          </a:p>
        </p:txBody>
      </p:sp>
      <p:sp>
        <p:nvSpPr>
          <p:cNvPr id="8" name="TextBox 7">
            <a:extLst>
              <a:ext uri="{FF2B5EF4-FFF2-40B4-BE49-F238E27FC236}">
                <a16:creationId xmlns:a16="http://schemas.microsoft.com/office/drawing/2014/main" id="{FECB0777-3C80-20F4-B210-6A563359DA4D}"/>
              </a:ext>
            </a:extLst>
          </p:cNvPr>
          <p:cNvSpPr txBox="1"/>
          <p:nvPr/>
        </p:nvSpPr>
        <p:spPr>
          <a:xfrm>
            <a:off x="1310105" y="5564831"/>
            <a:ext cx="4039694" cy="523220"/>
          </a:xfrm>
          <a:prstGeom prst="rect">
            <a:avLst/>
          </a:prstGeom>
          <a:noFill/>
        </p:spPr>
        <p:txBody>
          <a:bodyPr wrap="square" rtlCol="0">
            <a:spAutoFit/>
          </a:bodyPr>
          <a:lstStyle/>
          <a:p>
            <a:pPr marL="285750" indent="-285750">
              <a:buFont typeface="Wingdings" panose="05000000000000000000" pitchFamily="2" charset="2"/>
              <a:buChar char="ü"/>
            </a:pPr>
            <a:r>
              <a:rPr lang="en-US" sz="1400" b="1">
                <a:solidFill>
                  <a:schemeClr val="accent6">
                    <a:lumMod val="75000"/>
                  </a:schemeClr>
                </a:solidFill>
              </a:rPr>
              <a:t>Tail worsens slowly beyond capacity before the system breaks down</a:t>
            </a:r>
          </a:p>
        </p:txBody>
      </p:sp>
      <p:sp>
        <p:nvSpPr>
          <p:cNvPr id="9" name="TextBox 8">
            <a:extLst>
              <a:ext uri="{FF2B5EF4-FFF2-40B4-BE49-F238E27FC236}">
                <a16:creationId xmlns:a16="http://schemas.microsoft.com/office/drawing/2014/main" id="{F9B653D6-21EC-AEE6-2F2D-DF740656C040}"/>
              </a:ext>
            </a:extLst>
          </p:cNvPr>
          <p:cNvSpPr txBox="1"/>
          <p:nvPr/>
        </p:nvSpPr>
        <p:spPr>
          <a:xfrm>
            <a:off x="6764752" y="6016584"/>
            <a:ext cx="4589048" cy="738664"/>
          </a:xfrm>
          <a:prstGeom prst="rect">
            <a:avLst/>
          </a:prstGeom>
          <a:noFill/>
        </p:spPr>
        <p:txBody>
          <a:bodyPr wrap="square" rtlCol="0">
            <a:spAutoFit/>
          </a:bodyPr>
          <a:lstStyle/>
          <a:p>
            <a:pPr marL="285750" indent="-285750">
              <a:buFont typeface="Aptos" panose="020B0004020202020204" pitchFamily="34" charset="0"/>
              <a:buChar char="×"/>
            </a:pPr>
            <a:r>
              <a:rPr lang="en-US" sz="1400" b="1">
                <a:solidFill>
                  <a:srgbClr val="FF0000"/>
                </a:solidFill>
              </a:rPr>
              <a:t>Tail drastically worsens with load</a:t>
            </a:r>
          </a:p>
          <a:p>
            <a:pPr marL="285750" indent="-285750">
              <a:buFont typeface="Aptos" panose="020B0004020202020204" pitchFamily="34" charset="0"/>
              <a:buChar char="×"/>
            </a:pPr>
            <a:r>
              <a:rPr lang="en-US" sz="1400" b="1">
                <a:solidFill>
                  <a:srgbClr val="FF0000"/>
                </a:solidFill>
              </a:rPr>
              <a:t>Prioritizes short requests over long (fairness?)</a:t>
            </a:r>
          </a:p>
          <a:p>
            <a:pPr marL="285750" indent="-285750">
              <a:buFont typeface="Aptos" panose="020B0004020202020204" pitchFamily="34" charset="0"/>
              <a:buChar char="×"/>
            </a:pPr>
            <a:endParaRPr lang="en-US" sz="1400">
              <a:solidFill>
                <a:srgbClr val="FF0000"/>
              </a:solidFill>
            </a:endParaRPr>
          </a:p>
        </p:txBody>
      </p:sp>
      <p:sp>
        <p:nvSpPr>
          <p:cNvPr id="10" name="TextBox 9">
            <a:extLst>
              <a:ext uri="{FF2B5EF4-FFF2-40B4-BE49-F238E27FC236}">
                <a16:creationId xmlns:a16="http://schemas.microsoft.com/office/drawing/2014/main" id="{FA185234-1A4C-7C83-640E-D82D8DCCA003}"/>
              </a:ext>
            </a:extLst>
          </p:cNvPr>
          <p:cNvSpPr txBox="1"/>
          <p:nvPr/>
        </p:nvSpPr>
        <p:spPr>
          <a:xfrm>
            <a:off x="6803477" y="5535436"/>
            <a:ext cx="4039694" cy="523220"/>
          </a:xfrm>
          <a:prstGeom prst="rect">
            <a:avLst/>
          </a:prstGeom>
          <a:noFill/>
        </p:spPr>
        <p:txBody>
          <a:bodyPr wrap="square" rtlCol="0">
            <a:spAutoFit/>
          </a:bodyPr>
          <a:lstStyle/>
          <a:p>
            <a:pPr marL="285750" indent="-285750">
              <a:buFont typeface="Wingdings" panose="05000000000000000000" pitchFamily="2" charset="2"/>
              <a:buChar char="ü"/>
            </a:pPr>
            <a:r>
              <a:rPr lang="en-US" sz="1400" b="1">
                <a:solidFill>
                  <a:schemeClr val="accent6">
                    <a:lumMod val="75000"/>
                  </a:schemeClr>
                </a:solidFill>
              </a:rPr>
              <a:t>Median latency is unaffected to a large extent</a:t>
            </a:r>
          </a:p>
        </p:txBody>
      </p:sp>
      <p:graphicFrame>
        <p:nvGraphicFramePr>
          <p:cNvPr id="3" name="Chart 2">
            <a:extLst>
              <a:ext uri="{FF2B5EF4-FFF2-40B4-BE49-F238E27FC236}">
                <a16:creationId xmlns:a16="http://schemas.microsoft.com/office/drawing/2014/main" id="{AC73C98F-C227-7F85-4D22-1634E50CC76A}"/>
              </a:ext>
            </a:extLst>
          </p:cNvPr>
          <p:cNvGraphicFramePr>
            <a:graphicFrameLocks/>
          </p:cNvGraphicFramePr>
          <p:nvPr/>
        </p:nvGraphicFramePr>
        <p:xfrm>
          <a:off x="245747" y="2079836"/>
          <a:ext cx="5622565" cy="35317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C39877C-5608-C55C-1D41-95098D667DF7}"/>
              </a:ext>
            </a:extLst>
          </p:cNvPr>
          <p:cNvGraphicFramePr>
            <a:graphicFrameLocks/>
          </p:cNvGraphicFramePr>
          <p:nvPr/>
        </p:nvGraphicFramePr>
        <p:xfrm>
          <a:off x="6491171" y="2074942"/>
          <a:ext cx="5383918" cy="356054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77638319-85FC-A453-5800-FFAC1C2740E0}"/>
              </a:ext>
            </a:extLst>
          </p:cNvPr>
          <p:cNvSpPr/>
          <p:nvPr/>
        </p:nvSpPr>
        <p:spPr>
          <a:xfrm>
            <a:off x="603820" y="3181983"/>
            <a:ext cx="11180064" cy="77530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t>Is there a middle ground where we can keep meeting SLOs with low median, without exaggerating the tail, while not being explicitly unfair to long requests?</a:t>
            </a:r>
          </a:p>
        </p:txBody>
      </p:sp>
      <p:sp>
        <p:nvSpPr>
          <p:cNvPr id="4" name="Slide Number Placeholder 3">
            <a:extLst>
              <a:ext uri="{FF2B5EF4-FFF2-40B4-BE49-F238E27FC236}">
                <a16:creationId xmlns:a16="http://schemas.microsoft.com/office/drawing/2014/main" id="{E5E6F420-A9B0-E85E-3C7C-35F15FC4BB90}"/>
              </a:ext>
            </a:extLst>
          </p:cNvPr>
          <p:cNvSpPr>
            <a:spLocks noGrp="1"/>
          </p:cNvSpPr>
          <p:nvPr>
            <p:ph type="sldNum" sz="quarter" idx="12"/>
          </p:nvPr>
        </p:nvSpPr>
        <p:spPr/>
        <p:txBody>
          <a:bodyPr/>
          <a:lstStyle/>
          <a:p>
            <a:fld id="{33B4EFDB-31F5-4013-B8F2-8D0C9D809722}" type="slidenum">
              <a:rPr lang="en-US" smtClean="0"/>
              <a:t>26</a:t>
            </a:fld>
            <a:endParaRPr lang="en-US"/>
          </a:p>
        </p:txBody>
      </p:sp>
    </p:spTree>
    <p:extLst>
      <p:ext uri="{BB962C8B-B14F-4D97-AF65-F5344CB8AC3E}">
        <p14:creationId xmlns:p14="http://schemas.microsoft.com/office/powerpoint/2010/main" val="35415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Graphic spid="6" grpId="0">
        <p:bldAsOne/>
      </p:bldGraphic>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E1D78-9E27-0FB1-0741-50EBC6CCC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2A0A65-CF69-5D53-D6E7-45E044FAC136}"/>
              </a:ext>
            </a:extLst>
          </p:cNvPr>
          <p:cNvSpPr>
            <a:spLocks noGrp="1"/>
          </p:cNvSpPr>
          <p:nvPr>
            <p:ph type="title"/>
          </p:nvPr>
        </p:nvSpPr>
        <p:spPr/>
        <p:txBody>
          <a:bodyPr/>
          <a:lstStyle/>
          <a:p>
            <a:r>
              <a:rPr lang="en-US"/>
              <a:t>Idea 3 : Hybrid Prioritization policy</a:t>
            </a:r>
          </a:p>
        </p:txBody>
      </p:sp>
      <p:sp>
        <p:nvSpPr>
          <p:cNvPr id="3" name="Content Placeholder 2">
            <a:extLst>
              <a:ext uri="{FF2B5EF4-FFF2-40B4-BE49-F238E27FC236}">
                <a16:creationId xmlns:a16="http://schemas.microsoft.com/office/drawing/2014/main" id="{9E79D041-2EAC-E4CA-4B69-EE8F6848E584}"/>
              </a:ext>
            </a:extLst>
          </p:cNvPr>
          <p:cNvSpPr>
            <a:spLocks noGrp="1"/>
          </p:cNvSpPr>
          <p:nvPr>
            <p:ph idx="1"/>
          </p:nvPr>
        </p:nvSpPr>
        <p:spPr>
          <a:xfrm>
            <a:off x="838200" y="1825625"/>
            <a:ext cx="10515600" cy="1084998"/>
          </a:xfrm>
        </p:spPr>
        <p:txBody>
          <a:bodyPr>
            <a:normAutofit fontScale="92500" lnSpcReduction="20000"/>
          </a:bodyPr>
          <a:lstStyle/>
          <a:p>
            <a:pPr marL="0" indent="0">
              <a:buNone/>
            </a:pPr>
            <a:r>
              <a:rPr lang="en-US"/>
              <a:t>FCFS prioritizes</a:t>
            </a:r>
            <a:r>
              <a:rPr lang="en-US" i="1"/>
              <a:t> </a:t>
            </a:r>
            <a:r>
              <a:rPr lang="en-US" i="1" err="1"/>
              <a:t>i</a:t>
            </a:r>
            <a:r>
              <a:rPr lang="en-US" i="1"/>
              <a:t> </a:t>
            </a:r>
            <a:r>
              <a:rPr lang="en-US"/>
              <a:t>over </a:t>
            </a:r>
            <a:r>
              <a:rPr lang="en-US" i="1"/>
              <a:t>j</a:t>
            </a:r>
            <a:r>
              <a:rPr lang="en-US"/>
              <a:t> if Arr</a:t>
            </a:r>
            <a:r>
              <a:rPr lang="en-US" baseline="-25000">
                <a:latin typeface="Aptos" panose="020B0004020202020204" pitchFamily="34" charset="0"/>
              </a:rPr>
              <a:t>i</a:t>
            </a:r>
            <a:r>
              <a:rPr lang="en-US"/>
              <a:t> &lt; </a:t>
            </a:r>
            <a:r>
              <a:rPr lang="en-US" err="1"/>
              <a:t>Arr</a:t>
            </a:r>
            <a:r>
              <a:rPr lang="en-US" baseline="-25000" err="1"/>
              <a:t>j</a:t>
            </a:r>
            <a:endParaRPr lang="en-US" baseline="-25000"/>
          </a:p>
          <a:p>
            <a:pPr marL="0" indent="0">
              <a:buNone/>
            </a:pPr>
            <a:r>
              <a:rPr lang="en-US"/>
              <a:t>Shortest job policy prioritizes </a:t>
            </a:r>
            <a:r>
              <a:rPr lang="en-US" i="1" err="1"/>
              <a:t>i</a:t>
            </a:r>
            <a:r>
              <a:rPr lang="en-US"/>
              <a:t> over </a:t>
            </a:r>
            <a:r>
              <a:rPr lang="en-US" i="1"/>
              <a:t>j</a:t>
            </a:r>
            <a:r>
              <a:rPr lang="en-US"/>
              <a:t> if P</a:t>
            </a:r>
            <a:r>
              <a:rPr lang="en-US" baseline="-25000"/>
              <a:t>i</a:t>
            </a:r>
            <a:r>
              <a:rPr lang="en-US"/>
              <a:t> &lt; </a:t>
            </a:r>
            <a:r>
              <a:rPr lang="en-US" err="1"/>
              <a:t>P</a:t>
            </a:r>
            <a:r>
              <a:rPr lang="en-US" baseline="-25000" err="1"/>
              <a:t>j</a:t>
            </a:r>
            <a:r>
              <a:rPr lang="en-US"/>
              <a:t> (Execution time proportional to P)</a:t>
            </a:r>
          </a:p>
          <a:p>
            <a:pPr marL="0" indent="0">
              <a:buNone/>
            </a:pPr>
            <a:endParaRPr lang="en-US"/>
          </a:p>
        </p:txBody>
      </p:sp>
      <p:sp>
        <p:nvSpPr>
          <p:cNvPr id="4" name="Rectangle 3">
            <a:extLst>
              <a:ext uri="{FF2B5EF4-FFF2-40B4-BE49-F238E27FC236}">
                <a16:creationId xmlns:a16="http://schemas.microsoft.com/office/drawing/2014/main" id="{2C18229F-C8A6-87E7-50E1-2B99CFBABD1F}"/>
              </a:ext>
            </a:extLst>
          </p:cNvPr>
          <p:cNvSpPr/>
          <p:nvPr/>
        </p:nvSpPr>
        <p:spPr>
          <a:xfrm>
            <a:off x="1532586" y="4745865"/>
            <a:ext cx="1983346" cy="4958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Arrival time</a:t>
            </a:r>
          </a:p>
        </p:txBody>
      </p:sp>
      <p:sp>
        <p:nvSpPr>
          <p:cNvPr id="5" name="Rectangle 4">
            <a:extLst>
              <a:ext uri="{FF2B5EF4-FFF2-40B4-BE49-F238E27FC236}">
                <a16:creationId xmlns:a16="http://schemas.microsoft.com/office/drawing/2014/main" id="{5732A7A4-FAF5-AA94-1695-0A8C58CF8CBA}"/>
              </a:ext>
            </a:extLst>
          </p:cNvPr>
          <p:cNvSpPr/>
          <p:nvPr/>
        </p:nvSpPr>
        <p:spPr>
          <a:xfrm>
            <a:off x="4515118" y="4745865"/>
            <a:ext cx="3147812" cy="4958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Prefill length</a:t>
            </a:r>
          </a:p>
        </p:txBody>
      </p:sp>
      <p:cxnSp>
        <p:nvCxnSpPr>
          <p:cNvPr id="7" name="Straight Arrow Connector 6">
            <a:extLst>
              <a:ext uri="{FF2B5EF4-FFF2-40B4-BE49-F238E27FC236}">
                <a16:creationId xmlns:a16="http://schemas.microsoft.com/office/drawing/2014/main" id="{4B38A320-5055-6933-E2BF-1466481155FC}"/>
              </a:ext>
            </a:extLst>
          </p:cNvPr>
          <p:cNvCxnSpPr>
            <a:stCxn id="4" idx="3"/>
            <a:endCxn id="5" idx="1"/>
          </p:cNvCxnSpPr>
          <p:nvPr/>
        </p:nvCxnSpPr>
        <p:spPr>
          <a:xfrm>
            <a:off x="3515932" y="4993783"/>
            <a:ext cx="999186" cy="0"/>
          </a:xfrm>
          <a:prstGeom prst="straightConnector1">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CE164D40-95D6-F649-ED26-47C8DCAE204A}"/>
              </a:ext>
            </a:extLst>
          </p:cNvPr>
          <p:cNvSpPr txBox="1"/>
          <p:nvPr/>
        </p:nvSpPr>
        <p:spPr>
          <a:xfrm>
            <a:off x="1532586" y="3757749"/>
            <a:ext cx="6817753" cy="707886"/>
          </a:xfrm>
          <a:prstGeom prst="rect">
            <a:avLst/>
          </a:prstGeom>
          <a:noFill/>
        </p:spPr>
        <p:txBody>
          <a:bodyPr wrap="square">
            <a:spAutoFit/>
          </a:bodyPr>
          <a:lstStyle/>
          <a:p>
            <a:pPr marL="0" indent="0">
              <a:buNone/>
            </a:pPr>
            <a:r>
              <a:rPr lang="en-US" sz="2000"/>
              <a:t>Our prioritization:</a:t>
            </a:r>
          </a:p>
          <a:p>
            <a:pPr marL="0" indent="0">
              <a:buNone/>
            </a:pPr>
            <a:r>
              <a:rPr lang="en-US" sz="2000"/>
              <a:t>	Arr</a:t>
            </a:r>
            <a:r>
              <a:rPr lang="en-US" sz="2000" baseline="-25000"/>
              <a:t>i</a:t>
            </a:r>
            <a:r>
              <a:rPr lang="en-US" sz="2000"/>
              <a:t>-</a:t>
            </a:r>
            <a:r>
              <a:rPr lang="en-US" sz="2000" err="1"/>
              <a:t>Arr</a:t>
            </a:r>
            <a:r>
              <a:rPr lang="en-US" sz="2000" baseline="-25000" err="1"/>
              <a:t>j</a:t>
            </a:r>
            <a:r>
              <a:rPr lang="en-US" sz="2000"/>
              <a:t> + </a:t>
            </a:r>
            <a:r>
              <a:rPr lang="en-US" sz="2000" b="1">
                <a:solidFill>
                  <a:schemeClr val="accent6"/>
                </a:solidFill>
              </a:rPr>
              <a:t>C</a:t>
            </a:r>
            <a:r>
              <a:rPr lang="en-US" sz="2000"/>
              <a:t>*(P</a:t>
            </a:r>
            <a:r>
              <a:rPr lang="en-US" sz="2000" baseline="-25000"/>
              <a:t>i</a:t>
            </a:r>
            <a:r>
              <a:rPr lang="en-US" sz="2000"/>
              <a:t> – </a:t>
            </a:r>
            <a:r>
              <a:rPr lang="en-US" sz="2000" err="1"/>
              <a:t>P</a:t>
            </a:r>
            <a:r>
              <a:rPr lang="en-US" sz="2000" baseline="-25000" err="1"/>
              <a:t>j</a:t>
            </a:r>
            <a:r>
              <a:rPr lang="en-US" sz="2000"/>
              <a:t>)</a:t>
            </a:r>
          </a:p>
        </p:txBody>
      </p:sp>
      <p:sp>
        <p:nvSpPr>
          <p:cNvPr id="6" name="Slide Number Placeholder 5">
            <a:extLst>
              <a:ext uri="{FF2B5EF4-FFF2-40B4-BE49-F238E27FC236}">
                <a16:creationId xmlns:a16="http://schemas.microsoft.com/office/drawing/2014/main" id="{9B8724B2-A5E6-2845-2A28-9D9B201809E6}"/>
              </a:ext>
            </a:extLst>
          </p:cNvPr>
          <p:cNvSpPr>
            <a:spLocks noGrp="1"/>
          </p:cNvSpPr>
          <p:nvPr>
            <p:ph type="sldNum" sz="quarter" idx="12"/>
          </p:nvPr>
        </p:nvSpPr>
        <p:spPr/>
        <p:txBody>
          <a:bodyPr/>
          <a:lstStyle/>
          <a:p>
            <a:fld id="{33B4EFDB-31F5-4013-B8F2-8D0C9D809722}" type="slidenum">
              <a:rPr lang="en-US" smtClean="0"/>
              <a:t>27</a:t>
            </a:fld>
            <a:endParaRPr lang="en-US"/>
          </a:p>
        </p:txBody>
      </p:sp>
    </p:spTree>
    <p:extLst>
      <p:ext uri="{BB962C8B-B14F-4D97-AF65-F5344CB8AC3E}">
        <p14:creationId xmlns:p14="http://schemas.microsoft.com/office/powerpoint/2010/main" val="140803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663B5-B48C-4AB6-7E95-F777D47B9083}"/>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7C5DE882-1E2C-3DF3-FA9E-D7F39CDFD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 y="1174350"/>
            <a:ext cx="9595104" cy="5298546"/>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8C0A1BBC-740E-53EB-5E9E-6FB908541083}"/>
              </a:ext>
            </a:extLst>
          </p:cNvPr>
          <p:cNvGrpSpPr/>
          <p:nvPr/>
        </p:nvGrpSpPr>
        <p:grpSpPr>
          <a:xfrm>
            <a:off x="1906073" y="2706581"/>
            <a:ext cx="2889161" cy="431442"/>
            <a:chOff x="1906073" y="2918457"/>
            <a:chExt cx="2889161" cy="431442"/>
          </a:xfrm>
        </p:grpSpPr>
        <p:sp>
          <p:nvSpPr>
            <p:cNvPr id="3" name="Oval 2">
              <a:extLst>
                <a:ext uri="{FF2B5EF4-FFF2-40B4-BE49-F238E27FC236}">
                  <a16:creationId xmlns:a16="http://schemas.microsoft.com/office/drawing/2014/main" id="{62DC465E-BA0C-7DC2-120C-592F823AEF9D}"/>
                </a:ext>
              </a:extLst>
            </p:cNvPr>
            <p:cNvSpPr/>
            <p:nvPr/>
          </p:nvSpPr>
          <p:spPr>
            <a:xfrm>
              <a:off x="4286519" y="2918457"/>
              <a:ext cx="508715" cy="43144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DA40DE6-1E11-C11A-340F-44A6E5A521ED}"/>
                </a:ext>
              </a:extLst>
            </p:cNvPr>
            <p:cNvCxnSpPr/>
            <p:nvPr/>
          </p:nvCxnSpPr>
          <p:spPr>
            <a:xfrm flipH="1">
              <a:off x="1906073" y="3065172"/>
              <a:ext cx="2682025" cy="0"/>
            </a:xfrm>
            <a:prstGeom prst="line">
              <a:avLst/>
            </a:prstGeom>
            <a:ln w="38100" cap="flat" cmpd="sng" algn="ctr">
              <a:solidFill>
                <a:srgbClr val="FF000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14" name="Group 13">
            <a:extLst>
              <a:ext uri="{FF2B5EF4-FFF2-40B4-BE49-F238E27FC236}">
                <a16:creationId xmlns:a16="http://schemas.microsoft.com/office/drawing/2014/main" id="{C1F04385-1BAC-F55D-444E-E170FF58F805}"/>
              </a:ext>
            </a:extLst>
          </p:cNvPr>
          <p:cNvGrpSpPr/>
          <p:nvPr/>
        </p:nvGrpSpPr>
        <p:grpSpPr>
          <a:xfrm>
            <a:off x="4333741" y="5670868"/>
            <a:ext cx="4296944" cy="431442"/>
            <a:chOff x="4333741" y="5882744"/>
            <a:chExt cx="4296944" cy="431442"/>
          </a:xfrm>
        </p:grpSpPr>
        <p:sp>
          <p:nvSpPr>
            <p:cNvPr id="2" name="Oval 1">
              <a:extLst>
                <a:ext uri="{FF2B5EF4-FFF2-40B4-BE49-F238E27FC236}">
                  <a16:creationId xmlns:a16="http://schemas.microsoft.com/office/drawing/2014/main" id="{A6F15B0E-2E1E-07C4-DABA-6F8597D5A777}"/>
                </a:ext>
              </a:extLst>
            </p:cNvPr>
            <p:cNvSpPr/>
            <p:nvPr/>
          </p:nvSpPr>
          <p:spPr>
            <a:xfrm>
              <a:off x="4333741" y="5882744"/>
              <a:ext cx="508715" cy="43144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02ED9D1-7222-8F9A-2F0A-3F077C954F7B}"/>
                </a:ext>
              </a:extLst>
            </p:cNvPr>
            <p:cNvCxnSpPr>
              <a:cxnSpLocks/>
            </p:cNvCxnSpPr>
            <p:nvPr/>
          </p:nvCxnSpPr>
          <p:spPr>
            <a:xfrm flipV="1">
              <a:off x="4588098" y="6053070"/>
              <a:ext cx="4042587" cy="45395"/>
            </a:xfrm>
            <a:prstGeom prst="line">
              <a:avLst/>
            </a:prstGeom>
            <a:ln w="38100" cap="flat" cmpd="sng" algn="ctr">
              <a:solidFill>
                <a:srgbClr val="FF000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5" name="Rectangle 14">
            <a:extLst>
              <a:ext uri="{FF2B5EF4-FFF2-40B4-BE49-F238E27FC236}">
                <a16:creationId xmlns:a16="http://schemas.microsoft.com/office/drawing/2014/main" id="{A64452FE-4C56-2F1A-217A-A5F7CD452FE1}"/>
              </a:ext>
            </a:extLst>
          </p:cNvPr>
          <p:cNvSpPr/>
          <p:nvPr/>
        </p:nvSpPr>
        <p:spPr>
          <a:xfrm>
            <a:off x="3689797" y="1302590"/>
            <a:ext cx="4140558" cy="3044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8FE1CF-4D81-E5A0-4016-6647199D282D}"/>
              </a:ext>
            </a:extLst>
          </p:cNvPr>
          <p:cNvSpPr/>
          <p:nvPr/>
        </p:nvSpPr>
        <p:spPr>
          <a:xfrm>
            <a:off x="3492432" y="6419704"/>
            <a:ext cx="4140558" cy="3044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Constant c</a:t>
            </a:r>
          </a:p>
        </p:txBody>
      </p:sp>
      <p:grpSp>
        <p:nvGrpSpPr>
          <p:cNvPr id="22" name="Group 21">
            <a:extLst>
              <a:ext uri="{FF2B5EF4-FFF2-40B4-BE49-F238E27FC236}">
                <a16:creationId xmlns:a16="http://schemas.microsoft.com/office/drawing/2014/main" id="{77B0E5F7-D475-6426-926B-E954DCBAE537}"/>
              </a:ext>
            </a:extLst>
          </p:cNvPr>
          <p:cNvGrpSpPr/>
          <p:nvPr/>
        </p:nvGrpSpPr>
        <p:grpSpPr>
          <a:xfrm>
            <a:off x="1440554" y="6105433"/>
            <a:ext cx="8725675" cy="390898"/>
            <a:chOff x="2207941" y="4516253"/>
            <a:chExt cx="8725675" cy="390898"/>
          </a:xfrm>
        </p:grpSpPr>
        <p:sp>
          <p:nvSpPr>
            <p:cNvPr id="6" name="Rectangle 5">
              <a:extLst>
                <a:ext uri="{FF2B5EF4-FFF2-40B4-BE49-F238E27FC236}">
                  <a16:creationId xmlns:a16="http://schemas.microsoft.com/office/drawing/2014/main" id="{F345F2F3-ACE0-1E34-1F59-7368F0B28B11}"/>
                </a:ext>
              </a:extLst>
            </p:cNvPr>
            <p:cNvSpPr/>
            <p:nvPr/>
          </p:nvSpPr>
          <p:spPr>
            <a:xfrm>
              <a:off x="2207941" y="4597641"/>
              <a:ext cx="8725675" cy="2328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10D98784-FE7B-63C9-ED65-14A272484B7E}"/>
                </a:ext>
              </a:extLst>
            </p:cNvPr>
            <p:cNvGrpSpPr/>
            <p:nvPr/>
          </p:nvGrpSpPr>
          <p:grpSpPr>
            <a:xfrm>
              <a:off x="2432748" y="4516253"/>
              <a:ext cx="8065241" cy="390898"/>
              <a:chOff x="1683657" y="6222417"/>
              <a:chExt cx="8065241" cy="390898"/>
            </a:xfrm>
          </p:grpSpPr>
          <p:sp>
            <p:nvSpPr>
              <p:cNvPr id="7" name="TextBox 6">
                <a:extLst>
                  <a:ext uri="{FF2B5EF4-FFF2-40B4-BE49-F238E27FC236}">
                    <a16:creationId xmlns:a16="http://schemas.microsoft.com/office/drawing/2014/main" id="{C8A12587-DD7F-B578-749D-2F10C40FF5D5}"/>
                  </a:ext>
                </a:extLst>
              </p:cNvPr>
              <p:cNvSpPr txBox="1"/>
              <p:nvPr/>
            </p:nvSpPr>
            <p:spPr>
              <a:xfrm>
                <a:off x="1683657" y="6236093"/>
                <a:ext cx="348672" cy="369332"/>
              </a:xfrm>
              <a:prstGeom prst="rect">
                <a:avLst/>
              </a:prstGeom>
              <a:noFill/>
            </p:spPr>
            <p:txBody>
              <a:bodyPr wrap="square" rtlCol="0">
                <a:spAutoFit/>
              </a:bodyPr>
              <a:lstStyle/>
              <a:p>
                <a:r>
                  <a:rPr lang="en-US"/>
                  <a:t>0</a:t>
                </a:r>
              </a:p>
            </p:txBody>
          </p:sp>
          <p:sp>
            <p:nvSpPr>
              <p:cNvPr id="10" name="TextBox 9">
                <a:extLst>
                  <a:ext uri="{FF2B5EF4-FFF2-40B4-BE49-F238E27FC236}">
                    <a16:creationId xmlns:a16="http://schemas.microsoft.com/office/drawing/2014/main" id="{4AAC21FC-3B34-0E2D-5D9D-283FB6AA2DA4}"/>
                  </a:ext>
                </a:extLst>
              </p:cNvPr>
              <p:cNvSpPr txBox="1"/>
              <p:nvPr/>
            </p:nvSpPr>
            <p:spPr>
              <a:xfrm>
                <a:off x="3123473" y="6243983"/>
                <a:ext cx="530050" cy="369332"/>
              </a:xfrm>
              <a:prstGeom prst="rect">
                <a:avLst/>
              </a:prstGeom>
              <a:noFill/>
            </p:spPr>
            <p:txBody>
              <a:bodyPr wrap="square" rtlCol="0">
                <a:spAutoFit/>
              </a:bodyPr>
              <a:lstStyle/>
              <a:p>
                <a:r>
                  <a:rPr lang="en-US"/>
                  <a:t>0.5</a:t>
                </a:r>
              </a:p>
            </p:txBody>
          </p:sp>
          <p:sp>
            <p:nvSpPr>
              <p:cNvPr id="11" name="TextBox 10">
                <a:extLst>
                  <a:ext uri="{FF2B5EF4-FFF2-40B4-BE49-F238E27FC236}">
                    <a16:creationId xmlns:a16="http://schemas.microsoft.com/office/drawing/2014/main" id="{2FC65949-454A-ECFE-4485-FE2BFBBCAABA}"/>
                  </a:ext>
                </a:extLst>
              </p:cNvPr>
              <p:cNvSpPr txBox="1"/>
              <p:nvPr/>
            </p:nvSpPr>
            <p:spPr>
              <a:xfrm>
                <a:off x="4625824" y="6233569"/>
                <a:ext cx="530050" cy="369332"/>
              </a:xfrm>
              <a:prstGeom prst="rect">
                <a:avLst/>
              </a:prstGeom>
              <a:noFill/>
            </p:spPr>
            <p:txBody>
              <a:bodyPr wrap="square" rtlCol="0">
                <a:spAutoFit/>
              </a:bodyPr>
              <a:lstStyle/>
              <a:p>
                <a:r>
                  <a:rPr lang="en-US"/>
                  <a:t>1</a:t>
                </a:r>
              </a:p>
            </p:txBody>
          </p:sp>
          <p:sp>
            <p:nvSpPr>
              <p:cNvPr id="12" name="TextBox 11">
                <a:extLst>
                  <a:ext uri="{FF2B5EF4-FFF2-40B4-BE49-F238E27FC236}">
                    <a16:creationId xmlns:a16="http://schemas.microsoft.com/office/drawing/2014/main" id="{DF358D8A-12E0-EAD5-BAB7-9A770B3FB161}"/>
                  </a:ext>
                </a:extLst>
              </p:cNvPr>
              <p:cNvSpPr txBox="1"/>
              <p:nvPr/>
            </p:nvSpPr>
            <p:spPr>
              <a:xfrm>
                <a:off x="6139297" y="6233569"/>
                <a:ext cx="530050" cy="369332"/>
              </a:xfrm>
              <a:prstGeom prst="rect">
                <a:avLst/>
              </a:prstGeom>
              <a:noFill/>
            </p:spPr>
            <p:txBody>
              <a:bodyPr wrap="square" rtlCol="0">
                <a:spAutoFit/>
              </a:bodyPr>
              <a:lstStyle/>
              <a:p>
                <a:r>
                  <a:rPr lang="en-US"/>
                  <a:t>1.5</a:t>
                </a:r>
              </a:p>
            </p:txBody>
          </p:sp>
          <p:sp>
            <p:nvSpPr>
              <p:cNvPr id="17" name="TextBox 16">
                <a:extLst>
                  <a:ext uri="{FF2B5EF4-FFF2-40B4-BE49-F238E27FC236}">
                    <a16:creationId xmlns:a16="http://schemas.microsoft.com/office/drawing/2014/main" id="{E80D88C4-35C4-364A-2B26-92396E300D36}"/>
                  </a:ext>
                </a:extLst>
              </p:cNvPr>
              <p:cNvSpPr txBox="1"/>
              <p:nvPr/>
            </p:nvSpPr>
            <p:spPr>
              <a:xfrm>
                <a:off x="7735106" y="6222417"/>
                <a:ext cx="530050" cy="369332"/>
              </a:xfrm>
              <a:prstGeom prst="rect">
                <a:avLst/>
              </a:prstGeom>
              <a:noFill/>
            </p:spPr>
            <p:txBody>
              <a:bodyPr wrap="square" rtlCol="0">
                <a:spAutoFit/>
              </a:bodyPr>
              <a:lstStyle/>
              <a:p>
                <a:r>
                  <a:rPr lang="en-US"/>
                  <a:t>2</a:t>
                </a:r>
              </a:p>
            </p:txBody>
          </p:sp>
          <p:sp>
            <p:nvSpPr>
              <p:cNvPr id="19" name="TextBox 18">
                <a:extLst>
                  <a:ext uri="{FF2B5EF4-FFF2-40B4-BE49-F238E27FC236}">
                    <a16:creationId xmlns:a16="http://schemas.microsoft.com/office/drawing/2014/main" id="{71EA81C4-2E3D-E55C-8505-CEBA8851C9EC}"/>
                  </a:ext>
                </a:extLst>
              </p:cNvPr>
              <p:cNvSpPr txBox="1"/>
              <p:nvPr/>
            </p:nvSpPr>
            <p:spPr>
              <a:xfrm>
                <a:off x="9218848" y="6243983"/>
                <a:ext cx="530050" cy="369332"/>
              </a:xfrm>
              <a:prstGeom prst="rect">
                <a:avLst/>
              </a:prstGeom>
              <a:noFill/>
            </p:spPr>
            <p:txBody>
              <a:bodyPr wrap="square" rtlCol="0">
                <a:spAutoFit/>
              </a:bodyPr>
              <a:lstStyle/>
              <a:p>
                <a:r>
                  <a:rPr lang="en-US"/>
                  <a:t>2.5</a:t>
                </a:r>
              </a:p>
            </p:txBody>
          </p:sp>
        </p:grpSp>
      </p:grpSp>
      <p:grpSp>
        <p:nvGrpSpPr>
          <p:cNvPr id="25" name="Group 24">
            <a:extLst>
              <a:ext uri="{FF2B5EF4-FFF2-40B4-BE49-F238E27FC236}">
                <a16:creationId xmlns:a16="http://schemas.microsoft.com/office/drawing/2014/main" id="{A5E75EA7-910B-F497-9BEF-1463DA18329A}"/>
              </a:ext>
            </a:extLst>
          </p:cNvPr>
          <p:cNvGrpSpPr/>
          <p:nvPr/>
        </p:nvGrpSpPr>
        <p:grpSpPr>
          <a:xfrm>
            <a:off x="9392991" y="5981656"/>
            <a:ext cx="3040549" cy="489986"/>
            <a:chOff x="9392991" y="6193532"/>
            <a:chExt cx="3040549" cy="489986"/>
          </a:xfrm>
        </p:grpSpPr>
        <p:cxnSp>
          <p:nvCxnSpPr>
            <p:cNvPr id="20" name="Straight Arrow Connector 19">
              <a:extLst>
                <a:ext uri="{FF2B5EF4-FFF2-40B4-BE49-F238E27FC236}">
                  <a16:creationId xmlns:a16="http://schemas.microsoft.com/office/drawing/2014/main" id="{8DAC3CE3-3932-333A-E504-ED8D36C1253F}"/>
                </a:ext>
              </a:extLst>
            </p:cNvPr>
            <p:cNvCxnSpPr>
              <a:cxnSpLocks/>
            </p:cNvCxnSpPr>
            <p:nvPr/>
          </p:nvCxnSpPr>
          <p:spPr>
            <a:xfrm flipH="1" flipV="1">
              <a:off x="9392991" y="6193532"/>
              <a:ext cx="852153" cy="29934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ED71DFD6-2F6D-B404-BAF5-4E7AEF9A2A2C}"/>
                </a:ext>
              </a:extLst>
            </p:cNvPr>
            <p:cNvSpPr txBox="1"/>
            <p:nvPr/>
          </p:nvSpPr>
          <p:spPr>
            <a:xfrm>
              <a:off x="10281418" y="6314186"/>
              <a:ext cx="2152122" cy="369332"/>
            </a:xfrm>
            <a:prstGeom prst="rect">
              <a:avLst/>
            </a:prstGeom>
            <a:noFill/>
          </p:spPr>
          <p:txBody>
            <a:bodyPr wrap="square" rtlCol="0">
              <a:spAutoFit/>
            </a:bodyPr>
            <a:lstStyle/>
            <a:p>
              <a:r>
                <a:rPr lang="en-US" b="1">
                  <a:solidFill>
                    <a:srgbClr val="FF0000"/>
                  </a:solidFill>
                </a:rPr>
                <a:t>Prioritize short</a:t>
              </a:r>
            </a:p>
          </p:txBody>
        </p:sp>
      </p:grpSp>
      <p:grpSp>
        <p:nvGrpSpPr>
          <p:cNvPr id="35" name="Group 34">
            <a:extLst>
              <a:ext uri="{FF2B5EF4-FFF2-40B4-BE49-F238E27FC236}">
                <a16:creationId xmlns:a16="http://schemas.microsoft.com/office/drawing/2014/main" id="{9A256F16-4D50-A61B-DC92-789F8121AC55}"/>
              </a:ext>
            </a:extLst>
          </p:cNvPr>
          <p:cNvGrpSpPr/>
          <p:nvPr/>
        </p:nvGrpSpPr>
        <p:grpSpPr>
          <a:xfrm>
            <a:off x="706937" y="1690689"/>
            <a:ext cx="661991" cy="4517553"/>
            <a:chOff x="623602" y="1690688"/>
            <a:chExt cx="661991" cy="4517553"/>
          </a:xfrm>
        </p:grpSpPr>
        <p:sp>
          <p:nvSpPr>
            <p:cNvPr id="27" name="Rectangle 26">
              <a:extLst>
                <a:ext uri="{FF2B5EF4-FFF2-40B4-BE49-F238E27FC236}">
                  <a16:creationId xmlns:a16="http://schemas.microsoft.com/office/drawing/2014/main" id="{2FED2942-246E-93E3-E1CC-7069907A242E}"/>
                </a:ext>
              </a:extLst>
            </p:cNvPr>
            <p:cNvSpPr/>
            <p:nvPr/>
          </p:nvSpPr>
          <p:spPr>
            <a:xfrm>
              <a:off x="732262" y="1690688"/>
              <a:ext cx="553331" cy="45175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6A78573-8DAC-370A-BF3C-2C54C48026FB}"/>
                </a:ext>
              </a:extLst>
            </p:cNvPr>
            <p:cNvSpPr txBox="1"/>
            <p:nvPr/>
          </p:nvSpPr>
          <p:spPr>
            <a:xfrm rot="16200000">
              <a:off x="-18431" y="3466637"/>
              <a:ext cx="1653397" cy="369332"/>
            </a:xfrm>
            <a:prstGeom prst="rect">
              <a:avLst/>
            </a:prstGeom>
            <a:noFill/>
          </p:spPr>
          <p:txBody>
            <a:bodyPr wrap="square" rtlCol="0">
              <a:spAutoFit/>
            </a:bodyPr>
            <a:lstStyle/>
            <a:p>
              <a:r>
                <a:rPr lang="en-US"/>
                <a:t>Latency (s)</a:t>
              </a:r>
            </a:p>
          </p:txBody>
        </p:sp>
        <p:sp>
          <p:nvSpPr>
            <p:cNvPr id="29" name="TextBox 28">
              <a:extLst>
                <a:ext uri="{FF2B5EF4-FFF2-40B4-BE49-F238E27FC236}">
                  <a16:creationId xmlns:a16="http://schemas.microsoft.com/office/drawing/2014/main" id="{DAE59E40-F1F6-33C7-FD7D-FDDF59CAB959}"/>
                </a:ext>
              </a:extLst>
            </p:cNvPr>
            <p:cNvSpPr txBox="1"/>
            <p:nvPr/>
          </p:nvSpPr>
          <p:spPr>
            <a:xfrm>
              <a:off x="890958" y="5835693"/>
              <a:ext cx="348672" cy="369332"/>
            </a:xfrm>
            <a:prstGeom prst="rect">
              <a:avLst/>
            </a:prstGeom>
            <a:noFill/>
          </p:spPr>
          <p:txBody>
            <a:bodyPr wrap="square" rtlCol="0">
              <a:spAutoFit/>
            </a:bodyPr>
            <a:lstStyle/>
            <a:p>
              <a:r>
                <a:rPr lang="en-US"/>
                <a:t>0</a:t>
              </a:r>
            </a:p>
          </p:txBody>
        </p:sp>
        <p:sp>
          <p:nvSpPr>
            <p:cNvPr id="30" name="TextBox 29">
              <a:extLst>
                <a:ext uri="{FF2B5EF4-FFF2-40B4-BE49-F238E27FC236}">
                  <a16:creationId xmlns:a16="http://schemas.microsoft.com/office/drawing/2014/main" id="{09493679-BB97-43D2-5149-1A24B49F01B9}"/>
                </a:ext>
              </a:extLst>
            </p:cNvPr>
            <p:cNvSpPr txBox="1"/>
            <p:nvPr/>
          </p:nvSpPr>
          <p:spPr>
            <a:xfrm>
              <a:off x="896534" y="5101800"/>
              <a:ext cx="348672" cy="369332"/>
            </a:xfrm>
            <a:prstGeom prst="rect">
              <a:avLst/>
            </a:prstGeom>
            <a:noFill/>
          </p:spPr>
          <p:txBody>
            <a:bodyPr wrap="square" rtlCol="0">
              <a:spAutoFit/>
            </a:bodyPr>
            <a:lstStyle/>
            <a:p>
              <a:r>
                <a:rPr lang="en-US"/>
                <a:t>2</a:t>
              </a:r>
            </a:p>
          </p:txBody>
        </p:sp>
        <p:sp>
          <p:nvSpPr>
            <p:cNvPr id="31" name="TextBox 30">
              <a:extLst>
                <a:ext uri="{FF2B5EF4-FFF2-40B4-BE49-F238E27FC236}">
                  <a16:creationId xmlns:a16="http://schemas.microsoft.com/office/drawing/2014/main" id="{1171A643-C5A3-2A82-0823-8E9577A5C296}"/>
                </a:ext>
              </a:extLst>
            </p:cNvPr>
            <p:cNvSpPr txBox="1"/>
            <p:nvPr/>
          </p:nvSpPr>
          <p:spPr>
            <a:xfrm>
              <a:off x="887518" y="4290065"/>
              <a:ext cx="348672" cy="369332"/>
            </a:xfrm>
            <a:prstGeom prst="rect">
              <a:avLst/>
            </a:prstGeom>
            <a:noFill/>
          </p:spPr>
          <p:txBody>
            <a:bodyPr wrap="square" rtlCol="0">
              <a:spAutoFit/>
            </a:bodyPr>
            <a:lstStyle/>
            <a:p>
              <a:r>
                <a:rPr lang="en-US"/>
                <a:t>4</a:t>
              </a:r>
            </a:p>
          </p:txBody>
        </p:sp>
        <p:sp>
          <p:nvSpPr>
            <p:cNvPr id="32" name="TextBox 31">
              <a:extLst>
                <a:ext uri="{FF2B5EF4-FFF2-40B4-BE49-F238E27FC236}">
                  <a16:creationId xmlns:a16="http://schemas.microsoft.com/office/drawing/2014/main" id="{8D2F3DC8-2E88-ACAE-B813-3A0B005F3289}"/>
                </a:ext>
              </a:extLst>
            </p:cNvPr>
            <p:cNvSpPr txBox="1"/>
            <p:nvPr/>
          </p:nvSpPr>
          <p:spPr>
            <a:xfrm>
              <a:off x="917840" y="3466637"/>
              <a:ext cx="348672" cy="369332"/>
            </a:xfrm>
            <a:prstGeom prst="rect">
              <a:avLst/>
            </a:prstGeom>
            <a:noFill/>
          </p:spPr>
          <p:txBody>
            <a:bodyPr wrap="square" rtlCol="0">
              <a:spAutoFit/>
            </a:bodyPr>
            <a:lstStyle/>
            <a:p>
              <a:r>
                <a:rPr lang="en-US"/>
                <a:t>6</a:t>
              </a:r>
            </a:p>
          </p:txBody>
        </p:sp>
        <p:sp>
          <p:nvSpPr>
            <p:cNvPr id="33" name="TextBox 32">
              <a:extLst>
                <a:ext uri="{FF2B5EF4-FFF2-40B4-BE49-F238E27FC236}">
                  <a16:creationId xmlns:a16="http://schemas.microsoft.com/office/drawing/2014/main" id="{AFB62CFA-C266-3B00-98AF-53F4C00CC635}"/>
                </a:ext>
              </a:extLst>
            </p:cNvPr>
            <p:cNvSpPr txBox="1"/>
            <p:nvPr/>
          </p:nvSpPr>
          <p:spPr>
            <a:xfrm>
              <a:off x="874230" y="2744787"/>
              <a:ext cx="348672" cy="369332"/>
            </a:xfrm>
            <a:prstGeom prst="rect">
              <a:avLst/>
            </a:prstGeom>
            <a:noFill/>
          </p:spPr>
          <p:txBody>
            <a:bodyPr wrap="square" rtlCol="0">
              <a:spAutoFit/>
            </a:bodyPr>
            <a:lstStyle/>
            <a:p>
              <a:r>
                <a:rPr lang="en-US"/>
                <a:t>8</a:t>
              </a:r>
            </a:p>
          </p:txBody>
        </p:sp>
        <p:sp>
          <p:nvSpPr>
            <p:cNvPr id="34" name="TextBox 33">
              <a:extLst>
                <a:ext uri="{FF2B5EF4-FFF2-40B4-BE49-F238E27FC236}">
                  <a16:creationId xmlns:a16="http://schemas.microsoft.com/office/drawing/2014/main" id="{636943F1-B5B9-8EBE-A42A-44656A92F504}"/>
                </a:ext>
              </a:extLst>
            </p:cNvPr>
            <p:cNvSpPr txBox="1"/>
            <p:nvPr/>
          </p:nvSpPr>
          <p:spPr>
            <a:xfrm>
              <a:off x="786161" y="1960118"/>
              <a:ext cx="440339" cy="369332"/>
            </a:xfrm>
            <a:prstGeom prst="rect">
              <a:avLst/>
            </a:prstGeom>
            <a:noFill/>
          </p:spPr>
          <p:txBody>
            <a:bodyPr wrap="square" rtlCol="0">
              <a:spAutoFit/>
            </a:bodyPr>
            <a:lstStyle/>
            <a:p>
              <a:r>
                <a:rPr lang="en-US"/>
                <a:t>10</a:t>
              </a:r>
            </a:p>
          </p:txBody>
        </p:sp>
      </p:grpSp>
      <p:grpSp>
        <p:nvGrpSpPr>
          <p:cNvPr id="26" name="Group 25">
            <a:extLst>
              <a:ext uri="{FF2B5EF4-FFF2-40B4-BE49-F238E27FC236}">
                <a16:creationId xmlns:a16="http://schemas.microsoft.com/office/drawing/2014/main" id="{B1F592E1-A415-4B89-2B08-250FE4479CD5}"/>
              </a:ext>
            </a:extLst>
          </p:cNvPr>
          <p:cNvGrpSpPr/>
          <p:nvPr/>
        </p:nvGrpSpPr>
        <p:grpSpPr>
          <a:xfrm>
            <a:off x="167425" y="6027938"/>
            <a:ext cx="1680693" cy="443704"/>
            <a:chOff x="167425" y="6239814"/>
            <a:chExt cx="1680693" cy="443704"/>
          </a:xfrm>
        </p:grpSpPr>
        <p:cxnSp>
          <p:nvCxnSpPr>
            <p:cNvPr id="18" name="Straight Arrow Connector 17">
              <a:extLst>
                <a:ext uri="{FF2B5EF4-FFF2-40B4-BE49-F238E27FC236}">
                  <a16:creationId xmlns:a16="http://schemas.microsoft.com/office/drawing/2014/main" id="{5127AC79-9D31-AFDD-5598-6AE92A9133A9}"/>
                </a:ext>
              </a:extLst>
            </p:cNvPr>
            <p:cNvCxnSpPr>
              <a:cxnSpLocks/>
            </p:cNvCxnSpPr>
            <p:nvPr/>
          </p:nvCxnSpPr>
          <p:spPr>
            <a:xfrm flipV="1">
              <a:off x="919208" y="6239814"/>
              <a:ext cx="928910" cy="18030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1E385C91-6AAF-C5AB-91F8-416D4168D96E}"/>
                </a:ext>
              </a:extLst>
            </p:cNvPr>
            <p:cNvSpPr txBox="1"/>
            <p:nvPr/>
          </p:nvSpPr>
          <p:spPr>
            <a:xfrm>
              <a:off x="167425" y="6314186"/>
              <a:ext cx="852153" cy="369332"/>
            </a:xfrm>
            <a:prstGeom prst="rect">
              <a:avLst/>
            </a:prstGeom>
            <a:noFill/>
          </p:spPr>
          <p:txBody>
            <a:bodyPr wrap="square" rtlCol="0">
              <a:spAutoFit/>
            </a:bodyPr>
            <a:lstStyle/>
            <a:p>
              <a:r>
                <a:rPr lang="en-US" b="1">
                  <a:solidFill>
                    <a:srgbClr val="FF0000"/>
                  </a:solidFill>
                </a:rPr>
                <a:t>FCFS</a:t>
              </a:r>
            </a:p>
          </p:txBody>
        </p:sp>
      </p:grpSp>
      <p:sp>
        <p:nvSpPr>
          <p:cNvPr id="5" name="Rectangle 4">
            <a:extLst>
              <a:ext uri="{FF2B5EF4-FFF2-40B4-BE49-F238E27FC236}">
                <a16:creationId xmlns:a16="http://schemas.microsoft.com/office/drawing/2014/main" id="{776A9261-B261-94AD-04D3-EAF6F742ADC7}"/>
              </a:ext>
            </a:extLst>
          </p:cNvPr>
          <p:cNvSpPr/>
          <p:nvPr/>
        </p:nvSpPr>
        <p:spPr>
          <a:xfrm>
            <a:off x="253864" y="3316467"/>
            <a:ext cx="11012424" cy="99974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t>Provides a control knob to navigate the tradeoff between median and tail latency ( percentile of requests meeting SLOs), and selectively drop requests that may not meet the deadline..</a:t>
            </a:r>
          </a:p>
        </p:txBody>
      </p:sp>
      <p:sp>
        <p:nvSpPr>
          <p:cNvPr id="4" name="Title 1">
            <a:extLst>
              <a:ext uri="{FF2B5EF4-FFF2-40B4-BE49-F238E27FC236}">
                <a16:creationId xmlns:a16="http://schemas.microsoft.com/office/drawing/2014/main" id="{96A25E53-E128-F5DF-AEB8-15AF455214BE}"/>
              </a:ext>
            </a:extLst>
          </p:cNvPr>
          <p:cNvSpPr>
            <a:spLocks noGrp="1"/>
          </p:cNvSpPr>
          <p:nvPr>
            <p:ph type="title"/>
          </p:nvPr>
        </p:nvSpPr>
        <p:spPr>
          <a:xfrm>
            <a:off x="838200" y="365125"/>
            <a:ext cx="10515600" cy="1325563"/>
          </a:xfrm>
        </p:spPr>
        <p:txBody>
          <a:bodyPr/>
          <a:lstStyle/>
          <a:p>
            <a:r>
              <a:rPr lang="en-US"/>
              <a:t>Hybrid prioritization</a:t>
            </a:r>
          </a:p>
        </p:txBody>
      </p:sp>
      <p:sp>
        <p:nvSpPr>
          <p:cNvPr id="36" name="Slide Number Placeholder 35">
            <a:extLst>
              <a:ext uri="{FF2B5EF4-FFF2-40B4-BE49-F238E27FC236}">
                <a16:creationId xmlns:a16="http://schemas.microsoft.com/office/drawing/2014/main" id="{FB2824D5-0E1B-2839-1F92-B3C27CD59B23}"/>
              </a:ext>
            </a:extLst>
          </p:cNvPr>
          <p:cNvSpPr>
            <a:spLocks noGrp="1"/>
          </p:cNvSpPr>
          <p:nvPr>
            <p:ph type="sldNum" sz="quarter" idx="12"/>
          </p:nvPr>
        </p:nvSpPr>
        <p:spPr/>
        <p:txBody>
          <a:bodyPr/>
          <a:lstStyle/>
          <a:p>
            <a:fld id="{33B4EFDB-31F5-4013-B8F2-8D0C9D809722}" type="slidenum">
              <a:rPr lang="en-US" smtClean="0"/>
              <a:t>28</a:t>
            </a:fld>
            <a:endParaRPr lang="en-US"/>
          </a:p>
        </p:txBody>
      </p:sp>
    </p:spTree>
    <p:extLst>
      <p:ext uri="{BB962C8B-B14F-4D97-AF65-F5344CB8AC3E}">
        <p14:creationId xmlns:p14="http://schemas.microsoft.com/office/powerpoint/2010/main" val="151664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FB492-6190-D865-16AB-29583363F7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3D1887-917F-EFE8-8602-22FB3265D3D5}"/>
              </a:ext>
            </a:extLst>
          </p:cNvPr>
          <p:cNvSpPr>
            <a:spLocks noGrp="1"/>
          </p:cNvSpPr>
          <p:nvPr>
            <p:ph type="title"/>
          </p:nvPr>
        </p:nvSpPr>
        <p:spPr/>
        <p:txBody>
          <a:bodyPr/>
          <a:lstStyle/>
          <a:p>
            <a:r>
              <a:rPr lang="en-US" dirty="0"/>
              <a:t>Idea 4 : Eager Relegation</a:t>
            </a:r>
          </a:p>
        </p:txBody>
      </p:sp>
      <p:sp>
        <p:nvSpPr>
          <p:cNvPr id="3" name="Content Placeholder 2">
            <a:extLst>
              <a:ext uri="{FF2B5EF4-FFF2-40B4-BE49-F238E27FC236}">
                <a16:creationId xmlns:a16="http://schemas.microsoft.com/office/drawing/2014/main" id="{469882C2-9282-F787-352C-C9F85C57BA45}"/>
              </a:ext>
            </a:extLst>
          </p:cNvPr>
          <p:cNvSpPr>
            <a:spLocks noGrp="1"/>
          </p:cNvSpPr>
          <p:nvPr>
            <p:ph idx="1"/>
          </p:nvPr>
        </p:nvSpPr>
        <p:spPr>
          <a:xfrm>
            <a:off x="932731" y="2080616"/>
            <a:ext cx="5526206" cy="4351338"/>
          </a:xfrm>
        </p:spPr>
        <p:txBody>
          <a:bodyPr>
            <a:normAutofit/>
          </a:bodyPr>
          <a:lstStyle/>
          <a:p>
            <a:r>
              <a:rPr lang="en-US" sz="2400" dirty="0"/>
              <a:t>Even with hybrid prioritization, overloads can break down a system, violating SLOs for most requests.</a:t>
            </a:r>
          </a:p>
          <a:p>
            <a:r>
              <a:rPr lang="en-US" sz="2400" dirty="0"/>
              <a:t>Proactively relegate a small fraction of requests which have a higher probability of violating their SLOs</a:t>
            </a:r>
          </a:p>
        </p:txBody>
      </p:sp>
      <p:graphicFrame>
        <p:nvGraphicFramePr>
          <p:cNvPr id="5" name="Chart 4">
            <a:extLst>
              <a:ext uri="{FF2B5EF4-FFF2-40B4-BE49-F238E27FC236}">
                <a16:creationId xmlns:a16="http://schemas.microsoft.com/office/drawing/2014/main" id="{A7135541-C339-9FC9-A383-203AF12C4058}"/>
              </a:ext>
            </a:extLst>
          </p:cNvPr>
          <p:cNvGraphicFramePr>
            <a:graphicFrameLocks/>
          </p:cNvGraphicFramePr>
          <p:nvPr/>
        </p:nvGraphicFramePr>
        <p:xfrm>
          <a:off x="6862483" y="2306171"/>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5A5668C1-A18D-59CB-02C3-879623EEF7AE}"/>
              </a:ext>
            </a:extLst>
          </p:cNvPr>
          <p:cNvSpPr>
            <a:spLocks noGrp="1"/>
          </p:cNvSpPr>
          <p:nvPr>
            <p:ph type="sldNum" sz="quarter" idx="12"/>
          </p:nvPr>
        </p:nvSpPr>
        <p:spPr/>
        <p:txBody>
          <a:bodyPr/>
          <a:lstStyle/>
          <a:p>
            <a:fld id="{33B4EFDB-31F5-4013-B8F2-8D0C9D809722}" type="slidenum">
              <a:rPr lang="en-US" smtClean="0"/>
              <a:t>29</a:t>
            </a:fld>
            <a:endParaRPr lang="en-US"/>
          </a:p>
        </p:txBody>
      </p:sp>
    </p:spTree>
    <p:extLst>
      <p:ext uri="{BB962C8B-B14F-4D97-AF65-F5344CB8AC3E}">
        <p14:creationId xmlns:p14="http://schemas.microsoft.com/office/powerpoint/2010/main" val="3707181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120BB2F-4E82-18AD-F94F-9C7D1895A20C}"/>
              </a:ext>
            </a:extLst>
          </p:cNvPr>
          <p:cNvSpPr/>
          <p:nvPr/>
        </p:nvSpPr>
        <p:spPr>
          <a:xfrm>
            <a:off x="3787131" y="3073907"/>
            <a:ext cx="4212770" cy="352651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Scheduling and Deployment</a:t>
            </a:r>
          </a:p>
        </p:txBody>
      </p:sp>
      <p:sp>
        <p:nvSpPr>
          <p:cNvPr id="5" name="Rectangle: Rounded Corners 4">
            <a:extLst>
              <a:ext uri="{FF2B5EF4-FFF2-40B4-BE49-F238E27FC236}">
                <a16:creationId xmlns:a16="http://schemas.microsoft.com/office/drawing/2014/main" id="{149A1BF8-4320-BD06-357B-C10991B7F278}"/>
              </a:ext>
            </a:extLst>
          </p:cNvPr>
          <p:cNvSpPr/>
          <p:nvPr/>
        </p:nvSpPr>
        <p:spPr>
          <a:xfrm>
            <a:off x="3977630" y="4053621"/>
            <a:ext cx="3853543" cy="2546805"/>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Communication primitives</a:t>
            </a:r>
          </a:p>
        </p:txBody>
      </p:sp>
      <p:sp>
        <p:nvSpPr>
          <p:cNvPr id="2" name="Title 1">
            <a:extLst>
              <a:ext uri="{FF2B5EF4-FFF2-40B4-BE49-F238E27FC236}">
                <a16:creationId xmlns:a16="http://schemas.microsoft.com/office/drawing/2014/main" id="{069A6F84-5D23-8E67-A2C6-1B1C20142C37}"/>
              </a:ext>
            </a:extLst>
          </p:cNvPr>
          <p:cNvSpPr>
            <a:spLocks noGrp="1"/>
          </p:cNvSpPr>
          <p:nvPr>
            <p:ph type="title"/>
          </p:nvPr>
        </p:nvSpPr>
        <p:spPr/>
        <p:txBody>
          <a:bodyPr/>
          <a:lstStyle/>
          <a:p>
            <a:r>
              <a:rPr lang="en-US" dirty="0"/>
              <a:t>Efficient LLM (GenAI) Inference</a:t>
            </a:r>
          </a:p>
        </p:txBody>
      </p:sp>
      <p:sp>
        <p:nvSpPr>
          <p:cNvPr id="4" name="Rectangle: Rounded Corners 3">
            <a:extLst>
              <a:ext uri="{FF2B5EF4-FFF2-40B4-BE49-F238E27FC236}">
                <a16:creationId xmlns:a16="http://schemas.microsoft.com/office/drawing/2014/main" id="{59FF5D4E-0454-FFBA-8B1E-287DF2211FF0}"/>
              </a:ext>
            </a:extLst>
          </p:cNvPr>
          <p:cNvSpPr/>
          <p:nvPr/>
        </p:nvSpPr>
        <p:spPr>
          <a:xfrm>
            <a:off x="4157244" y="4940809"/>
            <a:ext cx="3521529" cy="16596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Memory management</a:t>
            </a:r>
          </a:p>
        </p:txBody>
      </p:sp>
      <p:sp>
        <p:nvSpPr>
          <p:cNvPr id="7" name="Rectangle: Rounded Corners 6">
            <a:extLst>
              <a:ext uri="{FF2B5EF4-FFF2-40B4-BE49-F238E27FC236}">
                <a16:creationId xmlns:a16="http://schemas.microsoft.com/office/drawing/2014/main" id="{EDF637FA-03CB-B767-5AE5-F30F36028C90}"/>
              </a:ext>
            </a:extLst>
          </p:cNvPr>
          <p:cNvSpPr/>
          <p:nvPr/>
        </p:nvSpPr>
        <p:spPr>
          <a:xfrm>
            <a:off x="4440268" y="5789440"/>
            <a:ext cx="2911929" cy="8109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GPU kernels</a:t>
            </a:r>
          </a:p>
        </p:txBody>
      </p:sp>
      <p:grpSp>
        <p:nvGrpSpPr>
          <p:cNvPr id="16" name="Group 15">
            <a:extLst>
              <a:ext uri="{FF2B5EF4-FFF2-40B4-BE49-F238E27FC236}">
                <a16:creationId xmlns:a16="http://schemas.microsoft.com/office/drawing/2014/main" id="{1D15AFA2-6B52-D049-44AB-D3F210FDA777}"/>
              </a:ext>
            </a:extLst>
          </p:cNvPr>
          <p:cNvGrpSpPr/>
          <p:nvPr/>
        </p:nvGrpSpPr>
        <p:grpSpPr>
          <a:xfrm>
            <a:off x="115358" y="4140741"/>
            <a:ext cx="3535696" cy="1586688"/>
            <a:chOff x="1257194" y="1513736"/>
            <a:chExt cx="5582952" cy="1270739"/>
          </a:xfrm>
        </p:grpSpPr>
        <p:sp>
          <p:nvSpPr>
            <p:cNvPr id="19" name="TextBox 18">
              <a:extLst>
                <a:ext uri="{FF2B5EF4-FFF2-40B4-BE49-F238E27FC236}">
                  <a16:creationId xmlns:a16="http://schemas.microsoft.com/office/drawing/2014/main" id="{C0599983-2F00-EAF7-5622-37B8B27DD78F}"/>
                </a:ext>
              </a:extLst>
            </p:cNvPr>
            <p:cNvSpPr txBox="1"/>
            <p:nvPr/>
          </p:nvSpPr>
          <p:spPr>
            <a:xfrm>
              <a:off x="1257194" y="1513736"/>
              <a:ext cx="5582952" cy="430887"/>
            </a:xfrm>
            <a:prstGeom prst="rect">
              <a:avLst/>
            </a:prstGeom>
            <a:solidFill>
              <a:srgbClr val="F2AA84"/>
            </a:solidFill>
            <a:ln w="15875">
              <a:solidFill>
                <a:schemeClr val="accent1">
                  <a:shade val="15000"/>
                </a:schemeClr>
              </a:solidFill>
            </a:ln>
          </p:spPr>
          <p:txBody>
            <a:bodyPr wrap="square" rtlCol="0">
              <a:spAutoFit/>
            </a:bodyPr>
            <a:lstStyle/>
            <a:p>
              <a:pPr algn="ctr"/>
              <a:r>
                <a:rPr lang="en-US" sz="2200" b="1" dirty="0"/>
                <a:t>Memory management</a:t>
              </a:r>
            </a:p>
          </p:txBody>
        </p:sp>
        <p:sp>
          <p:nvSpPr>
            <p:cNvPr id="20" name="TextBox 19">
              <a:extLst>
                <a:ext uri="{FF2B5EF4-FFF2-40B4-BE49-F238E27FC236}">
                  <a16:creationId xmlns:a16="http://schemas.microsoft.com/office/drawing/2014/main" id="{13B735A0-6B38-D199-35D6-344A1475BE95}"/>
                </a:ext>
              </a:extLst>
            </p:cNvPr>
            <p:cNvSpPr txBox="1"/>
            <p:nvPr/>
          </p:nvSpPr>
          <p:spPr>
            <a:xfrm>
              <a:off x="1257196" y="1971056"/>
              <a:ext cx="5582950" cy="813419"/>
            </a:xfrm>
            <a:prstGeom prst="rect">
              <a:avLst/>
            </a:prstGeom>
            <a:noFill/>
            <a:ln w="15875">
              <a:solidFill>
                <a:schemeClr val="accent1">
                  <a:shade val="15000"/>
                </a:schemeClr>
              </a:solidFill>
            </a:ln>
          </p:spPr>
          <p:txBody>
            <a:bodyPr wrap="square" rtlCol="0">
              <a:spAutoFit/>
            </a:bodyPr>
            <a:lstStyle/>
            <a:p>
              <a:pPr lvl="1"/>
              <a:r>
                <a:rPr lang="en-US" sz="2000" dirty="0"/>
                <a:t>PagedAttention (vLLM, UC Berkeley), </a:t>
              </a:r>
              <a:r>
                <a:rPr lang="en-US" sz="2000" dirty="0" err="1">
                  <a:solidFill>
                    <a:srgbClr val="0070C0"/>
                  </a:solidFill>
                </a:rPr>
                <a:t>vAttention</a:t>
              </a:r>
              <a:r>
                <a:rPr lang="en-US" sz="2000" dirty="0">
                  <a:solidFill>
                    <a:srgbClr val="0070C0"/>
                  </a:solidFill>
                </a:rPr>
                <a:t> (Asplos’25)</a:t>
              </a:r>
            </a:p>
          </p:txBody>
        </p:sp>
      </p:grpSp>
      <p:grpSp>
        <p:nvGrpSpPr>
          <p:cNvPr id="25" name="Group 24">
            <a:extLst>
              <a:ext uri="{FF2B5EF4-FFF2-40B4-BE49-F238E27FC236}">
                <a16:creationId xmlns:a16="http://schemas.microsoft.com/office/drawing/2014/main" id="{B29BFC0E-4923-C560-DE8F-3BD4C1B441BE}"/>
              </a:ext>
            </a:extLst>
          </p:cNvPr>
          <p:cNvGrpSpPr/>
          <p:nvPr/>
        </p:nvGrpSpPr>
        <p:grpSpPr>
          <a:xfrm>
            <a:off x="115358" y="1596810"/>
            <a:ext cx="5371042" cy="1325568"/>
            <a:chOff x="966159" y="1574510"/>
            <a:chExt cx="5944341" cy="1507095"/>
          </a:xfrm>
        </p:grpSpPr>
        <p:sp>
          <p:nvSpPr>
            <p:cNvPr id="26" name="TextBox 25">
              <a:extLst>
                <a:ext uri="{FF2B5EF4-FFF2-40B4-BE49-F238E27FC236}">
                  <a16:creationId xmlns:a16="http://schemas.microsoft.com/office/drawing/2014/main" id="{CC41047B-B18E-818C-3E6E-F6B44D9F958A}"/>
                </a:ext>
              </a:extLst>
            </p:cNvPr>
            <p:cNvSpPr txBox="1"/>
            <p:nvPr/>
          </p:nvSpPr>
          <p:spPr>
            <a:xfrm>
              <a:off x="966159" y="1574510"/>
              <a:ext cx="5944341" cy="430887"/>
            </a:xfrm>
            <a:prstGeom prst="rect">
              <a:avLst/>
            </a:prstGeom>
            <a:solidFill>
              <a:srgbClr val="B4E5A2"/>
            </a:solidFill>
            <a:ln w="15875">
              <a:solidFill>
                <a:schemeClr val="accent1">
                  <a:shade val="15000"/>
                </a:schemeClr>
              </a:solidFill>
            </a:ln>
          </p:spPr>
          <p:txBody>
            <a:bodyPr wrap="square" rtlCol="0">
              <a:spAutoFit/>
            </a:bodyPr>
            <a:lstStyle/>
            <a:p>
              <a:pPr algn="ctr"/>
              <a:r>
                <a:rPr lang="en-US" sz="2200" b="1" dirty="0"/>
                <a:t>Scheduling and Deployment</a:t>
              </a:r>
            </a:p>
          </p:txBody>
        </p:sp>
        <p:sp>
          <p:nvSpPr>
            <p:cNvPr id="27" name="TextBox 26">
              <a:extLst>
                <a:ext uri="{FF2B5EF4-FFF2-40B4-BE49-F238E27FC236}">
                  <a16:creationId xmlns:a16="http://schemas.microsoft.com/office/drawing/2014/main" id="{F1041D2D-1AAE-1D02-BEC9-987B07D6F171}"/>
                </a:ext>
              </a:extLst>
            </p:cNvPr>
            <p:cNvSpPr txBox="1"/>
            <p:nvPr/>
          </p:nvSpPr>
          <p:spPr>
            <a:xfrm>
              <a:off x="966159" y="2031832"/>
              <a:ext cx="5944341" cy="1049773"/>
            </a:xfrm>
            <a:prstGeom prst="rect">
              <a:avLst/>
            </a:prstGeom>
            <a:noFill/>
            <a:ln w="15875">
              <a:solidFill>
                <a:schemeClr val="accent1">
                  <a:shade val="15000"/>
                </a:schemeClr>
              </a:solidFill>
            </a:ln>
          </p:spPr>
          <p:txBody>
            <a:bodyPr wrap="square" rtlCol="0">
              <a:spAutoFit/>
            </a:bodyPr>
            <a:lstStyle/>
            <a:p>
              <a:r>
                <a:rPr lang="en-US" dirty="0" err="1"/>
                <a:t>Splitwise</a:t>
              </a:r>
              <a:r>
                <a:rPr lang="en-US" dirty="0"/>
                <a:t>, </a:t>
              </a:r>
              <a:r>
                <a:rPr lang="en-US" dirty="0" err="1"/>
                <a:t>DynamoLLM</a:t>
              </a:r>
              <a:r>
                <a:rPr lang="en-US" dirty="0"/>
                <a:t>, Mnemosyne, Cluster management (MSRA), Orca, </a:t>
              </a:r>
              <a:r>
                <a:rPr lang="en-US" dirty="0" err="1"/>
                <a:t>LongContext</a:t>
              </a:r>
              <a:r>
                <a:rPr lang="en-US" dirty="0"/>
                <a:t>, </a:t>
              </a:r>
              <a:r>
                <a:rPr lang="en-US" dirty="0">
                  <a:solidFill>
                    <a:srgbClr val="0070C0"/>
                  </a:solidFill>
                </a:rPr>
                <a:t>Sarathi [OSDI 24]</a:t>
              </a:r>
              <a:r>
                <a:rPr lang="en-US" dirty="0"/>
                <a:t>, </a:t>
              </a:r>
              <a:r>
                <a:rPr lang="en-US" dirty="0" err="1">
                  <a:solidFill>
                    <a:srgbClr val="0070C0"/>
                  </a:solidFill>
                </a:rPr>
                <a:t>ModServe</a:t>
              </a:r>
              <a:r>
                <a:rPr lang="en-US" dirty="0">
                  <a:solidFill>
                    <a:srgbClr val="0070C0"/>
                  </a:solidFill>
                </a:rPr>
                <a:t>, Niyama [</a:t>
              </a:r>
              <a:r>
                <a:rPr lang="en-US" dirty="0" err="1">
                  <a:solidFill>
                    <a:srgbClr val="0070C0"/>
                  </a:solidFill>
                </a:rPr>
                <a:t>Arxiv</a:t>
              </a:r>
              <a:r>
                <a:rPr lang="en-US" dirty="0">
                  <a:solidFill>
                    <a:srgbClr val="0070C0"/>
                  </a:solidFill>
                </a:rPr>
                <a:t>] </a:t>
              </a:r>
              <a:endParaRPr lang="en-US" b="1" dirty="0">
                <a:solidFill>
                  <a:srgbClr val="0070C0"/>
                </a:solidFill>
              </a:endParaRPr>
            </a:p>
          </p:txBody>
        </p:sp>
      </p:grpSp>
      <p:grpSp>
        <p:nvGrpSpPr>
          <p:cNvPr id="28" name="Group 27">
            <a:extLst>
              <a:ext uri="{FF2B5EF4-FFF2-40B4-BE49-F238E27FC236}">
                <a16:creationId xmlns:a16="http://schemas.microsoft.com/office/drawing/2014/main" id="{791DCBDC-2BBA-F6BA-0A68-DC737CE9705D}"/>
              </a:ext>
            </a:extLst>
          </p:cNvPr>
          <p:cNvGrpSpPr/>
          <p:nvPr/>
        </p:nvGrpSpPr>
        <p:grpSpPr>
          <a:xfrm>
            <a:off x="5971696" y="1576379"/>
            <a:ext cx="6071611" cy="918606"/>
            <a:chOff x="966159" y="1574510"/>
            <a:chExt cx="5944341" cy="764823"/>
          </a:xfrm>
        </p:grpSpPr>
        <p:sp>
          <p:nvSpPr>
            <p:cNvPr id="29" name="TextBox 28">
              <a:extLst>
                <a:ext uri="{FF2B5EF4-FFF2-40B4-BE49-F238E27FC236}">
                  <a16:creationId xmlns:a16="http://schemas.microsoft.com/office/drawing/2014/main" id="{8D94D979-763A-AE33-A96C-EAFF302E6ECA}"/>
                </a:ext>
              </a:extLst>
            </p:cNvPr>
            <p:cNvSpPr txBox="1"/>
            <p:nvPr/>
          </p:nvSpPr>
          <p:spPr>
            <a:xfrm>
              <a:off x="966159" y="1574510"/>
              <a:ext cx="5944341" cy="430887"/>
            </a:xfrm>
            <a:prstGeom prst="rect">
              <a:avLst/>
            </a:prstGeom>
            <a:solidFill>
              <a:srgbClr val="F2CFEE"/>
            </a:solidFill>
            <a:ln w="15875">
              <a:solidFill>
                <a:schemeClr val="accent1">
                  <a:shade val="15000"/>
                </a:schemeClr>
              </a:solidFill>
            </a:ln>
          </p:spPr>
          <p:txBody>
            <a:bodyPr wrap="square" rtlCol="0">
              <a:spAutoFit/>
            </a:bodyPr>
            <a:lstStyle/>
            <a:p>
              <a:pPr algn="ctr"/>
              <a:r>
                <a:rPr lang="en-US" sz="2200" b="1" dirty="0"/>
                <a:t>Communication primitives</a:t>
              </a:r>
            </a:p>
          </p:txBody>
        </p:sp>
        <p:sp>
          <p:nvSpPr>
            <p:cNvPr id="30" name="TextBox 29">
              <a:extLst>
                <a:ext uri="{FF2B5EF4-FFF2-40B4-BE49-F238E27FC236}">
                  <a16:creationId xmlns:a16="http://schemas.microsoft.com/office/drawing/2014/main" id="{AF1AB350-1B14-C80D-62A1-8F8EC75934B4}"/>
                </a:ext>
              </a:extLst>
            </p:cNvPr>
            <p:cNvSpPr txBox="1"/>
            <p:nvPr/>
          </p:nvSpPr>
          <p:spPr>
            <a:xfrm>
              <a:off x="966159" y="2031830"/>
              <a:ext cx="5944341" cy="307503"/>
            </a:xfrm>
            <a:prstGeom prst="rect">
              <a:avLst/>
            </a:prstGeom>
            <a:noFill/>
            <a:ln w="15875">
              <a:solidFill>
                <a:schemeClr val="accent1">
                  <a:shade val="15000"/>
                </a:schemeClr>
              </a:solidFill>
            </a:ln>
          </p:spPr>
          <p:txBody>
            <a:bodyPr wrap="square" rtlCol="0">
              <a:spAutoFit/>
            </a:bodyPr>
            <a:lstStyle/>
            <a:p>
              <a:r>
                <a:rPr lang="en-US" dirty="0"/>
                <a:t>MSCCL and MSCCL++ (MSRR), </a:t>
              </a:r>
              <a:r>
                <a:rPr lang="en-US" dirty="0" err="1">
                  <a:solidFill>
                    <a:srgbClr val="0070C0"/>
                  </a:solidFill>
                </a:rPr>
                <a:t>TokenWeave</a:t>
              </a:r>
              <a:r>
                <a:rPr lang="en-US" dirty="0">
                  <a:solidFill>
                    <a:srgbClr val="0070C0"/>
                  </a:solidFill>
                </a:rPr>
                <a:t> (</a:t>
              </a:r>
              <a:r>
                <a:rPr lang="en-US" dirty="0" err="1">
                  <a:solidFill>
                    <a:srgbClr val="0070C0"/>
                  </a:solidFill>
                </a:rPr>
                <a:t>Arxiv</a:t>
              </a:r>
              <a:r>
                <a:rPr lang="en-US" dirty="0">
                  <a:solidFill>
                    <a:srgbClr val="0070C0"/>
                  </a:solidFill>
                </a:rPr>
                <a:t>)</a:t>
              </a:r>
              <a:endParaRPr lang="en-US" dirty="0"/>
            </a:p>
          </p:txBody>
        </p:sp>
      </p:grpSp>
      <p:grpSp>
        <p:nvGrpSpPr>
          <p:cNvPr id="31" name="Group 30">
            <a:extLst>
              <a:ext uri="{FF2B5EF4-FFF2-40B4-BE49-F238E27FC236}">
                <a16:creationId xmlns:a16="http://schemas.microsoft.com/office/drawing/2014/main" id="{F4774C5E-D026-C5D0-0358-10181129EC8A}"/>
              </a:ext>
            </a:extLst>
          </p:cNvPr>
          <p:cNvGrpSpPr/>
          <p:nvPr/>
        </p:nvGrpSpPr>
        <p:grpSpPr>
          <a:xfrm>
            <a:off x="8135978" y="3946372"/>
            <a:ext cx="3907329" cy="1683763"/>
            <a:chOff x="966159" y="1574510"/>
            <a:chExt cx="5944341" cy="995100"/>
          </a:xfrm>
        </p:grpSpPr>
        <p:sp>
          <p:nvSpPr>
            <p:cNvPr id="32" name="TextBox 31">
              <a:extLst>
                <a:ext uri="{FF2B5EF4-FFF2-40B4-BE49-F238E27FC236}">
                  <a16:creationId xmlns:a16="http://schemas.microsoft.com/office/drawing/2014/main" id="{C541486C-E821-39B2-43CE-D3C8A5F6DD3B}"/>
                </a:ext>
              </a:extLst>
            </p:cNvPr>
            <p:cNvSpPr txBox="1"/>
            <p:nvPr/>
          </p:nvSpPr>
          <p:spPr>
            <a:xfrm>
              <a:off x="966159" y="1574510"/>
              <a:ext cx="5944341" cy="263196"/>
            </a:xfrm>
            <a:prstGeom prst="rect">
              <a:avLst/>
            </a:prstGeom>
            <a:solidFill>
              <a:srgbClr val="CAEEFB"/>
            </a:solidFill>
            <a:ln w="15875">
              <a:solidFill>
                <a:schemeClr val="accent1">
                  <a:shade val="15000"/>
                </a:schemeClr>
              </a:solidFill>
            </a:ln>
          </p:spPr>
          <p:txBody>
            <a:bodyPr wrap="square" rtlCol="0">
              <a:spAutoFit/>
            </a:bodyPr>
            <a:lstStyle/>
            <a:p>
              <a:pPr algn="ctr"/>
              <a:r>
                <a:rPr lang="en-US" sz="2200" b="1" dirty="0"/>
                <a:t>GPU kernels</a:t>
              </a:r>
            </a:p>
          </p:txBody>
        </p:sp>
        <p:sp>
          <p:nvSpPr>
            <p:cNvPr id="33" name="TextBox 32">
              <a:extLst>
                <a:ext uri="{FF2B5EF4-FFF2-40B4-BE49-F238E27FC236}">
                  <a16:creationId xmlns:a16="http://schemas.microsoft.com/office/drawing/2014/main" id="{3B2C56B1-E3C8-9F0D-8992-0F9BB1FC6718}"/>
                </a:ext>
              </a:extLst>
            </p:cNvPr>
            <p:cNvSpPr txBox="1"/>
            <p:nvPr/>
          </p:nvSpPr>
          <p:spPr>
            <a:xfrm>
              <a:off x="966159" y="1860218"/>
              <a:ext cx="5944341" cy="709392"/>
            </a:xfrm>
            <a:prstGeom prst="rect">
              <a:avLst/>
            </a:prstGeom>
            <a:noFill/>
            <a:ln w="15875">
              <a:solidFill>
                <a:schemeClr val="accent1">
                  <a:shade val="15000"/>
                </a:schemeClr>
              </a:solidFill>
            </a:ln>
          </p:spPr>
          <p:txBody>
            <a:bodyPr wrap="square" rtlCol="0">
              <a:spAutoFit/>
            </a:bodyPr>
            <a:lstStyle/>
            <a:p>
              <a:r>
                <a:rPr lang="en-US" dirty="0" err="1"/>
                <a:t>LeanAttention</a:t>
              </a:r>
              <a:r>
                <a:rPr lang="en-US" dirty="0"/>
                <a:t> and </a:t>
              </a:r>
              <a:r>
                <a:rPr lang="en-US" dirty="0" err="1"/>
                <a:t>TurboAttention</a:t>
              </a:r>
              <a:r>
                <a:rPr lang="en-US" dirty="0"/>
                <a:t> (M365),FlashAttention-1/2/3, </a:t>
              </a:r>
              <a:r>
                <a:rPr lang="en-US" dirty="0" err="1"/>
                <a:t>FlashInfer</a:t>
              </a:r>
              <a:r>
                <a:rPr lang="en-US" dirty="0"/>
                <a:t>, </a:t>
              </a:r>
              <a:r>
                <a:rPr lang="en-US" dirty="0" err="1"/>
                <a:t>Thunderkittens</a:t>
              </a:r>
              <a:r>
                <a:rPr lang="en-US" dirty="0"/>
                <a:t>, </a:t>
              </a:r>
            </a:p>
            <a:p>
              <a:r>
                <a:rPr lang="en-US" dirty="0">
                  <a:solidFill>
                    <a:srgbClr val="0070C0"/>
                  </a:solidFill>
                </a:rPr>
                <a:t>POD-Attention (Asplos’25)</a:t>
              </a:r>
              <a:endParaRPr lang="en-US" b="1" dirty="0"/>
            </a:p>
          </p:txBody>
        </p:sp>
      </p:grpSp>
      <p:sp>
        <p:nvSpPr>
          <p:cNvPr id="3" name="Slide Number Placeholder 2">
            <a:extLst>
              <a:ext uri="{FF2B5EF4-FFF2-40B4-BE49-F238E27FC236}">
                <a16:creationId xmlns:a16="http://schemas.microsoft.com/office/drawing/2014/main" id="{6CA0B07F-771F-C90A-FC22-8D9943AB9125}"/>
              </a:ext>
            </a:extLst>
          </p:cNvPr>
          <p:cNvSpPr>
            <a:spLocks noGrp="1"/>
          </p:cNvSpPr>
          <p:nvPr>
            <p:ph type="sldNum" sz="quarter" idx="12"/>
          </p:nvPr>
        </p:nvSpPr>
        <p:spPr/>
        <p:txBody>
          <a:bodyPr/>
          <a:lstStyle/>
          <a:p>
            <a:fld id="{33B4EFDB-31F5-4013-B8F2-8D0C9D809722}" type="slidenum">
              <a:rPr lang="en-US" smtClean="0"/>
              <a:t>3</a:t>
            </a:fld>
            <a:endParaRPr lang="en-US"/>
          </a:p>
        </p:txBody>
      </p:sp>
    </p:spTree>
    <p:extLst>
      <p:ext uri="{BB962C8B-B14F-4D97-AF65-F5344CB8AC3E}">
        <p14:creationId xmlns:p14="http://schemas.microsoft.com/office/powerpoint/2010/main" val="268807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mph" presetSubtype="0" nodeType="clickEffect">
                                  <p:stCondLst>
                                    <p:cond delay="0"/>
                                  </p:stCondLst>
                                  <p:childTnLst>
                                    <p:set>
                                      <p:cBhvr>
                                        <p:cTn id="30" dur="indefinite"/>
                                        <p:tgtEl>
                                          <p:spTgt spid="16"/>
                                        </p:tgtEl>
                                        <p:attrNameLst>
                                          <p:attrName>style.opacity</p:attrName>
                                        </p:attrNameLst>
                                      </p:cBhvr>
                                      <p:to>
                                        <p:strVal val="0.15"/>
                                      </p:to>
                                    </p:set>
                                    <p:animEffect filter="image" prLst="opacity: 0.15">
                                      <p:cBhvr rctx="IE">
                                        <p:cTn id="31" dur="indefinite"/>
                                        <p:tgtEl>
                                          <p:spTgt spid="16"/>
                                        </p:tgtEl>
                                      </p:cBhvr>
                                    </p:animEffect>
                                  </p:childTnLst>
                                </p:cTn>
                              </p:par>
                              <p:par>
                                <p:cTn id="32" presetID="9" presetClass="emph" presetSubtype="0" nodeType="withEffect">
                                  <p:stCondLst>
                                    <p:cond delay="0"/>
                                  </p:stCondLst>
                                  <p:childTnLst>
                                    <p:set>
                                      <p:cBhvr>
                                        <p:cTn id="33" dur="indefinite"/>
                                        <p:tgtEl>
                                          <p:spTgt spid="28"/>
                                        </p:tgtEl>
                                        <p:attrNameLst>
                                          <p:attrName>style.opacity</p:attrName>
                                        </p:attrNameLst>
                                      </p:cBhvr>
                                      <p:to>
                                        <p:strVal val="0.15"/>
                                      </p:to>
                                    </p:set>
                                    <p:animEffect filter="image" prLst="opacity: 0.15">
                                      <p:cBhvr rctx="IE">
                                        <p:cTn id="34" dur="indefinite"/>
                                        <p:tgtEl>
                                          <p:spTgt spid="28"/>
                                        </p:tgtEl>
                                      </p:cBhvr>
                                    </p:animEffect>
                                  </p:childTnLst>
                                </p:cTn>
                              </p:par>
                              <p:par>
                                <p:cTn id="35" presetID="9" presetClass="emph" presetSubtype="0" nodeType="withEffect">
                                  <p:stCondLst>
                                    <p:cond delay="0"/>
                                  </p:stCondLst>
                                  <p:childTnLst>
                                    <p:set>
                                      <p:cBhvr>
                                        <p:cTn id="36" dur="indefinite"/>
                                        <p:tgtEl>
                                          <p:spTgt spid="31"/>
                                        </p:tgtEl>
                                        <p:attrNameLst>
                                          <p:attrName>style.opacity</p:attrName>
                                        </p:attrNameLst>
                                      </p:cBhvr>
                                      <p:to>
                                        <p:strVal val="0.15"/>
                                      </p:to>
                                    </p:set>
                                    <p:animEffect filter="image" prLst="opacity: 0.15">
                                      <p:cBhvr rctx="IE">
                                        <p:cTn id="37" dur="indefinite"/>
                                        <p:tgtEl>
                                          <p:spTgt spid="31"/>
                                        </p:tgtEl>
                                      </p:cBhvr>
                                    </p:animEffect>
                                  </p:childTnLst>
                                </p:cTn>
                              </p:par>
                              <p:par>
                                <p:cTn id="38" presetID="9" presetClass="emph" presetSubtype="0" grpId="0" nodeType="withEffect">
                                  <p:stCondLst>
                                    <p:cond delay="0"/>
                                  </p:stCondLst>
                                  <p:childTnLst>
                                    <p:set>
                                      <p:cBhvr>
                                        <p:cTn id="39" dur="indefinite"/>
                                        <p:tgtEl>
                                          <p:spTgt spid="4"/>
                                        </p:tgtEl>
                                        <p:attrNameLst>
                                          <p:attrName>style.opacity</p:attrName>
                                        </p:attrNameLst>
                                      </p:cBhvr>
                                      <p:to>
                                        <p:strVal val="0.15"/>
                                      </p:to>
                                    </p:set>
                                    <p:animEffect filter="image" prLst="opacity: 0.15">
                                      <p:cBhvr rctx="IE">
                                        <p:cTn id="40" dur="indefinite"/>
                                        <p:tgtEl>
                                          <p:spTgt spid="4"/>
                                        </p:tgtEl>
                                      </p:cBhvr>
                                    </p:animEffect>
                                  </p:childTnLst>
                                </p:cTn>
                              </p:par>
                              <p:par>
                                <p:cTn id="41" presetID="9" presetClass="emph" presetSubtype="0" grpId="0" nodeType="withEffect">
                                  <p:stCondLst>
                                    <p:cond delay="0"/>
                                  </p:stCondLst>
                                  <p:childTnLst>
                                    <p:set>
                                      <p:cBhvr>
                                        <p:cTn id="42" dur="indefinite"/>
                                        <p:tgtEl>
                                          <p:spTgt spid="5"/>
                                        </p:tgtEl>
                                        <p:attrNameLst>
                                          <p:attrName>style.opacity</p:attrName>
                                        </p:attrNameLst>
                                      </p:cBhvr>
                                      <p:to>
                                        <p:strVal val="0.15"/>
                                      </p:to>
                                    </p:set>
                                    <p:animEffect filter="image" prLst="opacity: 0.15">
                                      <p:cBhvr rctx="IE">
                                        <p:cTn id="43" dur="indefinite"/>
                                        <p:tgtEl>
                                          <p:spTgt spid="5"/>
                                        </p:tgtEl>
                                      </p:cBhvr>
                                    </p:animEffect>
                                  </p:childTnLst>
                                </p:cTn>
                              </p:par>
                              <p:par>
                                <p:cTn id="44" presetID="9" presetClass="emph" presetSubtype="0" grpId="1" nodeType="withEffect">
                                  <p:stCondLst>
                                    <p:cond delay="0"/>
                                  </p:stCondLst>
                                  <p:childTnLst>
                                    <p:set>
                                      <p:cBhvr>
                                        <p:cTn id="45" dur="indefinite"/>
                                        <p:tgtEl>
                                          <p:spTgt spid="7"/>
                                        </p:tgtEl>
                                        <p:attrNameLst>
                                          <p:attrName>style.opacity</p:attrName>
                                        </p:attrNameLst>
                                      </p:cBhvr>
                                      <p:to>
                                        <p:strVal val="0.5"/>
                                      </p:to>
                                    </p:set>
                                    <p:animEffect filter="image" prLst="opacity: 0.5">
                                      <p:cBhvr rctx="IE">
                                        <p:cTn id="46"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4" grpId="0" animBg="1"/>
      <p:bldP spid="4" grpId="1" animBg="1"/>
      <p:bldP spid="7" grpId="0" animBg="1"/>
      <p:bldP spid="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88720-71C7-1879-F621-6A472CE58C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4B36D-7A92-9BC4-E902-97B5D60B3CA6}"/>
              </a:ext>
            </a:extLst>
          </p:cNvPr>
          <p:cNvSpPr>
            <a:spLocks noGrp="1"/>
          </p:cNvSpPr>
          <p:nvPr>
            <p:ph type="title"/>
          </p:nvPr>
        </p:nvSpPr>
        <p:spPr/>
        <p:txBody>
          <a:bodyPr/>
          <a:lstStyle/>
          <a:p>
            <a:r>
              <a:rPr lang="en-US" dirty="0"/>
              <a:t>Idea 4 : Eager Relegation</a:t>
            </a:r>
          </a:p>
        </p:txBody>
      </p:sp>
      <p:sp>
        <p:nvSpPr>
          <p:cNvPr id="3" name="Content Placeholder 2">
            <a:extLst>
              <a:ext uri="{FF2B5EF4-FFF2-40B4-BE49-F238E27FC236}">
                <a16:creationId xmlns:a16="http://schemas.microsoft.com/office/drawing/2014/main" id="{ECAADF66-39C4-4483-C6A7-40A213CD6330}"/>
              </a:ext>
            </a:extLst>
          </p:cNvPr>
          <p:cNvSpPr>
            <a:spLocks noGrp="1"/>
          </p:cNvSpPr>
          <p:nvPr>
            <p:ph idx="1"/>
          </p:nvPr>
        </p:nvSpPr>
        <p:spPr>
          <a:xfrm>
            <a:off x="932731" y="2080616"/>
            <a:ext cx="5526206" cy="4351338"/>
          </a:xfrm>
        </p:spPr>
        <p:txBody>
          <a:bodyPr>
            <a:normAutofit/>
          </a:bodyPr>
          <a:lstStyle/>
          <a:p>
            <a:r>
              <a:rPr lang="en-US" sz="2400" dirty="0"/>
              <a:t>Even with hybrid prioritization, overloads can break down a system, violating SLOs for most requests.</a:t>
            </a:r>
          </a:p>
          <a:p>
            <a:r>
              <a:rPr lang="en-US" sz="2400" dirty="0"/>
              <a:t>Proactively relegate a small fraction of requests which have a higher probability of violating their SLOs</a:t>
            </a:r>
          </a:p>
          <a:p>
            <a:r>
              <a:rPr lang="en-US" sz="2400" dirty="0"/>
              <a:t>Ensures stability for majority – graceful service degradation</a:t>
            </a:r>
          </a:p>
        </p:txBody>
      </p:sp>
      <p:graphicFrame>
        <p:nvGraphicFramePr>
          <p:cNvPr id="5" name="Chart 4">
            <a:extLst>
              <a:ext uri="{FF2B5EF4-FFF2-40B4-BE49-F238E27FC236}">
                <a16:creationId xmlns:a16="http://schemas.microsoft.com/office/drawing/2014/main" id="{6FE193A4-84E5-4E15-9709-475C1346CF36}"/>
              </a:ext>
            </a:extLst>
          </p:cNvPr>
          <p:cNvGraphicFramePr>
            <a:graphicFrameLocks/>
          </p:cNvGraphicFramePr>
          <p:nvPr/>
        </p:nvGraphicFramePr>
        <p:xfrm>
          <a:off x="6862483" y="2306171"/>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5B44E7C-9E42-C621-C900-4D4B1EE1072B}"/>
              </a:ext>
            </a:extLst>
          </p:cNvPr>
          <p:cNvSpPr>
            <a:spLocks noGrp="1"/>
          </p:cNvSpPr>
          <p:nvPr>
            <p:ph type="sldNum" sz="quarter" idx="12"/>
          </p:nvPr>
        </p:nvSpPr>
        <p:spPr/>
        <p:txBody>
          <a:bodyPr/>
          <a:lstStyle/>
          <a:p>
            <a:fld id="{33B4EFDB-31F5-4013-B8F2-8D0C9D809722}" type="slidenum">
              <a:rPr lang="en-US" smtClean="0"/>
              <a:t>30</a:t>
            </a:fld>
            <a:endParaRPr lang="en-US"/>
          </a:p>
        </p:txBody>
      </p:sp>
    </p:spTree>
    <p:extLst>
      <p:ext uri="{BB962C8B-B14F-4D97-AF65-F5344CB8AC3E}">
        <p14:creationId xmlns:p14="http://schemas.microsoft.com/office/powerpoint/2010/main" val="1561004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2025B-32E9-EB6E-5298-1C8DBD5BA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18E25-F743-608C-7B16-2B9BDBD4C6BD}"/>
              </a:ext>
            </a:extLst>
          </p:cNvPr>
          <p:cNvSpPr>
            <a:spLocks noGrp="1"/>
          </p:cNvSpPr>
          <p:nvPr>
            <p:ph type="title"/>
          </p:nvPr>
        </p:nvSpPr>
        <p:spPr/>
        <p:txBody>
          <a:bodyPr/>
          <a:lstStyle/>
          <a:p>
            <a:r>
              <a:rPr lang="en-US"/>
              <a:t>How different services deal with this today?</a:t>
            </a:r>
          </a:p>
        </p:txBody>
      </p:sp>
      <p:sp>
        <p:nvSpPr>
          <p:cNvPr id="5" name="Flowchart: Document 4">
            <a:extLst>
              <a:ext uri="{FF2B5EF4-FFF2-40B4-BE49-F238E27FC236}">
                <a16:creationId xmlns:a16="http://schemas.microsoft.com/office/drawing/2014/main" id="{1E28A114-15F8-33FD-66E7-C5FC1EE244D7}"/>
              </a:ext>
            </a:extLst>
          </p:cNvPr>
          <p:cNvSpPr/>
          <p:nvPr/>
        </p:nvSpPr>
        <p:spPr>
          <a:xfrm>
            <a:off x="1172388" y="1690688"/>
            <a:ext cx="4421688" cy="1979112"/>
          </a:xfrm>
          <a:prstGeom prst="flowChartDocumen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Current </a:t>
            </a:r>
            <a:r>
              <a:rPr lang="en-US" sz="2400" err="1">
                <a:solidFill>
                  <a:schemeClr val="tx1"/>
                </a:solidFill>
              </a:rPr>
              <a:t>silo’d</a:t>
            </a:r>
            <a:r>
              <a:rPr lang="en-US" sz="2400">
                <a:solidFill>
                  <a:schemeClr val="tx1"/>
                </a:solidFill>
              </a:rPr>
              <a:t> deployments meet QoS at the cost of throughput</a:t>
            </a:r>
          </a:p>
        </p:txBody>
      </p:sp>
      <p:sp>
        <p:nvSpPr>
          <p:cNvPr id="6" name="Flowchart: Document 5">
            <a:extLst>
              <a:ext uri="{FF2B5EF4-FFF2-40B4-BE49-F238E27FC236}">
                <a16:creationId xmlns:a16="http://schemas.microsoft.com/office/drawing/2014/main" id="{44100B95-55BC-1873-D230-DC5200DDF260}"/>
              </a:ext>
            </a:extLst>
          </p:cNvPr>
          <p:cNvSpPr/>
          <p:nvPr/>
        </p:nvSpPr>
        <p:spPr>
          <a:xfrm flipH="1">
            <a:off x="6597926" y="1690688"/>
            <a:ext cx="4421688" cy="1979112"/>
          </a:xfrm>
          <a:prstGeom prst="flowChartDocumen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QoS drops tremendously during load fluctuations</a:t>
            </a:r>
          </a:p>
        </p:txBody>
      </p:sp>
      <p:grpSp>
        <p:nvGrpSpPr>
          <p:cNvPr id="4" name="Group 3">
            <a:extLst>
              <a:ext uri="{FF2B5EF4-FFF2-40B4-BE49-F238E27FC236}">
                <a16:creationId xmlns:a16="http://schemas.microsoft.com/office/drawing/2014/main" id="{D7FED0F5-6040-4F63-62D2-2D893565B55C}"/>
              </a:ext>
            </a:extLst>
          </p:cNvPr>
          <p:cNvGrpSpPr/>
          <p:nvPr/>
        </p:nvGrpSpPr>
        <p:grpSpPr>
          <a:xfrm>
            <a:off x="1172388" y="3799597"/>
            <a:ext cx="4421688" cy="1979112"/>
            <a:chOff x="1172388" y="3799597"/>
            <a:chExt cx="4421688" cy="1979112"/>
          </a:xfrm>
        </p:grpSpPr>
        <p:sp>
          <p:nvSpPr>
            <p:cNvPr id="7" name="Flowchart: Document 6">
              <a:extLst>
                <a:ext uri="{FF2B5EF4-FFF2-40B4-BE49-F238E27FC236}">
                  <a16:creationId xmlns:a16="http://schemas.microsoft.com/office/drawing/2014/main" id="{529D4D98-52AB-2C34-7153-14F2CC3BD19D}"/>
                </a:ext>
              </a:extLst>
            </p:cNvPr>
            <p:cNvSpPr/>
            <p:nvPr/>
          </p:nvSpPr>
          <p:spPr>
            <a:xfrm rot="10800000">
              <a:off x="1172388" y="3799597"/>
              <a:ext cx="4421688" cy="1979112"/>
            </a:xfrm>
            <a:prstGeom prst="flowChartDocumen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8" name="TextBox 7">
              <a:extLst>
                <a:ext uri="{FF2B5EF4-FFF2-40B4-BE49-F238E27FC236}">
                  <a16:creationId xmlns:a16="http://schemas.microsoft.com/office/drawing/2014/main" id="{EA8938BF-4484-63E5-46AC-80ED2A6D439B}"/>
                </a:ext>
              </a:extLst>
            </p:cNvPr>
            <p:cNvSpPr txBox="1"/>
            <p:nvPr/>
          </p:nvSpPr>
          <p:spPr>
            <a:xfrm>
              <a:off x="1414732" y="4370717"/>
              <a:ext cx="3853132" cy="1200329"/>
            </a:xfrm>
            <a:prstGeom prst="rect">
              <a:avLst/>
            </a:prstGeom>
            <a:noFill/>
          </p:spPr>
          <p:txBody>
            <a:bodyPr wrap="square" rtlCol="0">
              <a:spAutoFit/>
            </a:bodyPr>
            <a:lstStyle/>
            <a:p>
              <a:pPr algn="ctr"/>
              <a:r>
                <a:rPr lang="en-US" sz="2400" b="1"/>
                <a:t>QoS bucketing and SLO-aware scheduling on a unified deployment</a:t>
              </a:r>
            </a:p>
          </p:txBody>
        </p:sp>
      </p:grpSp>
      <p:grpSp>
        <p:nvGrpSpPr>
          <p:cNvPr id="3" name="Group 2">
            <a:extLst>
              <a:ext uri="{FF2B5EF4-FFF2-40B4-BE49-F238E27FC236}">
                <a16:creationId xmlns:a16="http://schemas.microsoft.com/office/drawing/2014/main" id="{CABD742E-4FC3-99DC-6789-4608A644994F}"/>
              </a:ext>
            </a:extLst>
          </p:cNvPr>
          <p:cNvGrpSpPr/>
          <p:nvPr/>
        </p:nvGrpSpPr>
        <p:grpSpPr>
          <a:xfrm flipH="1">
            <a:off x="6597925" y="3799597"/>
            <a:ext cx="4421687" cy="1979112"/>
            <a:chOff x="6388044" y="3647197"/>
            <a:chExt cx="4421688" cy="1979112"/>
          </a:xfrm>
        </p:grpSpPr>
        <p:sp>
          <p:nvSpPr>
            <p:cNvPr id="9" name="Flowchart: Document 8">
              <a:extLst>
                <a:ext uri="{FF2B5EF4-FFF2-40B4-BE49-F238E27FC236}">
                  <a16:creationId xmlns:a16="http://schemas.microsoft.com/office/drawing/2014/main" id="{2A4F06E9-CD58-7FB6-935D-F3637BA2C901}"/>
                </a:ext>
              </a:extLst>
            </p:cNvPr>
            <p:cNvSpPr/>
            <p:nvPr/>
          </p:nvSpPr>
          <p:spPr>
            <a:xfrm rot="10800000">
              <a:off x="6388044" y="3647197"/>
              <a:ext cx="4421688" cy="1979112"/>
            </a:xfrm>
            <a:prstGeom prst="flowChartDocumen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0" name="TextBox 9">
              <a:extLst>
                <a:ext uri="{FF2B5EF4-FFF2-40B4-BE49-F238E27FC236}">
                  <a16:creationId xmlns:a16="http://schemas.microsoft.com/office/drawing/2014/main" id="{B7DE3F5B-1303-F3D8-1F66-ED3A89AADB5D}"/>
                </a:ext>
              </a:extLst>
            </p:cNvPr>
            <p:cNvSpPr txBox="1"/>
            <p:nvPr/>
          </p:nvSpPr>
          <p:spPr>
            <a:xfrm>
              <a:off x="6672322" y="4181707"/>
              <a:ext cx="3853132" cy="830997"/>
            </a:xfrm>
            <a:prstGeom prst="rect">
              <a:avLst/>
            </a:prstGeom>
            <a:noFill/>
          </p:spPr>
          <p:txBody>
            <a:bodyPr wrap="square" rtlCol="0">
              <a:spAutoFit/>
            </a:bodyPr>
            <a:lstStyle/>
            <a:p>
              <a:pPr algn="ctr"/>
              <a:r>
                <a:rPr lang="en-US" sz="2400" b="1" dirty="0"/>
                <a:t>Hybrid prioritization and eager relegation</a:t>
              </a:r>
            </a:p>
          </p:txBody>
        </p:sp>
      </p:grpSp>
      <p:sp>
        <p:nvSpPr>
          <p:cNvPr id="11" name="Slide Number Placeholder 10">
            <a:extLst>
              <a:ext uri="{FF2B5EF4-FFF2-40B4-BE49-F238E27FC236}">
                <a16:creationId xmlns:a16="http://schemas.microsoft.com/office/drawing/2014/main" id="{37AAD187-EF0B-F21C-3373-DF83E019FC0C}"/>
              </a:ext>
            </a:extLst>
          </p:cNvPr>
          <p:cNvSpPr>
            <a:spLocks noGrp="1"/>
          </p:cNvSpPr>
          <p:nvPr>
            <p:ph type="sldNum" sz="quarter" idx="12"/>
          </p:nvPr>
        </p:nvSpPr>
        <p:spPr/>
        <p:txBody>
          <a:bodyPr/>
          <a:lstStyle/>
          <a:p>
            <a:fld id="{33B4EFDB-31F5-4013-B8F2-8D0C9D809722}" type="slidenum">
              <a:rPr lang="en-US" smtClean="0"/>
              <a:t>31</a:t>
            </a:fld>
            <a:endParaRPr lang="en-US"/>
          </a:p>
        </p:txBody>
      </p:sp>
    </p:spTree>
    <p:extLst>
      <p:ext uri="{BB962C8B-B14F-4D97-AF65-F5344CB8AC3E}">
        <p14:creationId xmlns:p14="http://schemas.microsoft.com/office/powerpoint/2010/main" val="4063182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E03AA-4286-8397-53AD-359B339DC18B}"/>
              </a:ext>
            </a:extLst>
          </p:cNvPr>
          <p:cNvSpPr>
            <a:spLocks noGrp="1"/>
          </p:cNvSpPr>
          <p:nvPr>
            <p:ph type="title"/>
          </p:nvPr>
        </p:nvSpPr>
        <p:spPr/>
        <p:txBody>
          <a:bodyPr/>
          <a:lstStyle/>
          <a:p>
            <a:r>
              <a:rPr lang="en-US" dirty="0"/>
              <a:t>Niyama : Overall design</a:t>
            </a:r>
          </a:p>
        </p:txBody>
      </p:sp>
      <p:grpSp>
        <p:nvGrpSpPr>
          <p:cNvPr id="4" name="Group 3">
            <a:extLst>
              <a:ext uri="{FF2B5EF4-FFF2-40B4-BE49-F238E27FC236}">
                <a16:creationId xmlns:a16="http://schemas.microsoft.com/office/drawing/2014/main" id="{584777CD-C450-B8AF-ED31-3F44155FDD06}"/>
              </a:ext>
            </a:extLst>
          </p:cNvPr>
          <p:cNvGrpSpPr/>
          <p:nvPr/>
        </p:nvGrpSpPr>
        <p:grpSpPr>
          <a:xfrm>
            <a:off x="3127885" y="2504509"/>
            <a:ext cx="3846369" cy="893748"/>
            <a:chOff x="3127885" y="2504509"/>
            <a:chExt cx="3846369" cy="893748"/>
          </a:xfrm>
        </p:grpSpPr>
        <p:grpSp>
          <p:nvGrpSpPr>
            <p:cNvPr id="6" name="Group 5">
              <a:extLst>
                <a:ext uri="{FF2B5EF4-FFF2-40B4-BE49-F238E27FC236}">
                  <a16:creationId xmlns:a16="http://schemas.microsoft.com/office/drawing/2014/main" id="{1A04F473-ECA0-6DA6-5C7A-7DA13A599D7A}"/>
                </a:ext>
              </a:extLst>
            </p:cNvPr>
            <p:cNvGrpSpPr/>
            <p:nvPr/>
          </p:nvGrpSpPr>
          <p:grpSpPr>
            <a:xfrm>
              <a:off x="3327513" y="3082029"/>
              <a:ext cx="1350374" cy="216675"/>
              <a:chOff x="1141680" y="1757662"/>
              <a:chExt cx="1350374" cy="216675"/>
            </a:xfrm>
          </p:grpSpPr>
          <p:sp>
            <p:nvSpPr>
              <p:cNvPr id="69" name="Cylinder 68">
                <a:extLst>
                  <a:ext uri="{FF2B5EF4-FFF2-40B4-BE49-F238E27FC236}">
                    <a16:creationId xmlns:a16="http://schemas.microsoft.com/office/drawing/2014/main" id="{731A48CC-EB35-1B17-4732-E9B79D8233EA}"/>
                  </a:ext>
                </a:extLst>
              </p:cNvPr>
              <p:cNvSpPr/>
              <p:nvPr/>
            </p:nvSpPr>
            <p:spPr>
              <a:xfrm rot="5400000">
                <a:off x="1708529" y="1190813"/>
                <a:ext cx="216675" cy="1350374"/>
              </a:xfrm>
              <a:prstGeom prst="can">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7CCBAC9-5BB8-4F94-CCC7-9D0C369EBAF4}"/>
                  </a:ext>
                </a:extLst>
              </p:cNvPr>
              <p:cNvSpPr/>
              <p:nvPr/>
            </p:nvSpPr>
            <p:spPr>
              <a:xfrm>
                <a:off x="1201918" y="1797811"/>
                <a:ext cx="131975" cy="127720"/>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EAAB872-4F17-8E70-AD7D-6EC4DFC15144}"/>
                  </a:ext>
                </a:extLst>
              </p:cNvPr>
              <p:cNvSpPr/>
              <p:nvPr/>
            </p:nvSpPr>
            <p:spPr>
              <a:xfrm>
                <a:off x="1372118" y="1796493"/>
                <a:ext cx="243263" cy="127720"/>
              </a:xfrm>
              <a:prstGeom prst="rect">
                <a:avLst/>
              </a:prstGeom>
              <a:solidFill>
                <a:schemeClr val="accent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EA0AA944-156B-9DA6-641A-DB1FBF83C447}"/>
                  </a:ext>
                </a:extLst>
              </p:cNvPr>
              <p:cNvSpPr/>
              <p:nvPr/>
            </p:nvSpPr>
            <p:spPr>
              <a:xfrm>
                <a:off x="1653607" y="1796493"/>
                <a:ext cx="168616" cy="127720"/>
              </a:xfrm>
              <a:prstGeom prst="rect">
                <a:avLst/>
              </a:prstGeom>
              <a:solidFill>
                <a:schemeClr val="accent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3569AD7-A86C-DC59-CB13-84080DC6B90F}"/>
                  </a:ext>
                </a:extLst>
              </p:cNvPr>
              <p:cNvSpPr/>
              <p:nvPr/>
            </p:nvSpPr>
            <p:spPr>
              <a:xfrm>
                <a:off x="1860449" y="1796493"/>
                <a:ext cx="225445" cy="127720"/>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AA1E210-FF01-B560-C132-1D94EB4B4F40}"/>
                  </a:ext>
                </a:extLst>
              </p:cNvPr>
              <p:cNvSpPr/>
              <p:nvPr/>
            </p:nvSpPr>
            <p:spPr>
              <a:xfrm>
                <a:off x="2123859" y="1796493"/>
                <a:ext cx="128866" cy="127720"/>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Arrow Connector 12">
              <a:extLst>
                <a:ext uri="{FF2B5EF4-FFF2-40B4-BE49-F238E27FC236}">
                  <a16:creationId xmlns:a16="http://schemas.microsoft.com/office/drawing/2014/main" id="{218233BF-CA26-DCB0-5F39-756C1E9C67BE}"/>
                </a:ext>
              </a:extLst>
            </p:cNvPr>
            <p:cNvCxnSpPr>
              <a:cxnSpLocks/>
            </p:cNvCxnSpPr>
            <p:nvPr/>
          </p:nvCxnSpPr>
          <p:spPr>
            <a:xfrm>
              <a:off x="4686524" y="3175498"/>
              <a:ext cx="48346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0112DCCF-4DC1-867F-A194-8D7A7089F3A9}"/>
                </a:ext>
              </a:extLst>
            </p:cNvPr>
            <p:cNvSpPr txBox="1"/>
            <p:nvPr/>
          </p:nvSpPr>
          <p:spPr>
            <a:xfrm>
              <a:off x="4830852" y="2504509"/>
              <a:ext cx="1847494" cy="461665"/>
            </a:xfrm>
            <a:prstGeom prst="rect">
              <a:avLst/>
            </a:prstGeom>
            <a:noFill/>
          </p:spPr>
          <p:txBody>
            <a:bodyPr wrap="square" rtlCol="0">
              <a:spAutoFit/>
            </a:bodyPr>
            <a:lstStyle/>
            <a:p>
              <a:pPr algn="ctr"/>
              <a:r>
                <a:rPr lang="en-US" sz="1200"/>
                <a:t>Hybrid</a:t>
              </a:r>
            </a:p>
            <a:p>
              <a:pPr algn="ctr"/>
              <a:r>
                <a:rPr lang="en-US" sz="1200"/>
                <a:t>Prioritization</a:t>
              </a:r>
            </a:p>
          </p:txBody>
        </p:sp>
        <p:sp>
          <p:nvSpPr>
            <p:cNvPr id="15" name="Rectangle: Rounded Corners 14">
              <a:extLst>
                <a:ext uri="{FF2B5EF4-FFF2-40B4-BE49-F238E27FC236}">
                  <a16:creationId xmlns:a16="http://schemas.microsoft.com/office/drawing/2014/main" id="{D2A90B24-162A-90E0-519A-875E17CD4292}"/>
                </a:ext>
              </a:extLst>
            </p:cNvPr>
            <p:cNvSpPr/>
            <p:nvPr/>
          </p:nvSpPr>
          <p:spPr>
            <a:xfrm>
              <a:off x="5207458" y="2958961"/>
              <a:ext cx="1094282" cy="439296"/>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Prefill</a:t>
              </a:r>
            </a:p>
            <a:p>
              <a:pPr algn="ctr"/>
              <a:r>
                <a:rPr lang="en-US" sz="1400">
                  <a:solidFill>
                    <a:schemeClr val="tx1"/>
                  </a:solidFill>
                </a:rPr>
                <a:t>selector</a:t>
              </a:r>
            </a:p>
          </p:txBody>
        </p:sp>
        <p:cxnSp>
          <p:nvCxnSpPr>
            <p:cNvPr id="18" name="Straight Arrow Connector 17">
              <a:extLst>
                <a:ext uri="{FF2B5EF4-FFF2-40B4-BE49-F238E27FC236}">
                  <a16:creationId xmlns:a16="http://schemas.microsoft.com/office/drawing/2014/main" id="{246F2DF1-2FB9-6ADB-4330-BAD7140CBD59}"/>
                </a:ext>
              </a:extLst>
            </p:cNvPr>
            <p:cNvCxnSpPr>
              <a:cxnSpLocks/>
            </p:cNvCxnSpPr>
            <p:nvPr/>
          </p:nvCxnSpPr>
          <p:spPr>
            <a:xfrm>
              <a:off x="6317157" y="3175498"/>
              <a:ext cx="65709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Oval 24">
              <a:extLst>
                <a:ext uri="{FF2B5EF4-FFF2-40B4-BE49-F238E27FC236}">
                  <a16:creationId xmlns:a16="http://schemas.microsoft.com/office/drawing/2014/main" id="{22AA5693-C9D5-129E-8CE6-CFB181131934}"/>
                </a:ext>
              </a:extLst>
            </p:cNvPr>
            <p:cNvSpPr/>
            <p:nvPr/>
          </p:nvSpPr>
          <p:spPr>
            <a:xfrm>
              <a:off x="6513541" y="2964839"/>
              <a:ext cx="170213" cy="147771"/>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rPr>
                <a:t>2</a:t>
              </a:r>
            </a:p>
          </p:txBody>
        </p:sp>
        <p:sp>
          <p:nvSpPr>
            <p:cNvPr id="43" name="TextBox 42">
              <a:extLst>
                <a:ext uri="{FF2B5EF4-FFF2-40B4-BE49-F238E27FC236}">
                  <a16:creationId xmlns:a16="http://schemas.microsoft.com/office/drawing/2014/main" id="{C6ED7517-896F-CC3D-337B-4123301D48E7}"/>
                </a:ext>
              </a:extLst>
            </p:cNvPr>
            <p:cNvSpPr txBox="1"/>
            <p:nvPr/>
          </p:nvSpPr>
          <p:spPr>
            <a:xfrm>
              <a:off x="3127885" y="2826115"/>
              <a:ext cx="1847494" cy="292388"/>
            </a:xfrm>
            <a:prstGeom prst="rect">
              <a:avLst/>
            </a:prstGeom>
            <a:noFill/>
          </p:spPr>
          <p:txBody>
            <a:bodyPr wrap="square" rtlCol="0">
              <a:spAutoFit/>
            </a:bodyPr>
            <a:lstStyle/>
            <a:p>
              <a:pPr algn="ctr"/>
              <a:r>
                <a:rPr lang="en-US" sz="1300" b="1" dirty="0"/>
                <a:t>Prefill queue</a:t>
              </a:r>
            </a:p>
          </p:txBody>
        </p:sp>
      </p:grpSp>
      <p:grpSp>
        <p:nvGrpSpPr>
          <p:cNvPr id="84" name="Group 83">
            <a:extLst>
              <a:ext uri="{FF2B5EF4-FFF2-40B4-BE49-F238E27FC236}">
                <a16:creationId xmlns:a16="http://schemas.microsoft.com/office/drawing/2014/main" id="{65DAF1B3-A84E-09F6-48D0-8BA8412F811C}"/>
              </a:ext>
            </a:extLst>
          </p:cNvPr>
          <p:cNvGrpSpPr/>
          <p:nvPr/>
        </p:nvGrpSpPr>
        <p:grpSpPr>
          <a:xfrm>
            <a:off x="3074278" y="2957206"/>
            <a:ext cx="5086957" cy="846414"/>
            <a:chOff x="3074278" y="2126893"/>
            <a:chExt cx="5086957" cy="846414"/>
          </a:xfrm>
        </p:grpSpPr>
        <p:sp>
          <p:nvSpPr>
            <p:cNvPr id="19" name="Flowchart: Terminator 18">
              <a:extLst>
                <a:ext uri="{FF2B5EF4-FFF2-40B4-BE49-F238E27FC236}">
                  <a16:creationId xmlns:a16="http://schemas.microsoft.com/office/drawing/2014/main" id="{099973D9-E0FF-D45C-8C50-D7F652124FD4}"/>
                </a:ext>
              </a:extLst>
            </p:cNvPr>
            <p:cNvSpPr/>
            <p:nvPr/>
          </p:nvSpPr>
          <p:spPr>
            <a:xfrm>
              <a:off x="6932384" y="2143802"/>
              <a:ext cx="1124197" cy="492245"/>
            </a:xfrm>
            <a:prstGeom prst="flowChartTerminator">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F60B958B-CD51-43DB-02EB-8836837DC790}"/>
                </a:ext>
              </a:extLst>
            </p:cNvPr>
            <p:cNvGrpSpPr/>
            <p:nvPr/>
          </p:nvGrpSpPr>
          <p:grpSpPr>
            <a:xfrm>
              <a:off x="3074278" y="2126893"/>
              <a:ext cx="5086957" cy="846414"/>
              <a:chOff x="3074278" y="2988739"/>
              <a:chExt cx="5086957" cy="846414"/>
            </a:xfrm>
          </p:grpSpPr>
          <p:grpSp>
            <p:nvGrpSpPr>
              <p:cNvPr id="7" name="Group 6">
                <a:extLst>
                  <a:ext uri="{FF2B5EF4-FFF2-40B4-BE49-F238E27FC236}">
                    <a16:creationId xmlns:a16="http://schemas.microsoft.com/office/drawing/2014/main" id="{BDD5EC29-D937-C3ED-91E1-48BF37DCDE82}"/>
                  </a:ext>
                </a:extLst>
              </p:cNvPr>
              <p:cNvGrpSpPr/>
              <p:nvPr/>
            </p:nvGrpSpPr>
            <p:grpSpPr>
              <a:xfrm>
                <a:off x="3327513" y="3618477"/>
                <a:ext cx="1350374" cy="216676"/>
                <a:chOff x="1141680" y="1757662"/>
                <a:chExt cx="1350374" cy="216676"/>
              </a:xfrm>
            </p:grpSpPr>
            <p:sp>
              <p:nvSpPr>
                <p:cNvPr id="66" name="Cylinder 65">
                  <a:extLst>
                    <a:ext uri="{FF2B5EF4-FFF2-40B4-BE49-F238E27FC236}">
                      <a16:creationId xmlns:a16="http://schemas.microsoft.com/office/drawing/2014/main" id="{C90C7524-2DEE-9220-8F70-9ED24ED88B1B}"/>
                    </a:ext>
                  </a:extLst>
                </p:cNvPr>
                <p:cNvSpPr/>
                <p:nvPr/>
              </p:nvSpPr>
              <p:spPr>
                <a:xfrm rot="5400000">
                  <a:off x="1708529" y="1190813"/>
                  <a:ext cx="216676" cy="1350374"/>
                </a:xfrm>
                <a:prstGeom prst="can">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8488117-F07E-8F7F-74BD-2CDDCF52F66A}"/>
                    </a:ext>
                  </a:extLst>
                </p:cNvPr>
                <p:cNvSpPr/>
                <p:nvPr/>
              </p:nvSpPr>
              <p:spPr>
                <a:xfrm>
                  <a:off x="1201918" y="1800859"/>
                  <a:ext cx="229952" cy="126402"/>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6000D0E-BF09-7312-3D1E-242400A19C5A}"/>
                    </a:ext>
                  </a:extLst>
                </p:cNvPr>
                <p:cNvSpPr/>
                <p:nvPr/>
              </p:nvSpPr>
              <p:spPr>
                <a:xfrm>
                  <a:off x="1474262" y="1799541"/>
                  <a:ext cx="512344" cy="126402"/>
                </a:xfrm>
                <a:prstGeom prst="rect">
                  <a:avLst/>
                </a:prstGeom>
                <a:solidFill>
                  <a:schemeClr val="accent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DAC0FF54-566E-011B-3793-CEE86B9BA74F}"/>
                  </a:ext>
                </a:extLst>
              </p:cNvPr>
              <p:cNvSpPr txBox="1"/>
              <p:nvPr/>
            </p:nvSpPr>
            <p:spPr>
              <a:xfrm>
                <a:off x="6847033" y="2988739"/>
                <a:ext cx="1314202" cy="523220"/>
              </a:xfrm>
              <a:prstGeom prst="rect">
                <a:avLst/>
              </a:prstGeom>
              <a:noFill/>
            </p:spPr>
            <p:txBody>
              <a:bodyPr wrap="square" rtlCol="0">
                <a:spAutoFit/>
              </a:bodyPr>
              <a:lstStyle/>
              <a:p>
                <a:pPr algn="ctr"/>
                <a:r>
                  <a:rPr lang="en-US" sz="1400" dirty="0"/>
                  <a:t>Violation checker</a:t>
                </a:r>
              </a:p>
            </p:txBody>
          </p:sp>
          <p:cxnSp>
            <p:nvCxnSpPr>
              <p:cNvPr id="21" name="Connector: Elbow 20">
                <a:extLst>
                  <a:ext uri="{FF2B5EF4-FFF2-40B4-BE49-F238E27FC236}">
                    <a16:creationId xmlns:a16="http://schemas.microsoft.com/office/drawing/2014/main" id="{B70068CC-211A-86E4-457E-ACE7A532016A}"/>
                  </a:ext>
                </a:extLst>
              </p:cNvPr>
              <p:cNvCxnSpPr>
                <a:cxnSpLocks/>
              </p:cNvCxnSpPr>
              <p:nvPr/>
            </p:nvCxnSpPr>
            <p:spPr>
              <a:xfrm rot="10800000" flipV="1">
                <a:off x="4699831" y="3451939"/>
                <a:ext cx="2274423" cy="286289"/>
              </a:xfrm>
              <a:prstGeom prst="bentConnector3">
                <a:avLst>
                  <a:gd name="adj1" fmla="val 25460"/>
                </a:avLst>
              </a:prstGeom>
              <a:ln>
                <a:tailEnd type="triangle"/>
              </a:ln>
            </p:spPr>
            <p:style>
              <a:lnRef idx="2">
                <a:schemeClr val="dk1"/>
              </a:lnRef>
              <a:fillRef idx="0">
                <a:schemeClr val="dk1"/>
              </a:fillRef>
              <a:effectRef idx="1">
                <a:schemeClr val="dk1"/>
              </a:effectRef>
              <a:fontRef idx="minor">
                <a:schemeClr val="tx1"/>
              </a:fontRef>
            </p:style>
          </p:cxnSp>
          <p:cxnSp>
            <p:nvCxnSpPr>
              <p:cNvPr id="24" name="Connector: Elbow 23">
                <a:extLst>
                  <a:ext uri="{FF2B5EF4-FFF2-40B4-BE49-F238E27FC236}">
                    <a16:creationId xmlns:a16="http://schemas.microsoft.com/office/drawing/2014/main" id="{A8365D6A-2B6D-D329-B20D-8FF671598617}"/>
                  </a:ext>
                </a:extLst>
              </p:cNvPr>
              <p:cNvCxnSpPr>
                <a:cxnSpLocks/>
              </p:cNvCxnSpPr>
              <p:nvPr/>
            </p:nvCxnSpPr>
            <p:spPr>
              <a:xfrm flipV="1">
                <a:off x="4715128" y="3292696"/>
                <a:ext cx="437988" cy="369075"/>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33" name="Oval 32">
                <a:extLst>
                  <a:ext uri="{FF2B5EF4-FFF2-40B4-BE49-F238E27FC236}">
                    <a16:creationId xmlns:a16="http://schemas.microsoft.com/office/drawing/2014/main" id="{B8908397-36B5-3B11-E835-AF710ADA2E0A}"/>
                  </a:ext>
                </a:extLst>
              </p:cNvPr>
              <p:cNvSpPr/>
              <p:nvPr/>
            </p:nvSpPr>
            <p:spPr>
              <a:xfrm>
                <a:off x="6537335" y="3499651"/>
                <a:ext cx="170213" cy="147771"/>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rPr>
                  <a:t>3</a:t>
                </a:r>
              </a:p>
            </p:txBody>
          </p:sp>
          <p:sp>
            <p:nvSpPr>
              <p:cNvPr id="44" name="TextBox 43">
                <a:extLst>
                  <a:ext uri="{FF2B5EF4-FFF2-40B4-BE49-F238E27FC236}">
                    <a16:creationId xmlns:a16="http://schemas.microsoft.com/office/drawing/2014/main" id="{C31FA99F-2A0E-D043-1BB0-69B92EF9B614}"/>
                  </a:ext>
                </a:extLst>
              </p:cNvPr>
              <p:cNvSpPr txBox="1"/>
              <p:nvPr/>
            </p:nvSpPr>
            <p:spPr>
              <a:xfrm>
                <a:off x="3074278" y="3374700"/>
                <a:ext cx="1847494" cy="292388"/>
              </a:xfrm>
              <a:prstGeom prst="rect">
                <a:avLst/>
              </a:prstGeom>
              <a:noFill/>
            </p:spPr>
            <p:txBody>
              <a:bodyPr wrap="square" rtlCol="0">
                <a:spAutoFit/>
              </a:bodyPr>
              <a:lstStyle/>
              <a:p>
                <a:pPr algn="ctr"/>
                <a:r>
                  <a:rPr lang="en-US" sz="1300" b="1"/>
                  <a:t>Relegated queue</a:t>
                </a:r>
              </a:p>
            </p:txBody>
          </p:sp>
        </p:grpSp>
      </p:grpSp>
      <p:grpSp>
        <p:nvGrpSpPr>
          <p:cNvPr id="83" name="Group 82">
            <a:extLst>
              <a:ext uri="{FF2B5EF4-FFF2-40B4-BE49-F238E27FC236}">
                <a16:creationId xmlns:a16="http://schemas.microsoft.com/office/drawing/2014/main" id="{71C35138-2F3C-D648-5D01-AB08A95A429D}"/>
              </a:ext>
            </a:extLst>
          </p:cNvPr>
          <p:cNvGrpSpPr/>
          <p:nvPr/>
        </p:nvGrpSpPr>
        <p:grpSpPr>
          <a:xfrm>
            <a:off x="2176181" y="2499093"/>
            <a:ext cx="1097478" cy="2449167"/>
            <a:chOff x="2176181" y="2499093"/>
            <a:chExt cx="1097478" cy="2449167"/>
          </a:xfrm>
        </p:grpSpPr>
        <p:grpSp>
          <p:nvGrpSpPr>
            <p:cNvPr id="82" name="Group 81">
              <a:extLst>
                <a:ext uri="{FF2B5EF4-FFF2-40B4-BE49-F238E27FC236}">
                  <a16:creationId xmlns:a16="http://schemas.microsoft.com/office/drawing/2014/main" id="{1C0E61A4-C952-BB47-189D-8E7A89025A77}"/>
                </a:ext>
              </a:extLst>
            </p:cNvPr>
            <p:cNvGrpSpPr/>
            <p:nvPr/>
          </p:nvGrpSpPr>
          <p:grpSpPr>
            <a:xfrm>
              <a:off x="2176181" y="2499093"/>
              <a:ext cx="1086397" cy="2449167"/>
              <a:chOff x="2176181" y="2499093"/>
              <a:chExt cx="1086397" cy="2449167"/>
            </a:xfrm>
          </p:grpSpPr>
          <p:grpSp>
            <p:nvGrpSpPr>
              <p:cNvPr id="5" name="Group 4">
                <a:extLst>
                  <a:ext uri="{FF2B5EF4-FFF2-40B4-BE49-F238E27FC236}">
                    <a16:creationId xmlns:a16="http://schemas.microsoft.com/office/drawing/2014/main" id="{AB27076E-48B5-A654-631C-663904CCE084}"/>
                  </a:ext>
                </a:extLst>
              </p:cNvPr>
              <p:cNvGrpSpPr/>
              <p:nvPr/>
            </p:nvGrpSpPr>
            <p:grpSpPr>
              <a:xfrm>
                <a:off x="2278157" y="2724744"/>
                <a:ext cx="984421" cy="2029071"/>
                <a:chOff x="864150" y="1167713"/>
                <a:chExt cx="984421" cy="2029071"/>
              </a:xfrm>
            </p:grpSpPr>
            <p:pic>
              <p:nvPicPr>
                <p:cNvPr id="75" name="Graphic 74" descr="Document with solid fill">
                  <a:extLst>
                    <a:ext uri="{FF2B5EF4-FFF2-40B4-BE49-F238E27FC236}">
                      <a16:creationId xmlns:a16="http://schemas.microsoft.com/office/drawing/2014/main" id="{7ABBD686-2299-6512-CC3C-F350EEB3FE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4150" y="1167713"/>
                  <a:ext cx="598890" cy="598890"/>
                </a:xfrm>
                <a:prstGeom prst="rect">
                  <a:avLst/>
                </a:prstGeom>
              </p:spPr>
            </p:pic>
            <p:pic>
              <p:nvPicPr>
                <p:cNvPr id="76" name="Graphic 75" descr="Document with solid fill">
                  <a:extLst>
                    <a:ext uri="{FF2B5EF4-FFF2-40B4-BE49-F238E27FC236}">
                      <a16:creationId xmlns:a16="http://schemas.microsoft.com/office/drawing/2014/main" id="{20A01FD9-DB03-AE89-4C5A-52B01A10DB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6006" y="1958411"/>
                  <a:ext cx="598890" cy="598890"/>
                </a:xfrm>
                <a:prstGeom prst="rect">
                  <a:avLst/>
                </a:prstGeom>
              </p:spPr>
            </p:pic>
            <p:pic>
              <p:nvPicPr>
                <p:cNvPr id="77" name="Graphic 76" descr="Document with solid fill">
                  <a:extLst>
                    <a:ext uri="{FF2B5EF4-FFF2-40B4-BE49-F238E27FC236}">
                      <a16:creationId xmlns:a16="http://schemas.microsoft.com/office/drawing/2014/main" id="{0E33BEDE-0EA3-EE58-A2BF-63788D7D15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9672" y="2597894"/>
                  <a:ext cx="598890" cy="598890"/>
                </a:xfrm>
                <a:prstGeom prst="rect">
                  <a:avLst/>
                </a:prstGeom>
              </p:spPr>
            </p:pic>
            <p:sp>
              <p:nvSpPr>
                <p:cNvPr id="78" name="Right Bracket 77">
                  <a:extLst>
                    <a:ext uri="{FF2B5EF4-FFF2-40B4-BE49-F238E27FC236}">
                      <a16:creationId xmlns:a16="http://schemas.microsoft.com/office/drawing/2014/main" id="{A933BA8D-0C1F-C9C1-6942-E3FC83714407}"/>
                    </a:ext>
                  </a:extLst>
                </p:cNvPr>
                <p:cNvSpPr/>
                <p:nvPr/>
              </p:nvSpPr>
              <p:spPr>
                <a:xfrm>
                  <a:off x="1428439" y="1418555"/>
                  <a:ext cx="113869" cy="1664887"/>
                </a:xfrm>
                <a:prstGeom prst="righ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79" name="Straight Arrow Connector 78">
                  <a:extLst>
                    <a:ext uri="{FF2B5EF4-FFF2-40B4-BE49-F238E27FC236}">
                      <a16:creationId xmlns:a16="http://schemas.microsoft.com/office/drawing/2014/main" id="{F0157D80-0BF7-5B1E-439B-9FEA25025A0C}"/>
                    </a:ext>
                  </a:extLst>
                </p:cNvPr>
                <p:cNvCxnSpPr>
                  <a:cxnSpLocks/>
                </p:cNvCxnSpPr>
                <p:nvPr/>
              </p:nvCxnSpPr>
              <p:spPr>
                <a:xfrm>
                  <a:off x="1566835" y="1622535"/>
                  <a:ext cx="28173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40" name="TextBox 39">
                <a:extLst>
                  <a:ext uri="{FF2B5EF4-FFF2-40B4-BE49-F238E27FC236}">
                    <a16:creationId xmlns:a16="http://schemas.microsoft.com/office/drawing/2014/main" id="{93AE2401-B9A6-4111-C11D-173E8C9122D4}"/>
                  </a:ext>
                </a:extLst>
              </p:cNvPr>
              <p:cNvSpPr txBox="1"/>
              <p:nvPr/>
            </p:nvSpPr>
            <p:spPr>
              <a:xfrm>
                <a:off x="2176181" y="2499093"/>
                <a:ext cx="700866" cy="307777"/>
              </a:xfrm>
              <a:prstGeom prst="rect">
                <a:avLst/>
              </a:prstGeom>
              <a:noFill/>
            </p:spPr>
            <p:txBody>
              <a:bodyPr wrap="square">
                <a:spAutoFit/>
              </a:bodyPr>
              <a:lstStyle/>
              <a:p>
                <a:pPr algn="ctr"/>
                <a:r>
                  <a:rPr lang="en-US" sz="1400" b="1"/>
                  <a:t>QoS 1</a:t>
                </a:r>
              </a:p>
            </p:txBody>
          </p:sp>
          <p:sp>
            <p:nvSpPr>
              <p:cNvPr id="41" name="TextBox 40">
                <a:extLst>
                  <a:ext uri="{FF2B5EF4-FFF2-40B4-BE49-F238E27FC236}">
                    <a16:creationId xmlns:a16="http://schemas.microsoft.com/office/drawing/2014/main" id="{CA6B2753-F7B8-D390-9CE4-97CDE7D4D1EB}"/>
                  </a:ext>
                </a:extLst>
              </p:cNvPr>
              <p:cNvSpPr txBox="1"/>
              <p:nvPr/>
            </p:nvSpPr>
            <p:spPr>
              <a:xfrm>
                <a:off x="2223895" y="3306159"/>
                <a:ext cx="700866" cy="307777"/>
              </a:xfrm>
              <a:prstGeom prst="rect">
                <a:avLst/>
              </a:prstGeom>
              <a:noFill/>
            </p:spPr>
            <p:txBody>
              <a:bodyPr wrap="square">
                <a:spAutoFit/>
              </a:bodyPr>
              <a:lstStyle/>
              <a:p>
                <a:pPr algn="ctr"/>
                <a:r>
                  <a:rPr lang="en-US" sz="1400" b="1"/>
                  <a:t>QoS 2</a:t>
                </a:r>
              </a:p>
            </p:txBody>
          </p:sp>
          <p:sp>
            <p:nvSpPr>
              <p:cNvPr id="42" name="TextBox 41">
                <a:extLst>
                  <a:ext uri="{FF2B5EF4-FFF2-40B4-BE49-F238E27FC236}">
                    <a16:creationId xmlns:a16="http://schemas.microsoft.com/office/drawing/2014/main" id="{E95B3F4B-6221-9862-D15F-377E32A2C452}"/>
                  </a:ext>
                </a:extLst>
              </p:cNvPr>
              <p:cNvSpPr txBox="1"/>
              <p:nvPr/>
            </p:nvSpPr>
            <p:spPr>
              <a:xfrm>
                <a:off x="2246911" y="4640483"/>
                <a:ext cx="700866" cy="307777"/>
              </a:xfrm>
              <a:prstGeom prst="rect">
                <a:avLst/>
              </a:prstGeom>
              <a:noFill/>
            </p:spPr>
            <p:txBody>
              <a:bodyPr wrap="square">
                <a:spAutoFit/>
              </a:bodyPr>
              <a:lstStyle/>
              <a:p>
                <a:pPr algn="ctr"/>
                <a:r>
                  <a:rPr lang="en-US" sz="1400" b="1"/>
                  <a:t>QoS 3</a:t>
                </a:r>
              </a:p>
            </p:txBody>
          </p:sp>
        </p:grpSp>
        <p:sp>
          <p:nvSpPr>
            <p:cNvPr id="46" name="Oval 45">
              <a:extLst>
                <a:ext uri="{FF2B5EF4-FFF2-40B4-BE49-F238E27FC236}">
                  <a16:creationId xmlns:a16="http://schemas.microsoft.com/office/drawing/2014/main" id="{A9D5D8AC-012C-3632-D87D-D00632738AF5}"/>
                </a:ext>
              </a:extLst>
            </p:cNvPr>
            <p:cNvSpPr/>
            <p:nvPr/>
          </p:nvSpPr>
          <p:spPr>
            <a:xfrm>
              <a:off x="3103446" y="2918846"/>
              <a:ext cx="170213" cy="147771"/>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1</a:t>
              </a:r>
            </a:p>
          </p:txBody>
        </p:sp>
      </p:grpSp>
      <p:grpSp>
        <p:nvGrpSpPr>
          <p:cNvPr id="90" name="Group 89">
            <a:extLst>
              <a:ext uri="{FF2B5EF4-FFF2-40B4-BE49-F238E27FC236}">
                <a16:creationId xmlns:a16="http://schemas.microsoft.com/office/drawing/2014/main" id="{B079822F-A4E9-2016-CC12-4C917648645D}"/>
              </a:ext>
            </a:extLst>
          </p:cNvPr>
          <p:cNvGrpSpPr/>
          <p:nvPr/>
        </p:nvGrpSpPr>
        <p:grpSpPr>
          <a:xfrm>
            <a:off x="3106277" y="2592939"/>
            <a:ext cx="5804763" cy="3157026"/>
            <a:chOff x="3106277" y="2592939"/>
            <a:chExt cx="5804763" cy="3157026"/>
          </a:xfrm>
        </p:grpSpPr>
        <p:grpSp>
          <p:nvGrpSpPr>
            <p:cNvPr id="87" name="Group 86">
              <a:extLst>
                <a:ext uri="{FF2B5EF4-FFF2-40B4-BE49-F238E27FC236}">
                  <a16:creationId xmlns:a16="http://schemas.microsoft.com/office/drawing/2014/main" id="{DBA54B10-E52E-B5E1-8094-A00FF0BEE4B3}"/>
                </a:ext>
              </a:extLst>
            </p:cNvPr>
            <p:cNvGrpSpPr/>
            <p:nvPr/>
          </p:nvGrpSpPr>
          <p:grpSpPr>
            <a:xfrm>
              <a:off x="3106277" y="2592939"/>
              <a:ext cx="5804763" cy="3157026"/>
              <a:chOff x="3106277" y="2592939"/>
              <a:chExt cx="5804763" cy="3157026"/>
            </a:xfrm>
          </p:grpSpPr>
          <p:cxnSp>
            <p:nvCxnSpPr>
              <p:cNvPr id="27" name="Straight Arrow Connector 26">
                <a:extLst>
                  <a:ext uri="{FF2B5EF4-FFF2-40B4-BE49-F238E27FC236}">
                    <a16:creationId xmlns:a16="http://schemas.microsoft.com/office/drawing/2014/main" id="{750D52CA-2B65-F998-0EF5-7541394C0637}"/>
                  </a:ext>
                </a:extLst>
              </p:cNvPr>
              <p:cNvCxnSpPr>
                <a:cxnSpLocks/>
              </p:cNvCxnSpPr>
              <p:nvPr/>
            </p:nvCxnSpPr>
            <p:spPr>
              <a:xfrm>
                <a:off x="7488598" y="4248959"/>
                <a:ext cx="5883" cy="44696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86" name="Group 85">
                <a:extLst>
                  <a:ext uri="{FF2B5EF4-FFF2-40B4-BE49-F238E27FC236}">
                    <a16:creationId xmlns:a16="http://schemas.microsoft.com/office/drawing/2014/main" id="{C87E8703-410E-D553-81BE-BE0B2137120B}"/>
                  </a:ext>
                </a:extLst>
              </p:cNvPr>
              <p:cNvGrpSpPr/>
              <p:nvPr/>
            </p:nvGrpSpPr>
            <p:grpSpPr>
              <a:xfrm>
                <a:off x="3106277" y="2592939"/>
                <a:ext cx="5804763" cy="3157026"/>
                <a:chOff x="3106277" y="2592939"/>
                <a:chExt cx="5804763" cy="3157026"/>
              </a:xfrm>
            </p:grpSpPr>
            <p:grpSp>
              <p:nvGrpSpPr>
                <p:cNvPr id="8" name="Group 7">
                  <a:extLst>
                    <a:ext uri="{FF2B5EF4-FFF2-40B4-BE49-F238E27FC236}">
                      <a16:creationId xmlns:a16="http://schemas.microsoft.com/office/drawing/2014/main" id="{05656251-228E-DB26-84E9-21535B466696}"/>
                    </a:ext>
                  </a:extLst>
                </p:cNvPr>
                <p:cNvGrpSpPr/>
                <p:nvPr/>
              </p:nvGrpSpPr>
              <p:grpSpPr>
                <a:xfrm>
                  <a:off x="3327513" y="4175948"/>
                  <a:ext cx="1350374" cy="216676"/>
                  <a:chOff x="1141680" y="1778685"/>
                  <a:chExt cx="1350374" cy="216676"/>
                </a:xfrm>
              </p:grpSpPr>
              <p:sp>
                <p:nvSpPr>
                  <p:cNvPr id="63" name="Cylinder 62">
                    <a:extLst>
                      <a:ext uri="{FF2B5EF4-FFF2-40B4-BE49-F238E27FC236}">
                        <a16:creationId xmlns:a16="http://schemas.microsoft.com/office/drawing/2014/main" id="{979BC994-435A-50B4-B41A-F03AAB400531}"/>
                      </a:ext>
                    </a:extLst>
                  </p:cNvPr>
                  <p:cNvSpPr/>
                  <p:nvPr/>
                </p:nvSpPr>
                <p:spPr>
                  <a:xfrm rot="5400000">
                    <a:off x="1708529" y="1211836"/>
                    <a:ext cx="216676" cy="1350374"/>
                  </a:xfrm>
                  <a:prstGeom prst="can">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8B9235C0-032F-C263-DD2A-E5A559F19FC0}"/>
                      </a:ext>
                    </a:extLst>
                  </p:cNvPr>
                  <p:cNvSpPr/>
                  <p:nvPr/>
                </p:nvSpPr>
                <p:spPr>
                  <a:xfrm>
                    <a:off x="1201918" y="1821882"/>
                    <a:ext cx="131975" cy="126402"/>
                  </a:xfrm>
                  <a:prstGeom prst="rect">
                    <a:avLst/>
                  </a:prstGeom>
                  <a:pattFill prst="wdUpDiag">
                    <a:fgClr>
                      <a:schemeClr val="bg1">
                        <a:lumMod val="85000"/>
                      </a:schemeClr>
                    </a:fgClr>
                    <a:bgClr>
                      <a:schemeClr val="accent1"/>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0B8954-561D-CB13-10E9-13EB9C3BCC42}"/>
                      </a:ext>
                    </a:extLst>
                  </p:cNvPr>
                  <p:cNvSpPr/>
                  <p:nvPr/>
                </p:nvSpPr>
                <p:spPr>
                  <a:xfrm>
                    <a:off x="1372118" y="1821882"/>
                    <a:ext cx="195344" cy="126402"/>
                  </a:xfrm>
                  <a:prstGeom prst="rect">
                    <a:avLst/>
                  </a:prstGeom>
                  <a:pattFill prst="wdUpDiag">
                    <a:fgClr>
                      <a:schemeClr val="bg1">
                        <a:lumMod val="85000"/>
                      </a:schemeClr>
                    </a:fgClr>
                    <a:bgClr>
                      <a:schemeClr val="accent3"/>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Connector: Elbow 22">
                  <a:extLst>
                    <a:ext uri="{FF2B5EF4-FFF2-40B4-BE49-F238E27FC236}">
                      <a16:creationId xmlns:a16="http://schemas.microsoft.com/office/drawing/2014/main" id="{A8C3D48B-797F-CCA5-51B1-EAD5CCA0FEEF}"/>
                    </a:ext>
                  </a:extLst>
                </p:cNvPr>
                <p:cNvCxnSpPr>
                  <a:cxnSpLocks/>
                  <a:stCxn id="63" idx="1"/>
                </p:cNvCxnSpPr>
                <p:nvPr/>
              </p:nvCxnSpPr>
              <p:spPr>
                <a:xfrm flipV="1">
                  <a:off x="4677887" y="4051565"/>
                  <a:ext cx="2272619" cy="232721"/>
                </a:xfrm>
                <a:prstGeom prst="bentConnector3">
                  <a:avLst>
                    <a:gd name="adj1" fmla="val 76127"/>
                  </a:avLst>
                </a:prstGeom>
                <a:ln>
                  <a:tailEnd type="triangle"/>
                </a:ln>
              </p:spPr>
              <p:style>
                <a:lnRef idx="2">
                  <a:schemeClr val="dk1"/>
                </a:lnRef>
                <a:fillRef idx="0">
                  <a:schemeClr val="dk1"/>
                </a:fillRef>
                <a:effectRef idx="1">
                  <a:schemeClr val="dk1"/>
                </a:effectRef>
                <a:fontRef idx="minor">
                  <a:schemeClr val="tx1"/>
                </a:fontRef>
              </p:style>
            </p:cxnSp>
            <p:grpSp>
              <p:nvGrpSpPr>
                <p:cNvPr id="85" name="Group 84">
                  <a:extLst>
                    <a:ext uri="{FF2B5EF4-FFF2-40B4-BE49-F238E27FC236}">
                      <a16:creationId xmlns:a16="http://schemas.microsoft.com/office/drawing/2014/main" id="{2F854136-92EC-BC48-610E-0A1C90369E21}"/>
                    </a:ext>
                  </a:extLst>
                </p:cNvPr>
                <p:cNvGrpSpPr/>
                <p:nvPr/>
              </p:nvGrpSpPr>
              <p:grpSpPr>
                <a:xfrm>
                  <a:off x="4002700" y="2592939"/>
                  <a:ext cx="4908340" cy="3157026"/>
                  <a:chOff x="4002700" y="2592939"/>
                  <a:chExt cx="4908340" cy="3157026"/>
                </a:xfrm>
              </p:grpSpPr>
              <p:cxnSp>
                <p:nvCxnSpPr>
                  <p:cNvPr id="26" name="Straight Arrow Connector 25">
                    <a:extLst>
                      <a:ext uri="{FF2B5EF4-FFF2-40B4-BE49-F238E27FC236}">
                        <a16:creationId xmlns:a16="http://schemas.microsoft.com/office/drawing/2014/main" id="{F3450F75-516D-5B99-9330-3926DD951344}"/>
                      </a:ext>
                    </a:extLst>
                  </p:cNvPr>
                  <p:cNvCxnSpPr>
                    <a:cxnSpLocks/>
                  </p:cNvCxnSpPr>
                  <p:nvPr/>
                </p:nvCxnSpPr>
                <p:spPr>
                  <a:xfrm>
                    <a:off x="7504134" y="3500140"/>
                    <a:ext cx="0" cy="2821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4" name="Oval 33">
                    <a:extLst>
                      <a:ext uri="{FF2B5EF4-FFF2-40B4-BE49-F238E27FC236}">
                        <a16:creationId xmlns:a16="http://schemas.microsoft.com/office/drawing/2014/main" id="{33420E6B-198C-3181-750A-F1EDC377990A}"/>
                      </a:ext>
                    </a:extLst>
                  </p:cNvPr>
                  <p:cNvSpPr/>
                  <p:nvPr/>
                </p:nvSpPr>
                <p:spPr>
                  <a:xfrm>
                    <a:off x="7564511" y="3553975"/>
                    <a:ext cx="170213" cy="147771"/>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4</a:t>
                    </a:r>
                  </a:p>
                </p:txBody>
              </p:sp>
              <p:grpSp>
                <p:nvGrpSpPr>
                  <p:cNvPr id="81" name="Group 80">
                    <a:extLst>
                      <a:ext uri="{FF2B5EF4-FFF2-40B4-BE49-F238E27FC236}">
                        <a16:creationId xmlns:a16="http://schemas.microsoft.com/office/drawing/2014/main" id="{9D7DA358-E426-060D-0138-881DC72FBEF4}"/>
                      </a:ext>
                    </a:extLst>
                  </p:cNvPr>
                  <p:cNvGrpSpPr/>
                  <p:nvPr/>
                </p:nvGrpSpPr>
                <p:grpSpPr>
                  <a:xfrm>
                    <a:off x="4002700" y="2592939"/>
                    <a:ext cx="4908340" cy="3157026"/>
                    <a:chOff x="4002700" y="2592939"/>
                    <a:chExt cx="4908340" cy="3157026"/>
                  </a:xfrm>
                </p:grpSpPr>
                <p:sp>
                  <p:nvSpPr>
                    <p:cNvPr id="16" name="Rectangle: Rounded Corners 15">
                      <a:extLst>
                        <a:ext uri="{FF2B5EF4-FFF2-40B4-BE49-F238E27FC236}">
                          <a16:creationId xmlns:a16="http://schemas.microsoft.com/office/drawing/2014/main" id="{5A886E8C-83B1-E100-0FF1-CC4129903342}"/>
                        </a:ext>
                      </a:extLst>
                    </p:cNvPr>
                    <p:cNvSpPr/>
                    <p:nvPr/>
                  </p:nvSpPr>
                  <p:spPr>
                    <a:xfrm>
                      <a:off x="6837977" y="2875044"/>
                      <a:ext cx="1293814" cy="148281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a:extLst>
                        <a:ext uri="{FF2B5EF4-FFF2-40B4-BE49-F238E27FC236}">
                          <a16:creationId xmlns:a16="http://schemas.microsoft.com/office/drawing/2014/main" id="{BCC0E6FF-7BB0-C01C-97D1-33D37DA1AFAB}"/>
                        </a:ext>
                      </a:extLst>
                    </p:cNvPr>
                    <p:cNvSpPr txBox="1"/>
                    <p:nvPr/>
                  </p:nvSpPr>
                  <p:spPr>
                    <a:xfrm>
                      <a:off x="6357270" y="2592939"/>
                      <a:ext cx="2274423" cy="307777"/>
                    </a:xfrm>
                    <a:prstGeom prst="rect">
                      <a:avLst/>
                    </a:prstGeom>
                    <a:noFill/>
                  </p:spPr>
                  <p:txBody>
                    <a:bodyPr wrap="square">
                      <a:spAutoFit/>
                    </a:bodyPr>
                    <a:lstStyle/>
                    <a:p>
                      <a:pPr algn="ctr"/>
                      <a:r>
                        <a:rPr lang="en-US" sz="1400" b="1" dirty="0"/>
                        <a:t>Scheduler</a:t>
                      </a:r>
                    </a:p>
                  </p:txBody>
                </p:sp>
                <p:grpSp>
                  <p:nvGrpSpPr>
                    <p:cNvPr id="22" name="Group 21">
                      <a:extLst>
                        <a:ext uri="{FF2B5EF4-FFF2-40B4-BE49-F238E27FC236}">
                          <a16:creationId xmlns:a16="http://schemas.microsoft.com/office/drawing/2014/main" id="{C250B848-AB87-E3C8-9EC6-D341BE433CD6}"/>
                        </a:ext>
                      </a:extLst>
                    </p:cNvPr>
                    <p:cNvGrpSpPr/>
                    <p:nvPr/>
                  </p:nvGrpSpPr>
                  <p:grpSpPr>
                    <a:xfrm>
                      <a:off x="6846515" y="3737738"/>
                      <a:ext cx="1314202" cy="523220"/>
                      <a:chOff x="5428240" y="2184477"/>
                      <a:chExt cx="1314202" cy="523220"/>
                    </a:xfrm>
                  </p:grpSpPr>
                  <p:sp>
                    <p:nvSpPr>
                      <p:cNvPr id="61" name="Flowchart: Terminator 60">
                        <a:extLst>
                          <a:ext uri="{FF2B5EF4-FFF2-40B4-BE49-F238E27FC236}">
                            <a16:creationId xmlns:a16="http://schemas.microsoft.com/office/drawing/2014/main" id="{D3562429-4916-DA20-C73F-BB5E78EB1647}"/>
                          </a:ext>
                        </a:extLst>
                      </p:cNvPr>
                      <p:cNvSpPr/>
                      <p:nvPr/>
                    </p:nvSpPr>
                    <p:spPr>
                      <a:xfrm>
                        <a:off x="5514109" y="2203453"/>
                        <a:ext cx="1124197" cy="492245"/>
                      </a:xfrm>
                      <a:prstGeom prst="flowChartTerminator">
                        <a:avLst/>
                      </a:prstGeom>
                      <a:solidFill>
                        <a:srgbClr val="C2DD9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CF3BF0B2-1C64-8E07-A919-A047EA67CC8E}"/>
                          </a:ext>
                        </a:extLst>
                      </p:cNvPr>
                      <p:cNvSpPr txBox="1"/>
                      <p:nvPr/>
                    </p:nvSpPr>
                    <p:spPr>
                      <a:xfrm>
                        <a:off x="5428240" y="2184477"/>
                        <a:ext cx="1314202" cy="523220"/>
                      </a:xfrm>
                      <a:prstGeom prst="rect">
                        <a:avLst/>
                      </a:prstGeom>
                      <a:noFill/>
                    </p:spPr>
                    <p:txBody>
                      <a:bodyPr wrap="square" rtlCol="0">
                        <a:spAutoFit/>
                      </a:bodyPr>
                      <a:lstStyle/>
                      <a:p>
                        <a:pPr algn="ctr"/>
                        <a:r>
                          <a:rPr lang="en-US" sz="1400"/>
                          <a:t>Chunk size estimator</a:t>
                        </a:r>
                      </a:p>
                    </p:txBody>
                  </p:sp>
                </p:grpSp>
                <p:grpSp>
                  <p:nvGrpSpPr>
                    <p:cNvPr id="28" name="Group 27">
                      <a:extLst>
                        <a:ext uri="{FF2B5EF4-FFF2-40B4-BE49-F238E27FC236}">
                          <a16:creationId xmlns:a16="http://schemas.microsoft.com/office/drawing/2014/main" id="{7FB42201-1443-99A2-A4F2-441DB02A1107}"/>
                        </a:ext>
                      </a:extLst>
                    </p:cNvPr>
                    <p:cNvGrpSpPr/>
                    <p:nvPr/>
                  </p:nvGrpSpPr>
                  <p:grpSpPr>
                    <a:xfrm>
                      <a:off x="6809138" y="4732113"/>
                      <a:ext cx="1440873" cy="257299"/>
                      <a:chOff x="5382947" y="3776912"/>
                      <a:chExt cx="1440873" cy="257299"/>
                    </a:xfrm>
                  </p:grpSpPr>
                  <p:sp>
                    <p:nvSpPr>
                      <p:cNvPr id="53" name="Rectangle 52">
                        <a:extLst>
                          <a:ext uri="{FF2B5EF4-FFF2-40B4-BE49-F238E27FC236}">
                            <a16:creationId xmlns:a16="http://schemas.microsoft.com/office/drawing/2014/main" id="{93C41052-FE2B-6724-D372-4FF433A30C6B}"/>
                          </a:ext>
                        </a:extLst>
                      </p:cNvPr>
                      <p:cNvSpPr/>
                      <p:nvPr/>
                    </p:nvSpPr>
                    <p:spPr>
                      <a:xfrm>
                        <a:off x="5382947" y="3776914"/>
                        <a:ext cx="1440873" cy="2533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AAE57B9-A871-5128-D2ED-F7FB6FD3A8B0}"/>
                          </a:ext>
                        </a:extLst>
                      </p:cNvPr>
                      <p:cNvSpPr/>
                      <p:nvPr/>
                    </p:nvSpPr>
                    <p:spPr>
                      <a:xfrm>
                        <a:off x="6689233" y="3776913"/>
                        <a:ext cx="134587" cy="253341"/>
                      </a:xfrm>
                      <a:prstGeom prst="rect">
                        <a:avLst/>
                      </a:prstGeom>
                      <a:pattFill prst="wdUpDiag">
                        <a:fgClr>
                          <a:schemeClr val="bg1">
                            <a:lumMod val="85000"/>
                          </a:schemeClr>
                        </a:fgClr>
                        <a:bgClr>
                          <a:schemeClr val="accent1"/>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67F025A-C767-EDCA-87A3-37184D8DBD00}"/>
                          </a:ext>
                        </a:extLst>
                      </p:cNvPr>
                      <p:cNvSpPr/>
                      <p:nvPr/>
                    </p:nvSpPr>
                    <p:spPr>
                      <a:xfrm>
                        <a:off x="6554646" y="3776913"/>
                        <a:ext cx="134587" cy="253341"/>
                      </a:xfrm>
                      <a:prstGeom prst="rect">
                        <a:avLst/>
                      </a:prstGeom>
                      <a:pattFill prst="wdUpDiag">
                        <a:fgClr>
                          <a:schemeClr val="bg1">
                            <a:lumMod val="85000"/>
                          </a:schemeClr>
                        </a:fgClr>
                        <a:bgClr>
                          <a:schemeClr val="accent2">
                            <a:lumMod val="75000"/>
                          </a:schemeClr>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55A683E-F7D5-2455-C94B-0EB946C33596}"/>
                          </a:ext>
                        </a:extLst>
                      </p:cNvPr>
                      <p:cNvSpPr/>
                      <p:nvPr/>
                    </p:nvSpPr>
                    <p:spPr>
                      <a:xfrm>
                        <a:off x="6412449" y="3776913"/>
                        <a:ext cx="134587" cy="253341"/>
                      </a:xfrm>
                      <a:prstGeom prst="rect">
                        <a:avLst/>
                      </a:prstGeom>
                      <a:pattFill prst="wdUpDiag">
                        <a:fgClr>
                          <a:schemeClr val="bg1">
                            <a:lumMod val="85000"/>
                          </a:schemeClr>
                        </a:fgClr>
                        <a:bgClr>
                          <a:schemeClr val="accent2">
                            <a:lumMod val="75000"/>
                          </a:schemeClr>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11F7EB9-8704-4A1A-642A-9A75619A18AD}"/>
                          </a:ext>
                        </a:extLst>
                      </p:cNvPr>
                      <p:cNvSpPr/>
                      <p:nvPr/>
                    </p:nvSpPr>
                    <p:spPr>
                      <a:xfrm>
                        <a:off x="6270099" y="3776912"/>
                        <a:ext cx="134587" cy="253341"/>
                      </a:xfrm>
                      <a:prstGeom prst="rect">
                        <a:avLst/>
                      </a:prstGeom>
                      <a:pattFill prst="wdUpDiag">
                        <a:fgClr>
                          <a:schemeClr val="bg1">
                            <a:lumMod val="85000"/>
                          </a:schemeClr>
                        </a:fgClr>
                        <a:bgClr>
                          <a:schemeClr val="accent2">
                            <a:lumMod val="75000"/>
                          </a:schemeClr>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9514564-A6CD-2B7F-3AA4-DF8C1B354717}"/>
                          </a:ext>
                        </a:extLst>
                      </p:cNvPr>
                      <p:cNvSpPr/>
                      <p:nvPr/>
                    </p:nvSpPr>
                    <p:spPr>
                      <a:xfrm>
                        <a:off x="6120139" y="3777179"/>
                        <a:ext cx="140406" cy="253073"/>
                      </a:xfrm>
                      <a:prstGeom prst="rect">
                        <a:avLst/>
                      </a:prstGeom>
                      <a:pattFill prst="wdUpDiag">
                        <a:fgClr>
                          <a:schemeClr val="bg1">
                            <a:lumMod val="85000"/>
                          </a:schemeClr>
                        </a:fgClr>
                        <a:bgClr>
                          <a:schemeClr val="accent3"/>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E1DA11F-D1B9-E62A-0AD3-65F98CE93BC4}"/>
                          </a:ext>
                        </a:extLst>
                      </p:cNvPr>
                      <p:cNvSpPr/>
                      <p:nvPr/>
                    </p:nvSpPr>
                    <p:spPr>
                      <a:xfrm>
                        <a:off x="5973675" y="3780870"/>
                        <a:ext cx="134587" cy="253341"/>
                      </a:xfrm>
                      <a:prstGeom prst="rect">
                        <a:avLst/>
                      </a:prstGeom>
                      <a:pattFill prst="wdUpDiag">
                        <a:fgClr>
                          <a:schemeClr val="bg1">
                            <a:lumMod val="85000"/>
                          </a:schemeClr>
                        </a:fgClr>
                        <a:bgClr>
                          <a:schemeClr val="accent1"/>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939D748-F0CD-E055-8276-E12B91543A3C}"/>
                          </a:ext>
                        </a:extLst>
                      </p:cNvPr>
                      <p:cNvSpPr/>
                      <p:nvPr/>
                    </p:nvSpPr>
                    <p:spPr>
                      <a:xfrm>
                        <a:off x="5382947" y="3780870"/>
                        <a:ext cx="578851" cy="253341"/>
                      </a:xfrm>
                      <a:prstGeom prst="rect">
                        <a:avLst/>
                      </a:prstGeom>
                      <a:solidFill>
                        <a:schemeClr val="accent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1F324E3-AD88-FFA3-E06A-55575F576ECC}"/>
                        </a:ext>
                      </a:extLst>
                    </p:cNvPr>
                    <p:cNvGrpSpPr/>
                    <p:nvPr/>
                  </p:nvGrpSpPr>
                  <p:grpSpPr>
                    <a:xfrm>
                      <a:off x="4492382" y="5080893"/>
                      <a:ext cx="1834563" cy="669072"/>
                      <a:chOff x="5270630" y="4468985"/>
                      <a:chExt cx="1834563" cy="669072"/>
                    </a:xfrm>
                  </p:grpSpPr>
                  <p:sp>
                    <p:nvSpPr>
                      <p:cNvPr id="47" name="Rectangle 46">
                        <a:extLst>
                          <a:ext uri="{FF2B5EF4-FFF2-40B4-BE49-F238E27FC236}">
                            <a16:creationId xmlns:a16="http://schemas.microsoft.com/office/drawing/2014/main" id="{5154C196-B506-705E-1524-E750F4A3AA77}"/>
                          </a:ext>
                        </a:extLst>
                      </p:cNvPr>
                      <p:cNvSpPr/>
                      <p:nvPr/>
                    </p:nvSpPr>
                    <p:spPr>
                      <a:xfrm>
                        <a:off x="5270630" y="4468985"/>
                        <a:ext cx="1794999" cy="640777"/>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772C9CB2-C36B-6774-5F08-4CF7EEC1340B}"/>
                          </a:ext>
                        </a:extLst>
                      </p:cNvPr>
                      <p:cNvGrpSpPr/>
                      <p:nvPr/>
                    </p:nvGrpSpPr>
                    <p:grpSpPr>
                      <a:xfrm>
                        <a:off x="5339396" y="4635271"/>
                        <a:ext cx="1765797" cy="502786"/>
                        <a:chOff x="5339396" y="4635271"/>
                        <a:chExt cx="1765797" cy="502786"/>
                      </a:xfrm>
                    </p:grpSpPr>
                    <p:pic>
                      <p:nvPicPr>
                        <p:cNvPr id="49" name="Graphic 48" descr="Processor outline">
                          <a:extLst>
                            <a:ext uri="{FF2B5EF4-FFF2-40B4-BE49-F238E27FC236}">
                              <a16:creationId xmlns:a16="http://schemas.microsoft.com/office/drawing/2014/main" id="{7ECD876E-323E-E3CE-E224-379965D7D99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39396" y="4639232"/>
                          <a:ext cx="498825" cy="498825"/>
                        </a:xfrm>
                        <a:prstGeom prst="rect">
                          <a:avLst/>
                        </a:prstGeom>
                      </p:spPr>
                    </p:pic>
                    <p:pic>
                      <p:nvPicPr>
                        <p:cNvPr id="50" name="Graphic 49" descr="Processor outline">
                          <a:extLst>
                            <a:ext uri="{FF2B5EF4-FFF2-40B4-BE49-F238E27FC236}">
                              <a16:creationId xmlns:a16="http://schemas.microsoft.com/office/drawing/2014/main" id="{46691895-D4F1-9F2D-7A3A-EBB944C3A2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61720" y="4635273"/>
                          <a:ext cx="498825" cy="498825"/>
                        </a:xfrm>
                        <a:prstGeom prst="rect">
                          <a:avLst/>
                        </a:prstGeom>
                      </p:spPr>
                    </p:pic>
                    <p:pic>
                      <p:nvPicPr>
                        <p:cNvPr id="51" name="Graphic 50" descr="Processor outline">
                          <a:extLst>
                            <a:ext uri="{FF2B5EF4-FFF2-40B4-BE49-F238E27FC236}">
                              <a16:creationId xmlns:a16="http://schemas.microsoft.com/office/drawing/2014/main" id="{58E569C2-9086-FC13-FF32-0B1FA70C79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84044" y="4635273"/>
                          <a:ext cx="498825" cy="498825"/>
                        </a:xfrm>
                        <a:prstGeom prst="rect">
                          <a:avLst/>
                        </a:prstGeom>
                      </p:spPr>
                    </p:pic>
                    <p:pic>
                      <p:nvPicPr>
                        <p:cNvPr id="52" name="Graphic 51" descr="Processor outline">
                          <a:extLst>
                            <a:ext uri="{FF2B5EF4-FFF2-40B4-BE49-F238E27FC236}">
                              <a16:creationId xmlns:a16="http://schemas.microsoft.com/office/drawing/2014/main" id="{736108D4-472C-2089-E66B-5CC352FF81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06368" y="4635271"/>
                          <a:ext cx="498825" cy="498825"/>
                        </a:xfrm>
                        <a:prstGeom prst="rect">
                          <a:avLst/>
                        </a:prstGeom>
                      </p:spPr>
                    </p:pic>
                  </p:grpSp>
                </p:grpSp>
                <p:sp>
                  <p:nvSpPr>
                    <p:cNvPr id="30" name="TextBox 29">
                      <a:extLst>
                        <a:ext uri="{FF2B5EF4-FFF2-40B4-BE49-F238E27FC236}">
                          <a16:creationId xmlns:a16="http://schemas.microsoft.com/office/drawing/2014/main" id="{FB160000-CC7D-CF41-1648-A87A1EDDFA52}"/>
                        </a:ext>
                      </a:extLst>
                    </p:cNvPr>
                    <p:cNvSpPr txBox="1"/>
                    <p:nvPr/>
                  </p:nvSpPr>
                  <p:spPr>
                    <a:xfrm>
                      <a:off x="5085675" y="4807852"/>
                      <a:ext cx="1847494" cy="307777"/>
                    </a:xfrm>
                    <a:prstGeom prst="rect">
                      <a:avLst/>
                    </a:prstGeom>
                    <a:noFill/>
                  </p:spPr>
                  <p:txBody>
                    <a:bodyPr wrap="square" rtlCol="0">
                      <a:spAutoFit/>
                    </a:bodyPr>
                    <a:lstStyle/>
                    <a:p>
                      <a:pPr algn="ctr"/>
                      <a:r>
                        <a:rPr lang="en-US" sz="1400"/>
                        <a:t>Replica</a:t>
                      </a:r>
                      <a:endParaRPr lang="en-US" sz="1100"/>
                    </a:p>
                  </p:txBody>
                </p:sp>
                <p:sp>
                  <p:nvSpPr>
                    <p:cNvPr id="32" name="TextBox 31">
                      <a:extLst>
                        <a:ext uri="{FF2B5EF4-FFF2-40B4-BE49-F238E27FC236}">
                          <a16:creationId xmlns:a16="http://schemas.microsoft.com/office/drawing/2014/main" id="{955D867E-B0A8-3431-11DC-8F2EDDDECCC9}"/>
                        </a:ext>
                      </a:extLst>
                    </p:cNvPr>
                    <p:cNvSpPr txBox="1"/>
                    <p:nvPr/>
                  </p:nvSpPr>
                  <p:spPr>
                    <a:xfrm>
                      <a:off x="7063546" y="4473958"/>
                      <a:ext cx="1847494" cy="307777"/>
                    </a:xfrm>
                    <a:prstGeom prst="rect">
                      <a:avLst/>
                    </a:prstGeom>
                    <a:noFill/>
                  </p:spPr>
                  <p:txBody>
                    <a:bodyPr wrap="square" rtlCol="0">
                      <a:spAutoFit/>
                    </a:bodyPr>
                    <a:lstStyle/>
                    <a:p>
                      <a:pPr algn="ctr"/>
                      <a:r>
                        <a:rPr lang="en-US" sz="1400" b="1" dirty="0"/>
                        <a:t>Batch</a:t>
                      </a:r>
                    </a:p>
                  </p:txBody>
                </p:sp>
                <p:sp>
                  <p:nvSpPr>
                    <p:cNvPr id="35" name="Oval 34">
                      <a:extLst>
                        <a:ext uri="{FF2B5EF4-FFF2-40B4-BE49-F238E27FC236}">
                          <a16:creationId xmlns:a16="http://schemas.microsoft.com/office/drawing/2014/main" id="{D71238E4-067D-A73D-461D-96BBE84BBC7E}"/>
                        </a:ext>
                      </a:extLst>
                    </p:cNvPr>
                    <p:cNvSpPr/>
                    <p:nvPr/>
                  </p:nvSpPr>
                  <p:spPr>
                    <a:xfrm>
                      <a:off x="7551690" y="4443663"/>
                      <a:ext cx="170213" cy="147771"/>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rPr>
                        <a:t>5</a:t>
                      </a:r>
                    </a:p>
                  </p:txBody>
                </p:sp>
                <p:sp>
                  <p:nvSpPr>
                    <p:cNvPr id="36" name="Oval 35">
                      <a:extLst>
                        <a:ext uri="{FF2B5EF4-FFF2-40B4-BE49-F238E27FC236}">
                          <a16:creationId xmlns:a16="http://schemas.microsoft.com/office/drawing/2014/main" id="{352A30E1-B1D5-819A-81B5-1BA53D6E567A}"/>
                        </a:ext>
                      </a:extLst>
                    </p:cNvPr>
                    <p:cNvSpPr/>
                    <p:nvPr/>
                  </p:nvSpPr>
                  <p:spPr>
                    <a:xfrm>
                      <a:off x="6877893" y="5229383"/>
                      <a:ext cx="170213" cy="147771"/>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rPr>
                        <a:t>6</a:t>
                      </a:r>
                    </a:p>
                  </p:txBody>
                </p:sp>
                <p:cxnSp>
                  <p:nvCxnSpPr>
                    <p:cNvPr id="37" name="Connector: Elbow 36">
                      <a:extLst>
                        <a:ext uri="{FF2B5EF4-FFF2-40B4-BE49-F238E27FC236}">
                          <a16:creationId xmlns:a16="http://schemas.microsoft.com/office/drawing/2014/main" id="{EB56A644-F61E-A61E-CD45-06640FFC0510}"/>
                        </a:ext>
                      </a:extLst>
                    </p:cNvPr>
                    <p:cNvCxnSpPr>
                      <a:cxnSpLocks/>
                      <a:stCxn id="47" idx="1"/>
                      <a:endCxn id="63" idx="4"/>
                    </p:cNvCxnSpPr>
                    <p:nvPr/>
                  </p:nvCxnSpPr>
                  <p:spPr>
                    <a:xfrm rot="10800000">
                      <a:off x="4002700" y="4392624"/>
                      <a:ext cx="489682" cy="1008658"/>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38" name="Oval 37">
                      <a:extLst>
                        <a:ext uri="{FF2B5EF4-FFF2-40B4-BE49-F238E27FC236}">
                          <a16:creationId xmlns:a16="http://schemas.microsoft.com/office/drawing/2014/main" id="{41DDAD09-97E8-5EB8-9F2B-9F7592A51FFB}"/>
                        </a:ext>
                      </a:extLst>
                    </p:cNvPr>
                    <p:cNvSpPr/>
                    <p:nvPr/>
                  </p:nvSpPr>
                  <p:spPr>
                    <a:xfrm>
                      <a:off x="4150571" y="5229382"/>
                      <a:ext cx="170213" cy="147771"/>
                    </a:xfrm>
                    <a:prstGeom prst="ellipse">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rPr>
                        <a:t>7</a:t>
                      </a:r>
                    </a:p>
                  </p:txBody>
                </p:sp>
                <p:cxnSp>
                  <p:nvCxnSpPr>
                    <p:cNvPr id="39" name="Connector: Elbow 38">
                      <a:extLst>
                        <a:ext uri="{FF2B5EF4-FFF2-40B4-BE49-F238E27FC236}">
                          <a16:creationId xmlns:a16="http://schemas.microsoft.com/office/drawing/2014/main" id="{57925DA6-E2AE-0C7E-D89F-F1A044374BC8}"/>
                        </a:ext>
                      </a:extLst>
                    </p:cNvPr>
                    <p:cNvCxnSpPr>
                      <a:cxnSpLocks/>
                      <a:stCxn id="59" idx="2"/>
                    </p:cNvCxnSpPr>
                    <p:nvPr/>
                  </p:nvCxnSpPr>
                  <p:spPr>
                    <a:xfrm rot="5400000">
                      <a:off x="6704719" y="4662627"/>
                      <a:ext cx="435656" cy="1089226"/>
                    </a:xfrm>
                    <a:prstGeom prst="bentConnector2">
                      <a:avLst/>
                    </a:prstGeom>
                    <a:ln>
                      <a:tailEnd type="triangle"/>
                    </a:ln>
                  </p:spPr>
                  <p:style>
                    <a:lnRef idx="2">
                      <a:schemeClr val="dk1"/>
                    </a:lnRef>
                    <a:fillRef idx="0">
                      <a:schemeClr val="dk1"/>
                    </a:fillRef>
                    <a:effectRef idx="1">
                      <a:schemeClr val="dk1"/>
                    </a:effectRef>
                    <a:fontRef idx="minor">
                      <a:schemeClr val="tx1"/>
                    </a:fontRef>
                  </p:style>
                </p:cxnSp>
              </p:grpSp>
            </p:grpSp>
            <p:sp>
              <p:nvSpPr>
                <p:cNvPr id="45" name="TextBox 44">
                  <a:extLst>
                    <a:ext uri="{FF2B5EF4-FFF2-40B4-BE49-F238E27FC236}">
                      <a16:creationId xmlns:a16="http://schemas.microsoft.com/office/drawing/2014/main" id="{4AAF2156-ACFD-EEBF-664C-1743CC850155}"/>
                    </a:ext>
                  </a:extLst>
                </p:cNvPr>
                <p:cNvSpPr txBox="1"/>
                <p:nvPr/>
              </p:nvSpPr>
              <p:spPr>
                <a:xfrm>
                  <a:off x="3106277" y="3922304"/>
                  <a:ext cx="1847494" cy="292388"/>
                </a:xfrm>
                <a:prstGeom prst="rect">
                  <a:avLst/>
                </a:prstGeom>
                <a:noFill/>
              </p:spPr>
              <p:txBody>
                <a:bodyPr wrap="square" rtlCol="0">
                  <a:spAutoFit/>
                </a:bodyPr>
                <a:lstStyle/>
                <a:p>
                  <a:pPr algn="ctr"/>
                  <a:r>
                    <a:rPr lang="en-US" sz="1300" b="1"/>
                    <a:t>Decode queue</a:t>
                  </a:r>
                </a:p>
              </p:txBody>
            </p:sp>
          </p:grpSp>
        </p:grpSp>
        <p:sp>
          <p:nvSpPr>
            <p:cNvPr id="31" name="TextBox 30">
              <a:extLst>
                <a:ext uri="{FF2B5EF4-FFF2-40B4-BE49-F238E27FC236}">
                  <a16:creationId xmlns:a16="http://schemas.microsoft.com/office/drawing/2014/main" id="{E39C61E7-CC9C-7DC7-1A0A-365388BA8B70}"/>
                </a:ext>
              </a:extLst>
            </p:cNvPr>
            <p:cNvSpPr txBox="1"/>
            <p:nvPr/>
          </p:nvSpPr>
          <p:spPr>
            <a:xfrm>
              <a:off x="3884311" y="5060561"/>
              <a:ext cx="1847494" cy="261610"/>
            </a:xfrm>
            <a:prstGeom prst="rect">
              <a:avLst/>
            </a:prstGeom>
            <a:noFill/>
          </p:spPr>
          <p:txBody>
            <a:bodyPr wrap="square" rtlCol="0">
              <a:spAutoFit/>
            </a:bodyPr>
            <a:lstStyle/>
            <a:p>
              <a:pPr algn="ctr"/>
              <a:r>
                <a:rPr lang="en-US" sz="1100" b="1" dirty="0"/>
                <a:t>GPUs</a:t>
              </a:r>
            </a:p>
          </p:txBody>
        </p:sp>
      </p:grpSp>
      <p:sp>
        <p:nvSpPr>
          <p:cNvPr id="91" name="Rectangle 90">
            <a:extLst>
              <a:ext uri="{FF2B5EF4-FFF2-40B4-BE49-F238E27FC236}">
                <a16:creationId xmlns:a16="http://schemas.microsoft.com/office/drawing/2014/main" id="{B0C5B779-6F3D-18E7-DC40-3A52C913FC32}"/>
              </a:ext>
            </a:extLst>
          </p:cNvPr>
          <p:cNvSpPr/>
          <p:nvPr/>
        </p:nvSpPr>
        <p:spPr>
          <a:xfrm>
            <a:off x="1029434" y="1808711"/>
            <a:ext cx="2810006" cy="56755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Idea 1 : </a:t>
            </a:r>
            <a:r>
              <a:rPr lang="en-US" dirty="0">
                <a:solidFill>
                  <a:schemeClr val="tx1"/>
                </a:solidFill>
              </a:rPr>
              <a:t>Define QoS metrics per application</a:t>
            </a:r>
          </a:p>
        </p:txBody>
      </p:sp>
      <p:sp>
        <p:nvSpPr>
          <p:cNvPr id="92" name="Rectangle 91">
            <a:extLst>
              <a:ext uri="{FF2B5EF4-FFF2-40B4-BE49-F238E27FC236}">
                <a16:creationId xmlns:a16="http://schemas.microsoft.com/office/drawing/2014/main" id="{CE01257D-A468-7FB8-5257-FA2B71A3E546}"/>
              </a:ext>
            </a:extLst>
          </p:cNvPr>
          <p:cNvSpPr/>
          <p:nvPr/>
        </p:nvSpPr>
        <p:spPr>
          <a:xfrm>
            <a:off x="4368245" y="1785073"/>
            <a:ext cx="2695301" cy="56755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Idea 3 : </a:t>
            </a:r>
            <a:r>
              <a:rPr lang="en-US" dirty="0">
                <a:solidFill>
                  <a:schemeClr val="tx1"/>
                </a:solidFill>
              </a:rPr>
              <a:t>Intra-application hybrid prioritization</a:t>
            </a:r>
          </a:p>
        </p:txBody>
      </p:sp>
      <p:sp>
        <p:nvSpPr>
          <p:cNvPr id="93" name="Rectangle 92">
            <a:extLst>
              <a:ext uri="{FF2B5EF4-FFF2-40B4-BE49-F238E27FC236}">
                <a16:creationId xmlns:a16="http://schemas.microsoft.com/office/drawing/2014/main" id="{51D7CDB3-290E-FC94-5E43-49391F4CCB39}"/>
              </a:ext>
            </a:extLst>
          </p:cNvPr>
          <p:cNvSpPr/>
          <p:nvPr/>
        </p:nvSpPr>
        <p:spPr>
          <a:xfrm>
            <a:off x="8182717" y="2342770"/>
            <a:ext cx="2190723" cy="56755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Idea 4 : </a:t>
            </a:r>
            <a:r>
              <a:rPr lang="en-US" dirty="0">
                <a:solidFill>
                  <a:schemeClr val="tx1"/>
                </a:solidFill>
              </a:rPr>
              <a:t>Selective </a:t>
            </a:r>
          </a:p>
          <a:p>
            <a:pPr algn="ctr"/>
            <a:r>
              <a:rPr lang="en-US" dirty="0">
                <a:solidFill>
                  <a:schemeClr val="tx1"/>
                </a:solidFill>
              </a:rPr>
              <a:t>eager relegation</a:t>
            </a:r>
          </a:p>
        </p:txBody>
      </p:sp>
      <p:sp>
        <p:nvSpPr>
          <p:cNvPr id="94" name="Rectangle 93">
            <a:extLst>
              <a:ext uri="{FF2B5EF4-FFF2-40B4-BE49-F238E27FC236}">
                <a16:creationId xmlns:a16="http://schemas.microsoft.com/office/drawing/2014/main" id="{52D69FBA-6323-8089-626E-BFD689F3F070}"/>
              </a:ext>
            </a:extLst>
          </p:cNvPr>
          <p:cNvSpPr/>
          <p:nvPr/>
        </p:nvSpPr>
        <p:spPr>
          <a:xfrm>
            <a:off x="8317132" y="5437890"/>
            <a:ext cx="2190723" cy="56755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Idea 2 : </a:t>
            </a:r>
            <a:r>
              <a:rPr lang="en-US" dirty="0">
                <a:solidFill>
                  <a:schemeClr val="tx1"/>
                </a:solidFill>
              </a:rPr>
              <a:t>QoS-aware dynamic chunking</a:t>
            </a:r>
          </a:p>
        </p:txBody>
      </p:sp>
      <p:sp>
        <p:nvSpPr>
          <p:cNvPr id="3" name="Slide Number Placeholder 2">
            <a:extLst>
              <a:ext uri="{FF2B5EF4-FFF2-40B4-BE49-F238E27FC236}">
                <a16:creationId xmlns:a16="http://schemas.microsoft.com/office/drawing/2014/main" id="{D1BF276F-7F6C-92E9-2124-4BF09B44176A}"/>
              </a:ext>
            </a:extLst>
          </p:cNvPr>
          <p:cNvSpPr>
            <a:spLocks noGrp="1"/>
          </p:cNvSpPr>
          <p:nvPr>
            <p:ph type="sldNum" sz="quarter" idx="12"/>
          </p:nvPr>
        </p:nvSpPr>
        <p:spPr/>
        <p:txBody>
          <a:bodyPr/>
          <a:lstStyle/>
          <a:p>
            <a:fld id="{33B4EFDB-31F5-4013-B8F2-8D0C9D809722}" type="slidenum">
              <a:rPr lang="en-US" smtClean="0"/>
              <a:t>32</a:t>
            </a:fld>
            <a:endParaRPr lang="en-US"/>
          </a:p>
        </p:txBody>
      </p:sp>
    </p:spTree>
    <p:extLst>
      <p:ext uri="{BB962C8B-B14F-4D97-AF65-F5344CB8AC3E}">
        <p14:creationId xmlns:p14="http://schemas.microsoft.com/office/powerpoint/2010/main" val="10783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51065-319B-004D-59E4-0DFD0A33F40F}"/>
              </a:ext>
            </a:extLst>
          </p:cNvPr>
          <p:cNvSpPr>
            <a:spLocks noGrp="1"/>
          </p:cNvSpPr>
          <p:nvPr>
            <p:ph type="title"/>
          </p:nvPr>
        </p:nvSpPr>
        <p:spPr/>
        <p:txBody>
          <a:bodyPr/>
          <a:lstStyle/>
          <a:p>
            <a:r>
              <a:rPr lang="en-US" dirty="0"/>
              <a:t>Niyama : Evaluation</a:t>
            </a:r>
          </a:p>
        </p:txBody>
      </p:sp>
      <p:sp>
        <p:nvSpPr>
          <p:cNvPr id="3" name="Content Placeholder 2">
            <a:extLst>
              <a:ext uri="{FF2B5EF4-FFF2-40B4-BE49-F238E27FC236}">
                <a16:creationId xmlns:a16="http://schemas.microsoft.com/office/drawing/2014/main" id="{92E18EB8-740F-EC6C-5176-3850B4AF6A74}"/>
              </a:ext>
            </a:extLst>
          </p:cNvPr>
          <p:cNvSpPr>
            <a:spLocks noGrp="1"/>
          </p:cNvSpPr>
          <p:nvPr>
            <p:ph idx="1"/>
          </p:nvPr>
        </p:nvSpPr>
        <p:spPr/>
        <p:txBody>
          <a:bodyPr/>
          <a:lstStyle/>
          <a:p>
            <a:r>
              <a:rPr lang="en-US" dirty="0"/>
              <a:t>Built on top of </a:t>
            </a:r>
            <a:r>
              <a:rPr lang="en-US" dirty="0" err="1"/>
              <a:t>vLLM</a:t>
            </a:r>
            <a:r>
              <a:rPr lang="en-US" dirty="0"/>
              <a:t> serving stack, using the Sarathi scheduler</a:t>
            </a:r>
          </a:p>
          <a:p>
            <a:r>
              <a:rPr lang="en-US" dirty="0"/>
              <a:t>Chunk size predictor build using profiles collected in Vidur</a:t>
            </a:r>
          </a:p>
          <a:p>
            <a:endParaRPr lang="en-US" dirty="0"/>
          </a:p>
          <a:p>
            <a:endParaRPr lang="en-US" dirty="0"/>
          </a:p>
        </p:txBody>
      </p:sp>
      <p:pic>
        <p:nvPicPr>
          <p:cNvPr id="5" name="Picture 4">
            <a:extLst>
              <a:ext uri="{FF2B5EF4-FFF2-40B4-BE49-F238E27FC236}">
                <a16:creationId xmlns:a16="http://schemas.microsoft.com/office/drawing/2014/main" id="{9161DA69-C99D-C510-B162-A82087A126E8}"/>
              </a:ext>
            </a:extLst>
          </p:cNvPr>
          <p:cNvPicPr>
            <a:picLocks noChangeAspect="1"/>
          </p:cNvPicPr>
          <p:nvPr/>
        </p:nvPicPr>
        <p:blipFill>
          <a:blip r:embed="rId2"/>
          <a:stretch>
            <a:fillRect/>
          </a:stretch>
        </p:blipFill>
        <p:spPr>
          <a:xfrm>
            <a:off x="1190023" y="2957101"/>
            <a:ext cx="4038950" cy="1409822"/>
          </a:xfrm>
          <a:prstGeom prst="rect">
            <a:avLst/>
          </a:prstGeom>
        </p:spPr>
      </p:pic>
      <p:pic>
        <p:nvPicPr>
          <p:cNvPr id="7" name="Picture 6">
            <a:extLst>
              <a:ext uri="{FF2B5EF4-FFF2-40B4-BE49-F238E27FC236}">
                <a16:creationId xmlns:a16="http://schemas.microsoft.com/office/drawing/2014/main" id="{BEC96B94-9FA2-7D58-C09C-828E0F03F3C9}"/>
              </a:ext>
            </a:extLst>
          </p:cNvPr>
          <p:cNvPicPr>
            <a:picLocks noChangeAspect="1"/>
          </p:cNvPicPr>
          <p:nvPr/>
        </p:nvPicPr>
        <p:blipFill>
          <a:blip r:embed="rId3"/>
          <a:stretch>
            <a:fillRect/>
          </a:stretch>
        </p:blipFill>
        <p:spPr>
          <a:xfrm>
            <a:off x="5883258" y="2979963"/>
            <a:ext cx="4816257" cy="1386960"/>
          </a:xfrm>
          <a:prstGeom prst="rect">
            <a:avLst/>
          </a:prstGeom>
        </p:spPr>
      </p:pic>
      <p:sp>
        <p:nvSpPr>
          <p:cNvPr id="8" name="TextBox 7">
            <a:extLst>
              <a:ext uri="{FF2B5EF4-FFF2-40B4-BE49-F238E27FC236}">
                <a16:creationId xmlns:a16="http://schemas.microsoft.com/office/drawing/2014/main" id="{C63B548E-BDCA-1EFD-F4EC-2381E94102D2}"/>
              </a:ext>
            </a:extLst>
          </p:cNvPr>
          <p:cNvSpPr txBox="1"/>
          <p:nvPr/>
        </p:nvSpPr>
        <p:spPr>
          <a:xfrm>
            <a:off x="2661314" y="4455725"/>
            <a:ext cx="1514901" cy="369332"/>
          </a:xfrm>
          <a:prstGeom prst="rect">
            <a:avLst/>
          </a:prstGeom>
          <a:noFill/>
        </p:spPr>
        <p:txBody>
          <a:bodyPr wrap="square" rtlCol="0">
            <a:spAutoFit/>
          </a:bodyPr>
          <a:lstStyle/>
          <a:p>
            <a:r>
              <a:rPr lang="en-US" dirty="0"/>
              <a:t>Datasets</a:t>
            </a:r>
          </a:p>
        </p:txBody>
      </p:sp>
      <p:sp>
        <p:nvSpPr>
          <p:cNvPr id="9" name="TextBox 8">
            <a:extLst>
              <a:ext uri="{FF2B5EF4-FFF2-40B4-BE49-F238E27FC236}">
                <a16:creationId xmlns:a16="http://schemas.microsoft.com/office/drawing/2014/main" id="{887B1981-BBC6-C9F0-62E3-10DCB3A2938C}"/>
              </a:ext>
            </a:extLst>
          </p:cNvPr>
          <p:cNvSpPr txBox="1"/>
          <p:nvPr/>
        </p:nvSpPr>
        <p:spPr>
          <a:xfrm>
            <a:off x="7199195" y="4455299"/>
            <a:ext cx="2438400" cy="369332"/>
          </a:xfrm>
          <a:prstGeom prst="rect">
            <a:avLst/>
          </a:prstGeom>
          <a:noFill/>
        </p:spPr>
        <p:txBody>
          <a:bodyPr wrap="square" rtlCol="0">
            <a:spAutoFit/>
          </a:bodyPr>
          <a:lstStyle/>
          <a:p>
            <a:r>
              <a:rPr lang="en-US" dirty="0"/>
              <a:t>Workload and SLOs</a:t>
            </a:r>
          </a:p>
        </p:txBody>
      </p:sp>
      <p:graphicFrame>
        <p:nvGraphicFramePr>
          <p:cNvPr id="11" name="Table 10">
            <a:extLst>
              <a:ext uri="{FF2B5EF4-FFF2-40B4-BE49-F238E27FC236}">
                <a16:creationId xmlns:a16="http://schemas.microsoft.com/office/drawing/2014/main" id="{7E951D23-D6A0-E7FC-4419-FDDD2BE2CF89}"/>
              </a:ext>
            </a:extLst>
          </p:cNvPr>
          <p:cNvGraphicFramePr>
            <a:graphicFrameLocks noGrp="1"/>
          </p:cNvGraphicFramePr>
          <p:nvPr/>
        </p:nvGraphicFramePr>
        <p:xfrm>
          <a:off x="3718165" y="5315763"/>
          <a:ext cx="3945051" cy="1026160"/>
        </p:xfrm>
        <a:graphic>
          <a:graphicData uri="http://schemas.openxmlformats.org/drawingml/2006/table">
            <a:tbl>
              <a:tblPr>
                <a:tableStyleId>{9D7B26C5-4107-4FEC-AEDC-1716B250A1EF}</a:tableStyleId>
              </a:tblPr>
              <a:tblGrid>
                <a:gridCol w="1781636">
                  <a:extLst>
                    <a:ext uri="{9D8B030D-6E8A-4147-A177-3AD203B41FA5}">
                      <a16:colId xmlns:a16="http://schemas.microsoft.com/office/drawing/2014/main" val="3212004418"/>
                    </a:ext>
                  </a:extLst>
                </a:gridCol>
                <a:gridCol w="816583">
                  <a:extLst>
                    <a:ext uri="{9D8B030D-6E8A-4147-A177-3AD203B41FA5}">
                      <a16:colId xmlns:a16="http://schemas.microsoft.com/office/drawing/2014/main" val="3643970324"/>
                    </a:ext>
                  </a:extLst>
                </a:gridCol>
                <a:gridCol w="562064">
                  <a:extLst>
                    <a:ext uri="{9D8B030D-6E8A-4147-A177-3AD203B41FA5}">
                      <a16:colId xmlns:a16="http://schemas.microsoft.com/office/drawing/2014/main" val="3465454054"/>
                    </a:ext>
                  </a:extLst>
                </a:gridCol>
                <a:gridCol w="784768">
                  <a:extLst>
                    <a:ext uri="{9D8B030D-6E8A-4147-A177-3AD203B41FA5}">
                      <a16:colId xmlns:a16="http://schemas.microsoft.com/office/drawing/2014/main" val="328591286"/>
                    </a:ext>
                  </a:extLst>
                </a:gridCol>
              </a:tblGrid>
              <a:tr h="152400">
                <a:tc>
                  <a:txBody>
                    <a:bodyPr/>
                    <a:lstStyle/>
                    <a:p>
                      <a:pPr algn="ctr" rtl="0" fontAlgn="base">
                        <a:lnSpc>
                          <a:spcPts val="1275"/>
                        </a:lnSpc>
                        <a:buNone/>
                      </a:pPr>
                      <a:r>
                        <a:rPr lang="en-US" sz="1100" b="0">
                          <a:effectLst/>
                        </a:rPr>
                        <a:t>Model </a:t>
                      </a:r>
                      <a:endParaRPr lang="en-US" b="0" i="0">
                        <a:effectLst/>
                      </a:endParaRPr>
                    </a:p>
                  </a:txBody>
                  <a:tcPr/>
                </a:tc>
                <a:tc>
                  <a:txBody>
                    <a:bodyPr/>
                    <a:lstStyle/>
                    <a:p>
                      <a:pPr algn="ctr" rtl="0" fontAlgn="base">
                        <a:lnSpc>
                          <a:spcPts val="1275"/>
                        </a:lnSpc>
                        <a:buNone/>
                      </a:pPr>
                      <a:r>
                        <a:rPr lang="en-US" sz="1100" b="0">
                          <a:effectLst/>
                        </a:rPr>
                        <a:t>GPU (#) </a:t>
                      </a:r>
                      <a:endParaRPr lang="en-US" b="0" i="0">
                        <a:effectLst/>
                      </a:endParaRPr>
                    </a:p>
                  </a:txBody>
                  <a:tcPr/>
                </a:tc>
                <a:tc>
                  <a:txBody>
                    <a:bodyPr/>
                    <a:lstStyle/>
                    <a:p>
                      <a:pPr algn="ctr" rtl="0" fontAlgn="base">
                        <a:lnSpc>
                          <a:spcPts val="1275"/>
                        </a:lnSpc>
                        <a:buNone/>
                      </a:pPr>
                      <a:r>
                        <a:rPr lang="en-US" sz="1100" b="0">
                          <a:effectLst/>
                        </a:rPr>
                        <a:t>TP </a:t>
                      </a:r>
                      <a:endParaRPr lang="en-US" b="0" i="0">
                        <a:effectLst/>
                      </a:endParaRPr>
                    </a:p>
                  </a:txBody>
                  <a:tcPr/>
                </a:tc>
                <a:tc>
                  <a:txBody>
                    <a:bodyPr/>
                    <a:lstStyle/>
                    <a:p>
                      <a:pPr algn="ctr" rtl="0" fontAlgn="base">
                        <a:lnSpc>
                          <a:spcPts val="1275"/>
                        </a:lnSpc>
                        <a:buNone/>
                      </a:pPr>
                      <a:r>
                        <a:rPr lang="en-US" sz="1100" b="0">
                          <a:effectLst/>
                        </a:rPr>
                        <a:t>Attention </a:t>
                      </a:r>
                      <a:endParaRPr lang="en-US" b="0" i="0">
                        <a:effectLst/>
                      </a:endParaRPr>
                    </a:p>
                  </a:txBody>
                  <a:tcPr/>
                </a:tc>
                <a:extLst>
                  <a:ext uri="{0D108BD9-81ED-4DB2-BD59-A6C34878D82A}">
                    <a16:rowId xmlns:a16="http://schemas.microsoft.com/office/drawing/2014/main" val="2983353753"/>
                  </a:ext>
                </a:extLst>
              </a:tr>
              <a:tr h="152400">
                <a:tc>
                  <a:txBody>
                    <a:bodyPr/>
                    <a:lstStyle/>
                    <a:p>
                      <a:pPr algn="ctr" rtl="0" fontAlgn="base">
                        <a:lnSpc>
                          <a:spcPts val="1275"/>
                        </a:lnSpc>
                        <a:buNone/>
                      </a:pPr>
                      <a:r>
                        <a:rPr lang="en-US" sz="1100" b="0">
                          <a:effectLst/>
                        </a:rPr>
                        <a:t>Llama3-8B </a:t>
                      </a:r>
                      <a:endParaRPr lang="en-US" b="0" i="0">
                        <a:effectLst/>
                      </a:endParaRPr>
                    </a:p>
                  </a:txBody>
                  <a:tcPr/>
                </a:tc>
                <a:tc>
                  <a:txBody>
                    <a:bodyPr/>
                    <a:lstStyle/>
                    <a:p>
                      <a:pPr algn="ctr" rtl="0" fontAlgn="base">
                        <a:lnSpc>
                          <a:spcPts val="1275"/>
                        </a:lnSpc>
                        <a:buNone/>
                      </a:pPr>
                      <a:r>
                        <a:rPr lang="en-US" sz="1100" b="0">
                          <a:effectLst/>
                        </a:rPr>
                        <a:t>A100 (1) </a:t>
                      </a:r>
                      <a:endParaRPr lang="en-US" b="0" i="0">
                        <a:effectLst/>
                      </a:endParaRPr>
                    </a:p>
                  </a:txBody>
                  <a:tcPr/>
                </a:tc>
                <a:tc>
                  <a:txBody>
                    <a:bodyPr/>
                    <a:lstStyle/>
                    <a:p>
                      <a:pPr algn="ctr" rtl="0" fontAlgn="base">
                        <a:lnSpc>
                          <a:spcPts val="1275"/>
                        </a:lnSpc>
                        <a:buNone/>
                      </a:pPr>
                      <a:r>
                        <a:rPr lang="en-US" sz="1100" b="0">
                          <a:effectLst/>
                        </a:rPr>
                        <a:t>TP-1 </a:t>
                      </a:r>
                      <a:endParaRPr lang="en-US" b="0" i="0">
                        <a:effectLst/>
                      </a:endParaRPr>
                    </a:p>
                  </a:txBody>
                  <a:tcPr/>
                </a:tc>
                <a:tc>
                  <a:txBody>
                    <a:bodyPr/>
                    <a:lstStyle/>
                    <a:p>
                      <a:pPr algn="ctr" rtl="0" fontAlgn="base">
                        <a:lnSpc>
                          <a:spcPts val="1275"/>
                        </a:lnSpc>
                        <a:buNone/>
                      </a:pPr>
                      <a:r>
                        <a:rPr lang="en-US" sz="1100" b="0">
                          <a:effectLst/>
                        </a:rPr>
                        <a:t>GQA </a:t>
                      </a:r>
                      <a:endParaRPr lang="en-US" b="0" i="0">
                        <a:effectLst/>
                      </a:endParaRPr>
                    </a:p>
                  </a:txBody>
                  <a:tcPr/>
                </a:tc>
                <a:extLst>
                  <a:ext uri="{0D108BD9-81ED-4DB2-BD59-A6C34878D82A}">
                    <a16:rowId xmlns:a16="http://schemas.microsoft.com/office/drawing/2014/main" val="3821598903"/>
                  </a:ext>
                </a:extLst>
              </a:tr>
              <a:tr h="152400">
                <a:tc>
                  <a:txBody>
                    <a:bodyPr/>
                    <a:lstStyle/>
                    <a:p>
                      <a:pPr algn="ctr" rtl="0" fontAlgn="base">
                        <a:lnSpc>
                          <a:spcPts val="1275"/>
                        </a:lnSpc>
                        <a:buNone/>
                      </a:pPr>
                      <a:r>
                        <a:rPr lang="en-US" sz="1100" b="0">
                          <a:effectLst/>
                        </a:rPr>
                        <a:t>Qwen 7B </a:t>
                      </a:r>
                      <a:endParaRPr lang="en-US" b="0" i="0">
                        <a:effectLst/>
                      </a:endParaRPr>
                    </a:p>
                  </a:txBody>
                  <a:tcPr/>
                </a:tc>
                <a:tc>
                  <a:txBody>
                    <a:bodyPr/>
                    <a:lstStyle/>
                    <a:p>
                      <a:pPr algn="ctr" rtl="0" fontAlgn="base">
                        <a:lnSpc>
                          <a:spcPts val="1275"/>
                        </a:lnSpc>
                        <a:buNone/>
                      </a:pPr>
                      <a:r>
                        <a:rPr lang="en-US" sz="1100" b="0">
                          <a:effectLst/>
                        </a:rPr>
                        <a:t>A100 (2) </a:t>
                      </a:r>
                      <a:endParaRPr lang="en-US" b="0" i="0">
                        <a:effectLst/>
                      </a:endParaRPr>
                    </a:p>
                  </a:txBody>
                  <a:tcPr/>
                </a:tc>
                <a:tc>
                  <a:txBody>
                    <a:bodyPr/>
                    <a:lstStyle/>
                    <a:p>
                      <a:pPr algn="ctr" rtl="0" fontAlgn="base">
                        <a:lnSpc>
                          <a:spcPts val="1275"/>
                        </a:lnSpc>
                        <a:buNone/>
                      </a:pPr>
                      <a:r>
                        <a:rPr lang="en-US" sz="1100" b="0">
                          <a:effectLst/>
                        </a:rPr>
                        <a:t>TP-2 </a:t>
                      </a:r>
                      <a:endParaRPr lang="en-US" b="0" i="0">
                        <a:effectLst/>
                      </a:endParaRPr>
                    </a:p>
                  </a:txBody>
                  <a:tcPr/>
                </a:tc>
                <a:tc>
                  <a:txBody>
                    <a:bodyPr/>
                    <a:lstStyle/>
                    <a:p>
                      <a:pPr algn="ctr" rtl="0" fontAlgn="base">
                        <a:lnSpc>
                          <a:spcPts val="1275"/>
                        </a:lnSpc>
                        <a:buNone/>
                      </a:pPr>
                      <a:r>
                        <a:rPr lang="en-US" sz="1100" b="0">
                          <a:effectLst/>
                        </a:rPr>
                        <a:t>MHA </a:t>
                      </a:r>
                      <a:endParaRPr lang="en-US" b="0" i="0">
                        <a:effectLst/>
                      </a:endParaRPr>
                    </a:p>
                  </a:txBody>
                  <a:tcPr/>
                </a:tc>
                <a:extLst>
                  <a:ext uri="{0D108BD9-81ED-4DB2-BD59-A6C34878D82A}">
                    <a16:rowId xmlns:a16="http://schemas.microsoft.com/office/drawing/2014/main" val="1283663203"/>
                  </a:ext>
                </a:extLst>
              </a:tr>
              <a:tr h="152400">
                <a:tc>
                  <a:txBody>
                    <a:bodyPr/>
                    <a:lstStyle/>
                    <a:p>
                      <a:pPr algn="ctr" rtl="0" fontAlgn="base">
                        <a:lnSpc>
                          <a:spcPts val="1275"/>
                        </a:lnSpc>
                        <a:buNone/>
                      </a:pPr>
                      <a:r>
                        <a:rPr lang="en-US" sz="1100" b="0">
                          <a:effectLst/>
                        </a:rPr>
                        <a:t>Llama3-70B </a:t>
                      </a:r>
                      <a:endParaRPr lang="en-US" b="0" i="0">
                        <a:effectLst/>
                      </a:endParaRPr>
                    </a:p>
                  </a:txBody>
                  <a:tcPr/>
                </a:tc>
                <a:tc>
                  <a:txBody>
                    <a:bodyPr/>
                    <a:lstStyle/>
                    <a:p>
                      <a:pPr algn="ctr" rtl="0" fontAlgn="base">
                        <a:lnSpc>
                          <a:spcPts val="1275"/>
                        </a:lnSpc>
                        <a:buNone/>
                      </a:pPr>
                      <a:r>
                        <a:rPr lang="en-US" sz="1100" b="0">
                          <a:effectLst/>
                        </a:rPr>
                        <a:t>H100(4) </a:t>
                      </a:r>
                      <a:endParaRPr lang="en-US" b="0" i="0">
                        <a:effectLst/>
                      </a:endParaRPr>
                    </a:p>
                  </a:txBody>
                  <a:tcPr/>
                </a:tc>
                <a:tc>
                  <a:txBody>
                    <a:bodyPr/>
                    <a:lstStyle/>
                    <a:p>
                      <a:pPr algn="ctr" rtl="0" fontAlgn="base">
                        <a:lnSpc>
                          <a:spcPts val="1275"/>
                        </a:lnSpc>
                        <a:buNone/>
                      </a:pPr>
                      <a:r>
                        <a:rPr lang="en-US" sz="1100" b="0">
                          <a:effectLst/>
                        </a:rPr>
                        <a:t>TP-4 </a:t>
                      </a:r>
                      <a:endParaRPr lang="en-US" b="0" i="0">
                        <a:effectLst/>
                      </a:endParaRPr>
                    </a:p>
                  </a:txBody>
                  <a:tcPr/>
                </a:tc>
                <a:tc>
                  <a:txBody>
                    <a:bodyPr/>
                    <a:lstStyle/>
                    <a:p>
                      <a:pPr algn="ctr" rtl="0" fontAlgn="base">
                        <a:lnSpc>
                          <a:spcPts val="1275"/>
                        </a:lnSpc>
                        <a:buNone/>
                      </a:pPr>
                      <a:r>
                        <a:rPr lang="en-US" sz="1100" b="0" dirty="0">
                          <a:effectLst/>
                        </a:rPr>
                        <a:t>GQA </a:t>
                      </a:r>
                      <a:endParaRPr lang="en-US" b="0" i="0" dirty="0">
                        <a:effectLst/>
                      </a:endParaRPr>
                    </a:p>
                  </a:txBody>
                  <a:tcPr/>
                </a:tc>
                <a:extLst>
                  <a:ext uri="{0D108BD9-81ED-4DB2-BD59-A6C34878D82A}">
                    <a16:rowId xmlns:a16="http://schemas.microsoft.com/office/drawing/2014/main" val="2256371512"/>
                  </a:ext>
                </a:extLst>
              </a:tr>
            </a:tbl>
          </a:graphicData>
        </a:graphic>
      </p:graphicFrame>
      <p:cxnSp>
        <p:nvCxnSpPr>
          <p:cNvPr id="13" name="Straight Connector 12">
            <a:extLst>
              <a:ext uri="{FF2B5EF4-FFF2-40B4-BE49-F238E27FC236}">
                <a16:creationId xmlns:a16="http://schemas.microsoft.com/office/drawing/2014/main" id="{C6CB1ED9-D872-5D70-BFD5-1DCBC2B546FA}"/>
              </a:ext>
            </a:extLst>
          </p:cNvPr>
          <p:cNvCxnSpPr/>
          <p:nvPr/>
        </p:nvCxnSpPr>
        <p:spPr>
          <a:xfrm>
            <a:off x="3718165" y="5553632"/>
            <a:ext cx="3945051" cy="0"/>
          </a:xfrm>
          <a:prstGeom prst="line">
            <a:avLst/>
          </a:prstGeom>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89329E05-822B-217A-7A57-845F18586B70}"/>
              </a:ext>
            </a:extLst>
          </p:cNvPr>
          <p:cNvSpPr txBox="1"/>
          <p:nvPr/>
        </p:nvSpPr>
        <p:spPr>
          <a:xfrm>
            <a:off x="4985414" y="6298503"/>
            <a:ext cx="2336510" cy="369332"/>
          </a:xfrm>
          <a:prstGeom prst="rect">
            <a:avLst/>
          </a:prstGeom>
          <a:noFill/>
        </p:spPr>
        <p:txBody>
          <a:bodyPr wrap="square" rtlCol="0">
            <a:spAutoFit/>
          </a:bodyPr>
          <a:lstStyle/>
          <a:p>
            <a:r>
              <a:rPr lang="en-US" dirty="0"/>
              <a:t>Models - hardware</a:t>
            </a:r>
          </a:p>
        </p:txBody>
      </p:sp>
      <p:sp>
        <p:nvSpPr>
          <p:cNvPr id="4" name="Slide Number Placeholder 3">
            <a:extLst>
              <a:ext uri="{FF2B5EF4-FFF2-40B4-BE49-F238E27FC236}">
                <a16:creationId xmlns:a16="http://schemas.microsoft.com/office/drawing/2014/main" id="{77DBF074-FFF9-79DC-A28A-77AF986FC140}"/>
              </a:ext>
            </a:extLst>
          </p:cNvPr>
          <p:cNvSpPr>
            <a:spLocks noGrp="1"/>
          </p:cNvSpPr>
          <p:nvPr>
            <p:ph type="sldNum" sz="quarter" idx="12"/>
          </p:nvPr>
        </p:nvSpPr>
        <p:spPr/>
        <p:txBody>
          <a:bodyPr/>
          <a:lstStyle/>
          <a:p>
            <a:fld id="{33B4EFDB-31F5-4013-B8F2-8D0C9D809722}" type="slidenum">
              <a:rPr lang="en-US" smtClean="0"/>
              <a:t>33</a:t>
            </a:fld>
            <a:endParaRPr lang="en-US"/>
          </a:p>
        </p:txBody>
      </p:sp>
    </p:spTree>
    <p:extLst>
      <p:ext uri="{BB962C8B-B14F-4D97-AF65-F5344CB8AC3E}">
        <p14:creationId xmlns:p14="http://schemas.microsoft.com/office/powerpoint/2010/main" val="517081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68E04-F851-5F0A-D965-9AE01C016524}"/>
              </a:ext>
            </a:extLst>
          </p:cNvPr>
          <p:cNvSpPr>
            <a:spLocks noGrp="1"/>
          </p:cNvSpPr>
          <p:nvPr>
            <p:ph type="title"/>
          </p:nvPr>
        </p:nvSpPr>
        <p:spPr/>
        <p:txBody>
          <a:bodyPr/>
          <a:lstStyle/>
          <a:p>
            <a:r>
              <a:rPr lang="en-US" dirty="0"/>
              <a:t>Cluster-scale e2e experiments</a:t>
            </a:r>
          </a:p>
        </p:txBody>
      </p:sp>
      <p:sp>
        <p:nvSpPr>
          <p:cNvPr id="3" name="Content Placeholder 2">
            <a:extLst>
              <a:ext uri="{FF2B5EF4-FFF2-40B4-BE49-F238E27FC236}">
                <a16:creationId xmlns:a16="http://schemas.microsoft.com/office/drawing/2014/main" id="{F5E40C12-13A0-BE97-D565-DAB1B81D3444}"/>
              </a:ext>
            </a:extLst>
          </p:cNvPr>
          <p:cNvSpPr>
            <a:spLocks noGrp="1"/>
          </p:cNvSpPr>
          <p:nvPr>
            <p:ph idx="1"/>
          </p:nvPr>
        </p:nvSpPr>
        <p:spPr>
          <a:xfrm>
            <a:off x="838200" y="1825625"/>
            <a:ext cx="10515600" cy="1432561"/>
          </a:xfrm>
        </p:spPr>
        <p:txBody>
          <a:bodyPr>
            <a:normAutofit/>
          </a:bodyPr>
          <a:lstStyle/>
          <a:p>
            <a:r>
              <a:rPr lang="en-US" sz="2400" dirty="0"/>
              <a:t>Eval across 4 DGX-stations (A100)  = 16 GPUs</a:t>
            </a:r>
          </a:p>
          <a:p>
            <a:r>
              <a:rPr lang="en-US" sz="2400" dirty="0"/>
              <a:t>Az code trace, load : 35QPS across 30K requests and 3 QoS classes</a:t>
            </a:r>
          </a:p>
          <a:p>
            <a:r>
              <a:rPr lang="en-US" sz="2400" dirty="0"/>
              <a:t>Llama 8B TP1, p99 latencies reported below</a:t>
            </a:r>
          </a:p>
          <a:p>
            <a:endParaRPr lang="en-US" sz="2400" dirty="0"/>
          </a:p>
          <a:p>
            <a:endParaRPr lang="en-US" sz="2400" dirty="0"/>
          </a:p>
        </p:txBody>
      </p:sp>
      <p:graphicFrame>
        <p:nvGraphicFramePr>
          <p:cNvPr id="4" name="Table 3">
            <a:extLst>
              <a:ext uri="{FF2B5EF4-FFF2-40B4-BE49-F238E27FC236}">
                <a16:creationId xmlns:a16="http://schemas.microsoft.com/office/drawing/2014/main" id="{AD78AFD2-ABAE-22E3-FBE4-73B55AA3D5E3}"/>
              </a:ext>
            </a:extLst>
          </p:cNvPr>
          <p:cNvGraphicFramePr>
            <a:graphicFrameLocks noGrp="1"/>
          </p:cNvGraphicFramePr>
          <p:nvPr/>
        </p:nvGraphicFramePr>
        <p:xfrm>
          <a:off x="891989" y="3661532"/>
          <a:ext cx="10515600" cy="1432560"/>
        </p:xfrm>
        <a:graphic>
          <a:graphicData uri="http://schemas.openxmlformats.org/drawingml/2006/table">
            <a:tbl>
              <a:tblPr>
                <a:tableStyleId>{5940675A-B579-460E-94D1-54222C63F5DA}</a:tableStyleId>
              </a:tblPr>
              <a:tblGrid>
                <a:gridCol w="1752600">
                  <a:extLst>
                    <a:ext uri="{9D8B030D-6E8A-4147-A177-3AD203B41FA5}">
                      <a16:colId xmlns:a16="http://schemas.microsoft.com/office/drawing/2014/main" val="2697783504"/>
                    </a:ext>
                  </a:extLst>
                </a:gridCol>
                <a:gridCol w="1752600">
                  <a:extLst>
                    <a:ext uri="{9D8B030D-6E8A-4147-A177-3AD203B41FA5}">
                      <a16:colId xmlns:a16="http://schemas.microsoft.com/office/drawing/2014/main" val="444740130"/>
                    </a:ext>
                  </a:extLst>
                </a:gridCol>
                <a:gridCol w="1752600">
                  <a:extLst>
                    <a:ext uri="{9D8B030D-6E8A-4147-A177-3AD203B41FA5}">
                      <a16:colId xmlns:a16="http://schemas.microsoft.com/office/drawing/2014/main" val="3345232631"/>
                    </a:ext>
                  </a:extLst>
                </a:gridCol>
                <a:gridCol w="1752600">
                  <a:extLst>
                    <a:ext uri="{9D8B030D-6E8A-4147-A177-3AD203B41FA5}">
                      <a16:colId xmlns:a16="http://schemas.microsoft.com/office/drawing/2014/main" val="2867693393"/>
                    </a:ext>
                  </a:extLst>
                </a:gridCol>
                <a:gridCol w="1752600">
                  <a:extLst>
                    <a:ext uri="{9D8B030D-6E8A-4147-A177-3AD203B41FA5}">
                      <a16:colId xmlns:a16="http://schemas.microsoft.com/office/drawing/2014/main" val="759996076"/>
                    </a:ext>
                  </a:extLst>
                </a:gridCol>
                <a:gridCol w="1752600">
                  <a:extLst>
                    <a:ext uri="{9D8B030D-6E8A-4147-A177-3AD203B41FA5}">
                      <a16:colId xmlns:a16="http://schemas.microsoft.com/office/drawing/2014/main" val="2908282160"/>
                    </a:ext>
                  </a:extLst>
                </a:gridCol>
              </a:tblGrid>
              <a:tr h="0">
                <a:tc>
                  <a:txBody>
                    <a:bodyPr/>
                    <a:lstStyle/>
                    <a:p>
                      <a:pPr algn="ctr"/>
                      <a:r>
                        <a:rPr lang="en-US" dirty="0">
                          <a:effectLst/>
                        </a:rPr>
                        <a:t>Scheme(GPUs)</a:t>
                      </a:r>
                    </a:p>
                  </a:txBody>
                  <a:tcPr marL="38100" marR="38100" marT="7620" marB="7620" anchor="ctr"/>
                </a:tc>
                <a:tc>
                  <a:txBody>
                    <a:bodyPr/>
                    <a:lstStyle/>
                    <a:p>
                      <a:pPr algn="ctr"/>
                      <a:r>
                        <a:rPr lang="en-US" dirty="0">
                          <a:effectLst/>
                        </a:rPr>
                        <a:t>Total-GPUs</a:t>
                      </a:r>
                    </a:p>
                  </a:txBody>
                  <a:tcPr marL="38100" marR="38100" marT="7620" marB="7620" anchor="ctr"/>
                </a:tc>
                <a:tc>
                  <a:txBody>
                    <a:bodyPr/>
                    <a:lstStyle/>
                    <a:p>
                      <a:pPr algn="ctr"/>
                      <a:r>
                        <a:rPr lang="en-US">
                          <a:effectLst/>
                        </a:rPr>
                        <a:t>Q1(SLO-6s)</a:t>
                      </a:r>
                    </a:p>
                  </a:txBody>
                  <a:tcPr marL="38100" marR="38100" marT="7620" marB="7620" anchor="ctr"/>
                </a:tc>
                <a:tc>
                  <a:txBody>
                    <a:bodyPr/>
                    <a:lstStyle/>
                    <a:p>
                      <a:pPr algn="ctr"/>
                      <a:r>
                        <a:rPr lang="en-US">
                          <a:effectLst/>
                        </a:rPr>
                        <a:t>Q2(SLO-600s)</a:t>
                      </a:r>
                    </a:p>
                  </a:txBody>
                  <a:tcPr marL="38100" marR="38100" marT="7620" marB="7620" anchor="ctr"/>
                </a:tc>
                <a:tc>
                  <a:txBody>
                    <a:bodyPr/>
                    <a:lstStyle/>
                    <a:p>
                      <a:pPr algn="ctr"/>
                      <a:r>
                        <a:rPr lang="en-US">
                          <a:effectLst/>
                        </a:rPr>
                        <a:t>Q3(SLO-1800s)</a:t>
                      </a:r>
                    </a:p>
                  </a:txBody>
                  <a:tcPr marL="38100" marR="38100" marT="7620" marB="7620" anchor="ctr"/>
                </a:tc>
                <a:tc>
                  <a:txBody>
                    <a:bodyPr/>
                    <a:lstStyle/>
                    <a:p>
                      <a:pPr algn="ctr"/>
                      <a:r>
                        <a:rPr lang="en-US">
                          <a:effectLst/>
                        </a:rPr>
                        <a:t>Overall violations</a:t>
                      </a:r>
                    </a:p>
                  </a:txBody>
                  <a:tcPr marL="38100" marR="38100" marT="7620" marB="7620" anchor="ctr"/>
                </a:tc>
                <a:extLst>
                  <a:ext uri="{0D108BD9-81ED-4DB2-BD59-A6C34878D82A}">
                    <a16:rowId xmlns:a16="http://schemas.microsoft.com/office/drawing/2014/main" val="1172086653"/>
                  </a:ext>
                </a:extLst>
              </a:tr>
              <a:tr h="0">
                <a:tc>
                  <a:txBody>
                    <a:bodyPr/>
                    <a:lstStyle/>
                    <a:p>
                      <a:pPr algn="ctr"/>
                      <a:r>
                        <a:rPr lang="en-US" dirty="0">
                          <a:effectLst/>
                        </a:rPr>
                        <a:t>Silo (7,3,3)</a:t>
                      </a:r>
                    </a:p>
                  </a:txBody>
                  <a:tcPr marL="38100" marR="38100" marT="7620" marB="7620" anchor="ctr"/>
                </a:tc>
                <a:tc>
                  <a:txBody>
                    <a:bodyPr/>
                    <a:lstStyle/>
                    <a:p>
                      <a:pPr algn="ctr"/>
                      <a:r>
                        <a:rPr lang="en-US" b="1" dirty="0">
                          <a:solidFill>
                            <a:srgbClr val="EE0000"/>
                          </a:solidFill>
                          <a:effectLst/>
                        </a:rPr>
                        <a:t>13</a:t>
                      </a:r>
                    </a:p>
                  </a:txBody>
                  <a:tcPr marL="38100" marR="38100" marT="7620" marB="7620" anchor="ctr"/>
                </a:tc>
                <a:tc>
                  <a:txBody>
                    <a:bodyPr/>
                    <a:lstStyle/>
                    <a:p>
                      <a:pPr algn="ctr"/>
                      <a:r>
                        <a:rPr lang="en-US">
                          <a:effectLst/>
                        </a:rPr>
                        <a:t>3.09s</a:t>
                      </a:r>
                    </a:p>
                  </a:txBody>
                  <a:tcPr marL="38100" marR="38100" marT="7620" marB="7620" anchor="ctr"/>
                </a:tc>
                <a:tc>
                  <a:txBody>
                    <a:bodyPr/>
                    <a:lstStyle/>
                    <a:p>
                      <a:pPr algn="ctr"/>
                      <a:r>
                        <a:rPr lang="en-US">
                          <a:effectLst/>
                        </a:rPr>
                        <a:t>172.84s</a:t>
                      </a:r>
                    </a:p>
                  </a:txBody>
                  <a:tcPr marL="38100" marR="38100" marT="7620" marB="7620" anchor="ctr"/>
                </a:tc>
                <a:tc>
                  <a:txBody>
                    <a:bodyPr/>
                    <a:lstStyle/>
                    <a:p>
                      <a:pPr algn="ctr"/>
                      <a:r>
                        <a:rPr lang="en-US">
                          <a:effectLst/>
                        </a:rPr>
                        <a:t>171.11s</a:t>
                      </a:r>
                    </a:p>
                  </a:txBody>
                  <a:tcPr marL="38100" marR="38100" marT="7620" marB="7620" anchor="ctr"/>
                </a:tc>
                <a:tc>
                  <a:txBody>
                    <a:bodyPr/>
                    <a:lstStyle/>
                    <a:p>
                      <a:pPr algn="ctr"/>
                      <a:r>
                        <a:rPr lang="en-US">
                          <a:effectLst/>
                        </a:rPr>
                        <a:t>0.24%</a:t>
                      </a:r>
                    </a:p>
                  </a:txBody>
                  <a:tcPr marL="38100" marR="38100" marT="7620" marB="7620" anchor="ctr"/>
                </a:tc>
                <a:extLst>
                  <a:ext uri="{0D108BD9-81ED-4DB2-BD59-A6C34878D82A}">
                    <a16:rowId xmlns:a16="http://schemas.microsoft.com/office/drawing/2014/main" val="1140549945"/>
                  </a:ext>
                </a:extLst>
              </a:tr>
              <a:tr h="0">
                <a:tc>
                  <a:txBody>
                    <a:bodyPr/>
                    <a:lstStyle/>
                    <a:p>
                      <a:pPr algn="ctr"/>
                      <a:r>
                        <a:rPr lang="en-US">
                          <a:solidFill>
                            <a:schemeClr val="bg1"/>
                          </a:solidFill>
                          <a:effectLst/>
                        </a:rPr>
                        <a:t>Silo-(6,2,2)</a:t>
                      </a:r>
                    </a:p>
                  </a:txBody>
                  <a:tcPr marL="38100" marR="38100" marT="7620" marB="7620" anchor="ctr"/>
                </a:tc>
                <a:tc>
                  <a:txBody>
                    <a:bodyPr/>
                    <a:lstStyle/>
                    <a:p>
                      <a:pPr algn="ctr"/>
                      <a:r>
                        <a:rPr lang="en-US">
                          <a:solidFill>
                            <a:schemeClr val="bg1"/>
                          </a:solidFill>
                          <a:effectLst/>
                        </a:rPr>
                        <a:t>10</a:t>
                      </a:r>
                    </a:p>
                  </a:txBody>
                  <a:tcPr marL="38100" marR="38100" marT="7620" marB="7620" anchor="ctr"/>
                </a:tc>
                <a:tc>
                  <a:txBody>
                    <a:bodyPr/>
                    <a:lstStyle/>
                    <a:p>
                      <a:pPr algn="ctr"/>
                      <a:r>
                        <a:rPr lang="en-US">
                          <a:solidFill>
                            <a:schemeClr val="bg1"/>
                          </a:solidFill>
                          <a:effectLst/>
                        </a:rPr>
                        <a:t>11.39s</a:t>
                      </a:r>
                    </a:p>
                  </a:txBody>
                  <a:tcPr marL="38100" marR="38100" marT="7620" marB="7620" anchor="ctr"/>
                </a:tc>
                <a:tc>
                  <a:txBody>
                    <a:bodyPr/>
                    <a:lstStyle/>
                    <a:p>
                      <a:pPr algn="ctr"/>
                      <a:r>
                        <a:rPr lang="en-US">
                          <a:solidFill>
                            <a:schemeClr val="bg1"/>
                          </a:solidFill>
                          <a:effectLst/>
                        </a:rPr>
                        <a:t>4681.56s</a:t>
                      </a:r>
                    </a:p>
                  </a:txBody>
                  <a:tcPr marL="38100" marR="38100" marT="7620" marB="7620" anchor="ctr"/>
                </a:tc>
                <a:tc>
                  <a:txBody>
                    <a:bodyPr/>
                    <a:lstStyle/>
                    <a:p>
                      <a:pPr algn="ctr"/>
                      <a:r>
                        <a:rPr lang="en-US">
                          <a:solidFill>
                            <a:schemeClr val="bg1"/>
                          </a:solidFill>
                          <a:effectLst/>
                        </a:rPr>
                        <a:t>4678.17s</a:t>
                      </a:r>
                    </a:p>
                  </a:txBody>
                  <a:tcPr marL="38100" marR="38100" marT="7620" marB="7620" anchor="ctr"/>
                </a:tc>
                <a:tc>
                  <a:txBody>
                    <a:bodyPr/>
                    <a:lstStyle/>
                    <a:p>
                      <a:pPr algn="ctr"/>
                      <a:r>
                        <a:rPr lang="en-US" dirty="0">
                          <a:solidFill>
                            <a:schemeClr val="bg1"/>
                          </a:solidFill>
                          <a:effectLst/>
                        </a:rPr>
                        <a:t>60.4%</a:t>
                      </a:r>
                    </a:p>
                  </a:txBody>
                  <a:tcPr marL="38100" marR="38100" marT="7620" marB="7620" anchor="ctr"/>
                </a:tc>
                <a:extLst>
                  <a:ext uri="{0D108BD9-81ED-4DB2-BD59-A6C34878D82A}">
                    <a16:rowId xmlns:a16="http://schemas.microsoft.com/office/drawing/2014/main" val="884868108"/>
                  </a:ext>
                </a:extLst>
              </a:tr>
              <a:tr h="0">
                <a:tc>
                  <a:txBody>
                    <a:bodyPr/>
                    <a:lstStyle/>
                    <a:p>
                      <a:pPr algn="ctr"/>
                      <a:r>
                        <a:rPr lang="en-US" dirty="0">
                          <a:effectLst/>
                        </a:rPr>
                        <a:t>Niyama</a:t>
                      </a:r>
                    </a:p>
                  </a:txBody>
                  <a:tcPr marL="38100" marR="38100" marT="7620" marB="7620" anchor="ctr"/>
                </a:tc>
                <a:tc>
                  <a:txBody>
                    <a:bodyPr/>
                    <a:lstStyle/>
                    <a:p>
                      <a:pPr algn="ctr"/>
                      <a:r>
                        <a:rPr lang="en-US" b="1" dirty="0">
                          <a:solidFill>
                            <a:schemeClr val="accent6"/>
                          </a:solidFill>
                          <a:effectLst/>
                        </a:rPr>
                        <a:t>10</a:t>
                      </a:r>
                    </a:p>
                  </a:txBody>
                  <a:tcPr marL="38100" marR="38100" marT="7620" marB="7620" anchor="ctr"/>
                </a:tc>
                <a:tc>
                  <a:txBody>
                    <a:bodyPr/>
                    <a:lstStyle/>
                    <a:p>
                      <a:pPr algn="ctr"/>
                      <a:r>
                        <a:rPr lang="en-US">
                          <a:effectLst/>
                        </a:rPr>
                        <a:t>3.38s</a:t>
                      </a:r>
                    </a:p>
                  </a:txBody>
                  <a:tcPr marL="38100" marR="38100" marT="7620" marB="7620" anchor="ctr"/>
                </a:tc>
                <a:tc>
                  <a:txBody>
                    <a:bodyPr/>
                    <a:lstStyle/>
                    <a:p>
                      <a:pPr algn="ctr"/>
                      <a:r>
                        <a:rPr lang="en-US">
                          <a:effectLst/>
                        </a:rPr>
                        <a:t>55.79s</a:t>
                      </a:r>
                    </a:p>
                  </a:txBody>
                  <a:tcPr marL="38100" marR="38100" marT="7620" marB="7620" anchor="ctr"/>
                </a:tc>
                <a:tc>
                  <a:txBody>
                    <a:bodyPr/>
                    <a:lstStyle/>
                    <a:p>
                      <a:pPr algn="ctr"/>
                      <a:r>
                        <a:rPr lang="en-US">
                          <a:effectLst/>
                        </a:rPr>
                        <a:t>204.61s</a:t>
                      </a:r>
                    </a:p>
                  </a:txBody>
                  <a:tcPr marL="38100" marR="38100" marT="7620" marB="7620" anchor="ctr"/>
                </a:tc>
                <a:tc>
                  <a:txBody>
                    <a:bodyPr/>
                    <a:lstStyle/>
                    <a:p>
                      <a:pPr algn="ctr"/>
                      <a:r>
                        <a:rPr lang="en-US" dirty="0">
                          <a:effectLst/>
                        </a:rPr>
                        <a:t>0%</a:t>
                      </a:r>
                    </a:p>
                  </a:txBody>
                  <a:tcPr marL="38100" marR="38100" marT="7620" marB="7620" anchor="ctr"/>
                </a:tc>
                <a:extLst>
                  <a:ext uri="{0D108BD9-81ED-4DB2-BD59-A6C34878D82A}">
                    <a16:rowId xmlns:a16="http://schemas.microsoft.com/office/drawing/2014/main" val="1112001119"/>
                  </a:ext>
                </a:extLst>
              </a:tr>
            </a:tbl>
          </a:graphicData>
        </a:graphic>
      </p:graphicFrame>
      <p:sp>
        <p:nvSpPr>
          <p:cNvPr id="5" name="Rectangle 1">
            <a:extLst>
              <a:ext uri="{FF2B5EF4-FFF2-40B4-BE49-F238E27FC236}">
                <a16:creationId xmlns:a16="http://schemas.microsoft.com/office/drawing/2014/main" id="{21AA1CBF-FCDE-1EB8-4E51-08C601C79642}"/>
              </a:ext>
            </a:extLst>
          </p:cNvPr>
          <p:cNvSpPr>
            <a:spLocks noChangeArrowheads="1"/>
          </p:cNvSpPr>
          <p:nvPr/>
        </p:nvSpPr>
        <p:spPr bwMode="auto">
          <a:xfrm>
            <a:off x="891989" y="36610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25A81352-D972-9F2C-AEC1-C041988FB6E9}"/>
              </a:ext>
            </a:extLst>
          </p:cNvPr>
          <p:cNvSpPr txBox="1"/>
          <p:nvPr/>
        </p:nvSpPr>
        <p:spPr>
          <a:xfrm>
            <a:off x="891989" y="5506571"/>
            <a:ext cx="10591799" cy="369332"/>
          </a:xfrm>
          <a:prstGeom prst="rect">
            <a:avLst/>
          </a:prstGeom>
          <a:noFill/>
        </p:spPr>
        <p:txBody>
          <a:bodyPr wrap="square" rtlCol="0">
            <a:spAutoFit/>
          </a:bodyPr>
          <a:lstStyle/>
          <a:p>
            <a:r>
              <a:rPr lang="en-US" b="1" dirty="0">
                <a:solidFill>
                  <a:schemeClr val="accent6"/>
                </a:solidFill>
              </a:rPr>
              <a:t>23% fewer GPUs </a:t>
            </a:r>
            <a:r>
              <a:rPr lang="en-US" dirty="0"/>
              <a:t>with Niyama compared to </a:t>
            </a:r>
            <a:r>
              <a:rPr lang="en-US" dirty="0" err="1"/>
              <a:t>silo’d</a:t>
            </a:r>
            <a:r>
              <a:rPr lang="en-US" dirty="0"/>
              <a:t> serving – while meeting QoS in all classes</a:t>
            </a:r>
          </a:p>
        </p:txBody>
      </p:sp>
      <p:sp>
        <p:nvSpPr>
          <p:cNvPr id="7" name="Slide Number Placeholder 6">
            <a:extLst>
              <a:ext uri="{FF2B5EF4-FFF2-40B4-BE49-F238E27FC236}">
                <a16:creationId xmlns:a16="http://schemas.microsoft.com/office/drawing/2014/main" id="{BE4C9734-3332-8F1F-792B-2D2C6650E667}"/>
              </a:ext>
            </a:extLst>
          </p:cNvPr>
          <p:cNvSpPr>
            <a:spLocks noGrp="1"/>
          </p:cNvSpPr>
          <p:nvPr>
            <p:ph type="sldNum" sz="quarter" idx="12"/>
          </p:nvPr>
        </p:nvSpPr>
        <p:spPr/>
        <p:txBody>
          <a:bodyPr/>
          <a:lstStyle/>
          <a:p>
            <a:fld id="{33B4EFDB-31F5-4013-B8F2-8D0C9D809722}" type="slidenum">
              <a:rPr lang="en-US" smtClean="0"/>
              <a:t>34</a:t>
            </a:fld>
            <a:endParaRPr lang="en-US"/>
          </a:p>
        </p:txBody>
      </p:sp>
    </p:spTree>
    <p:extLst>
      <p:ext uri="{BB962C8B-B14F-4D97-AF65-F5344CB8AC3E}">
        <p14:creationId xmlns:p14="http://schemas.microsoft.com/office/powerpoint/2010/main" val="624478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284F8-5098-28E4-1A74-185B29A47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5F0B72-2E0C-CB9D-7EF4-712ED0CB0189}"/>
              </a:ext>
            </a:extLst>
          </p:cNvPr>
          <p:cNvSpPr>
            <a:spLocks noGrp="1"/>
          </p:cNvSpPr>
          <p:nvPr>
            <p:ph type="title"/>
          </p:nvPr>
        </p:nvSpPr>
        <p:spPr/>
        <p:txBody>
          <a:bodyPr/>
          <a:lstStyle/>
          <a:p>
            <a:r>
              <a:rPr lang="en-US" dirty="0"/>
              <a:t>Cluster-scale e2e experiments</a:t>
            </a:r>
          </a:p>
        </p:txBody>
      </p:sp>
      <p:sp>
        <p:nvSpPr>
          <p:cNvPr id="3" name="Content Placeholder 2">
            <a:extLst>
              <a:ext uri="{FF2B5EF4-FFF2-40B4-BE49-F238E27FC236}">
                <a16:creationId xmlns:a16="http://schemas.microsoft.com/office/drawing/2014/main" id="{2BB76194-6939-9285-28DB-F3DFA1C58BA1}"/>
              </a:ext>
            </a:extLst>
          </p:cNvPr>
          <p:cNvSpPr>
            <a:spLocks noGrp="1"/>
          </p:cNvSpPr>
          <p:nvPr>
            <p:ph idx="1"/>
          </p:nvPr>
        </p:nvSpPr>
        <p:spPr>
          <a:xfrm>
            <a:off x="838200" y="1825625"/>
            <a:ext cx="10515600" cy="1432561"/>
          </a:xfrm>
        </p:spPr>
        <p:txBody>
          <a:bodyPr>
            <a:normAutofit/>
          </a:bodyPr>
          <a:lstStyle/>
          <a:p>
            <a:r>
              <a:rPr lang="en-US" sz="2400" dirty="0"/>
              <a:t>Eval across 4 DGX-stations (A100)  = 16 GPUs</a:t>
            </a:r>
          </a:p>
          <a:p>
            <a:r>
              <a:rPr lang="en-US" sz="2400" dirty="0"/>
              <a:t>Az code trace, load : 35QPS across 30K requests and 3 QoS classes</a:t>
            </a:r>
          </a:p>
          <a:p>
            <a:r>
              <a:rPr lang="en-US" sz="2400" dirty="0"/>
              <a:t>Llama 8B TP1, p99 latencies reported below</a:t>
            </a:r>
          </a:p>
          <a:p>
            <a:endParaRPr lang="en-US" sz="2400" dirty="0"/>
          </a:p>
        </p:txBody>
      </p:sp>
      <p:graphicFrame>
        <p:nvGraphicFramePr>
          <p:cNvPr id="4" name="Table 3">
            <a:extLst>
              <a:ext uri="{FF2B5EF4-FFF2-40B4-BE49-F238E27FC236}">
                <a16:creationId xmlns:a16="http://schemas.microsoft.com/office/drawing/2014/main" id="{105DF2BA-56D9-067E-00AF-03585552D984}"/>
              </a:ext>
            </a:extLst>
          </p:cNvPr>
          <p:cNvGraphicFramePr>
            <a:graphicFrameLocks noGrp="1"/>
          </p:cNvGraphicFramePr>
          <p:nvPr/>
        </p:nvGraphicFramePr>
        <p:xfrm>
          <a:off x="891989" y="3661532"/>
          <a:ext cx="10515600" cy="1432560"/>
        </p:xfrm>
        <a:graphic>
          <a:graphicData uri="http://schemas.openxmlformats.org/drawingml/2006/table">
            <a:tbl>
              <a:tblPr>
                <a:tableStyleId>{5940675A-B579-460E-94D1-54222C63F5DA}</a:tableStyleId>
              </a:tblPr>
              <a:tblGrid>
                <a:gridCol w="1752600">
                  <a:extLst>
                    <a:ext uri="{9D8B030D-6E8A-4147-A177-3AD203B41FA5}">
                      <a16:colId xmlns:a16="http://schemas.microsoft.com/office/drawing/2014/main" val="2697783504"/>
                    </a:ext>
                  </a:extLst>
                </a:gridCol>
                <a:gridCol w="1752600">
                  <a:extLst>
                    <a:ext uri="{9D8B030D-6E8A-4147-A177-3AD203B41FA5}">
                      <a16:colId xmlns:a16="http://schemas.microsoft.com/office/drawing/2014/main" val="444740130"/>
                    </a:ext>
                  </a:extLst>
                </a:gridCol>
                <a:gridCol w="1752600">
                  <a:extLst>
                    <a:ext uri="{9D8B030D-6E8A-4147-A177-3AD203B41FA5}">
                      <a16:colId xmlns:a16="http://schemas.microsoft.com/office/drawing/2014/main" val="3345232631"/>
                    </a:ext>
                  </a:extLst>
                </a:gridCol>
                <a:gridCol w="1752600">
                  <a:extLst>
                    <a:ext uri="{9D8B030D-6E8A-4147-A177-3AD203B41FA5}">
                      <a16:colId xmlns:a16="http://schemas.microsoft.com/office/drawing/2014/main" val="2867693393"/>
                    </a:ext>
                  </a:extLst>
                </a:gridCol>
                <a:gridCol w="1752600">
                  <a:extLst>
                    <a:ext uri="{9D8B030D-6E8A-4147-A177-3AD203B41FA5}">
                      <a16:colId xmlns:a16="http://schemas.microsoft.com/office/drawing/2014/main" val="759996076"/>
                    </a:ext>
                  </a:extLst>
                </a:gridCol>
                <a:gridCol w="1752600">
                  <a:extLst>
                    <a:ext uri="{9D8B030D-6E8A-4147-A177-3AD203B41FA5}">
                      <a16:colId xmlns:a16="http://schemas.microsoft.com/office/drawing/2014/main" val="2908282160"/>
                    </a:ext>
                  </a:extLst>
                </a:gridCol>
              </a:tblGrid>
              <a:tr h="0">
                <a:tc>
                  <a:txBody>
                    <a:bodyPr/>
                    <a:lstStyle/>
                    <a:p>
                      <a:pPr algn="ctr"/>
                      <a:r>
                        <a:rPr lang="en-US" dirty="0">
                          <a:effectLst/>
                        </a:rPr>
                        <a:t>Scheme(GPUs)</a:t>
                      </a:r>
                    </a:p>
                  </a:txBody>
                  <a:tcPr marL="38100" marR="38100" marT="7620" marB="7620" anchor="ctr"/>
                </a:tc>
                <a:tc>
                  <a:txBody>
                    <a:bodyPr/>
                    <a:lstStyle/>
                    <a:p>
                      <a:pPr algn="ctr"/>
                      <a:r>
                        <a:rPr lang="en-US" dirty="0">
                          <a:effectLst/>
                        </a:rPr>
                        <a:t>Total-GPUs</a:t>
                      </a:r>
                    </a:p>
                  </a:txBody>
                  <a:tcPr marL="38100" marR="38100" marT="7620" marB="7620" anchor="ctr"/>
                </a:tc>
                <a:tc>
                  <a:txBody>
                    <a:bodyPr/>
                    <a:lstStyle/>
                    <a:p>
                      <a:pPr algn="ctr"/>
                      <a:r>
                        <a:rPr lang="en-US">
                          <a:effectLst/>
                        </a:rPr>
                        <a:t>Q1(SLO-6s)</a:t>
                      </a:r>
                    </a:p>
                  </a:txBody>
                  <a:tcPr marL="38100" marR="38100" marT="7620" marB="7620" anchor="ctr"/>
                </a:tc>
                <a:tc>
                  <a:txBody>
                    <a:bodyPr/>
                    <a:lstStyle/>
                    <a:p>
                      <a:pPr algn="ctr"/>
                      <a:r>
                        <a:rPr lang="en-US">
                          <a:effectLst/>
                        </a:rPr>
                        <a:t>Q2(SLO-600s)</a:t>
                      </a:r>
                    </a:p>
                  </a:txBody>
                  <a:tcPr marL="38100" marR="38100" marT="7620" marB="7620" anchor="ctr"/>
                </a:tc>
                <a:tc>
                  <a:txBody>
                    <a:bodyPr/>
                    <a:lstStyle/>
                    <a:p>
                      <a:pPr algn="ctr"/>
                      <a:r>
                        <a:rPr lang="en-US">
                          <a:effectLst/>
                        </a:rPr>
                        <a:t>Q3(SLO-1800s)</a:t>
                      </a:r>
                    </a:p>
                  </a:txBody>
                  <a:tcPr marL="38100" marR="38100" marT="7620" marB="7620" anchor="ctr"/>
                </a:tc>
                <a:tc>
                  <a:txBody>
                    <a:bodyPr/>
                    <a:lstStyle/>
                    <a:p>
                      <a:pPr algn="ctr"/>
                      <a:r>
                        <a:rPr lang="en-US">
                          <a:effectLst/>
                        </a:rPr>
                        <a:t>Overall violations</a:t>
                      </a:r>
                    </a:p>
                  </a:txBody>
                  <a:tcPr marL="38100" marR="38100" marT="7620" marB="7620" anchor="ctr"/>
                </a:tc>
                <a:extLst>
                  <a:ext uri="{0D108BD9-81ED-4DB2-BD59-A6C34878D82A}">
                    <a16:rowId xmlns:a16="http://schemas.microsoft.com/office/drawing/2014/main" val="1172086653"/>
                  </a:ext>
                </a:extLst>
              </a:tr>
              <a:tr h="0">
                <a:tc>
                  <a:txBody>
                    <a:bodyPr/>
                    <a:lstStyle/>
                    <a:p>
                      <a:pPr algn="ctr"/>
                      <a:r>
                        <a:rPr lang="en-US" dirty="0">
                          <a:effectLst/>
                        </a:rPr>
                        <a:t>Silo (7,3,3)</a:t>
                      </a:r>
                    </a:p>
                  </a:txBody>
                  <a:tcPr marL="38100" marR="38100" marT="7620" marB="7620" anchor="ctr"/>
                </a:tc>
                <a:tc>
                  <a:txBody>
                    <a:bodyPr/>
                    <a:lstStyle/>
                    <a:p>
                      <a:pPr algn="ctr"/>
                      <a:r>
                        <a:rPr lang="en-US">
                          <a:effectLst/>
                        </a:rPr>
                        <a:t>13</a:t>
                      </a:r>
                    </a:p>
                  </a:txBody>
                  <a:tcPr marL="38100" marR="38100" marT="7620" marB="7620" anchor="ctr"/>
                </a:tc>
                <a:tc>
                  <a:txBody>
                    <a:bodyPr/>
                    <a:lstStyle/>
                    <a:p>
                      <a:pPr algn="ctr"/>
                      <a:r>
                        <a:rPr lang="en-US">
                          <a:effectLst/>
                        </a:rPr>
                        <a:t>3.09s</a:t>
                      </a:r>
                    </a:p>
                  </a:txBody>
                  <a:tcPr marL="38100" marR="38100" marT="7620" marB="7620" anchor="ctr"/>
                </a:tc>
                <a:tc>
                  <a:txBody>
                    <a:bodyPr/>
                    <a:lstStyle/>
                    <a:p>
                      <a:pPr algn="ctr"/>
                      <a:r>
                        <a:rPr lang="en-US">
                          <a:effectLst/>
                        </a:rPr>
                        <a:t>172.84s</a:t>
                      </a:r>
                    </a:p>
                  </a:txBody>
                  <a:tcPr marL="38100" marR="38100" marT="7620" marB="7620" anchor="ctr"/>
                </a:tc>
                <a:tc>
                  <a:txBody>
                    <a:bodyPr/>
                    <a:lstStyle/>
                    <a:p>
                      <a:pPr algn="ctr"/>
                      <a:r>
                        <a:rPr lang="en-US">
                          <a:effectLst/>
                        </a:rPr>
                        <a:t>171.11s</a:t>
                      </a:r>
                    </a:p>
                  </a:txBody>
                  <a:tcPr marL="38100" marR="38100" marT="7620" marB="7620" anchor="ctr"/>
                </a:tc>
                <a:tc>
                  <a:txBody>
                    <a:bodyPr/>
                    <a:lstStyle/>
                    <a:p>
                      <a:pPr algn="ctr"/>
                      <a:r>
                        <a:rPr lang="en-US">
                          <a:effectLst/>
                        </a:rPr>
                        <a:t>0.24%</a:t>
                      </a:r>
                    </a:p>
                  </a:txBody>
                  <a:tcPr marL="38100" marR="38100" marT="7620" marB="7620" anchor="ctr"/>
                </a:tc>
                <a:extLst>
                  <a:ext uri="{0D108BD9-81ED-4DB2-BD59-A6C34878D82A}">
                    <a16:rowId xmlns:a16="http://schemas.microsoft.com/office/drawing/2014/main" val="1140549945"/>
                  </a:ext>
                </a:extLst>
              </a:tr>
              <a:tr h="0">
                <a:tc>
                  <a:txBody>
                    <a:bodyPr/>
                    <a:lstStyle/>
                    <a:p>
                      <a:pPr algn="ctr"/>
                      <a:r>
                        <a:rPr lang="en-US" b="1" dirty="0">
                          <a:solidFill>
                            <a:srgbClr val="EE0000"/>
                          </a:solidFill>
                          <a:effectLst/>
                        </a:rPr>
                        <a:t>Silo-(6,2,2)</a:t>
                      </a:r>
                    </a:p>
                  </a:txBody>
                  <a:tcPr marL="38100" marR="38100" marT="7620" marB="7620" anchor="ctr"/>
                </a:tc>
                <a:tc>
                  <a:txBody>
                    <a:bodyPr/>
                    <a:lstStyle/>
                    <a:p>
                      <a:pPr algn="ctr"/>
                      <a:r>
                        <a:rPr lang="en-US" b="1" dirty="0">
                          <a:solidFill>
                            <a:srgbClr val="EE0000"/>
                          </a:solidFill>
                          <a:effectLst/>
                        </a:rPr>
                        <a:t>10</a:t>
                      </a:r>
                    </a:p>
                  </a:txBody>
                  <a:tcPr marL="38100" marR="38100" marT="7620" marB="7620" anchor="ctr"/>
                </a:tc>
                <a:tc>
                  <a:txBody>
                    <a:bodyPr/>
                    <a:lstStyle/>
                    <a:p>
                      <a:pPr algn="ctr"/>
                      <a:r>
                        <a:rPr lang="en-US" b="1" dirty="0">
                          <a:solidFill>
                            <a:srgbClr val="EE0000"/>
                          </a:solidFill>
                          <a:effectLst/>
                        </a:rPr>
                        <a:t>11.39s</a:t>
                      </a:r>
                    </a:p>
                  </a:txBody>
                  <a:tcPr marL="38100" marR="38100" marT="7620" marB="7620" anchor="ctr"/>
                </a:tc>
                <a:tc>
                  <a:txBody>
                    <a:bodyPr/>
                    <a:lstStyle/>
                    <a:p>
                      <a:pPr algn="ctr"/>
                      <a:r>
                        <a:rPr lang="en-US" b="1" dirty="0">
                          <a:solidFill>
                            <a:srgbClr val="EE0000"/>
                          </a:solidFill>
                          <a:effectLst/>
                        </a:rPr>
                        <a:t>4681.56s</a:t>
                      </a:r>
                    </a:p>
                  </a:txBody>
                  <a:tcPr marL="38100" marR="38100" marT="7620" marB="7620" anchor="ctr"/>
                </a:tc>
                <a:tc>
                  <a:txBody>
                    <a:bodyPr/>
                    <a:lstStyle/>
                    <a:p>
                      <a:pPr algn="ctr"/>
                      <a:r>
                        <a:rPr lang="en-US" b="1" dirty="0">
                          <a:solidFill>
                            <a:srgbClr val="EE0000"/>
                          </a:solidFill>
                          <a:effectLst/>
                        </a:rPr>
                        <a:t>4678.17s</a:t>
                      </a:r>
                    </a:p>
                  </a:txBody>
                  <a:tcPr marL="38100" marR="38100" marT="7620" marB="7620" anchor="ctr"/>
                </a:tc>
                <a:tc>
                  <a:txBody>
                    <a:bodyPr/>
                    <a:lstStyle/>
                    <a:p>
                      <a:pPr algn="ctr"/>
                      <a:r>
                        <a:rPr lang="en-US" b="1" dirty="0">
                          <a:solidFill>
                            <a:srgbClr val="EE0000"/>
                          </a:solidFill>
                          <a:effectLst/>
                        </a:rPr>
                        <a:t>60.4%</a:t>
                      </a:r>
                    </a:p>
                  </a:txBody>
                  <a:tcPr marL="38100" marR="38100" marT="7620" marB="7620" anchor="ctr"/>
                </a:tc>
                <a:extLst>
                  <a:ext uri="{0D108BD9-81ED-4DB2-BD59-A6C34878D82A}">
                    <a16:rowId xmlns:a16="http://schemas.microsoft.com/office/drawing/2014/main" val="884868108"/>
                  </a:ext>
                </a:extLst>
              </a:tr>
              <a:tr h="0">
                <a:tc>
                  <a:txBody>
                    <a:bodyPr/>
                    <a:lstStyle/>
                    <a:p>
                      <a:pPr algn="ctr"/>
                      <a:r>
                        <a:rPr lang="en-US" dirty="0">
                          <a:effectLst/>
                        </a:rPr>
                        <a:t>Niyama</a:t>
                      </a:r>
                    </a:p>
                  </a:txBody>
                  <a:tcPr marL="38100" marR="38100" marT="7620" marB="7620" anchor="ctr"/>
                </a:tc>
                <a:tc>
                  <a:txBody>
                    <a:bodyPr/>
                    <a:lstStyle/>
                    <a:p>
                      <a:pPr algn="ctr"/>
                      <a:r>
                        <a:rPr lang="en-US">
                          <a:effectLst/>
                        </a:rPr>
                        <a:t>10</a:t>
                      </a:r>
                    </a:p>
                  </a:txBody>
                  <a:tcPr marL="38100" marR="38100" marT="7620" marB="7620" anchor="ctr"/>
                </a:tc>
                <a:tc>
                  <a:txBody>
                    <a:bodyPr/>
                    <a:lstStyle/>
                    <a:p>
                      <a:pPr algn="ctr"/>
                      <a:r>
                        <a:rPr lang="en-US">
                          <a:effectLst/>
                        </a:rPr>
                        <a:t>3.38s</a:t>
                      </a:r>
                    </a:p>
                  </a:txBody>
                  <a:tcPr marL="38100" marR="38100" marT="7620" marB="7620" anchor="ctr"/>
                </a:tc>
                <a:tc>
                  <a:txBody>
                    <a:bodyPr/>
                    <a:lstStyle/>
                    <a:p>
                      <a:pPr algn="ctr"/>
                      <a:r>
                        <a:rPr lang="en-US">
                          <a:effectLst/>
                        </a:rPr>
                        <a:t>55.79s</a:t>
                      </a:r>
                    </a:p>
                  </a:txBody>
                  <a:tcPr marL="38100" marR="38100" marT="7620" marB="7620" anchor="ctr"/>
                </a:tc>
                <a:tc>
                  <a:txBody>
                    <a:bodyPr/>
                    <a:lstStyle/>
                    <a:p>
                      <a:pPr algn="ctr"/>
                      <a:r>
                        <a:rPr lang="en-US">
                          <a:effectLst/>
                        </a:rPr>
                        <a:t>204.61s</a:t>
                      </a:r>
                    </a:p>
                  </a:txBody>
                  <a:tcPr marL="38100" marR="38100" marT="7620" marB="7620" anchor="ctr"/>
                </a:tc>
                <a:tc>
                  <a:txBody>
                    <a:bodyPr/>
                    <a:lstStyle/>
                    <a:p>
                      <a:pPr algn="ctr"/>
                      <a:r>
                        <a:rPr lang="en-US" dirty="0">
                          <a:effectLst/>
                        </a:rPr>
                        <a:t>0%</a:t>
                      </a:r>
                    </a:p>
                  </a:txBody>
                  <a:tcPr marL="38100" marR="38100" marT="7620" marB="7620" anchor="ctr"/>
                </a:tc>
                <a:extLst>
                  <a:ext uri="{0D108BD9-81ED-4DB2-BD59-A6C34878D82A}">
                    <a16:rowId xmlns:a16="http://schemas.microsoft.com/office/drawing/2014/main" val="1112001119"/>
                  </a:ext>
                </a:extLst>
              </a:tr>
            </a:tbl>
          </a:graphicData>
        </a:graphic>
      </p:graphicFrame>
      <p:sp>
        <p:nvSpPr>
          <p:cNvPr id="5" name="Rectangle 1">
            <a:extLst>
              <a:ext uri="{FF2B5EF4-FFF2-40B4-BE49-F238E27FC236}">
                <a16:creationId xmlns:a16="http://schemas.microsoft.com/office/drawing/2014/main" id="{264BD7F9-EE69-33CB-EB2D-27887C20236B}"/>
              </a:ext>
            </a:extLst>
          </p:cNvPr>
          <p:cNvSpPr>
            <a:spLocks noChangeArrowheads="1"/>
          </p:cNvSpPr>
          <p:nvPr/>
        </p:nvSpPr>
        <p:spPr bwMode="auto">
          <a:xfrm>
            <a:off x="891989" y="36610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A389CD27-5AFA-266A-2531-D8F8EF4FD51C}"/>
              </a:ext>
            </a:extLst>
          </p:cNvPr>
          <p:cNvSpPr txBox="1"/>
          <p:nvPr/>
        </p:nvSpPr>
        <p:spPr>
          <a:xfrm>
            <a:off x="891989" y="5506571"/>
            <a:ext cx="10591799" cy="369332"/>
          </a:xfrm>
          <a:prstGeom prst="rect">
            <a:avLst/>
          </a:prstGeom>
          <a:noFill/>
        </p:spPr>
        <p:txBody>
          <a:bodyPr wrap="square" rtlCol="0">
            <a:spAutoFit/>
          </a:bodyPr>
          <a:lstStyle/>
          <a:p>
            <a:r>
              <a:rPr lang="en-US" b="1" dirty="0">
                <a:solidFill>
                  <a:schemeClr val="accent6"/>
                </a:solidFill>
              </a:rPr>
              <a:t>23% fewer GPUs with Niyama </a:t>
            </a:r>
            <a:r>
              <a:rPr lang="en-US" dirty="0"/>
              <a:t>compared to </a:t>
            </a:r>
            <a:r>
              <a:rPr lang="en-US" dirty="0" err="1"/>
              <a:t>silo’d</a:t>
            </a:r>
            <a:r>
              <a:rPr lang="en-US" dirty="0"/>
              <a:t> serving – while meeting QoS in all classes</a:t>
            </a:r>
          </a:p>
        </p:txBody>
      </p:sp>
      <p:sp>
        <p:nvSpPr>
          <p:cNvPr id="7" name="TextBox 6">
            <a:extLst>
              <a:ext uri="{FF2B5EF4-FFF2-40B4-BE49-F238E27FC236}">
                <a16:creationId xmlns:a16="http://schemas.microsoft.com/office/drawing/2014/main" id="{B7A66565-083C-8C7E-3A24-4D0322395016}"/>
              </a:ext>
            </a:extLst>
          </p:cNvPr>
          <p:cNvSpPr txBox="1"/>
          <p:nvPr/>
        </p:nvSpPr>
        <p:spPr>
          <a:xfrm>
            <a:off x="891989" y="5974977"/>
            <a:ext cx="10591799" cy="369332"/>
          </a:xfrm>
          <a:prstGeom prst="rect">
            <a:avLst/>
          </a:prstGeom>
          <a:noFill/>
        </p:spPr>
        <p:txBody>
          <a:bodyPr wrap="square" rtlCol="0">
            <a:spAutoFit/>
          </a:bodyPr>
          <a:lstStyle/>
          <a:p>
            <a:r>
              <a:rPr lang="en-US" dirty="0"/>
              <a:t>Given the same resources, </a:t>
            </a:r>
            <a:r>
              <a:rPr lang="en-US" b="1" dirty="0" err="1">
                <a:solidFill>
                  <a:srgbClr val="EE0000"/>
                </a:solidFill>
              </a:rPr>
              <a:t>silo’d</a:t>
            </a:r>
            <a:r>
              <a:rPr lang="en-US" b="1" dirty="0">
                <a:solidFill>
                  <a:srgbClr val="EE0000"/>
                </a:solidFill>
              </a:rPr>
              <a:t> deployment violates SLOs for 60% </a:t>
            </a:r>
            <a:r>
              <a:rPr lang="en-US" dirty="0"/>
              <a:t>of the requests</a:t>
            </a:r>
          </a:p>
        </p:txBody>
      </p:sp>
      <p:sp>
        <p:nvSpPr>
          <p:cNvPr id="8" name="Slide Number Placeholder 7">
            <a:extLst>
              <a:ext uri="{FF2B5EF4-FFF2-40B4-BE49-F238E27FC236}">
                <a16:creationId xmlns:a16="http://schemas.microsoft.com/office/drawing/2014/main" id="{E6624E62-B2E9-EBF8-032C-AFEAF19C3C6F}"/>
              </a:ext>
            </a:extLst>
          </p:cNvPr>
          <p:cNvSpPr>
            <a:spLocks noGrp="1"/>
          </p:cNvSpPr>
          <p:nvPr>
            <p:ph type="sldNum" sz="quarter" idx="12"/>
          </p:nvPr>
        </p:nvSpPr>
        <p:spPr/>
        <p:txBody>
          <a:bodyPr/>
          <a:lstStyle/>
          <a:p>
            <a:fld id="{33B4EFDB-31F5-4013-B8F2-8D0C9D809722}" type="slidenum">
              <a:rPr lang="en-US" smtClean="0"/>
              <a:t>35</a:t>
            </a:fld>
            <a:endParaRPr lang="en-US"/>
          </a:p>
        </p:txBody>
      </p:sp>
    </p:spTree>
    <p:extLst>
      <p:ext uri="{BB962C8B-B14F-4D97-AF65-F5344CB8AC3E}">
        <p14:creationId xmlns:p14="http://schemas.microsoft.com/office/powerpoint/2010/main" val="660762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EC68-8C3E-FD72-72D6-C62238C48683}"/>
              </a:ext>
            </a:extLst>
          </p:cNvPr>
          <p:cNvSpPr>
            <a:spLocks noGrp="1"/>
          </p:cNvSpPr>
          <p:nvPr>
            <p:ph type="title"/>
          </p:nvPr>
        </p:nvSpPr>
        <p:spPr/>
        <p:txBody>
          <a:bodyPr/>
          <a:lstStyle/>
          <a:p>
            <a:r>
              <a:rPr lang="en-US" dirty="0"/>
              <a:t>Shared cluster experiments</a:t>
            </a:r>
          </a:p>
        </p:txBody>
      </p:sp>
      <p:sp>
        <p:nvSpPr>
          <p:cNvPr id="3" name="Content Placeholder 2">
            <a:extLst>
              <a:ext uri="{FF2B5EF4-FFF2-40B4-BE49-F238E27FC236}">
                <a16:creationId xmlns:a16="http://schemas.microsoft.com/office/drawing/2014/main" id="{85321892-C3D8-A0B0-375B-459399959B3A}"/>
              </a:ext>
            </a:extLst>
          </p:cNvPr>
          <p:cNvSpPr>
            <a:spLocks noGrp="1"/>
          </p:cNvSpPr>
          <p:nvPr>
            <p:ph idx="1"/>
          </p:nvPr>
        </p:nvSpPr>
        <p:spPr>
          <a:xfrm>
            <a:off x="838200" y="2552131"/>
            <a:ext cx="3979460" cy="3624832"/>
          </a:xfrm>
        </p:spPr>
        <p:txBody>
          <a:bodyPr>
            <a:normAutofit/>
          </a:bodyPr>
          <a:lstStyle/>
          <a:p>
            <a:r>
              <a:rPr lang="en-US" sz="2000" dirty="0"/>
              <a:t>Goodput while serving a 4 hour trace of Az-Code</a:t>
            </a:r>
          </a:p>
          <a:p>
            <a:r>
              <a:rPr lang="en-US" sz="2000" dirty="0"/>
              <a:t>Highest load where p99 SLO is met (1% violations permissible)</a:t>
            </a:r>
          </a:p>
          <a:p>
            <a:r>
              <a:rPr lang="en-US" sz="2000" b="1" dirty="0">
                <a:solidFill>
                  <a:schemeClr val="accent6"/>
                </a:solidFill>
              </a:rPr>
              <a:t>1.5-2.4x higher goodput </a:t>
            </a:r>
            <a:r>
              <a:rPr lang="en-US" sz="2000" dirty="0"/>
              <a:t>compared to Sarathi</a:t>
            </a:r>
          </a:p>
        </p:txBody>
      </p:sp>
      <p:pic>
        <p:nvPicPr>
          <p:cNvPr id="7" name="Picture 6">
            <a:extLst>
              <a:ext uri="{FF2B5EF4-FFF2-40B4-BE49-F238E27FC236}">
                <a16:creationId xmlns:a16="http://schemas.microsoft.com/office/drawing/2014/main" id="{64053A9C-8A03-A52F-3D0E-68D9CAD9D448}"/>
              </a:ext>
            </a:extLst>
          </p:cNvPr>
          <p:cNvPicPr>
            <a:picLocks noChangeAspect="1"/>
          </p:cNvPicPr>
          <p:nvPr/>
        </p:nvPicPr>
        <p:blipFill>
          <a:blip r:embed="rId2"/>
          <a:stretch>
            <a:fillRect/>
          </a:stretch>
        </p:blipFill>
        <p:spPr>
          <a:xfrm>
            <a:off x="5219168" y="2099123"/>
            <a:ext cx="6134632" cy="2987299"/>
          </a:xfrm>
          <a:prstGeom prst="rect">
            <a:avLst/>
          </a:prstGeom>
        </p:spPr>
      </p:pic>
      <p:sp>
        <p:nvSpPr>
          <p:cNvPr id="8" name="TextBox 7">
            <a:extLst>
              <a:ext uri="{FF2B5EF4-FFF2-40B4-BE49-F238E27FC236}">
                <a16:creationId xmlns:a16="http://schemas.microsoft.com/office/drawing/2014/main" id="{D4604CC2-985F-A1A5-E4A0-9D68553A4E08}"/>
              </a:ext>
            </a:extLst>
          </p:cNvPr>
          <p:cNvSpPr txBox="1"/>
          <p:nvPr/>
        </p:nvSpPr>
        <p:spPr>
          <a:xfrm>
            <a:off x="5773003" y="5310191"/>
            <a:ext cx="5479576" cy="369332"/>
          </a:xfrm>
          <a:prstGeom prst="rect">
            <a:avLst/>
          </a:prstGeom>
          <a:noFill/>
        </p:spPr>
        <p:txBody>
          <a:bodyPr wrap="square" rtlCol="0">
            <a:spAutoFit/>
          </a:bodyPr>
          <a:lstStyle/>
          <a:p>
            <a:r>
              <a:rPr lang="en-US" dirty="0"/>
              <a:t>Maximum goodput in  a shared cluster – Qwen 7B TP2</a:t>
            </a:r>
          </a:p>
        </p:txBody>
      </p:sp>
      <p:sp>
        <p:nvSpPr>
          <p:cNvPr id="4" name="Slide Number Placeholder 3">
            <a:extLst>
              <a:ext uri="{FF2B5EF4-FFF2-40B4-BE49-F238E27FC236}">
                <a16:creationId xmlns:a16="http://schemas.microsoft.com/office/drawing/2014/main" id="{0DF12CB1-C323-717F-9692-4C6A6D18BF83}"/>
              </a:ext>
            </a:extLst>
          </p:cNvPr>
          <p:cNvSpPr>
            <a:spLocks noGrp="1"/>
          </p:cNvSpPr>
          <p:nvPr>
            <p:ph type="sldNum" sz="quarter" idx="12"/>
          </p:nvPr>
        </p:nvSpPr>
        <p:spPr/>
        <p:txBody>
          <a:bodyPr/>
          <a:lstStyle/>
          <a:p>
            <a:fld id="{33B4EFDB-31F5-4013-B8F2-8D0C9D809722}" type="slidenum">
              <a:rPr lang="en-US" smtClean="0"/>
              <a:t>36</a:t>
            </a:fld>
            <a:endParaRPr lang="en-US"/>
          </a:p>
        </p:txBody>
      </p:sp>
    </p:spTree>
    <p:extLst>
      <p:ext uri="{BB962C8B-B14F-4D97-AF65-F5344CB8AC3E}">
        <p14:creationId xmlns:p14="http://schemas.microsoft.com/office/powerpoint/2010/main" val="2825988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7E6E-06DF-1778-6D38-B4D288714F78}"/>
              </a:ext>
            </a:extLst>
          </p:cNvPr>
          <p:cNvSpPr>
            <a:spLocks noGrp="1"/>
          </p:cNvSpPr>
          <p:nvPr>
            <p:ph type="title"/>
          </p:nvPr>
        </p:nvSpPr>
        <p:spPr/>
        <p:txBody>
          <a:bodyPr/>
          <a:lstStyle/>
          <a:p>
            <a:r>
              <a:rPr lang="en-US" dirty="0"/>
              <a:t>Transient overloads</a:t>
            </a:r>
          </a:p>
        </p:txBody>
      </p:sp>
      <p:pic>
        <p:nvPicPr>
          <p:cNvPr id="6" name="Content Placeholder 5" descr="A graph showing a number of numbers&#10;&#10;AI-generated content may be incorrect.">
            <a:extLst>
              <a:ext uri="{FF2B5EF4-FFF2-40B4-BE49-F238E27FC236}">
                <a16:creationId xmlns:a16="http://schemas.microsoft.com/office/drawing/2014/main" id="{EEF8EB1C-A598-048A-A76A-DC57E64635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33457" y="1259804"/>
            <a:ext cx="3542437" cy="1932239"/>
          </a:xfrm>
        </p:spPr>
      </p:pic>
      <p:sp>
        <p:nvSpPr>
          <p:cNvPr id="7" name="TextBox 6">
            <a:extLst>
              <a:ext uri="{FF2B5EF4-FFF2-40B4-BE49-F238E27FC236}">
                <a16:creationId xmlns:a16="http://schemas.microsoft.com/office/drawing/2014/main" id="{57CDA077-3733-AF6A-3D28-5F9843420DB2}"/>
              </a:ext>
            </a:extLst>
          </p:cNvPr>
          <p:cNvSpPr txBox="1"/>
          <p:nvPr/>
        </p:nvSpPr>
        <p:spPr>
          <a:xfrm>
            <a:off x="1116106" y="1690688"/>
            <a:ext cx="584274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Vary load in the system periodically</a:t>
            </a:r>
          </a:p>
          <a:p>
            <a:pPr marL="285750" indent="-285750">
              <a:buFont typeface="Arial" panose="020B0604020202020204" pitchFamily="34" charset="0"/>
              <a:buChar char="•"/>
            </a:pPr>
            <a:r>
              <a:rPr lang="en-US" dirty="0"/>
              <a:t>Baselines cant recover after an overload – about 80% of requests are violated.</a:t>
            </a:r>
          </a:p>
          <a:p>
            <a:pPr marL="285750" indent="-285750">
              <a:buFont typeface="Arial" panose="020B0604020202020204" pitchFamily="34" charset="0"/>
              <a:buChar char="•"/>
            </a:pPr>
            <a:r>
              <a:rPr lang="en-US" dirty="0"/>
              <a:t>Niyama eagerly relegates 8% of the requests, and maintains QoS for the rest</a:t>
            </a:r>
          </a:p>
          <a:p>
            <a:pPr marL="285750" indent="-285750">
              <a:buFont typeface="Arial" panose="020B0604020202020204" pitchFamily="34" charset="0"/>
              <a:buChar char="•"/>
            </a:pPr>
            <a:endParaRPr lang="en-US" dirty="0"/>
          </a:p>
        </p:txBody>
      </p:sp>
      <p:pic>
        <p:nvPicPr>
          <p:cNvPr id="9" name="Picture 8" descr="A graph showing a number of data&#10;&#10;AI-generated content may be incorrect.">
            <a:extLst>
              <a:ext uri="{FF2B5EF4-FFF2-40B4-BE49-F238E27FC236}">
                <a16:creationId xmlns:a16="http://schemas.microsoft.com/office/drawing/2014/main" id="{298ECA54-3CCF-AE9A-9EF5-9A70B8CF4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70" y="3625516"/>
            <a:ext cx="10914529" cy="2645947"/>
          </a:xfrm>
          <a:prstGeom prst="rect">
            <a:avLst/>
          </a:prstGeom>
        </p:spPr>
      </p:pic>
      <p:sp>
        <p:nvSpPr>
          <p:cNvPr id="3" name="Slide Number Placeholder 2">
            <a:extLst>
              <a:ext uri="{FF2B5EF4-FFF2-40B4-BE49-F238E27FC236}">
                <a16:creationId xmlns:a16="http://schemas.microsoft.com/office/drawing/2014/main" id="{8337ED71-AF71-34CA-308D-6F25CF00A447}"/>
              </a:ext>
            </a:extLst>
          </p:cNvPr>
          <p:cNvSpPr>
            <a:spLocks noGrp="1"/>
          </p:cNvSpPr>
          <p:nvPr>
            <p:ph type="sldNum" sz="quarter" idx="12"/>
          </p:nvPr>
        </p:nvSpPr>
        <p:spPr/>
        <p:txBody>
          <a:bodyPr/>
          <a:lstStyle/>
          <a:p>
            <a:fld id="{33B4EFDB-31F5-4013-B8F2-8D0C9D809722}" type="slidenum">
              <a:rPr lang="en-US" smtClean="0"/>
              <a:t>37</a:t>
            </a:fld>
            <a:endParaRPr lang="en-US"/>
          </a:p>
        </p:txBody>
      </p:sp>
    </p:spTree>
    <p:extLst>
      <p:ext uri="{BB962C8B-B14F-4D97-AF65-F5344CB8AC3E}">
        <p14:creationId xmlns:p14="http://schemas.microsoft.com/office/powerpoint/2010/main" val="3990999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4D8D-2D14-8458-AB38-0E84B3B32F43}"/>
              </a:ext>
            </a:extLst>
          </p:cNvPr>
          <p:cNvSpPr>
            <a:spLocks noGrp="1"/>
          </p:cNvSpPr>
          <p:nvPr>
            <p:ph type="title"/>
          </p:nvPr>
        </p:nvSpPr>
        <p:spPr/>
        <p:txBody>
          <a:bodyPr/>
          <a:lstStyle/>
          <a:p>
            <a:r>
              <a:rPr lang="en-US" dirty="0"/>
              <a:t>Ablation</a:t>
            </a:r>
          </a:p>
        </p:txBody>
      </p:sp>
      <p:sp>
        <p:nvSpPr>
          <p:cNvPr id="3" name="Content Placeholder 2">
            <a:extLst>
              <a:ext uri="{FF2B5EF4-FFF2-40B4-BE49-F238E27FC236}">
                <a16:creationId xmlns:a16="http://schemas.microsoft.com/office/drawing/2014/main" id="{AF178497-54BA-8400-1BEA-13D2316CDFB6}"/>
              </a:ext>
            </a:extLst>
          </p:cNvPr>
          <p:cNvSpPr>
            <a:spLocks noGrp="1"/>
          </p:cNvSpPr>
          <p:nvPr>
            <p:ph idx="1"/>
          </p:nvPr>
        </p:nvSpPr>
        <p:spPr>
          <a:xfrm>
            <a:off x="838200" y="1825625"/>
            <a:ext cx="10515600" cy="1400641"/>
          </a:xfrm>
        </p:spPr>
        <p:txBody>
          <a:bodyPr>
            <a:normAutofit fontScale="92500" lnSpcReduction="20000"/>
          </a:bodyPr>
          <a:lstStyle/>
          <a:p>
            <a:r>
              <a:rPr lang="en-US" dirty="0"/>
              <a:t>Ablation of the three key techniques : </a:t>
            </a:r>
          </a:p>
          <a:p>
            <a:pPr lvl="1"/>
            <a:r>
              <a:rPr lang="en-US" dirty="0"/>
              <a:t>DC : Dynamic chunking</a:t>
            </a:r>
          </a:p>
          <a:p>
            <a:pPr lvl="1"/>
            <a:r>
              <a:rPr lang="en-US" dirty="0"/>
              <a:t>ER :  Eager relegation</a:t>
            </a:r>
          </a:p>
          <a:p>
            <a:pPr lvl="1"/>
            <a:r>
              <a:rPr lang="en-US" dirty="0"/>
              <a:t>HP : Hybrid prioritization</a:t>
            </a:r>
          </a:p>
          <a:p>
            <a:pPr lvl="1"/>
            <a:endParaRPr lang="en-US" dirty="0"/>
          </a:p>
        </p:txBody>
      </p:sp>
      <p:pic>
        <p:nvPicPr>
          <p:cNvPr id="5" name="Picture 4">
            <a:extLst>
              <a:ext uri="{FF2B5EF4-FFF2-40B4-BE49-F238E27FC236}">
                <a16:creationId xmlns:a16="http://schemas.microsoft.com/office/drawing/2014/main" id="{1FE6AC1E-F8B5-F8E5-E317-E93937EA9B1C}"/>
              </a:ext>
            </a:extLst>
          </p:cNvPr>
          <p:cNvPicPr>
            <a:picLocks noChangeAspect="1"/>
          </p:cNvPicPr>
          <p:nvPr/>
        </p:nvPicPr>
        <p:blipFill>
          <a:blip r:embed="rId2"/>
          <a:stretch>
            <a:fillRect/>
          </a:stretch>
        </p:blipFill>
        <p:spPr>
          <a:xfrm>
            <a:off x="2695046" y="3507164"/>
            <a:ext cx="5186535" cy="1452587"/>
          </a:xfrm>
          <a:prstGeom prst="rect">
            <a:avLst/>
          </a:prstGeom>
        </p:spPr>
      </p:pic>
      <p:sp>
        <p:nvSpPr>
          <p:cNvPr id="6" name="Rectangle 5">
            <a:extLst>
              <a:ext uri="{FF2B5EF4-FFF2-40B4-BE49-F238E27FC236}">
                <a16:creationId xmlns:a16="http://schemas.microsoft.com/office/drawing/2014/main" id="{E8C07A16-D5B7-C2F1-62D5-921EF4185B5B}"/>
              </a:ext>
            </a:extLst>
          </p:cNvPr>
          <p:cNvSpPr/>
          <p:nvPr/>
        </p:nvSpPr>
        <p:spPr>
          <a:xfrm>
            <a:off x="6075828" y="3507164"/>
            <a:ext cx="1683124" cy="15892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0798370-7356-1CBA-A3CD-83DC71329A62}"/>
              </a:ext>
            </a:extLst>
          </p:cNvPr>
          <p:cNvSpPr>
            <a:spLocks noGrp="1"/>
          </p:cNvSpPr>
          <p:nvPr>
            <p:ph type="sldNum" sz="quarter" idx="12"/>
          </p:nvPr>
        </p:nvSpPr>
        <p:spPr/>
        <p:txBody>
          <a:bodyPr/>
          <a:lstStyle/>
          <a:p>
            <a:fld id="{33B4EFDB-31F5-4013-B8F2-8D0C9D809722}" type="slidenum">
              <a:rPr lang="en-US" smtClean="0"/>
              <a:t>38</a:t>
            </a:fld>
            <a:endParaRPr lang="en-US"/>
          </a:p>
        </p:txBody>
      </p:sp>
    </p:spTree>
    <p:extLst>
      <p:ext uri="{BB962C8B-B14F-4D97-AF65-F5344CB8AC3E}">
        <p14:creationId xmlns:p14="http://schemas.microsoft.com/office/powerpoint/2010/main" val="313966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A1485-36BE-BAF8-ADAD-238971B3DA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0950F-38C6-DAC6-6067-7F9E2BA0D65D}"/>
              </a:ext>
            </a:extLst>
          </p:cNvPr>
          <p:cNvSpPr>
            <a:spLocks noGrp="1"/>
          </p:cNvSpPr>
          <p:nvPr>
            <p:ph type="title"/>
          </p:nvPr>
        </p:nvSpPr>
        <p:spPr/>
        <p:txBody>
          <a:bodyPr/>
          <a:lstStyle/>
          <a:p>
            <a:r>
              <a:rPr lang="en-US" dirty="0"/>
              <a:t>Outline</a:t>
            </a:r>
          </a:p>
        </p:txBody>
      </p:sp>
      <p:sp>
        <p:nvSpPr>
          <p:cNvPr id="7" name="Freeform: Shape 6">
            <a:extLst>
              <a:ext uri="{FF2B5EF4-FFF2-40B4-BE49-F238E27FC236}">
                <a16:creationId xmlns:a16="http://schemas.microsoft.com/office/drawing/2014/main" id="{328DDB53-E816-7590-61F3-9F4C047D0D95}"/>
              </a:ext>
            </a:extLst>
          </p:cNvPr>
          <p:cNvSpPr/>
          <p:nvPr/>
        </p:nvSpPr>
        <p:spPr>
          <a:xfrm>
            <a:off x="838200" y="1862893"/>
            <a:ext cx="10515600" cy="982800"/>
          </a:xfrm>
          <a:custGeom>
            <a:avLst/>
            <a:gdLst>
              <a:gd name="connsiteX0" fmla="*/ 0 w 10515600"/>
              <a:gd name="connsiteY0" fmla="*/ 163803 h 982800"/>
              <a:gd name="connsiteX1" fmla="*/ 163803 w 10515600"/>
              <a:gd name="connsiteY1" fmla="*/ 0 h 982800"/>
              <a:gd name="connsiteX2" fmla="*/ 10351797 w 10515600"/>
              <a:gd name="connsiteY2" fmla="*/ 0 h 982800"/>
              <a:gd name="connsiteX3" fmla="*/ 10515600 w 10515600"/>
              <a:gd name="connsiteY3" fmla="*/ 163803 h 982800"/>
              <a:gd name="connsiteX4" fmla="*/ 10515600 w 10515600"/>
              <a:gd name="connsiteY4" fmla="*/ 818997 h 982800"/>
              <a:gd name="connsiteX5" fmla="*/ 10351797 w 10515600"/>
              <a:gd name="connsiteY5" fmla="*/ 982800 h 982800"/>
              <a:gd name="connsiteX6" fmla="*/ 163803 w 10515600"/>
              <a:gd name="connsiteY6" fmla="*/ 982800 h 982800"/>
              <a:gd name="connsiteX7" fmla="*/ 0 w 10515600"/>
              <a:gd name="connsiteY7" fmla="*/ 818997 h 982800"/>
              <a:gd name="connsiteX8" fmla="*/ 0 w 10515600"/>
              <a:gd name="connsiteY8" fmla="*/ 163803 h 9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82800">
                <a:moveTo>
                  <a:pt x="0" y="163803"/>
                </a:moveTo>
                <a:cubicBezTo>
                  <a:pt x="0" y="73337"/>
                  <a:pt x="73337" y="0"/>
                  <a:pt x="163803" y="0"/>
                </a:cubicBezTo>
                <a:lnTo>
                  <a:pt x="10351797" y="0"/>
                </a:lnTo>
                <a:cubicBezTo>
                  <a:pt x="10442263" y="0"/>
                  <a:pt x="10515600" y="73337"/>
                  <a:pt x="10515600" y="163803"/>
                </a:cubicBezTo>
                <a:lnTo>
                  <a:pt x="10515600" y="818997"/>
                </a:lnTo>
                <a:cubicBezTo>
                  <a:pt x="10515600" y="909463"/>
                  <a:pt x="10442263" y="982800"/>
                  <a:pt x="10351797" y="982800"/>
                </a:cubicBezTo>
                <a:lnTo>
                  <a:pt x="163803" y="982800"/>
                </a:lnTo>
                <a:cubicBezTo>
                  <a:pt x="73337" y="982800"/>
                  <a:pt x="0" y="909463"/>
                  <a:pt x="0" y="818997"/>
                </a:cubicBezTo>
                <a:lnTo>
                  <a:pt x="0" y="1638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376" tIns="200376" rIns="200376" bIns="200376" numCol="1" spcCol="1270" anchor="ctr" anchorCtr="0">
            <a:noAutofit/>
          </a:bodyPr>
          <a:lstStyle/>
          <a:p>
            <a:pPr marL="0" lvl="0" indent="0" algn="l" defTabSz="1778000">
              <a:lnSpc>
                <a:spcPct val="90000"/>
              </a:lnSpc>
              <a:spcBef>
                <a:spcPct val="0"/>
              </a:spcBef>
              <a:spcAft>
                <a:spcPct val="35000"/>
              </a:spcAft>
              <a:buNone/>
            </a:pPr>
            <a:r>
              <a:rPr lang="en-US" sz="4000" kern="1200" dirty="0"/>
              <a:t>Background</a:t>
            </a:r>
          </a:p>
        </p:txBody>
      </p:sp>
      <p:sp>
        <p:nvSpPr>
          <p:cNvPr id="9" name="Freeform: Shape 8">
            <a:extLst>
              <a:ext uri="{FF2B5EF4-FFF2-40B4-BE49-F238E27FC236}">
                <a16:creationId xmlns:a16="http://schemas.microsoft.com/office/drawing/2014/main" id="{35F7E8F7-F547-CB21-915B-C7FA6BD4FB84}"/>
              </a:ext>
            </a:extLst>
          </p:cNvPr>
          <p:cNvSpPr/>
          <p:nvPr/>
        </p:nvSpPr>
        <p:spPr>
          <a:xfrm>
            <a:off x="838200" y="2960894"/>
            <a:ext cx="10515600" cy="982800"/>
          </a:xfrm>
          <a:custGeom>
            <a:avLst/>
            <a:gdLst>
              <a:gd name="connsiteX0" fmla="*/ 0 w 10515600"/>
              <a:gd name="connsiteY0" fmla="*/ 163803 h 982800"/>
              <a:gd name="connsiteX1" fmla="*/ 163803 w 10515600"/>
              <a:gd name="connsiteY1" fmla="*/ 0 h 982800"/>
              <a:gd name="connsiteX2" fmla="*/ 10351797 w 10515600"/>
              <a:gd name="connsiteY2" fmla="*/ 0 h 982800"/>
              <a:gd name="connsiteX3" fmla="*/ 10515600 w 10515600"/>
              <a:gd name="connsiteY3" fmla="*/ 163803 h 982800"/>
              <a:gd name="connsiteX4" fmla="*/ 10515600 w 10515600"/>
              <a:gd name="connsiteY4" fmla="*/ 818997 h 982800"/>
              <a:gd name="connsiteX5" fmla="*/ 10351797 w 10515600"/>
              <a:gd name="connsiteY5" fmla="*/ 982800 h 982800"/>
              <a:gd name="connsiteX6" fmla="*/ 163803 w 10515600"/>
              <a:gd name="connsiteY6" fmla="*/ 982800 h 982800"/>
              <a:gd name="connsiteX7" fmla="*/ 0 w 10515600"/>
              <a:gd name="connsiteY7" fmla="*/ 818997 h 982800"/>
              <a:gd name="connsiteX8" fmla="*/ 0 w 10515600"/>
              <a:gd name="connsiteY8" fmla="*/ 163803 h 9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82800">
                <a:moveTo>
                  <a:pt x="0" y="163803"/>
                </a:moveTo>
                <a:cubicBezTo>
                  <a:pt x="0" y="73337"/>
                  <a:pt x="73337" y="0"/>
                  <a:pt x="163803" y="0"/>
                </a:cubicBezTo>
                <a:lnTo>
                  <a:pt x="10351797" y="0"/>
                </a:lnTo>
                <a:cubicBezTo>
                  <a:pt x="10442263" y="0"/>
                  <a:pt x="10515600" y="73337"/>
                  <a:pt x="10515600" y="163803"/>
                </a:cubicBezTo>
                <a:lnTo>
                  <a:pt x="10515600" y="818997"/>
                </a:lnTo>
                <a:cubicBezTo>
                  <a:pt x="10515600" y="909463"/>
                  <a:pt x="10442263" y="982800"/>
                  <a:pt x="10351797" y="982800"/>
                </a:cubicBezTo>
                <a:lnTo>
                  <a:pt x="163803" y="982800"/>
                </a:lnTo>
                <a:cubicBezTo>
                  <a:pt x="73337" y="982800"/>
                  <a:pt x="0" y="909463"/>
                  <a:pt x="0" y="818997"/>
                </a:cubicBezTo>
                <a:lnTo>
                  <a:pt x="0" y="163803"/>
                </a:lnTo>
                <a:close/>
              </a:path>
            </a:pathLst>
          </a:custGeom>
          <a:solidFill>
            <a:srgbClr val="15608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0376" tIns="200376" rIns="200376" bIns="200376" numCol="1" spcCol="1270" anchor="ctr" anchorCtr="0">
            <a:noAutofit/>
          </a:bodyPr>
          <a:lstStyle/>
          <a:p>
            <a:pPr marL="0" lvl="0" indent="0" algn="l" defTabSz="1778000">
              <a:lnSpc>
                <a:spcPct val="90000"/>
              </a:lnSpc>
              <a:spcBef>
                <a:spcPct val="0"/>
              </a:spcBef>
              <a:spcAft>
                <a:spcPct val="35000"/>
              </a:spcAft>
              <a:buNone/>
            </a:pPr>
            <a:r>
              <a:rPr lang="en-US" sz="4000" kern="1200" dirty="0"/>
              <a:t>Niyama : QoS-aware deployment</a:t>
            </a:r>
          </a:p>
        </p:txBody>
      </p:sp>
      <p:sp>
        <p:nvSpPr>
          <p:cNvPr id="10" name="Freeform: Shape 9">
            <a:extLst>
              <a:ext uri="{FF2B5EF4-FFF2-40B4-BE49-F238E27FC236}">
                <a16:creationId xmlns:a16="http://schemas.microsoft.com/office/drawing/2014/main" id="{F5E2D977-B175-494B-B68A-B3481F7429DE}"/>
              </a:ext>
            </a:extLst>
          </p:cNvPr>
          <p:cNvSpPr/>
          <p:nvPr/>
        </p:nvSpPr>
        <p:spPr>
          <a:xfrm>
            <a:off x="838200" y="4058894"/>
            <a:ext cx="10515600" cy="982800"/>
          </a:xfrm>
          <a:custGeom>
            <a:avLst/>
            <a:gdLst>
              <a:gd name="connsiteX0" fmla="*/ 0 w 10515600"/>
              <a:gd name="connsiteY0" fmla="*/ 163803 h 982800"/>
              <a:gd name="connsiteX1" fmla="*/ 163803 w 10515600"/>
              <a:gd name="connsiteY1" fmla="*/ 0 h 982800"/>
              <a:gd name="connsiteX2" fmla="*/ 10351797 w 10515600"/>
              <a:gd name="connsiteY2" fmla="*/ 0 h 982800"/>
              <a:gd name="connsiteX3" fmla="*/ 10515600 w 10515600"/>
              <a:gd name="connsiteY3" fmla="*/ 163803 h 982800"/>
              <a:gd name="connsiteX4" fmla="*/ 10515600 w 10515600"/>
              <a:gd name="connsiteY4" fmla="*/ 818997 h 982800"/>
              <a:gd name="connsiteX5" fmla="*/ 10351797 w 10515600"/>
              <a:gd name="connsiteY5" fmla="*/ 982800 h 982800"/>
              <a:gd name="connsiteX6" fmla="*/ 163803 w 10515600"/>
              <a:gd name="connsiteY6" fmla="*/ 982800 h 982800"/>
              <a:gd name="connsiteX7" fmla="*/ 0 w 10515600"/>
              <a:gd name="connsiteY7" fmla="*/ 818997 h 982800"/>
              <a:gd name="connsiteX8" fmla="*/ 0 w 10515600"/>
              <a:gd name="connsiteY8" fmla="*/ 163803 h 9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82800">
                <a:moveTo>
                  <a:pt x="0" y="163803"/>
                </a:moveTo>
                <a:cubicBezTo>
                  <a:pt x="0" y="73337"/>
                  <a:pt x="73337" y="0"/>
                  <a:pt x="163803" y="0"/>
                </a:cubicBezTo>
                <a:lnTo>
                  <a:pt x="10351797" y="0"/>
                </a:lnTo>
                <a:cubicBezTo>
                  <a:pt x="10442263" y="0"/>
                  <a:pt x="10515600" y="73337"/>
                  <a:pt x="10515600" y="163803"/>
                </a:cubicBezTo>
                <a:lnTo>
                  <a:pt x="10515600" y="818997"/>
                </a:lnTo>
                <a:cubicBezTo>
                  <a:pt x="10515600" y="909463"/>
                  <a:pt x="10442263" y="982800"/>
                  <a:pt x="10351797" y="982800"/>
                </a:cubicBezTo>
                <a:lnTo>
                  <a:pt x="163803" y="982800"/>
                </a:lnTo>
                <a:cubicBezTo>
                  <a:pt x="73337" y="982800"/>
                  <a:pt x="0" y="909463"/>
                  <a:pt x="0" y="818997"/>
                </a:cubicBezTo>
                <a:lnTo>
                  <a:pt x="0" y="163803"/>
                </a:lnTo>
                <a:close/>
              </a:path>
            </a:pathLst>
          </a:custGeom>
          <a:solidFill>
            <a:srgbClr val="15608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0376" tIns="200376" rIns="200376" bIns="200376" numCol="1" spcCol="1270" anchor="ctr" anchorCtr="0">
            <a:noAutofit/>
          </a:bodyPr>
          <a:lstStyle/>
          <a:p>
            <a:pPr marL="0" lvl="0" indent="0" algn="l" defTabSz="1778000">
              <a:lnSpc>
                <a:spcPct val="90000"/>
              </a:lnSpc>
              <a:spcBef>
                <a:spcPct val="0"/>
              </a:spcBef>
              <a:spcAft>
                <a:spcPct val="35000"/>
              </a:spcAft>
              <a:buNone/>
            </a:pPr>
            <a:r>
              <a:rPr lang="en-US" sz="4000" kern="1200" dirty="0" err="1"/>
              <a:t>Modserve</a:t>
            </a:r>
            <a:r>
              <a:rPr lang="en-US" sz="4000" kern="1200" dirty="0"/>
              <a:t> : Modality-aware deployment</a:t>
            </a:r>
          </a:p>
        </p:txBody>
      </p:sp>
      <p:sp>
        <p:nvSpPr>
          <p:cNvPr id="11" name="Freeform: Shape 10">
            <a:extLst>
              <a:ext uri="{FF2B5EF4-FFF2-40B4-BE49-F238E27FC236}">
                <a16:creationId xmlns:a16="http://schemas.microsoft.com/office/drawing/2014/main" id="{6B2151B1-B88C-5806-380D-02F6F8E2AEDD}"/>
              </a:ext>
            </a:extLst>
          </p:cNvPr>
          <p:cNvSpPr/>
          <p:nvPr/>
        </p:nvSpPr>
        <p:spPr>
          <a:xfrm>
            <a:off x="838200" y="5156894"/>
            <a:ext cx="10515600" cy="982800"/>
          </a:xfrm>
          <a:custGeom>
            <a:avLst/>
            <a:gdLst>
              <a:gd name="connsiteX0" fmla="*/ 0 w 10515600"/>
              <a:gd name="connsiteY0" fmla="*/ 163803 h 982800"/>
              <a:gd name="connsiteX1" fmla="*/ 163803 w 10515600"/>
              <a:gd name="connsiteY1" fmla="*/ 0 h 982800"/>
              <a:gd name="connsiteX2" fmla="*/ 10351797 w 10515600"/>
              <a:gd name="connsiteY2" fmla="*/ 0 h 982800"/>
              <a:gd name="connsiteX3" fmla="*/ 10515600 w 10515600"/>
              <a:gd name="connsiteY3" fmla="*/ 163803 h 982800"/>
              <a:gd name="connsiteX4" fmla="*/ 10515600 w 10515600"/>
              <a:gd name="connsiteY4" fmla="*/ 818997 h 982800"/>
              <a:gd name="connsiteX5" fmla="*/ 10351797 w 10515600"/>
              <a:gd name="connsiteY5" fmla="*/ 982800 h 982800"/>
              <a:gd name="connsiteX6" fmla="*/ 163803 w 10515600"/>
              <a:gd name="connsiteY6" fmla="*/ 982800 h 982800"/>
              <a:gd name="connsiteX7" fmla="*/ 0 w 10515600"/>
              <a:gd name="connsiteY7" fmla="*/ 818997 h 982800"/>
              <a:gd name="connsiteX8" fmla="*/ 0 w 10515600"/>
              <a:gd name="connsiteY8" fmla="*/ 163803 h 9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82800">
                <a:moveTo>
                  <a:pt x="0" y="163803"/>
                </a:moveTo>
                <a:cubicBezTo>
                  <a:pt x="0" y="73337"/>
                  <a:pt x="73337" y="0"/>
                  <a:pt x="163803" y="0"/>
                </a:cubicBezTo>
                <a:lnTo>
                  <a:pt x="10351797" y="0"/>
                </a:lnTo>
                <a:cubicBezTo>
                  <a:pt x="10442263" y="0"/>
                  <a:pt x="10515600" y="73337"/>
                  <a:pt x="10515600" y="163803"/>
                </a:cubicBezTo>
                <a:lnTo>
                  <a:pt x="10515600" y="818997"/>
                </a:lnTo>
                <a:cubicBezTo>
                  <a:pt x="10515600" y="909463"/>
                  <a:pt x="10442263" y="982800"/>
                  <a:pt x="10351797" y="982800"/>
                </a:cubicBezTo>
                <a:lnTo>
                  <a:pt x="163803" y="982800"/>
                </a:lnTo>
                <a:cubicBezTo>
                  <a:pt x="73337" y="982800"/>
                  <a:pt x="0" y="909463"/>
                  <a:pt x="0" y="818997"/>
                </a:cubicBezTo>
                <a:lnTo>
                  <a:pt x="0" y="163803"/>
                </a:lnTo>
                <a:close/>
              </a:path>
            </a:pathLst>
          </a:custGeom>
          <a:solidFill>
            <a:srgbClr val="15608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0376" tIns="200376" rIns="200376" bIns="200376" numCol="1" spcCol="1270" anchor="ctr" anchorCtr="0">
            <a:noAutofit/>
          </a:bodyPr>
          <a:lstStyle/>
          <a:p>
            <a:pPr marL="0" lvl="0" indent="0" algn="l" defTabSz="1778000">
              <a:lnSpc>
                <a:spcPct val="90000"/>
              </a:lnSpc>
              <a:spcBef>
                <a:spcPct val="0"/>
              </a:spcBef>
              <a:spcAft>
                <a:spcPct val="35000"/>
              </a:spcAft>
              <a:buNone/>
            </a:pPr>
            <a:r>
              <a:rPr lang="en-US" sz="4000" kern="1200"/>
              <a:t>Future landscape</a:t>
            </a:r>
          </a:p>
        </p:txBody>
      </p:sp>
      <p:sp>
        <p:nvSpPr>
          <p:cNvPr id="4" name="Slide Number Placeholder 3">
            <a:extLst>
              <a:ext uri="{FF2B5EF4-FFF2-40B4-BE49-F238E27FC236}">
                <a16:creationId xmlns:a16="http://schemas.microsoft.com/office/drawing/2014/main" id="{79BF1A4D-B27F-9627-6692-09E0370D47A3}"/>
              </a:ext>
            </a:extLst>
          </p:cNvPr>
          <p:cNvSpPr>
            <a:spLocks noGrp="1"/>
          </p:cNvSpPr>
          <p:nvPr>
            <p:ph type="sldNum" sz="quarter" idx="12"/>
          </p:nvPr>
        </p:nvSpPr>
        <p:spPr/>
        <p:txBody>
          <a:bodyPr/>
          <a:lstStyle/>
          <a:p>
            <a:fld id="{33B4EFDB-31F5-4013-B8F2-8D0C9D809722}" type="slidenum">
              <a:rPr lang="en-US" smtClean="0"/>
              <a:t>39</a:t>
            </a:fld>
            <a:endParaRPr lang="en-US"/>
          </a:p>
        </p:txBody>
      </p:sp>
    </p:spTree>
    <p:extLst>
      <p:ext uri="{BB962C8B-B14F-4D97-AF65-F5344CB8AC3E}">
        <p14:creationId xmlns:p14="http://schemas.microsoft.com/office/powerpoint/2010/main" val="319435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11"/>
                                        </p:tgtEl>
                                        <p:attrNameLst>
                                          <p:attrName>style.opacity</p:attrName>
                                        </p:attrNameLst>
                                      </p:cBhvr>
                                      <p:to>
                                        <p:strVal val="0.1"/>
                                      </p:to>
                                    </p:set>
                                    <p:animEffect filter="image" prLst="opacity: 0.1">
                                      <p:cBhvr rctx="IE">
                                        <p:cTn id="7" dur="indefinite"/>
                                        <p:tgtEl>
                                          <p:spTgt spid="11"/>
                                        </p:tgtEl>
                                      </p:cBhvr>
                                    </p:animEffect>
                                  </p:childTnLst>
                                </p:cTn>
                              </p:par>
                              <p:par>
                                <p:cTn id="8" presetID="9" presetClass="emph" presetSubtype="0" grpId="0" nodeType="withEffect">
                                  <p:stCondLst>
                                    <p:cond delay="0"/>
                                  </p:stCondLst>
                                  <p:childTnLst>
                                    <p:set>
                                      <p:cBhvr>
                                        <p:cTn id="9" dur="indefinite"/>
                                        <p:tgtEl>
                                          <p:spTgt spid="7"/>
                                        </p:tgtEl>
                                        <p:attrNameLst>
                                          <p:attrName>style.opacity</p:attrName>
                                        </p:attrNameLst>
                                      </p:cBhvr>
                                      <p:to>
                                        <p:strVal val="0.5"/>
                                      </p:to>
                                    </p:set>
                                    <p:animEffect filter="image" prLst="opacity: 0.5">
                                      <p:cBhvr rctx="IE">
                                        <p:cTn id="10" dur="indefinite"/>
                                        <p:tgtEl>
                                          <p:spTgt spid="7"/>
                                        </p:tgtEl>
                                      </p:cBhvr>
                                    </p:animEffect>
                                  </p:childTnLst>
                                </p:cTn>
                              </p:par>
                              <p:par>
                                <p:cTn id="11" presetID="9" presetClass="emph" presetSubtype="0" grpId="0" nodeType="withEffect">
                                  <p:stCondLst>
                                    <p:cond delay="0"/>
                                  </p:stCondLst>
                                  <p:childTnLst>
                                    <p:set>
                                      <p:cBhvr>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076AF-8D28-5922-1C33-E6868D5C446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7F85504-2881-9FF0-1861-E3658158D6D5}"/>
              </a:ext>
            </a:extLst>
          </p:cNvPr>
          <p:cNvSpPr/>
          <p:nvPr/>
        </p:nvSpPr>
        <p:spPr>
          <a:xfrm>
            <a:off x="3787131" y="3073907"/>
            <a:ext cx="4212770" cy="352651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Scheduling and Deployment</a:t>
            </a:r>
          </a:p>
        </p:txBody>
      </p:sp>
      <p:sp>
        <p:nvSpPr>
          <p:cNvPr id="5" name="Rectangle: Rounded Corners 4">
            <a:extLst>
              <a:ext uri="{FF2B5EF4-FFF2-40B4-BE49-F238E27FC236}">
                <a16:creationId xmlns:a16="http://schemas.microsoft.com/office/drawing/2014/main" id="{9A70C567-D999-AFB3-C5C2-72552B6086A8}"/>
              </a:ext>
            </a:extLst>
          </p:cNvPr>
          <p:cNvSpPr/>
          <p:nvPr/>
        </p:nvSpPr>
        <p:spPr>
          <a:xfrm>
            <a:off x="3977630" y="4053621"/>
            <a:ext cx="3853543" cy="2546805"/>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Communication primitives</a:t>
            </a:r>
          </a:p>
        </p:txBody>
      </p:sp>
      <p:sp>
        <p:nvSpPr>
          <p:cNvPr id="2" name="Title 1">
            <a:extLst>
              <a:ext uri="{FF2B5EF4-FFF2-40B4-BE49-F238E27FC236}">
                <a16:creationId xmlns:a16="http://schemas.microsoft.com/office/drawing/2014/main" id="{4B395B88-586D-F39F-C11A-4DB848F8BD93}"/>
              </a:ext>
            </a:extLst>
          </p:cNvPr>
          <p:cNvSpPr>
            <a:spLocks noGrp="1"/>
          </p:cNvSpPr>
          <p:nvPr>
            <p:ph type="title"/>
          </p:nvPr>
        </p:nvSpPr>
        <p:spPr/>
        <p:txBody>
          <a:bodyPr/>
          <a:lstStyle/>
          <a:p>
            <a:r>
              <a:rPr lang="en-US" dirty="0"/>
              <a:t>Efficient LLM (GenAI) Inference</a:t>
            </a:r>
          </a:p>
        </p:txBody>
      </p:sp>
      <p:sp>
        <p:nvSpPr>
          <p:cNvPr id="4" name="Rectangle: Rounded Corners 3">
            <a:extLst>
              <a:ext uri="{FF2B5EF4-FFF2-40B4-BE49-F238E27FC236}">
                <a16:creationId xmlns:a16="http://schemas.microsoft.com/office/drawing/2014/main" id="{47D4F8E7-A199-0A98-0274-8F721F7A8F5E}"/>
              </a:ext>
            </a:extLst>
          </p:cNvPr>
          <p:cNvSpPr/>
          <p:nvPr/>
        </p:nvSpPr>
        <p:spPr>
          <a:xfrm>
            <a:off x="4157244" y="4940809"/>
            <a:ext cx="3521529" cy="16596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Memory management</a:t>
            </a:r>
          </a:p>
        </p:txBody>
      </p:sp>
      <p:sp>
        <p:nvSpPr>
          <p:cNvPr id="7" name="Rectangle: Rounded Corners 6">
            <a:extLst>
              <a:ext uri="{FF2B5EF4-FFF2-40B4-BE49-F238E27FC236}">
                <a16:creationId xmlns:a16="http://schemas.microsoft.com/office/drawing/2014/main" id="{A0DC4B7D-3C33-A59D-67CE-AA776A6ADCAD}"/>
              </a:ext>
            </a:extLst>
          </p:cNvPr>
          <p:cNvSpPr/>
          <p:nvPr/>
        </p:nvSpPr>
        <p:spPr>
          <a:xfrm>
            <a:off x="4440268" y="5789440"/>
            <a:ext cx="2911929" cy="8109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GPU kernels</a:t>
            </a:r>
          </a:p>
        </p:txBody>
      </p:sp>
      <p:grpSp>
        <p:nvGrpSpPr>
          <p:cNvPr id="16" name="Group 15">
            <a:extLst>
              <a:ext uri="{FF2B5EF4-FFF2-40B4-BE49-F238E27FC236}">
                <a16:creationId xmlns:a16="http://schemas.microsoft.com/office/drawing/2014/main" id="{C2C86541-1C8A-16CB-1611-A2C5E748D8F6}"/>
              </a:ext>
            </a:extLst>
          </p:cNvPr>
          <p:cNvGrpSpPr/>
          <p:nvPr/>
        </p:nvGrpSpPr>
        <p:grpSpPr>
          <a:xfrm>
            <a:off x="115358" y="4140741"/>
            <a:ext cx="3535696" cy="1648699"/>
            <a:chOff x="1257194" y="1513736"/>
            <a:chExt cx="5582952" cy="1320402"/>
          </a:xfrm>
        </p:grpSpPr>
        <p:sp>
          <p:nvSpPr>
            <p:cNvPr id="19" name="TextBox 18">
              <a:extLst>
                <a:ext uri="{FF2B5EF4-FFF2-40B4-BE49-F238E27FC236}">
                  <a16:creationId xmlns:a16="http://schemas.microsoft.com/office/drawing/2014/main" id="{C65E7EA9-D151-37ED-E348-1B137ADE4CF7}"/>
                </a:ext>
              </a:extLst>
            </p:cNvPr>
            <p:cNvSpPr txBox="1"/>
            <p:nvPr/>
          </p:nvSpPr>
          <p:spPr>
            <a:xfrm>
              <a:off x="1257194" y="1513736"/>
              <a:ext cx="5582952" cy="430887"/>
            </a:xfrm>
            <a:prstGeom prst="rect">
              <a:avLst/>
            </a:prstGeom>
            <a:solidFill>
              <a:srgbClr val="F2AA84"/>
            </a:solidFill>
            <a:ln w="15875">
              <a:solidFill>
                <a:schemeClr val="accent1">
                  <a:shade val="15000"/>
                </a:schemeClr>
              </a:solidFill>
            </a:ln>
          </p:spPr>
          <p:txBody>
            <a:bodyPr wrap="square" rtlCol="0">
              <a:spAutoFit/>
            </a:bodyPr>
            <a:lstStyle/>
            <a:p>
              <a:pPr algn="ctr"/>
              <a:r>
                <a:rPr lang="en-US" sz="2200" b="1" dirty="0"/>
                <a:t>Memory management</a:t>
              </a:r>
            </a:p>
          </p:txBody>
        </p:sp>
        <p:sp>
          <p:nvSpPr>
            <p:cNvPr id="20" name="TextBox 19">
              <a:extLst>
                <a:ext uri="{FF2B5EF4-FFF2-40B4-BE49-F238E27FC236}">
                  <a16:creationId xmlns:a16="http://schemas.microsoft.com/office/drawing/2014/main" id="{0D470847-FDA8-C80E-40AF-AFE058C498A6}"/>
                </a:ext>
              </a:extLst>
            </p:cNvPr>
            <p:cNvSpPr txBox="1"/>
            <p:nvPr/>
          </p:nvSpPr>
          <p:spPr>
            <a:xfrm>
              <a:off x="1257196" y="1971056"/>
              <a:ext cx="5582950" cy="863082"/>
            </a:xfrm>
            <a:prstGeom prst="rect">
              <a:avLst/>
            </a:prstGeom>
            <a:noFill/>
            <a:ln w="15875">
              <a:solidFill>
                <a:schemeClr val="accent1">
                  <a:shade val="15000"/>
                </a:schemeClr>
              </a:solidFill>
            </a:ln>
          </p:spPr>
          <p:txBody>
            <a:bodyPr wrap="square" rtlCol="0">
              <a:spAutoFit/>
            </a:bodyPr>
            <a:lstStyle/>
            <a:p>
              <a:pPr lvl="1"/>
              <a:r>
                <a:rPr lang="en-US" sz="2000" dirty="0"/>
                <a:t>PagedAttention (vLLM, UC Berkeley), </a:t>
              </a:r>
              <a:r>
                <a:rPr lang="en-US" sz="2000" dirty="0" err="1">
                  <a:solidFill>
                    <a:srgbClr val="0070C0"/>
                  </a:solidFill>
                </a:rPr>
                <a:t>vAttention</a:t>
              </a:r>
              <a:r>
                <a:rPr lang="en-US" sz="2000" dirty="0">
                  <a:solidFill>
                    <a:srgbClr val="0070C0"/>
                  </a:solidFill>
                </a:rPr>
                <a:t> (MSRI)</a:t>
              </a:r>
            </a:p>
          </p:txBody>
        </p:sp>
      </p:grpSp>
      <p:grpSp>
        <p:nvGrpSpPr>
          <p:cNvPr id="25" name="Group 24">
            <a:extLst>
              <a:ext uri="{FF2B5EF4-FFF2-40B4-BE49-F238E27FC236}">
                <a16:creationId xmlns:a16="http://schemas.microsoft.com/office/drawing/2014/main" id="{5A632E60-56EF-BD71-AB39-82777B1C5F78}"/>
              </a:ext>
            </a:extLst>
          </p:cNvPr>
          <p:cNvGrpSpPr/>
          <p:nvPr/>
        </p:nvGrpSpPr>
        <p:grpSpPr>
          <a:xfrm>
            <a:off x="115358" y="1596810"/>
            <a:ext cx="5371042" cy="1325563"/>
            <a:chOff x="966159" y="1574510"/>
            <a:chExt cx="5944341" cy="1507089"/>
          </a:xfrm>
        </p:grpSpPr>
        <p:sp>
          <p:nvSpPr>
            <p:cNvPr id="26" name="TextBox 25">
              <a:extLst>
                <a:ext uri="{FF2B5EF4-FFF2-40B4-BE49-F238E27FC236}">
                  <a16:creationId xmlns:a16="http://schemas.microsoft.com/office/drawing/2014/main" id="{63B1A6B1-C9D9-4980-6ECC-658E0BCE923B}"/>
                </a:ext>
              </a:extLst>
            </p:cNvPr>
            <p:cNvSpPr txBox="1"/>
            <p:nvPr/>
          </p:nvSpPr>
          <p:spPr>
            <a:xfrm>
              <a:off x="966159" y="1574510"/>
              <a:ext cx="5944341" cy="430887"/>
            </a:xfrm>
            <a:prstGeom prst="rect">
              <a:avLst/>
            </a:prstGeom>
            <a:solidFill>
              <a:srgbClr val="B4E5A2"/>
            </a:solidFill>
            <a:ln w="15875">
              <a:solidFill>
                <a:schemeClr val="accent1">
                  <a:shade val="15000"/>
                </a:schemeClr>
              </a:solidFill>
            </a:ln>
          </p:spPr>
          <p:txBody>
            <a:bodyPr wrap="square" rtlCol="0">
              <a:spAutoFit/>
            </a:bodyPr>
            <a:lstStyle/>
            <a:p>
              <a:pPr algn="ctr"/>
              <a:r>
                <a:rPr lang="en-US" sz="2200" b="1" dirty="0"/>
                <a:t>Scheduling and Deployment</a:t>
              </a:r>
            </a:p>
          </p:txBody>
        </p:sp>
        <p:sp>
          <p:nvSpPr>
            <p:cNvPr id="27" name="TextBox 26">
              <a:extLst>
                <a:ext uri="{FF2B5EF4-FFF2-40B4-BE49-F238E27FC236}">
                  <a16:creationId xmlns:a16="http://schemas.microsoft.com/office/drawing/2014/main" id="{6FF1AA29-8E56-0165-9926-7C5DA32BEB7C}"/>
                </a:ext>
              </a:extLst>
            </p:cNvPr>
            <p:cNvSpPr txBox="1"/>
            <p:nvPr/>
          </p:nvSpPr>
          <p:spPr>
            <a:xfrm>
              <a:off x="966159" y="2031831"/>
              <a:ext cx="5944341" cy="1049768"/>
            </a:xfrm>
            <a:prstGeom prst="rect">
              <a:avLst/>
            </a:prstGeom>
            <a:noFill/>
            <a:ln w="15875">
              <a:solidFill>
                <a:schemeClr val="accent1">
                  <a:shade val="15000"/>
                </a:schemeClr>
              </a:solidFill>
            </a:ln>
          </p:spPr>
          <p:txBody>
            <a:bodyPr wrap="square" rtlCol="0">
              <a:spAutoFit/>
            </a:bodyPr>
            <a:lstStyle/>
            <a:p>
              <a:r>
                <a:rPr lang="en-US" dirty="0" err="1"/>
                <a:t>Splitwise</a:t>
              </a:r>
              <a:r>
                <a:rPr lang="en-US" dirty="0"/>
                <a:t>, </a:t>
              </a:r>
              <a:r>
                <a:rPr lang="en-US" dirty="0" err="1"/>
                <a:t>DynamoLLM</a:t>
              </a:r>
              <a:r>
                <a:rPr lang="en-US" dirty="0"/>
                <a:t>, Mnemosyne (Azure Systems Research), Cluster management (MSRA), Orca, </a:t>
              </a:r>
              <a:r>
                <a:rPr lang="en-US" dirty="0" err="1"/>
                <a:t>LongContext</a:t>
              </a:r>
              <a:r>
                <a:rPr lang="en-US" dirty="0"/>
                <a:t>, </a:t>
              </a:r>
              <a:r>
                <a:rPr lang="en-US" dirty="0">
                  <a:solidFill>
                    <a:srgbClr val="0070C0"/>
                  </a:solidFill>
                </a:rPr>
                <a:t>Sarathi</a:t>
              </a:r>
              <a:r>
                <a:rPr lang="en-US" dirty="0"/>
                <a:t>, </a:t>
              </a:r>
              <a:r>
                <a:rPr lang="en-US" dirty="0" err="1">
                  <a:solidFill>
                    <a:srgbClr val="0070C0"/>
                  </a:solidFill>
                </a:rPr>
                <a:t>ModServe</a:t>
              </a:r>
              <a:r>
                <a:rPr lang="en-US" dirty="0">
                  <a:solidFill>
                    <a:srgbClr val="0070C0"/>
                  </a:solidFill>
                </a:rPr>
                <a:t>, Niyama (MSRI) </a:t>
              </a:r>
              <a:endParaRPr lang="en-US" b="1" dirty="0">
                <a:solidFill>
                  <a:srgbClr val="0070C0"/>
                </a:solidFill>
              </a:endParaRPr>
            </a:p>
          </p:txBody>
        </p:sp>
      </p:grpSp>
      <p:grpSp>
        <p:nvGrpSpPr>
          <p:cNvPr id="28" name="Group 27">
            <a:extLst>
              <a:ext uri="{FF2B5EF4-FFF2-40B4-BE49-F238E27FC236}">
                <a16:creationId xmlns:a16="http://schemas.microsoft.com/office/drawing/2014/main" id="{E99C7195-AC47-AF8C-F8CB-15D543F3F1B8}"/>
              </a:ext>
            </a:extLst>
          </p:cNvPr>
          <p:cNvGrpSpPr/>
          <p:nvPr/>
        </p:nvGrpSpPr>
        <p:grpSpPr>
          <a:xfrm>
            <a:off x="5971696" y="1576379"/>
            <a:ext cx="6071611" cy="918606"/>
            <a:chOff x="966159" y="1574510"/>
            <a:chExt cx="5944341" cy="764823"/>
          </a:xfrm>
        </p:grpSpPr>
        <p:sp>
          <p:nvSpPr>
            <p:cNvPr id="29" name="TextBox 28">
              <a:extLst>
                <a:ext uri="{FF2B5EF4-FFF2-40B4-BE49-F238E27FC236}">
                  <a16:creationId xmlns:a16="http://schemas.microsoft.com/office/drawing/2014/main" id="{9C87D8C6-54AF-2805-3E9D-B5F405A03976}"/>
                </a:ext>
              </a:extLst>
            </p:cNvPr>
            <p:cNvSpPr txBox="1"/>
            <p:nvPr/>
          </p:nvSpPr>
          <p:spPr>
            <a:xfrm>
              <a:off x="966159" y="1574510"/>
              <a:ext cx="5944341" cy="430887"/>
            </a:xfrm>
            <a:prstGeom prst="rect">
              <a:avLst/>
            </a:prstGeom>
            <a:solidFill>
              <a:srgbClr val="F2CFEE"/>
            </a:solidFill>
            <a:ln w="15875">
              <a:solidFill>
                <a:schemeClr val="accent1">
                  <a:shade val="15000"/>
                </a:schemeClr>
              </a:solidFill>
            </a:ln>
          </p:spPr>
          <p:txBody>
            <a:bodyPr wrap="square" rtlCol="0">
              <a:spAutoFit/>
            </a:bodyPr>
            <a:lstStyle/>
            <a:p>
              <a:pPr algn="ctr"/>
              <a:r>
                <a:rPr lang="en-US" sz="2200" b="1" dirty="0"/>
                <a:t>Communication primitives</a:t>
              </a:r>
            </a:p>
          </p:txBody>
        </p:sp>
        <p:sp>
          <p:nvSpPr>
            <p:cNvPr id="30" name="TextBox 29">
              <a:extLst>
                <a:ext uri="{FF2B5EF4-FFF2-40B4-BE49-F238E27FC236}">
                  <a16:creationId xmlns:a16="http://schemas.microsoft.com/office/drawing/2014/main" id="{49A88B99-93C8-B1CF-EE9A-CFE4992ABB03}"/>
                </a:ext>
              </a:extLst>
            </p:cNvPr>
            <p:cNvSpPr txBox="1"/>
            <p:nvPr/>
          </p:nvSpPr>
          <p:spPr>
            <a:xfrm>
              <a:off x="966159" y="2031830"/>
              <a:ext cx="5944341" cy="307503"/>
            </a:xfrm>
            <a:prstGeom prst="rect">
              <a:avLst/>
            </a:prstGeom>
            <a:noFill/>
            <a:ln w="15875">
              <a:solidFill>
                <a:schemeClr val="accent1">
                  <a:shade val="15000"/>
                </a:schemeClr>
              </a:solidFill>
            </a:ln>
          </p:spPr>
          <p:txBody>
            <a:bodyPr wrap="square" rtlCol="0">
              <a:spAutoFit/>
            </a:bodyPr>
            <a:lstStyle/>
            <a:p>
              <a:r>
                <a:rPr lang="en-US" dirty="0"/>
                <a:t>MSCCL and MSCCL++ (MSRR), </a:t>
              </a:r>
              <a:r>
                <a:rPr lang="en-US" dirty="0" err="1">
                  <a:solidFill>
                    <a:srgbClr val="0070C0"/>
                  </a:solidFill>
                </a:rPr>
                <a:t>TokenWeave</a:t>
              </a:r>
              <a:r>
                <a:rPr lang="en-US" dirty="0">
                  <a:solidFill>
                    <a:srgbClr val="0070C0"/>
                  </a:solidFill>
                </a:rPr>
                <a:t> (MSRI)</a:t>
              </a:r>
              <a:endParaRPr lang="en-US" dirty="0"/>
            </a:p>
          </p:txBody>
        </p:sp>
      </p:grpSp>
      <p:grpSp>
        <p:nvGrpSpPr>
          <p:cNvPr id="31" name="Group 30">
            <a:extLst>
              <a:ext uri="{FF2B5EF4-FFF2-40B4-BE49-F238E27FC236}">
                <a16:creationId xmlns:a16="http://schemas.microsoft.com/office/drawing/2014/main" id="{8F2269DC-1717-B4A5-5BAE-4ED44D9AD642}"/>
              </a:ext>
            </a:extLst>
          </p:cNvPr>
          <p:cNvGrpSpPr/>
          <p:nvPr/>
        </p:nvGrpSpPr>
        <p:grpSpPr>
          <a:xfrm>
            <a:off x="8135978" y="3946372"/>
            <a:ext cx="3907329" cy="1683763"/>
            <a:chOff x="966159" y="1574510"/>
            <a:chExt cx="5944341" cy="995100"/>
          </a:xfrm>
        </p:grpSpPr>
        <p:sp>
          <p:nvSpPr>
            <p:cNvPr id="32" name="TextBox 31">
              <a:extLst>
                <a:ext uri="{FF2B5EF4-FFF2-40B4-BE49-F238E27FC236}">
                  <a16:creationId xmlns:a16="http://schemas.microsoft.com/office/drawing/2014/main" id="{DA3DDC18-DD8F-7C44-CDD5-D7794BB7E08D}"/>
                </a:ext>
              </a:extLst>
            </p:cNvPr>
            <p:cNvSpPr txBox="1"/>
            <p:nvPr/>
          </p:nvSpPr>
          <p:spPr>
            <a:xfrm>
              <a:off x="966159" y="1574510"/>
              <a:ext cx="5944341" cy="263196"/>
            </a:xfrm>
            <a:prstGeom prst="rect">
              <a:avLst/>
            </a:prstGeom>
            <a:solidFill>
              <a:srgbClr val="CAEEFB"/>
            </a:solidFill>
            <a:ln w="15875">
              <a:solidFill>
                <a:schemeClr val="accent1">
                  <a:shade val="15000"/>
                </a:schemeClr>
              </a:solidFill>
            </a:ln>
          </p:spPr>
          <p:txBody>
            <a:bodyPr wrap="square" rtlCol="0">
              <a:spAutoFit/>
            </a:bodyPr>
            <a:lstStyle/>
            <a:p>
              <a:pPr algn="ctr"/>
              <a:r>
                <a:rPr lang="en-US" sz="2200" b="1" dirty="0"/>
                <a:t>GPU kernels</a:t>
              </a:r>
            </a:p>
          </p:txBody>
        </p:sp>
        <p:sp>
          <p:nvSpPr>
            <p:cNvPr id="33" name="TextBox 32">
              <a:extLst>
                <a:ext uri="{FF2B5EF4-FFF2-40B4-BE49-F238E27FC236}">
                  <a16:creationId xmlns:a16="http://schemas.microsoft.com/office/drawing/2014/main" id="{BDA7AB58-4B09-8E1C-9684-ACCDBA39CFB3}"/>
                </a:ext>
              </a:extLst>
            </p:cNvPr>
            <p:cNvSpPr txBox="1"/>
            <p:nvPr/>
          </p:nvSpPr>
          <p:spPr>
            <a:xfrm>
              <a:off x="966159" y="1860218"/>
              <a:ext cx="5944341" cy="709392"/>
            </a:xfrm>
            <a:prstGeom prst="rect">
              <a:avLst/>
            </a:prstGeom>
            <a:noFill/>
            <a:ln w="15875">
              <a:solidFill>
                <a:schemeClr val="accent1">
                  <a:shade val="15000"/>
                </a:schemeClr>
              </a:solidFill>
            </a:ln>
          </p:spPr>
          <p:txBody>
            <a:bodyPr wrap="square" rtlCol="0">
              <a:spAutoFit/>
            </a:bodyPr>
            <a:lstStyle/>
            <a:p>
              <a:r>
                <a:rPr lang="en-US" dirty="0" err="1"/>
                <a:t>LeanAttention</a:t>
              </a:r>
              <a:r>
                <a:rPr lang="en-US" dirty="0"/>
                <a:t> and </a:t>
              </a:r>
              <a:r>
                <a:rPr lang="en-US" dirty="0" err="1"/>
                <a:t>TurboAttention</a:t>
              </a:r>
              <a:r>
                <a:rPr lang="en-US" dirty="0"/>
                <a:t> (M365),FlashAttention-1/2/3, </a:t>
              </a:r>
              <a:r>
                <a:rPr lang="en-US" dirty="0" err="1"/>
                <a:t>FlashInfer</a:t>
              </a:r>
              <a:r>
                <a:rPr lang="en-US" dirty="0"/>
                <a:t>, </a:t>
              </a:r>
              <a:r>
                <a:rPr lang="en-US" dirty="0" err="1"/>
                <a:t>Thunderkittens</a:t>
              </a:r>
              <a:r>
                <a:rPr lang="en-US" dirty="0"/>
                <a:t>, </a:t>
              </a:r>
            </a:p>
            <a:p>
              <a:r>
                <a:rPr lang="en-US" dirty="0">
                  <a:solidFill>
                    <a:srgbClr val="0070C0"/>
                  </a:solidFill>
                </a:rPr>
                <a:t>POD-Attention (MSRI)</a:t>
              </a:r>
              <a:endParaRPr lang="en-US" b="1" dirty="0"/>
            </a:p>
          </p:txBody>
        </p:sp>
      </p:grpSp>
      <p:sp>
        <p:nvSpPr>
          <p:cNvPr id="34" name="Explosion: 14 Points 33">
            <a:extLst>
              <a:ext uri="{FF2B5EF4-FFF2-40B4-BE49-F238E27FC236}">
                <a16:creationId xmlns:a16="http://schemas.microsoft.com/office/drawing/2014/main" id="{E34AB0C1-505B-29D6-224B-9C101A1FF6FE}"/>
              </a:ext>
            </a:extLst>
          </p:cNvPr>
          <p:cNvSpPr/>
          <p:nvPr/>
        </p:nvSpPr>
        <p:spPr>
          <a:xfrm>
            <a:off x="1509358" y="2975625"/>
            <a:ext cx="2583042" cy="1148613"/>
          </a:xfrm>
          <a:prstGeom prst="irregularSeal2">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This talk</a:t>
            </a:r>
          </a:p>
        </p:txBody>
      </p:sp>
      <p:sp>
        <p:nvSpPr>
          <p:cNvPr id="35" name="Rectangle 34">
            <a:extLst>
              <a:ext uri="{FF2B5EF4-FFF2-40B4-BE49-F238E27FC236}">
                <a16:creationId xmlns:a16="http://schemas.microsoft.com/office/drawing/2014/main" id="{0A2135FC-1348-04B3-D6D3-34D0B3638C84}"/>
              </a:ext>
            </a:extLst>
          </p:cNvPr>
          <p:cNvSpPr/>
          <p:nvPr/>
        </p:nvSpPr>
        <p:spPr>
          <a:xfrm>
            <a:off x="2333177" y="2559299"/>
            <a:ext cx="1949574" cy="34464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12DC632-A68A-8564-ABC7-AD05270DBDBA}"/>
              </a:ext>
            </a:extLst>
          </p:cNvPr>
          <p:cNvSpPr>
            <a:spLocks noGrp="1"/>
          </p:cNvSpPr>
          <p:nvPr>
            <p:ph type="sldNum" sz="quarter" idx="12"/>
          </p:nvPr>
        </p:nvSpPr>
        <p:spPr/>
        <p:txBody>
          <a:bodyPr/>
          <a:lstStyle/>
          <a:p>
            <a:fld id="{33B4EFDB-31F5-4013-B8F2-8D0C9D809722}" type="slidenum">
              <a:rPr lang="en-US" smtClean="0"/>
              <a:t>4</a:t>
            </a:fld>
            <a:endParaRPr lang="en-US"/>
          </a:p>
        </p:txBody>
      </p:sp>
      <p:sp>
        <p:nvSpPr>
          <p:cNvPr id="9" name="TextBox 8">
            <a:extLst>
              <a:ext uri="{FF2B5EF4-FFF2-40B4-BE49-F238E27FC236}">
                <a16:creationId xmlns:a16="http://schemas.microsoft.com/office/drawing/2014/main" id="{4CC02409-4241-FD45-A9E9-CA108E9FE81C}"/>
              </a:ext>
            </a:extLst>
          </p:cNvPr>
          <p:cNvSpPr txBox="1"/>
          <p:nvPr/>
        </p:nvSpPr>
        <p:spPr>
          <a:xfrm>
            <a:off x="2282315" y="2543486"/>
            <a:ext cx="6209522" cy="369332"/>
          </a:xfrm>
          <a:prstGeom prst="rect">
            <a:avLst/>
          </a:prstGeom>
          <a:noFill/>
        </p:spPr>
        <p:txBody>
          <a:bodyPr wrap="square">
            <a:spAutoFit/>
          </a:bodyPr>
          <a:lstStyle/>
          <a:p>
            <a:r>
              <a:rPr lang="en-US" dirty="0" err="1">
                <a:solidFill>
                  <a:srgbClr val="0070C0"/>
                </a:solidFill>
              </a:rPr>
              <a:t>ModServe</a:t>
            </a:r>
            <a:r>
              <a:rPr lang="en-US" dirty="0">
                <a:solidFill>
                  <a:srgbClr val="0070C0"/>
                </a:solidFill>
              </a:rPr>
              <a:t>, Niyama </a:t>
            </a:r>
            <a:endParaRPr lang="en-US" dirty="0"/>
          </a:p>
        </p:txBody>
      </p:sp>
    </p:spTree>
    <p:extLst>
      <p:ext uri="{BB962C8B-B14F-4D97-AF65-F5344CB8AC3E}">
        <p14:creationId xmlns:p14="http://schemas.microsoft.com/office/powerpoint/2010/main" val="60601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16"/>
                                        </p:tgtEl>
                                        <p:attrNameLst>
                                          <p:attrName>style.opacity</p:attrName>
                                        </p:attrNameLst>
                                      </p:cBhvr>
                                      <p:to>
                                        <p:strVal val="0.15"/>
                                      </p:to>
                                    </p:set>
                                    <p:animEffect filter="image" prLst="opacity: 0.15">
                                      <p:cBhvr rctx="IE">
                                        <p:cTn id="7" dur="indefinite"/>
                                        <p:tgtEl>
                                          <p:spTgt spid="16"/>
                                        </p:tgtEl>
                                      </p:cBhvr>
                                    </p:animEffect>
                                  </p:childTnLst>
                                </p:cTn>
                              </p:par>
                              <p:par>
                                <p:cTn id="8" presetID="9" presetClass="emph" presetSubtype="0" nodeType="withEffect">
                                  <p:stCondLst>
                                    <p:cond delay="0"/>
                                  </p:stCondLst>
                                  <p:childTnLst>
                                    <p:set>
                                      <p:cBhvr>
                                        <p:cTn id="9" dur="indefinite"/>
                                        <p:tgtEl>
                                          <p:spTgt spid="28"/>
                                        </p:tgtEl>
                                        <p:attrNameLst>
                                          <p:attrName>style.opacity</p:attrName>
                                        </p:attrNameLst>
                                      </p:cBhvr>
                                      <p:to>
                                        <p:strVal val="0.15"/>
                                      </p:to>
                                    </p:set>
                                    <p:animEffect filter="image" prLst="opacity: 0.15">
                                      <p:cBhvr rctx="IE">
                                        <p:cTn id="10" dur="indefinite"/>
                                        <p:tgtEl>
                                          <p:spTgt spid="28"/>
                                        </p:tgtEl>
                                      </p:cBhvr>
                                    </p:animEffect>
                                  </p:childTnLst>
                                </p:cTn>
                              </p:par>
                              <p:par>
                                <p:cTn id="11" presetID="9" presetClass="emph" presetSubtype="0" nodeType="withEffect">
                                  <p:stCondLst>
                                    <p:cond delay="0"/>
                                  </p:stCondLst>
                                  <p:childTnLst>
                                    <p:set>
                                      <p:cBhvr>
                                        <p:cTn id="12" dur="indefinite"/>
                                        <p:tgtEl>
                                          <p:spTgt spid="31"/>
                                        </p:tgtEl>
                                        <p:attrNameLst>
                                          <p:attrName>style.opacity</p:attrName>
                                        </p:attrNameLst>
                                      </p:cBhvr>
                                      <p:to>
                                        <p:strVal val="0.15"/>
                                      </p:to>
                                    </p:set>
                                    <p:animEffect filter="image" prLst="opacity: 0.15">
                                      <p:cBhvr rctx="IE">
                                        <p:cTn id="13" dur="indefinite"/>
                                        <p:tgtEl>
                                          <p:spTgt spid="31"/>
                                        </p:tgtEl>
                                      </p:cBhvr>
                                    </p:animEffect>
                                  </p:childTnLst>
                                </p:cTn>
                              </p:par>
                              <p:par>
                                <p:cTn id="14" presetID="9" presetClass="emph" presetSubtype="0" grpId="0" nodeType="withEffect">
                                  <p:stCondLst>
                                    <p:cond delay="0"/>
                                  </p:stCondLst>
                                  <p:childTnLst>
                                    <p:set>
                                      <p:cBhvr>
                                        <p:cTn id="15" dur="indefinite"/>
                                        <p:tgtEl>
                                          <p:spTgt spid="7"/>
                                        </p:tgtEl>
                                        <p:attrNameLst>
                                          <p:attrName>style.opacity</p:attrName>
                                        </p:attrNameLst>
                                      </p:cBhvr>
                                      <p:to>
                                        <p:strVal val="0.15"/>
                                      </p:to>
                                    </p:set>
                                    <p:animEffect filter="image" prLst="opacity: 0.15">
                                      <p:cBhvr rctx="IE">
                                        <p:cTn id="16" dur="indefinite"/>
                                        <p:tgtEl>
                                          <p:spTgt spid="7"/>
                                        </p:tgtEl>
                                      </p:cBhvr>
                                    </p:animEffect>
                                  </p:childTnLst>
                                </p:cTn>
                              </p:par>
                              <p:par>
                                <p:cTn id="17" presetID="9" presetClass="emph" presetSubtype="0" grpId="0" nodeType="withEffect">
                                  <p:stCondLst>
                                    <p:cond delay="0"/>
                                  </p:stCondLst>
                                  <p:childTnLst>
                                    <p:set>
                                      <p:cBhvr>
                                        <p:cTn id="18" dur="indefinite"/>
                                        <p:tgtEl>
                                          <p:spTgt spid="4"/>
                                        </p:tgtEl>
                                        <p:attrNameLst>
                                          <p:attrName>style.opacity</p:attrName>
                                        </p:attrNameLst>
                                      </p:cBhvr>
                                      <p:to>
                                        <p:strVal val="0.15"/>
                                      </p:to>
                                    </p:set>
                                    <p:animEffect filter="image" prLst="opacity: 0.15">
                                      <p:cBhvr rctx="IE">
                                        <p:cTn id="19" dur="indefinite"/>
                                        <p:tgtEl>
                                          <p:spTgt spid="4"/>
                                        </p:tgtEl>
                                      </p:cBhvr>
                                    </p:animEffect>
                                  </p:childTnLst>
                                </p:cTn>
                              </p:par>
                              <p:par>
                                <p:cTn id="20" presetID="9" presetClass="emph" presetSubtype="0" grpId="0" nodeType="withEffect">
                                  <p:stCondLst>
                                    <p:cond delay="0"/>
                                  </p:stCondLst>
                                  <p:childTnLst>
                                    <p:set>
                                      <p:cBhvr>
                                        <p:cTn id="21" dur="indefinite"/>
                                        <p:tgtEl>
                                          <p:spTgt spid="5"/>
                                        </p:tgtEl>
                                        <p:attrNameLst>
                                          <p:attrName>style.opacity</p:attrName>
                                        </p:attrNameLst>
                                      </p:cBhvr>
                                      <p:to>
                                        <p:strVal val="0.15"/>
                                      </p:to>
                                    </p:set>
                                    <p:animEffect filter="image" prLst="opacity: 0.15">
                                      <p:cBhvr rctx="IE">
                                        <p:cTn id="22" dur="indefinite"/>
                                        <p:tgtEl>
                                          <p:spTgt spid="5"/>
                                        </p:tgtEl>
                                      </p:cBhvr>
                                    </p:animEffect>
                                  </p:childTnLst>
                                </p:cTn>
                              </p:par>
                              <p:par>
                                <p:cTn id="23" presetID="9" presetClass="emph" presetSubtype="0" nodeType="withEffect">
                                  <p:stCondLst>
                                    <p:cond delay="0"/>
                                  </p:stCondLst>
                                  <p:childTnLst>
                                    <p:set>
                                      <p:cBhvr>
                                        <p:cTn id="24" dur="indefinite"/>
                                        <p:tgtEl>
                                          <p:spTgt spid="25"/>
                                        </p:tgtEl>
                                        <p:attrNameLst>
                                          <p:attrName>style.opacity</p:attrName>
                                        </p:attrNameLst>
                                      </p:cBhvr>
                                      <p:to>
                                        <p:strVal val="0.15"/>
                                      </p:to>
                                    </p:set>
                                    <p:animEffect filter="image" prLst="opacity: 0.15">
                                      <p:cBhvr rctx="IE">
                                        <p:cTn id="25" dur="indefinite"/>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6A518-C9DA-50B7-DC3D-8E24521717D2}"/>
              </a:ext>
            </a:extLst>
          </p:cNvPr>
          <p:cNvSpPr>
            <a:spLocks noGrp="1"/>
          </p:cNvSpPr>
          <p:nvPr>
            <p:ph type="title"/>
          </p:nvPr>
        </p:nvSpPr>
        <p:spPr>
          <a:xfrm>
            <a:off x="687000" y="50044"/>
            <a:ext cx="10515600" cy="1325563"/>
          </a:xfrm>
        </p:spPr>
        <p:txBody>
          <a:bodyPr/>
          <a:lstStyle/>
          <a:p>
            <a:r>
              <a:rPr lang="en-US" dirty="0"/>
              <a:t>Large Multimodal Models (LMMs)</a:t>
            </a:r>
          </a:p>
        </p:txBody>
      </p:sp>
      <p:grpSp>
        <p:nvGrpSpPr>
          <p:cNvPr id="22" name="Group 21">
            <a:extLst>
              <a:ext uri="{FF2B5EF4-FFF2-40B4-BE49-F238E27FC236}">
                <a16:creationId xmlns:a16="http://schemas.microsoft.com/office/drawing/2014/main" id="{853D9764-E20E-8606-B61E-DDDB4C1533C1}"/>
              </a:ext>
            </a:extLst>
          </p:cNvPr>
          <p:cNvGrpSpPr/>
          <p:nvPr/>
        </p:nvGrpSpPr>
        <p:grpSpPr>
          <a:xfrm>
            <a:off x="2520496" y="3900147"/>
            <a:ext cx="1847886" cy="780137"/>
            <a:chOff x="2520496" y="3900147"/>
            <a:chExt cx="1847886" cy="780137"/>
          </a:xfrm>
        </p:grpSpPr>
        <p:cxnSp>
          <p:nvCxnSpPr>
            <p:cNvPr id="9" name="Straight Arrow Connector 8">
              <a:extLst>
                <a:ext uri="{FF2B5EF4-FFF2-40B4-BE49-F238E27FC236}">
                  <a16:creationId xmlns:a16="http://schemas.microsoft.com/office/drawing/2014/main" id="{9DBA732A-6997-2779-5C65-603B3FA40AB0}"/>
                </a:ext>
              </a:extLst>
            </p:cNvPr>
            <p:cNvCxnSpPr>
              <a:cxnSpLocks/>
            </p:cNvCxnSpPr>
            <p:nvPr/>
          </p:nvCxnSpPr>
          <p:spPr>
            <a:xfrm>
              <a:off x="3726784" y="3900147"/>
              <a:ext cx="641598" cy="7762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09B439F-AE08-E9AB-6BC7-349F8382269B}"/>
                </a:ext>
              </a:extLst>
            </p:cNvPr>
            <p:cNvSpPr txBox="1"/>
            <p:nvPr/>
          </p:nvSpPr>
          <p:spPr>
            <a:xfrm>
              <a:off x="2520496" y="4126286"/>
              <a:ext cx="1769912" cy="553998"/>
            </a:xfrm>
            <a:prstGeom prst="rect">
              <a:avLst/>
            </a:prstGeom>
            <a:noFill/>
          </p:spPr>
          <p:txBody>
            <a:bodyPr wrap="square" lIns="91440" tIns="45720" rIns="91440" bIns="45720" rtlCol="0" anchor="t">
              <a:spAutoFit/>
            </a:bodyPr>
            <a:lstStyle/>
            <a:p>
              <a:r>
                <a:rPr lang="en-US"/>
                <a:t>Image tokens</a:t>
              </a:r>
            </a:p>
            <a:p>
              <a:r>
                <a:rPr lang="en-US" sz="1200"/>
                <a:t>(</a:t>
              </a:r>
              <a:r>
                <a:rPr lang="en-US" sz="1200" err="1"/>
                <a:t>downsampled</a:t>
              </a:r>
              <a:r>
                <a:rPr lang="en-US" sz="1200"/>
                <a:t>)</a:t>
              </a:r>
            </a:p>
          </p:txBody>
        </p:sp>
      </p:grpSp>
      <p:sp>
        <p:nvSpPr>
          <p:cNvPr id="24" name="Rectangle 23">
            <a:extLst>
              <a:ext uri="{FF2B5EF4-FFF2-40B4-BE49-F238E27FC236}">
                <a16:creationId xmlns:a16="http://schemas.microsoft.com/office/drawing/2014/main" id="{5DBD8989-FE9F-4442-9C85-875F61D46ED6}"/>
              </a:ext>
            </a:extLst>
          </p:cNvPr>
          <p:cNvSpPr/>
          <p:nvPr/>
        </p:nvSpPr>
        <p:spPr>
          <a:xfrm>
            <a:off x="3833492" y="4728421"/>
            <a:ext cx="2325307" cy="652467"/>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LLM Backend</a:t>
            </a:r>
          </a:p>
        </p:txBody>
      </p:sp>
      <p:grpSp>
        <p:nvGrpSpPr>
          <p:cNvPr id="21" name="Group 20">
            <a:extLst>
              <a:ext uri="{FF2B5EF4-FFF2-40B4-BE49-F238E27FC236}">
                <a16:creationId xmlns:a16="http://schemas.microsoft.com/office/drawing/2014/main" id="{CA1DD94F-84B2-3ABA-A79B-8FA19B3EE55A}"/>
              </a:ext>
            </a:extLst>
          </p:cNvPr>
          <p:cNvGrpSpPr/>
          <p:nvPr/>
        </p:nvGrpSpPr>
        <p:grpSpPr>
          <a:xfrm>
            <a:off x="758109" y="2765901"/>
            <a:ext cx="4623203" cy="1134246"/>
            <a:chOff x="758109" y="2765901"/>
            <a:chExt cx="4623203" cy="1134246"/>
          </a:xfrm>
        </p:grpSpPr>
        <p:sp>
          <p:nvSpPr>
            <p:cNvPr id="5" name="Rectangle 4">
              <a:extLst>
                <a:ext uri="{FF2B5EF4-FFF2-40B4-BE49-F238E27FC236}">
                  <a16:creationId xmlns:a16="http://schemas.microsoft.com/office/drawing/2014/main" id="{F5D1A05E-D517-2679-6111-74928053BE47}"/>
                </a:ext>
              </a:extLst>
            </p:cNvPr>
            <p:cNvSpPr/>
            <p:nvPr/>
          </p:nvSpPr>
          <p:spPr>
            <a:xfrm>
              <a:off x="2564130" y="3247680"/>
              <a:ext cx="2325307" cy="65246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Image encoder</a:t>
              </a:r>
            </a:p>
          </p:txBody>
        </p:sp>
        <p:cxnSp>
          <p:nvCxnSpPr>
            <p:cNvPr id="8" name="Straight Arrow Connector 7">
              <a:extLst>
                <a:ext uri="{FF2B5EF4-FFF2-40B4-BE49-F238E27FC236}">
                  <a16:creationId xmlns:a16="http://schemas.microsoft.com/office/drawing/2014/main" id="{DAF75E7E-45A6-407C-1398-4B97CDF9916D}"/>
                </a:ext>
              </a:extLst>
            </p:cNvPr>
            <p:cNvCxnSpPr>
              <a:cxnSpLocks/>
            </p:cNvCxnSpPr>
            <p:nvPr/>
          </p:nvCxnSpPr>
          <p:spPr>
            <a:xfrm flipH="1">
              <a:off x="3726783" y="2765901"/>
              <a:ext cx="1" cy="48177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D302FA41-01E5-6E2D-823E-062F30928D22}"/>
                </a:ext>
              </a:extLst>
            </p:cNvPr>
            <p:cNvSpPr txBox="1"/>
            <p:nvPr/>
          </p:nvSpPr>
          <p:spPr>
            <a:xfrm>
              <a:off x="758109" y="3249559"/>
              <a:ext cx="1980345" cy="646331"/>
            </a:xfrm>
            <a:prstGeom prst="rect">
              <a:avLst/>
            </a:prstGeom>
            <a:noFill/>
          </p:spPr>
          <p:txBody>
            <a:bodyPr wrap="square" lIns="91440" tIns="45720" rIns="91440" bIns="45720" rtlCol="0" anchor="t">
              <a:spAutoFit/>
            </a:bodyPr>
            <a:lstStyle/>
            <a:p>
              <a:r>
                <a:rPr lang="en-US" err="1"/>
                <a:t>ViT</a:t>
              </a:r>
            </a:p>
            <a:p>
              <a:r>
                <a:rPr lang="en-US"/>
                <a:t>CLIP + Adapter</a:t>
              </a:r>
            </a:p>
          </p:txBody>
        </p:sp>
        <p:sp>
          <p:nvSpPr>
            <p:cNvPr id="29" name="TextBox 28">
              <a:extLst>
                <a:ext uri="{FF2B5EF4-FFF2-40B4-BE49-F238E27FC236}">
                  <a16:creationId xmlns:a16="http://schemas.microsoft.com/office/drawing/2014/main" id="{C774F12B-ADF5-BEE4-E508-998A72478F65}"/>
                </a:ext>
              </a:extLst>
            </p:cNvPr>
            <p:cNvSpPr txBox="1"/>
            <p:nvPr/>
          </p:nvSpPr>
          <p:spPr>
            <a:xfrm>
              <a:off x="3792609" y="2862711"/>
              <a:ext cx="1588703" cy="307777"/>
            </a:xfrm>
            <a:prstGeom prst="rect">
              <a:avLst/>
            </a:prstGeom>
            <a:noFill/>
          </p:spPr>
          <p:txBody>
            <a:bodyPr wrap="square" lIns="91440" tIns="45720" rIns="91440" bIns="45720" rtlCol="0" anchor="t">
              <a:spAutoFit/>
            </a:bodyPr>
            <a:lstStyle/>
            <a:p>
              <a:r>
                <a:rPr lang="en-US" sz="1400"/>
                <a:t>Tiles (&gt;=1)</a:t>
              </a:r>
            </a:p>
          </p:txBody>
        </p:sp>
      </p:grpSp>
      <p:grpSp>
        <p:nvGrpSpPr>
          <p:cNvPr id="32" name="Group 31">
            <a:extLst>
              <a:ext uri="{FF2B5EF4-FFF2-40B4-BE49-F238E27FC236}">
                <a16:creationId xmlns:a16="http://schemas.microsoft.com/office/drawing/2014/main" id="{120293DA-EBE7-EE17-1319-C37A84E177B5}"/>
              </a:ext>
            </a:extLst>
          </p:cNvPr>
          <p:cNvGrpSpPr/>
          <p:nvPr/>
        </p:nvGrpSpPr>
        <p:grpSpPr>
          <a:xfrm>
            <a:off x="4996145" y="5871959"/>
            <a:ext cx="5228478" cy="643175"/>
            <a:chOff x="4996145" y="5871959"/>
            <a:chExt cx="5228478" cy="643175"/>
          </a:xfrm>
        </p:grpSpPr>
        <p:cxnSp>
          <p:nvCxnSpPr>
            <p:cNvPr id="31" name="Connector: Elbow 30">
              <a:extLst>
                <a:ext uri="{FF2B5EF4-FFF2-40B4-BE49-F238E27FC236}">
                  <a16:creationId xmlns:a16="http://schemas.microsoft.com/office/drawing/2014/main" id="{F8EE3D7F-5D2F-652C-B0A7-D53CB3A1C68E}"/>
                </a:ext>
              </a:extLst>
            </p:cNvPr>
            <p:cNvCxnSpPr>
              <a:cxnSpLocks/>
            </p:cNvCxnSpPr>
            <p:nvPr/>
          </p:nvCxnSpPr>
          <p:spPr>
            <a:xfrm>
              <a:off x="4996145" y="5908382"/>
              <a:ext cx="1476888" cy="325512"/>
            </a:xfrm>
            <a:prstGeom prst="bentConnector3">
              <a:avLst>
                <a:gd name="adj1" fmla="val -154"/>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6F33B0C7-9F91-0618-A89A-F3219CD40DF5}"/>
                </a:ext>
              </a:extLst>
            </p:cNvPr>
            <p:cNvSpPr/>
            <p:nvPr/>
          </p:nvSpPr>
          <p:spPr>
            <a:xfrm>
              <a:off x="6551223" y="5871959"/>
              <a:ext cx="1386746" cy="643175"/>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Diffusion </a:t>
              </a:r>
            </a:p>
          </p:txBody>
        </p:sp>
        <p:cxnSp>
          <p:nvCxnSpPr>
            <p:cNvPr id="35" name="Straight Arrow Connector 34">
              <a:extLst>
                <a:ext uri="{FF2B5EF4-FFF2-40B4-BE49-F238E27FC236}">
                  <a16:creationId xmlns:a16="http://schemas.microsoft.com/office/drawing/2014/main" id="{3478226E-76F6-79B1-FC99-04EF2B97F971}"/>
                </a:ext>
              </a:extLst>
            </p:cNvPr>
            <p:cNvCxnSpPr>
              <a:cxnSpLocks/>
            </p:cNvCxnSpPr>
            <p:nvPr/>
          </p:nvCxnSpPr>
          <p:spPr>
            <a:xfrm flipV="1">
              <a:off x="7937968" y="6188900"/>
              <a:ext cx="524317"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0B6A4539-2338-104C-181B-66752BB162CB}"/>
                </a:ext>
              </a:extLst>
            </p:cNvPr>
            <p:cNvSpPr txBox="1"/>
            <p:nvPr/>
          </p:nvSpPr>
          <p:spPr>
            <a:xfrm>
              <a:off x="8454711" y="6005377"/>
              <a:ext cx="1769912" cy="369332"/>
            </a:xfrm>
            <a:prstGeom prst="rect">
              <a:avLst/>
            </a:prstGeom>
            <a:noFill/>
          </p:spPr>
          <p:txBody>
            <a:bodyPr wrap="square" rtlCol="0">
              <a:spAutoFit/>
            </a:bodyPr>
            <a:lstStyle/>
            <a:p>
              <a:r>
                <a:rPr lang="en-US"/>
                <a:t>Multimodal o/p</a:t>
              </a:r>
            </a:p>
          </p:txBody>
        </p:sp>
      </p:grpSp>
      <p:pic>
        <p:nvPicPr>
          <p:cNvPr id="7" name="Graphic 6" descr="Images with solid fill">
            <a:extLst>
              <a:ext uri="{FF2B5EF4-FFF2-40B4-BE49-F238E27FC236}">
                <a16:creationId xmlns:a16="http://schemas.microsoft.com/office/drawing/2014/main" id="{ED9EBF65-CC2F-2974-EC01-18B5A3FD76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05452" y="1172541"/>
            <a:ext cx="771093" cy="642233"/>
          </a:xfrm>
          <a:prstGeom prst="rect">
            <a:avLst/>
          </a:prstGeom>
        </p:spPr>
      </p:pic>
      <p:grpSp>
        <p:nvGrpSpPr>
          <p:cNvPr id="20" name="Group 19">
            <a:extLst>
              <a:ext uri="{FF2B5EF4-FFF2-40B4-BE49-F238E27FC236}">
                <a16:creationId xmlns:a16="http://schemas.microsoft.com/office/drawing/2014/main" id="{D2CE4982-7010-C07D-A8C5-5ADCD5BF1A3F}"/>
              </a:ext>
            </a:extLst>
          </p:cNvPr>
          <p:cNvGrpSpPr/>
          <p:nvPr/>
        </p:nvGrpSpPr>
        <p:grpSpPr>
          <a:xfrm>
            <a:off x="336880" y="1773402"/>
            <a:ext cx="4552557" cy="992499"/>
            <a:chOff x="336880" y="1773402"/>
            <a:chExt cx="4552557" cy="992499"/>
          </a:xfrm>
        </p:grpSpPr>
        <p:sp>
          <p:nvSpPr>
            <p:cNvPr id="4" name="Rectangle 3">
              <a:extLst>
                <a:ext uri="{FF2B5EF4-FFF2-40B4-BE49-F238E27FC236}">
                  <a16:creationId xmlns:a16="http://schemas.microsoft.com/office/drawing/2014/main" id="{CFF66033-AD1B-061A-3722-F882B4071E5C}"/>
                </a:ext>
              </a:extLst>
            </p:cNvPr>
            <p:cNvSpPr/>
            <p:nvPr/>
          </p:nvSpPr>
          <p:spPr>
            <a:xfrm>
              <a:off x="2564130" y="2113434"/>
              <a:ext cx="2325307" cy="65246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Image preprocessing</a:t>
              </a:r>
            </a:p>
          </p:txBody>
        </p:sp>
        <p:sp>
          <p:nvSpPr>
            <p:cNvPr id="27" name="TextBox 26">
              <a:extLst>
                <a:ext uri="{FF2B5EF4-FFF2-40B4-BE49-F238E27FC236}">
                  <a16:creationId xmlns:a16="http://schemas.microsoft.com/office/drawing/2014/main" id="{80052997-7F0A-B542-C446-835605552474}"/>
                </a:ext>
              </a:extLst>
            </p:cNvPr>
            <p:cNvSpPr txBox="1"/>
            <p:nvPr/>
          </p:nvSpPr>
          <p:spPr>
            <a:xfrm>
              <a:off x="336880" y="2102478"/>
              <a:ext cx="2227250" cy="646331"/>
            </a:xfrm>
            <a:prstGeom prst="rect">
              <a:avLst/>
            </a:prstGeom>
            <a:noFill/>
          </p:spPr>
          <p:txBody>
            <a:bodyPr wrap="square" lIns="91440" tIns="45720" rIns="91440" bIns="45720" rtlCol="0" anchor="t">
              <a:spAutoFit/>
            </a:bodyPr>
            <a:lstStyle/>
            <a:p>
              <a:pPr algn="ctr"/>
              <a:r>
                <a:rPr lang="en-US"/>
                <a:t>Resize,  reshape, rescale, normalize</a:t>
              </a:r>
            </a:p>
          </p:txBody>
        </p:sp>
        <p:cxnSp>
          <p:nvCxnSpPr>
            <p:cNvPr id="10" name="Straight Arrow Connector 9">
              <a:extLst>
                <a:ext uri="{FF2B5EF4-FFF2-40B4-BE49-F238E27FC236}">
                  <a16:creationId xmlns:a16="http://schemas.microsoft.com/office/drawing/2014/main" id="{4A9BC0F7-0430-F04F-1906-D6E8E84BA19C}"/>
                </a:ext>
              </a:extLst>
            </p:cNvPr>
            <p:cNvCxnSpPr>
              <a:cxnSpLocks/>
            </p:cNvCxnSpPr>
            <p:nvPr/>
          </p:nvCxnSpPr>
          <p:spPr>
            <a:xfrm>
              <a:off x="3726783" y="1773402"/>
              <a:ext cx="1" cy="34003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15" name="Graphic 14" descr="Document with solid fill">
            <a:extLst>
              <a:ext uri="{FF2B5EF4-FFF2-40B4-BE49-F238E27FC236}">
                <a16:creationId xmlns:a16="http://schemas.microsoft.com/office/drawing/2014/main" id="{DDB60921-6DF0-D23B-4DD8-A525F558B3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1423" y="1180579"/>
            <a:ext cx="639799" cy="639799"/>
          </a:xfrm>
          <a:prstGeom prst="rect">
            <a:avLst/>
          </a:prstGeom>
        </p:spPr>
      </p:pic>
      <p:grpSp>
        <p:nvGrpSpPr>
          <p:cNvPr id="23" name="Group 22">
            <a:extLst>
              <a:ext uri="{FF2B5EF4-FFF2-40B4-BE49-F238E27FC236}">
                <a16:creationId xmlns:a16="http://schemas.microsoft.com/office/drawing/2014/main" id="{531250D7-104B-9FEB-ABEA-FE564C7D98FE}"/>
              </a:ext>
            </a:extLst>
          </p:cNvPr>
          <p:cNvGrpSpPr/>
          <p:nvPr/>
        </p:nvGrpSpPr>
        <p:grpSpPr>
          <a:xfrm>
            <a:off x="5591626" y="1818432"/>
            <a:ext cx="2325307" cy="2858003"/>
            <a:chOff x="5591626" y="1818432"/>
            <a:chExt cx="2325307" cy="2858003"/>
          </a:xfrm>
        </p:grpSpPr>
        <p:sp>
          <p:nvSpPr>
            <p:cNvPr id="6" name="Rectangle 5">
              <a:extLst>
                <a:ext uri="{FF2B5EF4-FFF2-40B4-BE49-F238E27FC236}">
                  <a16:creationId xmlns:a16="http://schemas.microsoft.com/office/drawing/2014/main" id="{2CCDB708-5377-3FDA-6E26-CD35F8141FD7}"/>
                </a:ext>
              </a:extLst>
            </p:cNvPr>
            <p:cNvSpPr/>
            <p:nvPr/>
          </p:nvSpPr>
          <p:spPr>
            <a:xfrm>
              <a:off x="5591626" y="2537722"/>
              <a:ext cx="2325307" cy="65246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Text tokenization</a:t>
              </a:r>
            </a:p>
          </p:txBody>
        </p:sp>
        <p:sp>
          <p:nvSpPr>
            <p:cNvPr id="12" name="TextBox 11">
              <a:extLst>
                <a:ext uri="{FF2B5EF4-FFF2-40B4-BE49-F238E27FC236}">
                  <a16:creationId xmlns:a16="http://schemas.microsoft.com/office/drawing/2014/main" id="{82C194DA-F78A-7475-9764-F433DF0D521B}"/>
                </a:ext>
              </a:extLst>
            </p:cNvPr>
            <p:cNvSpPr txBox="1"/>
            <p:nvPr/>
          </p:nvSpPr>
          <p:spPr>
            <a:xfrm>
              <a:off x="6036198" y="4136595"/>
              <a:ext cx="1769912" cy="369332"/>
            </a:xfrm>
            <a:prstGeom prst="rect">
              <a:avLst/>
            </a:prstGeom>
            <a:noFill/>
          </p:spPr>
          <p:txBody>
            <a:bodyPr wrap="square" rtlCol="0">
              <a:spAutoFit/>
            </a:bodyPr>
            <a:lstStyle/>
            <a:p>
              <a:r>
                <a:rPr lang="en-US"/>
                <a:t>Text tokens</a:t>
              </a:r>
            </a:p>
          </p:txBody>
        </p:sp>
        <p:cxnSp>
          <p:nvCxnSpPr>
            <p:cNvPr id="19" name="Straight Arrow Connector 18">
              <a:extLst>
                <a:ext uri="{FF2B5EF4-FFF2-40B4-BE49-F238E27FC236}">
                  <a16:creationId xmlns:a16="http://schemas.microsoft.com/office/drawing/2014/main" id="{FDAEBD66-C5D1-E966-0EC1-918AFCC71E0A}"/>
                </a:ext>
              </a:extLst>
            </p:cNvPr>
            <p:cNvCxnSpPr>
              <a:cxnSpLocks/>
            </p:cNvCxnSpPr>
            <p:nvPr/>
          </p:nvCxnSpPr>
          <p:spPr>
            <a:xfrm flipH="1">
              <a:off x="5701669" y="3190189"/>
              <a:ext cx="1052611" cy="14862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1CE9C06-B64B-4DEF-8E2B-D42C579DF70A}"/>
                </a:ext>
              </a:extLst>
            </p:cNvPr>
            <p:cNvCxnSpPr>
              <a:cxnSpLocks/>
            </p:cNvCxnSpPr>
            <p:nvPr/>
          </p:nvCxnSpPr>
          <p:spPr>
            <a:xfrm>
              <a:off x="6227973" y="1818432"/>
              <a:ext cx="0" cy="7192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8B4ED3D0-730B-C9D4-AB22-96B3E4D1FC2A}"/>
              </a:ext>
            </a:extLst>
          </p:cNvPr>
          <p:cNvGrpSpPr/>
          <p:nvPr/>
        </p:nvGrpSpPr>
        <p:grpSpPr>
          <a:xfrm>
            <a:off x="2566057" y="5380888"/>
            <a:ext cx="3434382" cy="686246"/>
            <a:chOff x="2566057" y="5380888"/>
            <a:chExt cx="3434382" cy="686246"/>
          </a:xfrm>
        </p:grpSpPr>
        <p:cxnSp>
          <p:nvCxnSpPr>
            <p:cNvPr id="25" name="Straight Arrow Connector 24">
              <a:extLst>
                <a:ext uri="{FF2B5EF4-FFF2-40B4-BE49-F238E27FC236}">
                  <a16:creationId xmlns:a16="http://schemas.microsoft.com/office/drawing/2014/main" id="{98F18818-CA93-7FCC-6542-D12F84BC0487}"/>
                </a:ext>
              </a:extLst>
            </p:cNvPr>
            <p:cNvCxnSpPr>
              <a:cxnSpLocks/>
            </p:cNvCxnSpPr>
            <p:nvPr/>
          </p:nvCxnSpPr>
          <p:spPr>
            <a:xfrm>
              <a:off x="4996146" y="5380888"/>
              <a:ext cx="0" cy="2967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6341CBF8-8B96-765D-8D77-5FFFB31A9A88}"/>
                </a:ext>
              </a:extLst>
            </p:cNvPr>
            <p:cNvSpPr txBox="1"/>
            <p:nvPr/>
          </p:nvSpPr>
          <p:spPr>
            <a:xfrm>
              <a:off x="4230527" y="5611592"/>
              <a:ext cx="1769912" cy="369332"/>
            </a:xfrm>
            <a:prstGeom prst="rect">
              <a:avLst/>
            </a:prstGeom>
            <a:noFill/>
          </p:spPr>
          <p:txBody>
            <a:bodyPr wrap="square" rtlCol="0">
              <a:spAutoFit/>
            </a:bodyPr>
            <a:lstStyle/>
            <a:p>
              <a:r>
                <a:rPr lang="en-US"/>
                <a:t>Output tokens</a:t>
              </a:r>
            </a:p>
          </p:txBody>
        </p:sp>
        <p:pic>
          <p:nvPicPr>
            <p:cNvPr id="3" name="Graphic 2" descr="Document with solid fill">
              <a:extLst>
                <a:ext uri="{FF2B5EF4-FFF2-40B4-BE49-F238E27FC236}">
                  <a16:creationId xmlns:a16="http://schemas.microsoft.com/office/drawing/2014/main" id="{988CB083-4749-2458-59C0-6355640FC7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66057" y="5427335"/>
              <a:ext cx="639799" cy="639799"/>
            </a:xfrm>
            <a:prstGeom prst="rect">
              <a:avLst/>
            </a:prstGeom>
          </p:spPr>
        </p:pic>
        <p:cxnSp>
          <p:nvCxnSpPr>
            <p:cNvPr id="11" name="Straight Arrow Connector 10">
              <a:extLst>
                <a:ext uri="{FF2B5EF4-FFF2-40B4-BE49-F238E27FC236}">
                  <a16:creationId xmlns:a16="http://schemas.microsoft.com/office/drawing/2014/main" id="{3AD1A93E-EB00-DAD7-B989-DE6E6A7ADD26}"/>
                </a:ext>
              </a:extLst>
            </p:cNvPr>
            <p:cNvCxnSpPr>
              <a:cxnSpLocks/>
            </p:cNvCxnSpPr>
            <p:nvPr/>
          </p:nvCxnSpPr>
          <p:spPr>
            <a:xfrm flipH="1" flipV="1">
              <a:off x="3161388" y="5771575"/>
              <a:ext cx="1077950" cy="554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7" name="Slide Number Placeholder 16">
            <a:extLst>
              <a:ext uri="{FF2B5EF4-FFF2-40B4-BE49-F238E27FC236}">
                <a16:creationId xmlns:a16="http://schemas.microsoft.com/office/drawing/2014/main" id="{B96807A7-855C-3E38-B8EB-A1339A91A940}"/>
              </a:ext>
            </a:extLst>
          </p:cNvPr>
          <p:cNvSpPr>
            <a:spLocks noGrp="1"/>
          </p:cNvSpPr>
          <p:nvPr>
            <p:ph type="sldNum" sz="quarter" idx="12"/>
          </p:nvPr>
        </p:nvSpPr>
        <p:spPr/>
        <p:txBody>
          <a:bodyPr/>
          <a:lstStyle/>
          <a:p>
            <a:fld id="{33B4EFDB-31F5-4013-B8F2-8D0C9D809722}" type="slidenum">
              <a:rPr lang="en-US" smtClean="0"/>
              <a:t>40</a:t>
            </a:fld>
            <a:endParaRPr lang="en-US"/>
          </a:p>
        </p:txBody>
      </p:sp>
    </p:spTree>
    <p:extLst>
      <p:ext uri="{BB962C8B-B14F-4D97-AF65-F5344CB8AC3E}">
        <p14:creationId xmlns:p14="http://schemas.microsoft.com/office/powerpoint/2010/main" val="140964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7809-5284-BF99-9429-5035E93AD3FE}"/>
              </a:ext>
            </a:extLst>
          </p:cNvPr>
          <p:cNvSpPr>
            <a:spLocks noGrp="1"/>
          </p:cNvSpPr>
          <p:nvPr>
            <p:ph type="title"/>
          </p:nvPr>
        </p:nvSpPr>
        <p:spPr/>
        <p:txBody>
          <a:bodyPr/>
          <a:lstStyle/>
          <a:p>
            <a:r>
              <a:rPr lang="en-US"/>
              <a:t>Two Dominant LMM Architectures</a:t>
            </a:r>
          </a:p>
        </p:txBody>
      </p:sp>
      <p:grpSp>
        <p:nvGrpSpPr>
          <p:cNvPr id="22" name="Group 21">
            <a:extLst>
              <a:ext uri="{FF2B5EF4-FFF2-40B4-BE49-F238E27FC236}">
                <a16:creationId xmlns:a16="http://schemas.microsoft.com/office/drawing/2014/main" id="{0EB15199-D7F5-60F6-6800-4270A9C2531F}"/>
              </a:ext>
            </a:extLst>
          </p:cNvPr>
          <p:cNvGrpSpPr/>
          <p:nvPr/>
        </p:nvGrpSpPr>
        <p:grpSpPr>
          <a:xfrm>
            <a:off x="331132" y="2967970"/>
            <a:ext cx="3074443" cy="2647918"/>
            <a:chOff x="2905940" y="2106058"/>
            <a:chExt cx="5634470" cy="4161583"/>
          </a:xfrm>
        </p:grpSpPr>
        <p:sp>
          <p:nvSpPr>
            <p:cNvPr id="4" name="Rectangle 3">
              <a:extLst>
                <a:ext uri="{FF2B5EF4-FFF2-40B4-BE49-F238E27FC236}">
                  <a16:creationId xmlns:a16="http://schemas.microsoft.com/office/drawing/2014/main" id="{E27DC1E3-CE34-500B-FD33-88B381A31F7D}"/>
                </a:ext>
              </a:extLst>
            </p:cNvPr>
            <p:cNvSpPr/>
            <p:nvPr/>
          </p:nvSpPr>
          <p:spPr>
            <a:xfrm>
              <a:off x="2905940" y="2106058"/>
              <a:ext cx="2471651" cy="57323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Preprocessing</a:t>
              </a:r>
            </a:p>
          </p:txBody>
        </p:sp>
        <p:sp>
          <p:nvSpPr>
            <p:cNvPr id="5" name="Rectangle 4">
              <a:extLst>
                <a:ext uri="{FF2B5EF4-FFF2-40B4-BE49-F238E27FC236}">
                  <a16:creationId xmlns:a16="http://schemas.microsoft.com/office/drawing/2014/main" id="{944CAA27-3B1D-DA1E-D942-B5E515956B89}"/>
                </a:ext>
              </a:extLst>
            </p:cNvPr>
            <p:cNvSpPr/>
            <p:nvPr/>
          </p:nvSpPr>
          <p:spPr>
            <a:xfrm>
              <a:off x="2982301" y="3240304"/>
              <a:ext cx="2325307" cy="65246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Image encoder</a:t>
              </a:r>
            </a:p>
          </p:txBody>
        </p:sp>
        <p:sp>
          <p:nvSpPr>
            <p:cNvPr id="6" name="Rectangle 5">
              <a:extLst>
                <a:ext uri="{FF2B5EF4-FFF2-40B4-BE49-F238E27FC236}">
                  <a16:creationId xmlns:a16="http://schemas.microsoft.com/office/drawing/2014/main" id="{07DA6E8F-8440-50C6-336E-CEE79B9E2A25}"/>
                </a:ext>
              </a:extLst>
            </p:cNvPr>
            <p:cNvSpPr/>
            <p:nvPr/>
          </p:nvSpPr>
          <p:spPr>
            <a:xfrm>
              <a:off x="6009797" y="2530346"/>
              <a:ext cx="2325307" cy="65246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Text tokenization</a:t>
              </a:r>
            </a:p>
          </p:txBody>
        </p:sp>
        <p:cxnSp>
          <p:nvCxnSpPr>
            <p:cNvPr id="7" name="Straight Arrow Connector 6">
              <a:extLst>
                <a:ext uri="{FF2B5EF4-FFF2-40B4-BE49-F238E27FC236}">
                  <a16:creationId xmlns:a16="http://schemas.microsoft.com/office/drawing/2014/main" id="{17BB542E-7BA8-E3F2-8147-2A3821D155F1}"/>
                </a:ext>
              </a:extLst>
            </p:cNvPr>
            <p:cNvCxnSpPr>
              <a:cxnSpLocks/>
              <a:stCxn id="4" idx="2"/>
              <a:endCxn id="5" idx="0"/>
            </p:cNvCxnSpPr>
            <p:nvPr/>
          </p:nvCxnSpPr>
          <p:spPr>
            <a:xfrm>
              <a:off x="4141767" y="2679289"/>
              <a:ext cx="3188" cy="561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0E80659-DD33-895A-1C9B-371A7012780F}"/>
                </a:ext>
              </a:extLst>
            </p:cNvPr>
            <p:cNvCxnSpPr>
              <a:cxnSpLocks/>
              <a:stCxn id="5" idx="2"/>
            </p:cNvCxnSpPr>
            <p:nvPr/>
          </p:nvCxnSpPr>
          <p:spPr>
            <a:xfrm>
              <a:off x="4144955" y="3892771"/>
              <a:ext cx="641598" cy="776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91643873-6A19-AD9F-8CDA-6CE7377B8621}"/>
                </a:ext>
              </a:extLst>
            </p:cNvPr>
            <p:cNvSpPr txBox="1"/>
            <p:nvPr/>
          </p:nvSpPr>
          <p:spPr>
            <a:xfrm>
              <a:off x="6770498" y="3427019"/>
              <a:ext cx="1769912" cy="931502"/>
            </a:xfrm>
            <a:prstGeom prst="rect">
              <a:avLst/>
            </a:prstGeom>
            <a:noFill/>
          </p:spPr>
          <p:txBody>
            <a:bodyPr wrap="square" rtlCol="0">
              <a:spAutoFit/>
            </a:bodyPr>
            <a:lstStyle/>
            <a:p>
              <a:r>
                <a:rPr lang="en-US" sz="1000"/>
                <a:t>Text tokens</a:t>
              </a:r>
            </a:p>
          </p:txBody>
        </p:sp>
        <p:sp>
          <p:nvSpPr>
            <p:cNvPr id="10" name="TextBox 9">
              <a:extLst>
                <a:ext uri="{FF2B5EF4-FFF2-40B4-BE49-F238E27FC236}">
                  <a16:creationId xmlns:a16="http://schemas.microsoft.com/office/drawing/2014/main" id="{C012D1AB-2995-5B19-77E6-C7739BBDD947}"/>
                </a:ext>
              </a:extLst>
            </p:cNvPr>
            <p:cNvSpPr txBox="1"/>
            <p:nvPr/>
          </p:nvSpPr>
          <p:spPr>
            <a:xfrm>
              <a:off x="2938667" y="4118909"/>
              <a:ext cx="1769913" cy="931502"/>
            </a:xfrm>
            <a:prstGeom prst="rect">
              <a:avLst/>
            </a:prstGeom>
            <a:noFill/>
          </p:spPr>
          <p:txBody>
            <a:bodyPr wrap="square" rtlCol="0">
              <a:spAutoFit/>
            </a:bodyPr>
            <a:lstStyle/>
            <a:p>
              <a:r>
                <a:rPr lang="en-US" sz="1000"/>
                <a:t>Image tokens</a:t>
              </a:r>
            </a:p>
          </p:txBody>
        </p:sp>
        <p:cxnSp>
          <p:nvCxnSpPr>
            <p:cNvPr id="11" name="Straight Arrow Connector 10">
              <a:extLst>
                <a:ext uri="{FF2B5EF4-FFF2-40B4-BE49-F238E27FC236}">
                  <a16:creationId xmlns:a16="http://schemas.microsoft.com/office/drawing/2014/main" id="{CC22D320-8C80-C91F-DC50-6961239FCA1E}"/>
                </a:ext>
              </a:extLst>
            </p:cNvPr>
            <p:cNvCxnSpPr>
              <a:cxnSpLocks/>
            </p:cNvCxnSpPr>
            <p:nvPr/>
          </p:nvCxnSpPr>
          <p:spPr>
            <a:xfrm flipH="1">
              <a:off x="6119840" y="3086549"/>
              <a:ext cx="1052610" cy="15825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7C797F80-E7DA-8CDF-AEBA-EB14E8BD9A74}"/>
                </a:ext>
              </a:extLst>
            </p:cNvPr>
            <p:cNvSpPr/>
            <p:nvPr/>
          </p:nvSpPr>
          <p:spPr>
            <a:xfrm>
              <a:off x="4251663" y="4721045"/>
              <a:ext cx="2325307" cy="652467"/>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LLM</a:t>
              </a:r>
            </a:p>
          </p:txBody>
        </p:sp>
        <p:cxnSp>
          <p:nvCxnSpPr>
            <p:cNvPr id="13" name="Straight Arrow Connector 12">
              <a:extLst>
                <a:ext uri="{FF2B5EF4-FFF2-40B4-BE49-F238E27FC236}">
                  <a16:creationId xmlns:a16="http://schemas.microsoft.com/office/drawing/2014/main" id="{E8DB5986-A918-34EE-0BD9-2341C7784841}"/>
                </a:ext>
              </a:extLst>
            </p:cNvPr>
            <p:cNvCxnSpPr>
              <a:cxnSpLocks/>
            </p:cNvCxnSpPr>
            <p:nvPr/>
          </p:nvCxnSpPr>
          <p:spPr>
            <a:xfrm>
              <a:off x="5414317" y="5373512"/>
              <a:ext cx="0" cy="2967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39D898A3-85C9-4049-F8B4-431C190B2734}"/>
                </a:ext>
              </a:extLst>
            </p:cNvPr>
            <p:cNvSpPr txBox="1"/>
            <p:nvPr/>
          </p:nvSpPr>
          <p:spPr>
            <a:xfrm>
              <a:off x="4242796" y="5694410"/>
              <a:ext cx="2718136" cy="573231"/>
            </a:xfrm>
            <a:prstGeom prst="rect">
              <a:avLst/>
            </a:prstGeom>
            <a:noFill/>
          </p:spPr>
          <p:txBody>
            <a:bodyPr wrap="square" rtlCol="0">
              <a:spAutoFit/>
            </a:bodyPr>
            <a:lstStyle/>
            <a:p>
              <a:r>
                <a:rPr lang="en-US" sz="1000"/>
                <a:t>Output tokens</a:t>
              </a:r>
            </a:p>
          </p:txBody>
        </p:sp>
        <p:sp>
          <p:nvSpPr>
            <p:cNvPr id="17" name="TextBox 16">
              <a:extLst>
                <a:ext uri="{FF2B5EF4-FFF2-40B4-BE49-F238E27FC236}">
                  <a16:creationId xmlns:a16="http://schemas.microsoft.com/office/drawing/2014/main" id="{C7428DDE-00E8-200A-0620-43D2B3A84FBD}"/>
                </a:ext>
              </a:extLst>
            </p:cNvPr>
            <p:cNvSpPr txBox="1"/>
            <p:nvPr/>
          </p:nvSpPr>
          <p:spPr>
            <a:xfrm>
              <a:off x="4244820" y="2776560"/>
              <a:ext cx="1588702" cy="573231"/>
            </a:xfrm>
            <a:prstGeom prst="rect">
              <a:avLst/>
            </a:prstGeom>
            <a:noFill/>
          </p:spPr>
          <p:txBody>
            <a:bodyPr wrap="square" rtlCol="0">
              <a:spAutoFit/>
            </a:bodyPr>
            <a:lstStyle/>
            <a:p>
              <a:r>
                <a:rPr lang="en-US" sz="1000"/>
                <a:t>Patches</a:t>
              </a:r>
            </a:p>
          </p:txBody>
        </p:sp>
      </p:grpSp>
      <p:sp>
        <p:nvSpPr>
          <p:cNvPr id="24" name="TextBox 23">
            <a:extLst>
              <a:ext uri="{FF2B5EF4-FFF2-40B4-BE49-F238E27FC236}">
                <a16:creationId xmlns:a16="http://schemas.microsoft.com/office/drawing/2014/main" id="{49CAB115-2BFA-24C1-6A60-A9A6624EDAFF}"/>
              </a:ext>
            </a:extLst>
          </p:cNvPr>
          <p:cNvSpPr txBox="1"/>
          <p:nvPr/>
        </p:nvSpPr>
        <p:spPr>
          <a:xfrm>
            <a:off x="4950020" y="1839017"/>
            <a:ext cx="2503106" cy="369332"/>
          </a:xfrm>
          <a:prstGeom prst="rect">
            <a:avLst/>
          </a:prstGeom>
          <a:noFill/>
        </p:spPr>
        <p:txBody>
          <a:bodyPr wrap="square" rtlCol="0">
            <a:spAutoFit/>
          </a:bodyPr>
          <a:lstStyle/>
          <a:p>
            <a:r>
              <a:rPr lang="en-US" b="1"/>
              <a:t>Decoder-only</a:t>
            </a:r>
          </a:p>
        </p:txBody>
      </p:sp>
      <p:sp>
        <p:nvSpPr>
          <p:cNvPr id="25" name="TextBox 24">
            <a:extLst>
              <a:ext uri="{FF2B5EF4-FFF2-40B4-BE49-F238E27FC236}">
                <a16:creationId xmlns:a16="http://schemas.microsoft.com/office/drawing/2014/main" id="{BFC4BAEE-CEE2-5C3F-D314-13C76EA83C34}"/>
              </a:ext>
            </a:extLst>
          </p:cNvPr>
          <p:cNvSpPr txBox="1"/>
          <p:nvPr/>
        </p:nvSpPr>
        <p:spPr>
          <a:xfrm>
            <a:off x="9321942" y="1840732"/>
            <a:ext cx="2503106" cy="369332"/>
          </a:xfrm>
          <a:prstGeom prst="rect">
            <a:avLst/>
          </a:prstGeom>
          <a:noFill/>
        </p:spPr>
        <p:txBody>
          <a:bodyPr wrap="square" rtlCol="0">
            <a:spAutoFit/>
          </a:bodyPr>
          <a:lstStyle/>
          <a:p>
            <a:r>
              <a:rPr lang="en-US" b="1"/>
              <a:t>Cross-attention</a:t>
            </a:r>
          </a:p>
        </p:txBody>
      </p:sp>
      <p:cxnSp>
        <p:nvCxnSpPr>
          <p:cNvPr id="49" name="Straight Connector 48">
            <a:extLst>
              <a:ext uri="{FF2B5EF4-FFF2-40B4-BE49-F238E27FC236}">
                <a16:creationId xmlns:a16="http://schemas.microsoft.com/office/drawing/2014/main" id="{A0F9D365-3595-3BF9-5E69-DBF2F9912DC4}"/>
              </a:ext>
            </a:extLst>
          </p:cNvPr>
          <p:cNvCxnSpPr>
            <a:cxnSpLocks/>
          </p:cNvCxnSpPr>
          <p:nvPr/>
        </p:nvCxnSpPr>
        <p:spPr>
          <a:xfrm flipV="1">
            <a:off x="2352541" y="3510156"/>
            <a:ext cx="2221744" cy="114852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3B9BC2F-32AE-7F3F-3C54-5950D41D48CF}"/>
              </a:ext>
            </a:extLst>
          </p:cNvPr>
          <p:cNvCxnSpPr>
            <a:cxnSpLocks/>
          </p:cNvCxnSpPr>
          <p:nvPr/>
        </p:nvCxnSpPr>
        <p:spPr>
          <a:xfrm>
            <a:off x="2334225" y="5046975"/>
            <a:ext cx="2235207" cy="654070"/>
          </a:xfrm>
          <a:prstGeom prst="line">
            <a:avLst/>
          </a:prstGeom>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9A7A55D6-E073-A3C8-04FF-97F42ED89682}"/>
              </a:ext>
            </a:extLst>
          </p:cNvPr>
          <p:cNvGrpSpPr/>
          <p:nvPr/>
        </p:nvGrpSpPr>
        <p:grpSpPr>
          <a:xfrm>
            <a:off x="4010025" y="2697392"/>
            <a:ext cx="3393430" cy="2993947"/>
            <a:chOff x="4010025" y="2697392"/>
            <a:chExt cx="3393430" cy="2993947"/>
          </a:xfrm>
        </p:grpSpPr>
        <p:sp>
          <p:nvSpPr>
            <p:cNvPr id="26" name="Rectangle 25">
              <a:extLst>
                <a:ext uri="{FF2B5EF4-FFF2-40B4-BE49-F238E27FC236}">
                  <a16:creationId xmlns:a16="http://schemas.microsoft.com/office/drawing/2014/main" id="{B3A827B5-E077-53A5-8FDD-D299D7C23766}"/>
                </a:ext>
              </a:extLst>
            </p:cNvPr>
            <p:cNvSpPr/>
            <p:nvPr/>
          </p:nvSpPr>
          <p:spPr>
            <a:xfrm>
              <a:off x="4577038" y="3485889"/>
              <a:ext cx="2764397" cy="220545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5808D15-BEDF-EDE1-F671-30BE2971746C}"/>
                </a:ext>
              </a:extLst>
            </p:cNvPr>
            <p:cNvSpPr/>
            <p:nvPr/>
          </p:nvSpPr>
          <p:spPr>
            <a:xfrm>
              <a:off x="4995330" y="4185739"/>
              <a:ext cx="2058677" cy="4020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Attention</a:t>
              </a:r>
            </a:p>
          </p:txBody>
        </p:sp>
        <p:sp>
          <p:nvSpPr>
            <p:cNvPr id="29" name="Rectangle 28">
              <a:extLst>
                <a:ext uri="{FF2B5EF4-FFF2-40B4-BE49-F238E27FC236}">
                  <a16:creationId xmlns:a16="http://schemas.microsoft.com/office/drawing/2014/main" id="{F13863DC-9B60-31EA-3D0C-9BFF2380AAC9}"/>
                </a:ext>
              </a:extLst>
            </p:cNvPr>
            <p:cNvSpPr/>
            <p:nvPr/>
          </p:nvSpPr>
          <p:spPr>
            <a:xfrm>
              <a:off x="4968567" y="4752644"/>
              <a:ext cx="2079960" cy="4191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FFN</a:t>
              </a:r>
            </a:p>
          </p:txBody>
        </p:sp>
        <p:sp>
          <p:nvSpPr>
            <p:cNvPr id="31" name="TextBox 30">
              <a:extLst>
                <a:ext uri="{FF2B5EF4-FFF2-40B4-BE49-F238E27FC236}">
                  <a16:creationId xmlns:a16="http://schemas.microsoft.com/office/drawing/2014/main" id="{199E16F7-A8D0-9360-A843-6D618F162D14}"/>
                </a:ext>
              </a:extLst>
            </p:cNvPr>
            <p:cNvSpPr txBox="1"/>
            <p:nvPr/>
          </p:nvSpPr>
          <p:spPr>
            <a:xfrm>
              <a:off x="4010025" y="3498389"/>
              <a:ext cx="1758559" cy="369332"/>
            </a:xfrm>
            <a:prstGeom prst="rect">
              <a:avLst/>
            </a:prstGeom>
            <a:noFill/>
          </p:spPr>
          <p:txBody>
            <a:bodyPr wrap="square" lIns="91440" tIns="45720" rIns="91440" bIns="45720" anchor="t">
              <a:spAutoFit/>
            </a:bodyPr>
            <a:lstStyle/>
            <a:p>
              <a:pPr algn="ctr"/>
              <a:r>
                <a:rPr lang="en-US" sz="1800"/>
                <a:t>LLM</a:t>
              </a:r>
            </a:p>
          </p:txBody>
        </p:sp>
        <p:sp>
          <p:nvSpPr>
            <p:cNvPr id="36" name="TextBox 35">
              <a:extLst>
                <a:ext uri="{FF2B5EF4-FFF2-40B4-BE49-F238E27FC236}">
                  <a16:creationId xmlns:a16="http://schemas.microsoft.com/office/drawing/2014/main" id="{D3C356BA-FA73-E903-D5B8-1B62CA884012}"/>
                </a:ext>
              </a:extLst>
            </p:cNvPr>
            <p:cNvSpPr txBox="1"/>
            <p:nvPr/>
          </p:nvSpPr>
          <p:spPr>
            <a:xfrm>
              <a:off x="4770988" y="2697392"/>
              <a:ext cx="2364143" cy="369332"/>
            </a:xfrm>
            <a:prstGeom prst="rect">
              <a:avLst/>
            </a:prstGeom>
            <a:noFill/>
          </p:spPr>
          <p:txBody>
            <a:bodyPr wrap="square" rtlCol="0">
              <a:spAutoFit/>
            </a:bodyPr>
            <a:lstStyle/>
            <a:p>
              <a:r>
                <a:rPr lang="en-US"/>
                <a:t>Image + Text tokens</a:t>
              </a:r>
            </a:p>
          </p:txBody>
        </p:sp>
        <p:cxnSp>
          <p:nvCxnSpPr>
            <p:cNvPr id="38" name="Straight Arrow Connector 37">
              <a:extLst>
                <a:ext uri="{FF2B5EF4-FFF2-40B4-BE49-F238E27FC236}">
                  <a16:creationId xmlns:a16="http://schemas.microsoft.com/office/drawing/2014/main" id="{69D59B26-6078-AC87-D28E-A26ED1A7CB8A}"/>
                </a:ext>
              </a:extLst>
            </p:cNvPr>
            <p:cNvCxnSpPr>
              <a:cxnSpLocks/>
              <a:stCxn id="36" idx="2"/>
              <a:endCxn id="26" idx="0"/>
            </p:cNvCxnSpPr>
            <p:nvPr/>
          </p:nvCxnSpPr>
          <p:spPr>
            <a:xfrm>
              <a:off x="5953060" y="3066724"/>
              <a:ext cx="6177" cy="4191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DC7EBC6A-30AB-7097-AFDE-C0DF8EA07479}"/>
                </a:ext>
              </a:extLst>
            </p:cNvPr>
            <p:cNvSpPr/>
            <p:nvPr/>
          </p:nvSpPr>
          <p:spPr>
            <a:xfrm>
              <a:off x="4835050" y="4077753"/>
              <a:ext cx="2366553" cy="1230607"/>
            </a:xfrm>
            <a:prstGeom prst="roundRect">
              <a:avLst>
                <a:gd name="adj" fmla="val 1236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1622F20-295D-E8B7-A862-A75005776171}"/>
                </a:ext>
              </a:extLst>
            </p:cNvPr>
            <p:cNvSpPr txBox="1"/>
            <p:nvPr/>
          </p:nvSpPr>
          <p:spPr>
            <a:xfrm rot="2673998">
              <a:off x="6951709" y="5284910"/>
              <a:ext cx="451746" cy="369332"/>
            </a:xfrm>
            <a:prstGeom prst="rect">
              <a:avLst/>
            </a:prstGeom>
            <a:noFill/>
          </p:spPr>
          <p:txBody>
            <a:bodyPr wrap="square" rtlCol="0">
              <a:spAutoFit/>
            </a:bodyPr>
            <a:lstStyle/>
            <a:p>
              <a:r>
                <a:rPr lang="en-US" b="1"/>
                <a:t>…</a:t>
              </a:r>
            </a:p>
          </p:txBody>
        </p:sp>
      </p:grpSp>
      <p:grpSp>
        <p:nvGrpSpPr>
          <p:cNvPr id="30" name="Group 29">
            <a:extLst>
              <a:ext uri="{FF2B5EF4-FFF2-40B4-BE49-F238E27FC236}">
                <a16:creationId xmlns:a16="http://schemas.microsoft.com/office/drawing/2014/main" id="{E12A6185-8A97-06EB-68E3-261BA7922E09}"/>
              </a:ext>
            </a:extLst>
          </p:cNvPr>
          <p:cNvGrpSpPr/>
          <p:nvPr/>
        </p:nvGrpSpPr>
        <p:grpSpPr>
          <a:xfrm>
            <a:off x="7283760" y="2692218"/>
            <a:ext cx="4422938" cy="3030087"/>
            <a:chOff x="7283760" y="2692218"/>
            <a:chExt cx="4422938" cy="3030087"/>
          </a:xfrm>
        </p:grpSpPr>
        <p:sp>
          <p:nvSpPr>
            <p:cNvPr id="43" name="TextBox 42">
              <a:extLst>
                <a:ext uri="{FF2B5EF4-FFF2-40B4-BE49-F238E27FC236}">
                  <a16:creationId xmlns:a16="http://schemas.microsoft.com/office/drawing/2014/main" id="{FE298202-A54F-ADD4-7E88-DB4123B8FA06}"/>
                </a:ext>
              </a:extLst>
            </p:cNvPr>
            <p:cNvSpPr txBox="1"/>
            <p:nvPr/>
          </p:nvSpPr>
          <p:spPr>
            <a:xfrm>
              <a:off x="7283760" y="2696493"/>
              <a:ext cx="2364143" cy="369332"/>
            </a:xfrm>
            <a:prstGeom prst="rect">
              <a:avLst/>
            </a:prstGeom>
            <a:noFill/>
          </p:spPr>
          <p:txBody>
            <a:bodyPr wrap="square" rtlCol="0">
              <a:spAutoFit/>
            </a:bodyPr>
            <a:lstStyle/>
            <a:p>
              <a:pPr algn="ctr"/>
              <a:r>
                <a:rPr lang="en-US"/>
                <a:t>Image tokens</a:t>
              </a:r>
            </a:p>
          </p:txBody>
        </p:sp>
        <p:grpSp>
          <p:nvGrpSpPr>
            <p:cNvPr id="23" name="Group 22">
              <a:extLst>
                <a:ext uri="{FF2B5EF4-FFF2-40B4-BE49-F238E27FC236}">
                  <a16:creationId xmlns:a16="http://schemas.microsoft.com/office/drawing/2014/main" id="{6F1CA238-0998-F7ED-2D00-F171427C2B10}"/>
                </a:ext>
              </a:extLst>
            </p:cNvPr>
            <p:cNvGrpSpPr/>
            <p:nvPr/>
          </p:nvGrpSpPr>
          <p:grpSpPr>
            <a:xfrm>
              <a:off x="8348209" y="2692218"/>
              <a:ext cx="3358489" cy="3030087"/>
              <a:chOff x="8348209" y="2692218"/>
              <a:chExt cx="3358489" cy="3030087"/>
            </a:xfrm>
          </p:grpSpPr>
          <p:sp>
            <p:nvSpPr>
              <p:cNvPr id="27" name="Rectangle 26">
                <a:extLst>
                  <a:ext uri="{FF2B5EF4-FFF2-40B4-BE49-F238E27FC236}">
                    <a16:creationId xmlns:a16="http://schemas.microsoft.com/office/drawing/2014/main" id="{BABDB720-31B2-6474-0957-A1F161ADD03C}"/>
                  </a:ext>
                </a:extLst>
              </p:cNvPr>
              <p:cNvSpPr/>
              <p:nvPr/>
            </p:nvSpPr>
            <p:spPr>
              <a:xfrm>
                <a:off x="8893540" y="3472245"/>
                <a:ext cx="2778957" cy="2210303"/>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511637B-E475-CC38-3C73-9F667425447E}"/>
                  </a:ext>
                </a:extLst>
              </p:cNvPr>
              <p:cNvSpPr txBox="1"/>
              <p:nvPr/>
            </p:nvSpPr>
            <p:spPr>
              <a:xfrm>
                <a:off x="8348209" y="3472245"/>
                <a:ext cx="1758559" cy="369332"/>
              </a:xfrm>
              <a:prstGeom prst="rect">
                <a:avLst/>
              </a:prstGeom>
              <a:noFill/>
            </p:spPr>
            <p:txBody>
              <a:bodyPr wrap="square">
                <a:spAutoFit/>
              </a:bodyPr>
              <a:lstStyle/>
              <a:p>
                <a:pPr algn="ctr"/>
                <a:r>
                  <a:rPr lang="en-US" sz="1800"/>
                  <a:t>LLM</a:t>
                </a:r>
              </a:p>
            </p:txBody>
          </p:sp>
          <p:sp>
            <p:nvSpPr>
              <p:cNvPr id="33" name="Rectangle 32">
                <a:extLst>
                  <a:ext uri="{FF2B5EF4-FFF2-40B4-BE49-F238E27FC236}">
                    <a16:creationId xmlns:a16="http://schemas.microsoft.com/office/drawing/2014/main" id="{A5C272FD-4445-18E3-CA1D-848205A65BE2}"/>
                  </a:ext>
                </a:extLst>
              </p:cNvPr>
              <p:cNvSpPr/>
              <p:nvPr/>
            </p:nvSpPr>
            <p:spPr>
              <a:xfrm>
                <a:off x="9243494" y="3956784"/>
                <a:ext cx="2058677" cy="4020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Attention</a:t>
                </a:r>
              </a:p>
            </p:txBody>
          </p:sp>
          <p:sp>
            <p:nvSpPr>
              <p:cNvPr id="34" name="Rectangle 33">
                <a:extLst>
                  <a:ext uri="{FF2B5EF4-FFF2-40B4-BE49-F238E27FC236}">
                    <a16:creationId xmlns:a16="http://schemas.microsoft.com/office/drawing/2014/main" id="{F55DD4B3-D529-D7F8-F51A-5D48C90DFF0E}"/>
                  </a:ext>
                </a:extLst>
              </p:cNvPr>
              <p:cNvSpPr/>
              <p:nvPr/>
            </p:nvSpPr>
            <p:spPr>
              <a:xfrm>
                <a:off x="9251637" y="4943937"/>
                <a:ext cx="2062935" cy="4148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FFN</a:t>
                </a:r>
              </a:p>
            </p:txBody>
          </p:sp>
          <p:sp>
            <p:nvSpPr>
              <p:cNvPr id="35" name="Rectangle 34">
                <a:extLst>
                  <a:ext uri="{FF2B5EF4-FFF2-40B4-BE49-F238E27FC236}">
                    <a16:creationId xmlns:a16="http://schemas.microsoft.com/office/drawing/2014/main" id="{D8036F84-10CE-445F-E22E-41F590C68033}"/>
                  </a:ext>
                </a:extLst>
              </p:cNvPr>
              <p:cNvSpPr/>
              <p:nvPr/>
            </p:nvSpPr>
            <p:spPr>
              <a:xfrm>
                <a:off x="9245797" y="4462361"/>
                <a:ext cx="2067190" cy="39782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Cross attention</a:t>
                </a:r>
              </a:p>
            </p:txBody>
          </p:sp>
          <p:sp>
            <p:nvSpPr>
              <p:cNvPr id="41" name="TextBox 40">
                <a:extLst>
                  <a:ext uri="{FF2B5EF4-FFF2-40B4-BE49-F238E27FC236}">
                    <a16:creationId xmlns:a16="http://schemas.microsoft.com/office/drawing/2014/main" id="{AA6CBEC3-E5B8-7B12-C366-64FF1B5CA323}"/>
                  </a:ext>
                </a:extLst>
              </p:cNvPr>
              <p:cNvSpPr txBox="1"/>
              <p:nvPr/>
            </p:nvSpPr>
            <p:spPr>
              <a:xfrm>
                <a:off x="8962875" y="2692218"/>
                <a:ext cx="2364143" cy="369332"/>
              </a:xfrm>
              <a:prstGeom prst="rect">
                <a:avLst/>
              </a:prstGeom>
              <a:noFill/>
            </p:spPr>
            <p:txBody>
              <a:bodyPr wrap="square" lIns="91440" tIns="45720" rIns="91440" bIns="45720" rtlCol="0" anchor="t">
                <a:spAutoFit/>
              </a:bodyPr>
              <a:lstStyle/>
              <a:p>
                <a:pPr algn="ctr"/>
                <a:r>
                  <a:rPr lang="en-US"/>
                  <a:t>Text tokens</a:t>
                </a:r>
              </a:p>
            </p:txBody>
          </p:sp>
          <p:cxnSp>
            <p:nvCxnSpPr>
              <p:cNvPr id="42" name="Straight Arrow Connector 41">
                <a:extLst>
                  <a:ext uri="{FF2B5EF4-FFF2-40B4-BE49-F238E27FC236}">
                    <a16:creationId xmlns:a16="http://schemas.microsoft.com/office/drawing/2014/main" id="{3136A01B-2645-AF6F-3C88-678A02BA177B}"/>
                  </a:ext>
                </a:extLst>
              </p:cNvPr>
              <p:cNvCxnSpPr>
                <a:cxnSpLocks/>
              </p:cNvCxnSpPr>
              <p:nvPr/>
            </p:nvCxnSpPr>
            <p:spPr>
              <a:xfrm>
                <a:off x="10138843" y="3079715"/>
                <a:ext cx="991" cy="3947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Connector: Elbow 44">
                <a:extLst>
                  <a:ext uri="{FF2B5EF4-FFF2-40B4-BE49-F238E27FC236}">
                    <a16:creationId xmlns:a16="http://schemas.microsoft.com/office/drawing/2014/main" id="{23DE7478-81AB-CCA4-D1B5-D5A361064503}"/>
                  </a:ext>
                </a:extLst>
              </p:cNvPr>
              <p:cNvCxnSpPr>
                <a:cxnSpLocks/>
                <a:stCxn id="43" idx="2"/>
                <a:endCxn id="35" idx="1"/>
              </p:cNvCxnSpPr>
              <p:nvPr/>
            </p:nvCxnSpPr>
            <p:spPr>
              <a:xfrm rot="16200000" flipH="1">
                <a:off x="8058089" y="3473567"/>
                <a:ext cx="1595450" cy="77996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A7DE9CA2-D1FF-9226-9088-2CC4BEF79E75}"/>
                  </a:ext>
                </a:extLst>
              </p:cNvPr>
              <p:cNvSpPr/>
              <p:nvPr/>
            </p:nvSpPr>
            <p:spPr>
              <a:xfrm>
                <a:off x="9063179" y="3883207"/>
                <a:ext cx="2449062" cy="1550938"/>
              </a:xfrm>
              <a:prstGeom prst="roundRect">
                <a:avLst>
                  <a:gd name="adj" fmla="val 1195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18C901A-0093-7107-71A9-1E745C9C455A}"/>
                  </a:ext>
                </a:extLst>
              </p:cNvPr>
              <p:cNvSpPr txBox="1"/>
              <p:nvPr/>
            </p:nvSpPr>
            <p:spPr>
              <a:xfrm rot="2673998">
                <a:off x="11254952" y="5352973"/>
                <a:ext cx="451746" cy="369332"/>
              </a:xfrm>
              <a:prstGeom prst="rect">
                <a:avLst/>
              </a:prstGeom>
              <a:noFill/>
            </p:spPr>
            <p:txBody>
              <a:bodyPr wrap="square" rtlCol="0">
                <a:spAutoFit/>
              </a:bodyPr>
              <a:lstStyle/>
              <a:p>
                <a:r>
                  <a:rPr lang="en-US" b="1"/>
                  <a:t>…</a:t>
                </a:r>
              </a:p>
            </p:txBody>
          </p:sp>
        </p:grpSp>
      </p:grpSp>
    </p:spTree>
    <p:extLst>
      <p:ext uri="{BB962C8B-B14F-4D97-AF65-F5344CB8AC3E}">
        <p14:creationId xmlns:p14="http://schemas.microsoft.com/office/powerpoint/2010/main" val="171706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3B4D-3F0B-E19F-2051-EB24369EBF89}"/>
              </a:ext>
            </a:extLst>
          </p:cNvPr>
          <p:cNvSpPr>
            <a:spLocks noGrp="1"/>
          </p:cNvSpPr>
          <p:nvPr>
            <p:ph type="title"/>
          </p:nvPr>
        </p:nvSpPr>
        <p:spPr/>
        <p:txBody>
          <a:bodyPr/>
          <a:lstStyle/>
          <a:p>
            <a:r>
              <a:rPr lang="en-US"/>
              <a:t>Monolithic LMM serving</a:t>
            </a:r>
          </a:p>
        </p:txBody>
      </p:sp>
      <p:sp>
        <p:nvSpPr>
          <p:cNvPr id="3" name="Content Placeholder 2">
            <a:extLst>
              <a:ext uri="{FF2B5EF4-FFF2-40B4-BE49-F238E27FC236}">
                <a16:creationId xmlns:a16="http://schemas.microsoft.com/office/drawing/2014/main" id="{48A3478F-5A1B-897F-AAB9-2D885895D55B}"/>
              </a:ext>
            </a:extLst>
          </p:cNvPr>
          <p:cNvSpPr>
            <a:spLocks noGrp="1"/>
          </p:cNvSpPr>
          <p:nvPr>
            <p:ph idx="1"/>
          </p:nvPr>
        </p:nvSpPr>
        <p:spPr>
          <a:xfrm>
            <a:off x="838200" y="1490875"/>
            <a:ext cx="10515600" cy="2261976"/>
          </a:xfrm>
        </p:spPr>
        <p:txBody>
          <a:bodyPr vert="horz" lIns="91440" tIns="45720" rIns="91440" bIns="45720" rtlCol="0" anchor="t">
            <a:normAutofit/>
          </a:bodyPr>
          <a:lstStyle/>
          <a:p>
            <a:r>
              <a:rPr lang="en-US"/>
              <a:t>Today, (</a:t>
            </a:r>
            <a:r>
              <a:rPr lang="en-US">
                <a:solidFill>
                  <a:srgbClr val="FF0000"/>
                </a:solidFill>
              </a:rPr>
              <a:t>open-source</a:t>
            </a:r>
            <a:r>
              <a:rPr lang="en-US"/>
              <a:t>) LMMs are served as a monolith</a:t>
            </a:r>
          </a:p>
          <a:p>
            <a:pPr lvl="1"/>
            <a:r>
              <a:rPr lang="en-US"/>
              <a:t>E.g., </a:t>
            </a:r>
            <a:r>
              <a:rPr lang="en-US" err="1"/>
              <a:t>vLLM</a:t>
            </a:r>
            <a:r>
              <a:rPr lang="en-US"/>
              <a:t>, </a:t>
            </a:r>
            <a:r>
              <a:rPr lang="en-US" err="1"/>
              <a:t>DeepSpeed</a:t>
            </a:r>
            <a:r>
              <a:rPr lang="en-US"/>
              <a:t>-Inference, HF-Transformers</a:t>
            </a:r>
          </a:p>
          <a:p>
            <a:pPr lvl="1"/>
            <a:r>
              <a:rPr lang="en-US"/>
              <a:t>The entire pipeline is scaled as an entire unit with identical batching, and model sharding strategies</a:t>
            </a:r>
          </a:p>
          <a:p>
            <a:pPr lvl="1"/>
            <a:r>
              <a:rPr lang="en-US"/>
              <a:t>Straightforward to implement but lacks flexibility</a:t>
            </a:r>
          </a:p>
        </p:txBody>
      </p:sp>
      <p:grpSp>
        <p:nvGrpSpPr>
          <p:cNvPr id="10" name="Group 9">
            <a:extLst>
              <a:ext uri="{FF2B5EF4-FFF2-40B4-BE49-F238E27FC236}">
                <a16:creationId xmlns:a16="http://schemas.microsoft.com/office/drawing/2014/main" id="{AF164C61-93DD-4AA6-0FD4-838A2FEA9916}"/>
              </a:ext>
            </a:extLst>
          </p:cNvPr>
          <p:cNvGrpSpPr/>
          <p:nvPr/>
        </p:nvGrpSpPr>
        <p:grpSpPr>
          <a:xfrm>
            <a:off x="1992268" y="3984537"/>
            <a:ext cx="9113350" cy="1839017"/>
            <a:chOff x="1992268" y="3984537"/>
            <a:chExt cx="9113350" cy="1839017"/>
          </a:xfrm>
        </p:grpSpPr>
        <p:sp>
          <p:nvSpPr>
            <p:cNvPr id="4" name="Rectangle 3">
              <a:extLst>
                <a:ext uri="{FF2B5EF4-FFF2-40B4-BE49-F238E27FC236}">
                  <a16:creationId xmlns:a16="http://schemas.microsoft.com/office/drawing/2014/main" id="{8C2B72E0-486E-3A28-6C2E-A403764E70ED}"/>
                </a:ext>
              </a:extLst>
            </p:cNvPr>
            <p:cNvSpPr/>
            <p:nvPr/>
          </p:nvSpPr>
          <p:spPr>
            <a:xfrm>
              <a:off x="1992268" y="3984537"/>
              <a:ext cx="1976943" cy="18390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9CEC40C-7C9D-A5E5-E55C-BB9EA34D8160}"/>
                </a:ext>
              </a:extLst>
            </p:cNvPr>
            <p:cNvSpPr/>
            <p:nvPr/>
          </p:nvSpPr>
          <p:spPr>
            <a:xfrm>
              <a:off x="2058677" y="4056054"/>
              <a:ext cx="1859450" cy="51083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Encoder</a:t>
              </a:r>
            </a:p>
          </p:txBody>
        </p:sp>
        <p:sp>
          <p:nvSpPr>
            <p:cNvPr id="6" name="Rectangle 5">
              <a:extLst>
                <a:ext uri="{FF2B5EF4-FFF2-40B4-BE49-F238E27FC236}">
                  <a16:creationId xmlns:a16="http://schemas.microsoft.com/office/drawing/2014/main" id="{435DCCFF-D330-B670-8BA3-D08DE702B5F9}"/>
                </a:ext>
              </a:extLst>
            </p:cNvPr>
            <p:cNvSpPr/>
            <p:nvPr/>
          </p:nvSpPr>
          <p:spPr>
            <a:xfrm>
              <a:off x="2058677" y="4616273"/>
              <a:ext cx="1859450" cy="114087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LLM</a:t>
              </a:r>
            </a:p>
          </p:txBody>
        </p:sp>
        <p:sp>
          <p:nvSpPr>
            <p:cNvPr id="7" name="TextBox 6">
              <a:extLst>
                <a:ext uri="{FF2B5EF4-FFF2-40B4-BE49-F238E27FC236}">
                  <a16:creationId xmlns:a16="http://schemas.microsoft.com/office/drawing/2014/main" id="{0D23465D-C190-4477-58BF-A8528150BA04}"/>
                </a:ext>
              </a:extLst>
            </p:cNvPr>
            <p:cNvSpPr txBox="1"/>
            <p:nvPr/>
          </p:nvSpPr>
          <p:spPr>
            <a:xfrm>
              <a:off x="4127570" y="4115737"/>
              <a:ext cx="1739829" cy="369332"/>
            </a:xfrm>
            <a:prstGeom prst="rect">
              <a:avLst/>
            </a:prstGeom>
            <a:noFill/>
          </p:spPr>
          <p:txBody>
            <a:bodyPr wrap="square" rtlCol="0">
              <a:spAutoFit/>
            </a:bodyPr>
            <a:lstStyle/>
            <a:p>
              <a:r>
                <a:rPr lang="en-US"/>
                <a:t>6000 tokens/s</a:t>
              </a:r>
            </a:p>
          </p:txBody>
        </p:sp>
        <p:sp>
          <p:nvSpPr>
            <p:cNvPr id="8" name="TextBox 7">
              <a:extLst>
                <a:ext uri="{FF2B5EF4-FFF2-40B4-BE49-F238E27FC236}">
                  <a16:creationId xmlns:a16="http://schemas.microsoft.com/office/drawing/2014/main" id="{FF68C6A2-A687-4FEF-A6D0-E97847411A18}"/>
                </a:ext>
              </a:extLst>
            </p:cNvPr>
            <p:cNvSpPr txBox="1"/>
            <p:nvPr/>
          </p:nvSpPr>
          <p:spPr>
            <a:xfrm>
              <a:off x="4127570" y="5054017"/>
              <a:ext cx="1631879" cy="369332"/>
            </a:xfrm>
            <a:prstGeom prst="rect">
              <a:avLst/>
            </a:prstGeom>
            <a:noFill/>
          </p:spPr>
          <p:txBody>
            <a:bodyPr wrap="square" rtlCol="0">
              <a:spAutoFit/>
            </a:bodyPr>
            <a:lstStyle/>
            <a:p>
              <a:r>
                <a:rPr lang="en-US"/>
                <a:t>4000 tokens/s</a:t>
              </a:r>
            </a:p>
          </p:txBody>
        </p:sp>
        <p:sp>
          <p:nvSpPr>
            <p:cNvPr id="9" name="TextBox 8">
              <a:extLst>
                <a:ext uri="{FF2B5EF4-FFF2-40B4-BE49-F238E27FC236}">
                  <a16:creationId xmlns:a16="http://schemas.microsoft.com/office/drawing/2014/main" id="{98F38287-F135-0166-0D20-29384B63B261}"/>
                </a:ext>
              </a:extLst>
            </p:cNvPr>
            <p:cNvSpPr txBox="1"/>
            <p:nvPr/>
          </p:nvSpPr>
          <p:spPr>
            <a:xfrm>
              <a:off x="6201574" y="4016108"/>
              <a:ext cx="4904044" cy="1200329"/>
            </a:xfrm>
            <a:prstGeom prst="rect">
              <a:avLst/>
            </a:prstGeom>
            <a:noFill/>
          </p:spPr>
          <p:txBody>
            <a:bodyPr wrap="square" rtlCol="0">
              <a:spAutoFit/>
            </a:bodyPr>
            <a:lstStyle/>
            <a:p>
              <a:r>
                <a:rPr lang="en-US"/>
                <a:t>If there’s a bust of </a:t>
              </a:r>
              <a:r>
                <a:rPr lang="en-US" b="1"/>
                <a:t>images</a:t>
              </a:r>
              <a:r>
                <a:rPr lang="en-US"/>
                <a:t>, you’ll have to scale </a:t>
              </a:r>
              <a:r>
                <a:rPr lang="en-US" b="1"/>
                <a:t>image encoders</a:t>
              </a:r>
              <a:r>
                <a:rPr lang="en-US"/>
                <a:t>,</a:t>
              </a:r>
              <a:r>
                <a:rPr lang="en-US" b="1"/>
                <a:t> </a:t>
              </a:r>
              <a:r>
                <a:rPr lang="en-US"/>
                <a:t>but you’ll end up increasing the LLM serving capacity too, which will be severely </a:t>
              </a:r>
              <a:r>
                <a:rPr lang="en-US" b="1"/>
                <a:t>underutilized</a:t>
              </a:r>
              <a:r>
                <a:rPr lang="en-US"/>
                <a:t> in </a:t>
              </a:r>
              <a:r>
                <a:rPr lang="en-US" err="1"/>
                <a:t>CroAttn</a:t>
              </a:r>
              <a:r>
                <a:rPr lang="en-US"/>
                <a:t> models</a:t>
              </a:r>
            </a:p>
          </p:txBody>
        </p:sp>
      </p:grpSp>
    </p:spTree>
    <p:extLst>
      <p:ext uri="{BB962C8B-B14F-4D97-AF65-F5344CB8AC3E}">
        <p14:creationId xmlns:p14="http://schemas.microsoft.com/office/powerpoint/2010/main" val="294940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4C7A-F212-ED56-937B-0EB5573F152D}"/>
              </a:ext>
            </a:extLst>
          </p:cNvPr>
          <p:cNvSpPr>
            <a:spLocks noGrp="1"/>
          </p:cNvSpPr>
          <p:nvPr>
            <p:ph type="title"/>
          </p:nvPr>
        </p:nvSpPr>
        <p:spPr/>
        <p:txBody>
          <a:bodyPr/>
          <a:lstStyle/>
          <a:p>
            <a:r>
              <a:rPr lang="en-US"/>
              <a:t>Characterization study</a:t>
            </a:r>
          </a:p>
        </p:txBody>
      </p:sp>
      <p:sp>
        <p:nvSpPr>
          <p:cNvPr id="3" name="Content Placeholder 2">
            <a:extLst>
              <a:ext uri="{FF2B5EF4-FFF2-40B4-BE49-F238E27FC236}">
                <a16:creationId xmlns:a16="http://schemas.microsoft.com/office/drawing/2014/main" id="{BAD576F4-6923-7CA2-4BC4-06B363F2307E}"/>
              </a:ext>
            </a:extLst>
          </p:cNvPr>
          <p:cNvSpPr>
            <a:spLocks noGrp="1"/>
          </p:cNvSpPr>
          <p:nvPr>
            <p:ph idx="1"/>
          </p:nvPr>
        </p:nvSpPr>
        <p:spPr/>
        <p:txBody>
          <a:bodyPr vert="horz" lIns="91440" tIns="45720" rIns="91440" bIns="45720" rtlCol="0" anchor="t">
            <a:normAutofit/>
          </a:bodyPr>
          <a:lstStyle/>
          <a:p>
            <a:r>
              <a:rPr lang="en-US"/>
              <a:t>Setup</a:t>
            </a:r>
          </a:p>
          <a:p>
            <a:pPr lvl="1"/>
            <a:r>
              <a:rPr lang="en-US"/>
              <a:t>6 different models across two architectures on A100 GPUs</a:t>
            </a:r>
          </a:p>
        </p:txBody>
      </p:sp>
      <p:graphicFrame>
        <p:nvGraphicFramePr>
          <p:cNvPr id="4" name="Table 3">
            <a:extLst>
              <a:ext uri="{FF2B5EF4-FFF2-40B4-BE49-F238E27FC236}">
                <a16:creationId xmlns:a16="http://schemas.microsoft.com/office/drawing/2014/main" id="{3D9B084A-500D-0E87-7625-7CB6D833AF29}"/>
              </a:ext>
            </a:extLst>
          </p:cNvPr>
          <p:cNvGraphicFramePr>
            <a:graphicFrameLocks noGrp="1"/>
          </p:cNvGraphicFramePr>
          <p:nvPr/>
        </p:nvGraphicFramePr>
        <p:xfrm>
          <a:off x="1681562" y="3004429"/>
          <a:ext cx="8128000" cy="25958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539383318"/>
                    </a:ext>
                  </a:extLst>
                </a:gridCol>
                <a:gridCol w="2032000">
                  <a:extLst>
                    <a:ext uri="{9D8B030D-6E8A-4147-A177-3AD203B41FA5}">
                      <a16:colId xmlns:a16="http://schemas.microsoft.com/office/drawing/2014/main" val="196399902"/>
                    </a:ext>
                  </a:extLst>
                </a:gridCol>
                <a:gridCol w="2032000">
                  <a:extLst>
                    <a:ext uri="{9D8B030D-6E8A-4147-A177-3AD203B41FA5}">
                      <a16:colId xmlns:a16="http://schemas.microsoft.com/office/drawing/2014/main" val="3872228700"/>
                    </a:ext>
                  </a:extLst>
                </a:gridCol>
                <a:gridCol w="2032000">
                  <a:extLst>
                    <a:ext uri="{9D8B030D-6E8A-4147-A177-3AD203B41FA5}">
                      <a16:colId xmlns:a16="http://schemas.microsoft.com/office/drawing/2014/main" val="1381804359"/>
                    </a:ext>
                  </a:extLst>
                </a:gridCol>
              </a:tblGrid>
              <a:tr h="370840">
                <a:tc>
                  <a:txBody>
                    <a:bodyPr/>
                    <a:lstStyle/>
                    <a:p>
                      <a:pPr algn="ctr"/>
                      <a:r>
                        <a:rPr lang="en-US"/>
                        <a:t>LMM</a:t>
                      </a:r>
                    </a:p>
                  </a:txBody>
                  <a:tcPr/>
                </a:tc>
                <a:tc>
                  <a:txBody>
                    <a:bodyPr/>
                    <a:lstStyle/>
                    <a:p>
                      <a:pPr algn="ctr"/>
                      <a:r>
                        <a:rPr lang="en-US"/>
                        <a:t>Arch</a:t>
                      </a:r>
                    </a:p>
                  </a:txBody>
                  <a:tcPr/>
                </a:tc>
                <a:tc>
                  <a:txBody>
                    <a:bodyPr/>
                    <a:lstStyle/>
                    <a:p>
                      <a:pPr algn="ctr"/>
                      <a:r>
                        <a:rPr lang="en-US"/>
                        <a:t>Encoder</a:t>
                      </a:r>
                    </a:p>
                  </a:txBody>
                  <a:tcPr/>
                </a:tc>
                <a:tc>
                  <a:txBody>
                    <a:bodyPr/>
                    <a:lstStyle/>
                    <a:p>
                      <a:pPr algn="ctr"/>
                      <a:r>
                        <a:rPr lang="en-US"/>
                        <a:t>LLM</a:t>
                      </a:r>
                    </a:p>
                  </a:txBody>
                  <a:tcPr/>
                </a:tc>
                <a:extLst>
                  <a:ext uri="{0D108BD9-81ED-4DB2-BD59-A6C34878D82A}">
                    <a16:rowId xmlns:a16="http://schemas.microsoft.com/office/drawing/2014/main" val="903012279"/>
                  </a:ext>
                </a:extLst>
              </a:tr>
              <a:tr h="370840">
                <a:tc>
                  <a:txBody>
                    <a:bodyPr/>
                    <a:lstStyle/>
                    <a:p>
                      <a:r>
                        <a:rPr lang="en-US"/>
                        <a:t>Llama 3.2 (11B)</a:t>
                      </a:r>
                    </a:p>
                  </a:txBody>
                  <a:tcPr/>
                </a:tc>
                <a:tc>
                  <a:txBody>
                    <a:bodyPr/>
                    <a:lstStyle/>
                    <a:p>
                      <a:r>
                        <a:rPr lang="en-US"/>
                        <a:t>Cross attn</a:t>
                      </a:r>
                    </a:p>
                  </a:txBody>
                  <a:tcPr/>
                </a:tc>
                <a:tc>
                  <a:txBody>
                    <a:bodyPr/>
                    <a:lstStyle/>
                    <a:p>
                      <a:r>
                        <a:rPr lang="en-US" err="1"/>
                        <a:t>ViT</a:t>
                      </a:r>
                      <a:r>
                        <a:rPr lang="en-US"/>
                        <a:t> – 630M</a:t>
                      </a:r>
                    </a:p>
                  </a:txBody>
                  <a:tcPr/>
                </a:tc>
                <a:tc>
                  <a:txBody>
                    <a:bodyPr/>
                    <a:lstStyle/>
                    <a:p>
                      <a:r>
                        <a:rPr lang="en-US"/>
                        <a:t>Llama 3.1 (8B)</a:t>
                      </a:r>
                    </a:p>
                  </a:txBody>
                  <a:tcPr/>
                </a:tc>
                <a:extLst>
                  <a:ext uri="{0D108BD9-81ED-4DB2-BD59-A6C34878D82A}">
                    <a16:rowId xmlns:a16="http://schemas.microsoft.com/office/drawing/2014/main" val="3630634516"/>
                  </a:ext>
                </a:extLst>
              </a:tr>
              <a:tr h="370840">
                <a:tc>
                  <a:txBody>
                    <a:bodyPr/>
                    <a:lstStyle/>
                    <a:p>
                      <a:r>
                        <a:rPr lang="en-US"/>
                        <a:t>Llama 3.2 (90B)</a:t>
                      </a:r>
                    </a:p>
                  </a:txBody>
                  <a:tcPr/>
                </a:tc>
                <a:tc>
                  <a:txBody>
                    <a:bodyPr/>
                    <a:lstStyle/>
                    <a:p>
                      <a:r>
                        <a:rPr lang="en-US"/>
                        <a:t>Cross attn</a:t>
                      </a:r>
                    </a:p>
                  </a:txBody>
                  <a:tcPr/>
                </a:tc>
                <a:tc>
                  <a:txBody>
                    <a:bodyPr/>
                    <a:lstStyle/>
                    <a:p>
                      <a:r>
                        <a:rPr lang="en-US" err="1"/>
                        <a:t>ViT</a:t>
                      </a:r>
                      <a:r>
                        <a:rPr lang="en-US"/>
                        <a:t> – 630M</a:t>
                      </a:r>
                    </a:p>
                  </a:txBody>
                  <a:tcPr/>
                </a:tc>
                <a:tc>
                  <a:txBody>
                    <a:bodyPr/>
                    <a:lstStyle/>
                    <a:p>
                      <a:r>
                        <a:rPr lang="en-US"/>
                        <a:t>Llama 3.1 (70B)</a:t>
                      </a:r>
                    </a:p>
                  </a:txBody>
                  <a:tcPr/>
                </a:tc>
                <a:extLst>
                  <a:ext uri="{0D108BD9-81ED-4DB2-BD59-A6C34878D82A}">
                    <a16:rowId xmlns:a16="http://schemas.microsoft.com/office/drawing/2014/main" val="1364145865"/>
                  </a:ext>
                </a:extLst>
              </a:tr>
              <a:tr h="370840">
                <a:tc>
                  <a:txBody>
                    <a:bodyPr/>
                    <a:lstStyle/>
                    <a:p>
                      <a:r>
                        <a:rPr lang="en-US" err="1"/>
                        <a:t>Llava</a:t>
                      </a:r>
                      <a:r>
                        <a:rPr lang="en-US"/>
                        <a:t> OV (7B)</a:t>
                      </a:r>
                    </a:p>
                  </a:txBody>
                  <a:tcPr/>
                </a:tc>
                <a:tc>
                  <a:txBody>
                    <a:bodyPr/>
                    <a:lstStyle/>
                    <a:p>
                      <a:r>
                        <a:rPr lang="en-US"/>
                        <a:t>Decoder-only</a:t>
                      </a:r>
                    </a:p>
                  </a:txBody>
                  <a:tcPr/>
                </a:tc>
                <a:tc>
                  <a:txBody>
                    <a:bodyPr/>
                    <a:lstStyle/>
                    <a:p>
                      <a:r>
                        <a:rPr lang="en-US" err="1"/>
                        <a:t>SigLIP</a:t>
                      </a:r>
                      <a:r>
                        <a:rPr lang="en-US"/>
                        <a:t> – 400M</a:t>
                      </a:r>
                    </a:p>
                  </a:txBody>
                  <a:tcPr/>
                </a:tc>
                <a:tc>
                  <a:txBody>
                    <a:bodyPr/>
                    <a:lstStyle/>
                    <a:p>
                      <a:r>
                        <a:rPr lang="en-US"/>
                        <a:t>Qwen2 (7B)</a:t>
                      </a:r>
                    </a:p>
                  </a:txBody>
                  <a:tcPr/>
                </a:tc>
                <a:extLst>
                  <a:ext uri="{0D108BD9-81ED-4DB2-BD59-A6C34878D82A}">
                    <a16:rowId xmlns:a16="http://schemas.microsoft.com/office/drawing/2014/main" val="1439861762"/>
                  </a:ext>
                </a:extLst>
              </a:tr>
              <a:tr h="370840">
                <a:tc>
                  <a:txBody>
                    <a:bodyPr/>
                    <a:lstStyle/>
                    <a:p>
                      <a:r>
                        <a:rPr lang="en-US" err="1"/>
                        <a:t>Llava</a:t>
                      </a:r>
                      <a:r>
                        <a:rPr lang="en-US"/>
                        <a:t> OV (72B)</a:t>
                      </a:r>
                    </a:p>
                  </a:txBody>
                  <a:tcPr/>
                </a:tc>
                <a:tc>
                  <a:txBody>
                    <a:bodyPr/>
                    <a:lstStyle/>
                    <a:p>
                      <a:r>
                        <a:rPr lang="en-US"/>
                        <a:t>Decoder-only</a:t>
                      </a:r>
                    </a:p>
                  </a:txBody>
                  <a:tcPr/>
                </a:tc>
                <a:tc>
                  <a:txBody>
                    <a:bodyPr/>
                    <a:lstStyle/>
                    <a:p>
                      <a:r>
                        <a:rPr lang="en-US" err="1"/>
                        <a:t>SigLIP</a:t>
                      </a:r>
                      <a:r>
                        <a:rPr lang="en-US"/>
                        <a:t> – 400M</a:t>
                      </a:r>
                    </a:p>
                  </a:txBody>
                  <a:tcPr/>
                </a:tc>
                <a:tc>
                  <a:txBody>
                    <a:bodyPr/>
                    <a:lstStyle/>
                    <a:p>
                      <a:r>
                        <a:rPr lang="en-US"/>
                        <a:t>Qwen2 (72B)</a:t>
                      </a:r>
                    </a:p>
                  </a:txBody>
                  <a:tcPr/>
                </a:tc>
                <a:extLst>
                  <a:ext uri="{0D108BD9-81ED-4DB2-BD59-A6C34878D82A}">
                    <a16:rowId xmlns:a16="http://schemas.microsoft.com/office/drawing/2014/main" val="3374726025"/>
                  </a:ext>
                </a:extLst>
              </a:tr>
              <a:tr h="370840">
                <a:tc>
                  <a:txBody>
                    <a:bodyPr/>
                    <a:lstStyle/>
                    <a:p>
                      <a:r>
                        <a:rPr lang="en-US" err="1"/>
                        <a:t>InternVL</a:t>
                      </a:r>
                      <a:r>
                        <a:rPr lang="en-US"/>
                        <a:t> 2.5 (26B)</a:t>
                      </a:r>
                    </a:p>
                  </a:txBody>
                  <a:tcPr/>
                </a:tc>
                <a:tc>
                  <a:txBody>
                    <a:bodyPr/>
                    <a:lstStyle/>
                    <a:p>
                      <a:r>
                        <a:rPr lang="en-US"/>
                        <a:t>Decoder-only</a:t>
                      </a:r>
                    </a:p>
                  </a:txBody>
                  <a:tcPr/>
                </a:tc>
                <a:tc>
                  <a:txBody>
                    <a:bodyPr/>
                    <a:lstStyle/>
                    <a:p>
                      <a:r>
                        <a:rPr lang="en-US" err="1"/>
                        <a:t>InternViT</a:t>
                      </a:r>
                      <a:r>
                        <a:rPr lang="en-US"/>
                        <a:t> – 6B</a:t>
                      </a:r>
                    </a:p>
                  </a:txBody>
                  <a:tcPr/>
                </a:tc>
                <a:tc>
                  <a:txBody>
                    <a:bodyPr/>
                    <a:lstStyle/>
                    <a:p>
                      <a:r>
                        <a:rPr lang="en-US" err="1"/>
                        <a:t>InternLM</a:t>
                      </a:r>
                      <a:r>
                        <a:rPr lang="en-US"/>
                        <a:t>  (20B)</a:t>
                      </a:r>
                    </a:p>
                  </a:txBody>
                  <a:tcPr/>
                </a:tc>
                <a:extLst>
                  <a:ext uri="{0D108BD9-81ED-4DB2-BD59-A6C34878D82A}">
                    <a16:rowId xmlns:a16="http://schemas.microsoft.com/office/drawing/2014/main" val="833920750"/>
                  </a:ext>
                </a:extLst>
              </a:tr>
              <a:tr h="370840">
                <a:tc>
                  <a:txBody>
                    <a:bodyPr/>
                    <a:lstStyle/>
                    <a:p>
                      <a:r>
                        <a:rPr lang="en-US"/>
                        <a:t>NVLM-D (72B)</a:t>
                      </a:r>
                    </a:p>
                  </a:txBody>
                  <a:tcPr/>
                </a:tc>
                <a:tc>
                  <a:txBody>
                    <a:bodyPr/>
                    <a:lstStyle/>
                    <a:p>
                      <a:r>
                        <a:rPr lang="en-US"/>
                        <a:t>Decoder-only</a:t>
                      </a:r>
                    </a:p>
                  </a:txBody>
                  <a:tcPr/>
                </a:tc>
                <a:tc>
                  <a:txBody>
                    <a:bodyPr/>
                    <a:lstStyle/>
                    <a:p>
                      <a:r>
                        <a:rPr lang="en-US" err="1"/>
                        <a:t>InternViT</a:t>
                      </a:r>
                      <a:r>
                        <a:rPr lang="en-US"/>
                        <a:t> – 6B</a:t>
                      </a:r>
                    </a:p>
                  </a:txBody>
                  <a:tcPr/>
                </a:tc>
                <a:tc>
                  <a:txBody>
                    <a:bodyPr/>
                    <a:lstStyle/>
                    <a:p>
                      <a:r>
                        <a:rPr lang="en-US"/>
                        <a:t>Qwen2-I (72B)</a:t>
                      </a:r>
                    </a:p>
                  </a:txBody>
                  <a:tcPr/>
                </a:tc>
                <a:extLst>
                  <a:ext uri="{0D108BD9-81ED-4DB2-BD59-A6C34878D82A}">
                    <a16:rowId xmlns:a16="http://schemas.microsoft.com/office/drawing/2014/main" val="971024209"/>
                  </a:ext>
                </a:extLst>
              </a:tr>
            </a:tbl>
          </a:graphicData>
        </a:graphic>
      </p:graphicFrame>
    </p:spTree>
    <p:extLst>
      <p:ext uri="{BB962C8B-B14F-4D97-AF65-F5344CB8AC3E}">
        <p14:creationId xmlns:p14="http://schemas.microsoft.com/office/powerpoint/2010/main" val="77059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520A-AF6E-15C4-3864-14509B9033F7}"/>
              </a:ext>
            </a:extLst>
          </p:cNvPr>
          <p:cNvSpPr>
            <a:spLocks noGrp="1"/>
          </p:cNvSpPr>
          <p:nvPr>
            <p:ph type="title"/>
          </p:nvPr>
        </p:nvSpPr>
        <p:spPr/>
        <p:txBody>
          <a:bodyPr/>
          <a:lstStyle/>
          <a:p>
            <a:r>
              <a:rPr lang="en-US"/>
              <a:t>1. Stage-specific optimization</a:t>
            </a:r>
          </a:p>
        </p:txBody>
      </p:sp>
      <p:sp>
        <p:nvSpPr>
          <p:cNvPr id="3" name="Content Placeholder 2">
            <a:extLst>
              <a:ext uri="{FF2B5EF4-FFF2-40B4-BE49-F238E27FC236}">
                <a16:creationId xmlns:a16="http://schemas.microsoft.com/office/drawing/2014/main" id="{621372D1-9C1E-AF81-AEEB-68C578BC3020}"/>
              </a:ext>
            </a:extLst>
          </p:cNvPr>
          <p:cNvSpPr>
            <a:spLocks noGrp="1"/>
          </p:cNvSpPr>
          <p:nvPr>
            <p:ph idx="1"/>
          </p:nvPr>
        </p:nvSpPr>
        <p:spPr/>
        <p:txBody>
          <a:bodyPr/>
          <a:lstStyle/>
          <a:p>
            <a:r>
              <a:rPr lang="en-US"/>
              <a:t>Ideal batching, parallelism strategies vary by stage</a:t>
            </a:r>
          </a:p>
        </p:txBody>
      </p:sp>
      <p:pic>
        <p:nvPicPr>
          <p:cNvPr id="5" name="Picture 4">
            <a:extLst>
              <a:ext uri="{FF2B5EF4-FFF2-40B4-BE49-F238E27FC236}">
                <a16:creationId xmlns:a16="http://schemas.microsoft.com/office/drawing/2014/main" id="{5F011852-81E1-1D1F-7D3A-6D55616F82D3}"/>
              </a:ext>
            </a:extLst>
          </p:cNvPr>
          <p:cNvPicPr>
            <a:picLocks noChangeAspect="1"/>
          </p:cNvPicPr>
          <p:nvPr/>
        </p:nvPicPr>
        <p:blipFill>
          <a:blip r:embed="rId2"/>
          <a:stretch>
            <a:fillRect/>
          </a:stretch>
        </p:blipFill>
        <p:spPr>
          <a:xfrm>
            <a:off x="545699" y="3371223"/>
            <a:ext cx="3332001" cy="2675762"/>
          </a:xfrm>
          <a:prstGeom prst="rect">
            <a:avLst/>
          </a:prstGeom>
        </p:spPr>
      </p:pic>
      <p:pic>
        <p:nvPicPr>
          <p:cNvPr id="7" name="Picture 6">
            <a:extLst>
              <a:ext uri="{FF2B5EF4-FFF2-40B4-BE49-F238E27FC236}">
                <a16:creationId xmlns:a16="http://schemas.microsoft.com/office/drawing/2014/main" id="{70EE7A1F-205F-D5EF-684C-1AFBBF35D5FB}"/>
              </a:ext>
            </a:extLst>
          </p:cNvPr>
          <p:cNvPicPr>
            <a:picLocks noChangeAspect="1"/>
          </p:cNvPicPr>
          <p:nvPr/>
        </p:nvPicPr>
        <p:blipFill>
          <a:blip r:embed="rId3"/>
          <a:stretch>
            <a:fillRect/>
          </a:stretch>
        </p:blipFill>
        <p:spPr>
          <a:xfrm>
            <a:off x="4202403" y="2727862"/>
            <a:ext cx="7929597" cy="3319123"/>
          </a:xfrm>
          <a:prstGeom prst="rect">
            <a:avLst/>
          </a:prstGeom>
        </p:spPr>
      </p:pic>
      <p:pic>
        <p:nvPicPr>
          <p:cNvPr id="6" name="Picture 5">
            <a:extLst>
              <a:ext uri="{FF2B5EF4-FFF2-40B4-BE49-F238E27FC236}">
                <a16:creationId xmlns:a16="http://schemas.microsoft.com/office/drawing/2014/main" id="{CA7BD4EC-10A5-4205-68F0-591CBE98CC81}"/>
              </a:ext>
            </a:extLst>
          </p:cNvPr>
          <p:cNvPicPr>
            <a:picLocks noChangeAspect="1"/>
          </p:cNvPicPr>
          <p:nvPr/>
        </p:nvPicPr>
        <p:blipFill>
          <a:blip r:embed="rId4"/>
          <a:stretch>
            <a:fillRect/>
          </a:stretch>
        </p:blipFill>
        <p:spPr>
          <a:xfrm>
            <a:off x="1846110" y="2914245"/>
            <a:ext cx="1473362" cy="389510"/>
          </a:xfrm>
          <a:prstGeom prst="rect">
            <a:avLst/>
          </a:prstGeom>
        </p:spPr>
      </p:pic>
    </p:spTree>
    <p:extLst>
      <p:ext uri="{BB962C8B-B14F-4D97-AF65-F5344CB8AC3E}">
        <p14:creationId xmlns:p14="http://schemas.microsoft.com/office/powerpoint/2010/main" val="36927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D956-97B1-137F-F6C8-3CD724679D86}"/>
              </a:ext>
            </a:extLst>
          </p:cNvPr>
          <p:cNvSpPr>
            <a:spLocks noGrp="1"/>
          </p:cNvSpPr>
          <p:nvPr>
            <p:ph type="title"/>
          </p:nvPr>
        </p:nvSpPr>
        <p:spPr/>
        <p:txBody>
          <a:bodyPr/>
          <a:lstStyle/>
          <a:p>
            <a:r>
              <a:rPr lang="en-US"/>
              <a:t>2. Encoding bottleneck</a:t>
            </a:r>
          </a:p>
        </p:txBody>
      </p:sp>
      <p:sp>
        <p:nvSpPr>
          <p:cNvPr id="3" name="Content Placeholder 2">
            <a:extLst>
              <a:ext uri="{FF2B5EF4-FFF2-40B4-BE49-F238E27FC236}">
                <a16:creationId xmlns:a16="http://schemas.microsoft.com/office/drawing/2014/main" id="{74A461FC-5ABB-9E65-DB44-54E80A3C02DC}"/>
              </a:ext>
            </a:extLst>
          </p:cNvPr>
          <p:cNvSpPr>
            <a:spLocks noGrp="1"/>
          </p:cNvSpPr>
          <p:nvPr>
            <p:ph idx="1"/>
          </p:nvPr>
        </p:nvSpPr>
        <p:spPr>
          <a:xfrm>
            <a:off x="838200" y="1629573"/>
            <a:ext cx="10515600" cy="535739"/>
          </a:xfrm>
        </p:spPr>
        <p:txBody>
          <a:bodyPr vert="horz" lIns="91440" tIns="45720" rIns="91440" bIns="45720" rtlCol="0" anchor="t">
            <a:normAutofit/>
          </a:bodyPr>
          <a:lstStyle/>
          <a:p>
            <a:r>
              <a:rPr lang="en-US"/>
              <a:t>A major part of TTFT is spent in image encoding</a:t>
            </a:r>
          </a:p>
        </p:txBody>
      </p:sp>
      <p:pic>
        <p:nvPicPr>
          <p:cNvPr id="5" name="Picture 4">
            <a:extLst>
              <a:ext uri="{FF2B5EF4-FFF2-40B4-BE49-F238E27FC236}">
                <a16:creationId xmlns:a16="http://schemas.microsoft.com/office/drawing/2014/main" id="{8BCDE19B-B58A-5A74-4768-D19705CE01CF}"/>
              </a:ext>
            </a:extLst>
          </p:cNvPr>
          <p:cNvPicPr>
            <a:picLocks noChangeAspect="1"/>
          </p:cNvPicPr>
          <p:nvPr/>
        </p:nvPicPr>
        <p:blipFill>
          <a:blip r:embed="rId2"/>
          <a:stretch>
            <a:fillRect/>
          </a:stretch>
        </p:blipFill>
        <p:spPr>
          <a:xfrm>
            <a:off x="366562" y="3520097"/>
            <a:ext cx="11212322" cy="2477308"/>
          </a:xfrm>
          <a:prstGeom prst="rect">
            <a:avLst/>
          </a:prstGeom>
        </p:spPr>
      </p:pic>
      <p:grpSp>
        <p:nvGrpSpPr>
          <p:cNvPr id="20" name="Group 19">
            <a:extLst>
              <a:ext uri="{FF2B5EF4-FFF2-40B4-BE49-F238E27FC236}">
                <a16:creationId xmlns:a16="http://schemas.microsoft.com/office/drawing/2014/main" id="{E47C7153-35B4-AABA-FE04-AFE5D78387EC}"/>
              </a:ext>
            </a:extLst>
          </p:cNvPr>
          <p:cNvGrpSpPr/>
          <p:nvPr/>
        </p:nvGrpSpPr>
        <p:grpSpPr>
          <a:xfrm>
            <a:off x="1399695" y="2065653"/>
            <a:ext cx="1874776" cy="893979"/>
            <a:chOff x="1399695" y="3020922"/>
            <a:chExt cx="1874776" cy="893979"/>
          </a:xfrm>
        </p:grpSpPr>
        <p:sp>
          <p:nvSpPr>
            <p:cNvPr id="9" name="Rectangle 8">
              <a:extLst>
                <a:ext uri="{FF2B5EF4-FFF2-40B4-BE49-F238E27FC236}">
                  <a16:creationId xmlns:a16="http://schemas.microsoft.com/office/drawing/2014/main" id="{1790DC18-7465-B002-DECF-13E3E4407471}"/>
                </a:ext>
              </a:extLst>
            </p:cNvPr>
            <p:cNvSpPr/>
            <p:nvPr/>
          </p:nvSpPr>
          <p:spPr>
            <a:xfrm>
              <a:off x="2296800" y="3309748"/>
              <a:ext cx="496800" cy="259200"/>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0CF0AEB-028E-DB91-86A2-57432F57879F}"/>
                </a:ext>
              </a:extLst>
            </p:cNvPr>
            <p:cNvSpPr txBox="1"/>
            <p:nvPr/>
          </p:nvSpPr>
          <p:spPr>
            <a:xfrm>
              <a:off x="2241300" y="3020922"/>
              <a:ext cx="842400" cy="307777"/>
            </a:xfrm>
            <a:prstGeom prst="rect">
              <a:avLst/>
            </a:prstGeom>
            <a:noFill/>
          </p:spPr>
          <p:txBody>
            <a:bodyPr wrap="square" rtlCol="0">
              <a:spAutoFit/>
            </a:bodyPr>
            <a:lstStyle/>
            <a:p>
              <a:r>
                <a:rPr lang="en-US" sz="1400"/>
                <a:t>22ms</a:t>
              </a:r>
            </a:p>
          </p:txBody>
        </p:sp>
        <p:sp>
          <p:nvSpPr>
            <p:cNvPr id="15" name="TextBox 14">
              <a:extLst>
                <a:ext uri="{FF2B5EF4-FFF2-40B4-BE49-F238E27FC236}">
                  <a16:creationId xmlns:a16="http://schemas.microsoft.com/office/drawing/2014/main" id="{424BF087-7CD2-2F24-9241-6FDCDD56EAB8}"/>
                </a:ext>
              </a:extLst>
            </p:cNvPr>
            <p:cNvSpPr txBox="1"/>
            <p:nvPr/>
          </p:nvSpPr>
          <p:spPr>
            <a:xfrm>
              <a:off x="1399695" y="3545569"/>
              <a:ext cx="1874776" cy="369332"/>
            </a:xfrm>
            <a:prstGeom prst="rect">
              <a:avLst/>
            </a:prstGeom>
            <a:noFill/>
          </p:spPr>
          <p:txBody>
            <a:bodyPr wrap="square" rtlCol="0">
              <a:spAutoFit/>
            </a:bodyPr>
            <a:lstStyle/>
            <a:p>
              <a:r>
                <a:rPr lang="en-US" b="1">
                  <a:solidFill>
                    <a:schemeClr val="tx1">
                      <a:lumMod val="65000"/>
                      <a:lumOff val="35000"/>
                    </a:schemeClr>
                  </a:solidFill>
                </a:rPr>
                <a:t>Pre-processing</a:t>
              </a:r>
            </a:p>
          </p:txBody>
        </p:sp>
      </p:grpSp>
      <p:grpSp>
        <p:nvGrpSpPr>
          <p:cNvPr id="21" name="Group 20">
            <a:extLst>
              <a:ext uri="{FF2B5EF4-FFF2-40B4-BE49-F238E27FC236}">
                <a16:creationId xmlns:a16="http://schemas.microsoft.com/office/drawing/2014/main" id="{AA4B266A-D9A0-CBCF-5260-D601F742C84B}"/>
              </a:ext>
            </a:extLst>
          </p:cNvPr>
          <p:cNvGrpSpPr/>
          <p:nvPr/>
        </p:nvGrpSpPr>
        <p:grpSpPr>
          <a:xfrm>
            <a:off x="2793600" y="2065653"/>
            <a:ext cx="4003200" cy="890753"/>
            <a:chOff x="2793600" y="3020922"/>
            <a:chExt cx="4003200" cy="890753"/>
          </a:xfrm>
        </p:grpSpPr>
        <p:sp>
          <p:nvSpPr>
            <p:cNvPr id="10" name="Rectangle 9">
              <a:extLst>
                <a:ext uri="{FF2B5EF4-FFF2-40B4-BE49-F238E27FC236}">
                  <a16:creationId xmlns:a16="http://schemas.microsoft.com/office/drawing/2014/main" id="{3808C8F0-263A-FF39-B297-0201CC6A56DB}"/>
                </a:ext>
              </a:extLst>
            </p:cNvPr>
            <p:cNvSpPr/>
            <p:nvPr/>
          </p:nvSpPr>
          <p:spPr>
            <a:xfrm>
              <a:off x="2793600" y="3309748"/>
              <a:ext cx="4003200" cy="259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B63E25D-443D-A92E-EF1E-A081E0C52332}"/>
                </a:ext>
              </a:extLst>
            </p:cNvPr>
            <p:cNvSpPr txBox="1"/>
            <p:nvPr/>
          </p:nvSpPr>
          <p:spPr>
            <a:xfrm>
              <a:off x="4486800" y="3020922"/>
              <a:ext cx="842400" cy="307777"/>
            </a:xfrm>
            <a:prstGeom prst="rect">
              <a:avLst/>
            </a:prstGeom>
            <a:noFill/>
          </p:spPr>
          <p:txBody>
            <a:bodyPr wrap="square" rtlCol="0">
              <a:spAutoFit/>
            </a:bodyPr>
            <a:lstStyle/>
            <a:p>
              <a:r>
                <a:rPr lang="en-US" sz="1400"/>
                <a:t>295ms</a:t>
              </a:r>
            </a:p>
          </p:txBody>
        </p:sp>
        <p:sp>
          <p:nvSpPr>
            <p:cNvPr id="16" name="TextBox 15">
              <a:extLst>
                <a:ext uri="{FF2B5EF4-FFF2-40B4-BE49-F238E27FC236}">
                  <a16:creationId xmlns:a16="http://schemas.microsoft.com/office/drawing/2014/main" id="{33482DBE-B64C-8ADB-C55F-A0FCED55C347}"/>
                </a:ext>
              </a:extLst>
            </p:cNvPr>
            <p:cNvSpPr txBox="1"/>
            <p:nvPr/>
          </p:nvSpPr>
          <p:spPr>
            <a:xfrm>
              <a:off x="4097947" y="3542343"/>
              <a:ext cx="1874776" cy="369332"/>
            </a:xfrm>
            <a:prstGeom prst="rect">
              <a:avLst/>
            </a:prstGeom>
            <a:noFill/>
          </p:spPr>
          <p:txBody>
            <a:bodyPr wrap="square" rtlCol="0">
              <a:spAutoFit/>
            </a:bodyPr>
            <a:lstStyle/>
            <a:p>
              <a:r>
                <a:rPr lang="en-US" b="1">
                  <a:solidFill>
                    <a:schemeClr val="accent6"/>
                  </a:solidFill>
                </a:rPr>
                <a:t>Encoding</a:t>
              </a:r>
            </a:p>
          </p:txBody>
        </p:sp>
      </p:grpSp>
      <p:grpSp>
        <p:nvGrpSpPr>
          <p:cNvPr id="22" name="Group 21">
            <a:extLst>
              <a:ext uri="{FF2B5EF4-FFF2-40B4-BE49-F238E27FC236}">
                <a16:creationId xmlns:a16="http://schemas.microsoft.com/office/drawing/2014/main" id="{E99D3CAD-3F26-7975-A48F-3DB340689848}"/>
              </a:ext>
            </a:extLst>
          </p:cNvPr>
          <p:cNvGrpSpPr/>
          <p:nvPr/>
        </p:nvGrpSpPr>
        <p:grpSpPr>
          <a:xfrm>
            <a:off x="6796200" y="2060253"/>
            <a:ext cx="2048077" cy="917358"/>
            <a:chOff x="6796200" y="3015522"/>
            <a:chExt cx="2048077" cy="917358"/>
          </a:xfrm>
        </p:grpSpPr>
        <p:sp>
          <p:nvSpPr>
            <p:cNvPr id="11" name="Rectangle 10">
              <a:extLst>
                <a:ext uri="{FF2B5EF4-FFF2-40B4-BE49-F238E27FC236}">
                  <a16:creationId xmlns:a16="http://schemas.microsoft.com/office/drawing/2014/main" id="{CAAF5B06-A410-49EF-CD67-FEAC279644C9}"/>
                </a:ext>
              </a:extLst>
            </p:cNvPr>
            <p:cNvSpPr/>
            <p:nvPr/>
          </p:nvSpPr>
          <p:spPr>
            <a:xfrm>
              <a:off x="6796200" y="3309748"/>
              <a:ext cx="1224600" cy="2592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8491CBE-2FC0-68DF-D605-B8440F9991DA}"/>
                </a:ext>
              </a:extLst>
            </p:cNvPr>
            <p:cNvSpPr txBox="1"/>
            <p:nvPr/>
          </p:nvSpPr>
          <p:spPr>
            <a:xfrm>
              <a:off x="7109100" y="3015522"/>
              <a:ext cx="842400" cy="307777"/>
            </a:xfrm>
            <a:prstGeom prst="rect">
              <a:avLst/>
            </a:prstGeom>
            <a:noFill/>
          </p:spPr>
          <p:txBody>
            <a:bodyPr wrap="square" rtlCol="0">
              <a:spAutoFit/>
            </a:bodyPr>
            <a:lstStyle/>
            <a:p>
              <a:r>
                <a:rPr lang="en-US" sz="1400"/>
                <a:t>57ms</a:t>
              </a:r>
            </a:p>
          </p:txBody>
        </p:sp>
        <p:sp>
          <p:nvSpPr>
            <p:cNvPr id="17" name="TextBox 16">
              <a:extLst>
                <a:ext uri="{FF2B5EF4-FFF2-40B4-BE49-F238E27FC236}">
                  <a16:creationId xmlns:a16="http://schemas.microsoft.com/office/drawing/2014/main" id="{2BC7BC70-A0D9-806B-8426-99663DB49D68}"/>
                </a:ext>
              </a:extLst>
            </p:cNvPr>
            <p:cNvSpPr txBox="1"/>
            <p:nvPr/>
          </p:nvSpPr>
          <p:spPr>
            <a:xfrm>
              <a:off x="6969501" y="3563548"/>
              <a:ext cx="1874776" cy="369332"/>
            </a:xfrm>
            <a:prstGeom prst="rect">
              <a:avLst/>
            </a:prstGeom>
            <a:noFill/>
          </p:spPr>
          <p:txBody>
            <a:bodyPr wrap="square" rtlCol="0">
              <a:spAutoFit/>
            </a:bodyPr>
            <a:lstStyle/>
            <a:p>
              <a:r>
                <a:rPr lang="en-US" b="1">
                  <a:solidFill>
                    <a:schemeClr val="accent2">
                      <a:lumMod val="75000"/>
                    </a:schemeClr>
                  </a:solidFill>
                </a:rPr>
                <a:t>Prefill</a:t>
              </a:r>
            </a:p>
          </p:txBody>
        </p:sp>
      </p:grpSp>
      <p:sp>
        <p:nvSpPr>
          <p:cNvPr id="18" name="TextBox 17">
            <a:extLst>
              <a:ext uri="{FF2B5EF4-FFF2-40B4-BE49-F238E27FC236}">
                <a16:creationId xmlns:a16="http://schemas.microsoft.com/office/drawing/2014/main" id="{02B5C0DC-F489-6626-7D0B-BDBBB3D224AB}"/>
              </a:ext>
            </a:extLst>
          </p:cNvPr>
          <p:cNvSpPr txBox="1"/>
          <p:nvPr/>
        </p:nvSpPr>
        <p:spPr>
          <a:xfrm>
            <a:off x="4008783" y="2846274"/>
            <a:ext cx="1874776" cy="369332"/>
          </a:xfrm>
          <a:prstGeom prst="rect">
            <a:avLst/>
          </a:prstGeom>
          <a:noFill/>
        </p:spPr>
        <p:txBody>
          <a:bodyPr wrap="square" rtlCol="0">
            <a:spAutoFit/>
          </a:bodyPr>
          <a:lstStyle/>
          <a:p>
            <a:r>
              <a:rPr lang="en-US" b="1">
                <a:solidFill>
                  <a:srgbClr val="FF0000"/>
                </a:solidFill>
              </a:rPr>
              <a:t>80% of TTFT</a:t>
            </a:r>
          </a:p>
        </p:txBody>
      </p:sp>
      <p:sp>
        <p:nvSpPr>
          <p:cNvPr id="19" name="TextBox 18">
            <a:extLst>
              <a:ext uri="{FF2B5EF4-FFF2-40B4-BE49-F238E27FC236}">
                <a16:creationId xmlns:a16="http://schemas.microsoft.com/office/drawing/2014/main" id="{DFEF8D52-ECC6-23FF-4AEF-D81D45E910FF}"/>
              </a:ext>
            </a:extLst>
          </p:cNvPr>
          <p:cNvSpPr txBox="1"/>
          <p:nvPr/>
        </p:nvSpPr>
        <p:spPr>
          <a:xfrm>
            <a:off x="8850929" y="1929630"/>
            <a:ext cx="1874776" cy="923330"/>
          </a:xfrm>
          <a:prstGeom prst="rect">
            <a:avLst/>
          </a:prstGeom>
          <a:noFill/>
        </p:spPr>
        <p:txBody>
          <a:bodyPr wrap="square" rtlCol="0">
            <a:spAutoFit/>
          </a:bodyPr>
          <a:lstStyle/>
          <a:p>
            <a:r>
              <a:rPr lang="en-US" b="1">
                <a:solidFill>
                  <a:srgbClr val="FF0000"/>
                </a:solidFill>
              </a:rPr>
              <a:t>Llama3.2 11B on ShareGPT-4o dataset</a:t>
            </a:r>
          </a:p>
        </p:txBody>
      </p:sp>
      <p:sp>
        <p:nvSpPr>
          <p:cNvPr id="24" name="TextBox 23">
            <a:extLst>
              <a:ext uri="{FF2B5EF4-FFF2-40B4-BE49-F238E27FC236}">
                <a16:creationId xmlns:a16="http://schemas.microsoft.com/office/drawing/2014/main" id="{326B6760-E67E-4040-70A3-3DEF9993D443}"/>
              </a:ext>
            </a:extLst>
          </p:cNvPr>
          <p:cNvSpPr txBox="1"/>
          <p:nvPr/>
        </p:nvSpPr>
        <p:spPr>
          <a:xfrm>
            <a:off x="366562" y="6157760"/>
            <a:ext cx="6096850" cy="400110"/>
          </a:xfrm>
          <a:prstGeom prst="rect">
            <a:avLst/>
          </a:prstGeom>
          <a:noFill/>
        </p:spPr>
        <p:txBody>
          <a:bodyPr wrap="square">
            <a:spAutoFit/>
          </a:bodyPr>
          <a:lstStyle/>
          <a:p>
            <a:pPr lvl="1"/>
            <a:r>
              <a:rPr lang="en-US" sz="2000" err="1"/>
              <a:t>Upto</a:t>
            </a:r>
            <a:r>
              <a:rPr lang="en-US" sz="2000"/>
              <a:t> 50% for </a:t>
            </a:r>
            <a:r>
              <a:rPr lang="en-US" sz="2000" err="1"/>
              <a:t>DecOnly</a:t>
            </a:r>
            <a:r>
              <a:rPr lang="en-US" sz="2000"/>
              <a:t> models like NVML-D</a:t>
            </a:r>
          </a:p>
        </p:txBody>
      </p:sp>
    </p:spTree>
    <p:extLst>
      <p:ext uri="{BB962C8B-B14F-4D97-AF65-F5344CB8AC3E}">
        <p14:creationId xmlns:p14="http://schemas.microsoft.com/office/powerpoint/2010/main" val="360784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DA6E-A6CF-4147-0019-169F553B6174}"/>
              </a:ext>
            </a:extLst>
          </p:cNvPr>
          <p:cNvSpPr>
            <a:spLocks noGrp="1"/>
          </p:cNvSpPr>
          <p:nvPr>
            <p:ph type="title"/>
          </p:nvPr>
        </p:nvSpPr>
        <p:spPr/>
        <p:txBody>
          <a:bodyPr/>
          <a:lstStyle/>
          <a:p>
            <a:r>
              <a:rPr lang="en-US"/>
              <a:t>3. Scheduling and Routing</a:t>
            </a:r>
          </a:p>
        </p:txBody>
      </p:sp>
      <p:sp>
        <p:nvSpPr>
          <p:cNvPr id="3" name="Content Placeholder 2">
            <a:extLst>
              <a:ext uri="{FF2B5EF4-FFF2-40B4-BE49-F238E27FC236}">
                <a16:creationId xmlns:a16="http://schemas.microsoft.com/office/drawing/2014/main" id="{801C73BF-E63E-94DF-7114-A44FF1E4F42B}"/>
              </a:ext>
            </a:extLst>
          </p:cNvPr>
          <p:cNvSpPr>
            <a:spLocks noGrp="1"/>
          </p:cNvSpPr>
          <p:nvPr>
            <p:ph idx="1"/>
          </p:nvPr>
        </p:nvSpPr>
        <p:spPr/>
        <p:txBody>
          <a:bodyPr/>
          <a:lstStyle/>
          <a:p>
            <a:r>
              <a:rPr lang="en-US"/>
              <a:t>Production workloads exhibit modality-specific bursts</a:t>
            </a:r>
          </a:p>
        </p:txBody>
      </p:sp>
      <p:sp>
        <p:nvSpPr>
          <p:cNvPr id="5" name="TextBox 4">
            <a:extLst>
              <a:ext uri="{FF2B5EF4-FFF2-40B4-BE49-F238E27FC236}">
                <a16:creationId xmlns:a16="http://schemas.microsoft.com/office/drawing/2014/main" id="{F7D4CB6E-8F5C-21F8-56E0-70D5935016A6}"/>
              </a:ext>
            </a:extLst>
          </p:cNvPr>
          <p:cNvSpPr txBox="1"/>
          <p:nvPr/>
        </p:nvSpPr>
        <p:spPr>
          <a:xfrm>
            <a:off x="8910824" y="979108"/>
            <a:ext cx="2916000" cy="646331"/>
          </a:xfrm>
          <a:prstGeom prst="rect">
            <a:avLst/>
          </a:prstGeom>
          <a:noFill/>
        </p:spPr>
        <p:txBody>
          <a:bodyPr wrap="square" lIns="91440" tIns="45720" rIns="91440" bIns="45720" rtlCol="0" anchor="t">
            <a:spAutoFit/>
          </a:bodyPr>
          <a:lstStyle/>
          <a:p>
            <a:r>
              <a:rPr lang="en-US"/>
              <a:t>GPT4 - </a:t>
            </a:r>
            <a:r>
              <a:rPr lang="en-US" err="1"/>
              <a:t>uswest</a:t>
            </a:r>
            <a:r>
              <a:rPr lang="en-US"/>
              <a:t> over 7 days</a:t>
            </a:r>
          </a:p>
          <a:p>
            <a:r>
              <a:rPr lang="en-US"/>
              <a:t>Oct 2024</a:t>
            </a:r>
          </a:p>
        </p:txBody>
      </p:sp>
      <p:sp>
        <p:nvSpPr>
          <p:cNvPr id="6" name="Rectangle 5">
            <a:extLst>
              <a:ext uri="{FF2B5EF4-FFF2-40B4-BE49-F238E27FC236}">
                <a16:creationId xmlns:a16="http://schemas.microsoft.com/office/drawing/2014/main" id="{A9181BA2-792E-F8E7-3655-9450EB7112B4}"/>
              </a:ext>
            </a:extLst>
          </p:cNvPr>
          <p:cNvSpPr/>
          <p:nvPr/>
        </p:nvSpPr>
        <p:spPr>
          <a:xfrm>
            <a:off x="1165518" y="2465751"/>
            <a:ext cx="9705921" cy="7218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1CE5A7-8A4D-33AE-5254-73DD3123D7E3}"/>
              </a:ext>
            </a:extLst>
          </p:cNvPr>
          <p:cNvSpPr/>
          <p:nvPr/>
        </p:nvSpPr>
        <p:spPr>
          <a:xfrm>
            <a:off x="413734" y="5384413"/>
            <a:ext cx="10676559" cy="986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96D5C25-0926-2A8F-C09D-974B3298C3B6}"/>
              </a:ext>
            </a:extLst>
          </p:cNvPr>
          <p:cNvCxnSpPr/>
          <p:nvPr/>
        </p:nvCxnSpPr>
        <p:spPr>
          <a:xfrm>
            <a:off x="10040592" y="2034528"/>
            <a:ext cx="7202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9739E39-F419-4EBD-BA34-DF044493EC6B}"/>
              </a:ext>
            </a:extLst>
          </p:cNvPr>
          <p:cNvCxnSpPr/>
          <p:nvPr/>
        </p:nvCxnSpPr>
        <p:spPr>
          <a:xfrm>
            <a:off x="10031217" y="2329962"/>
            <a:ext cx="720282"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960287D-93BA-96AB-70F1-475C3DDAD455}"/>
              </a:ext>
            </a:extLst>
          </p:cNvPr>
          <p:cNvSpPr txBox="1"/>
          <p:nvPr/>
        </p:nvSpPr>
        <p:spPr>
          <a:xfrm>
            <a:off x="10773712" y="1860929"/>
            <a:ext cx="1652494" cy="369332"/>
          </a:xfrm>
          <a:prstGeom prst="rect">
            <a:avLst/>
          </a:prstGeom>
          <a:noFill/>
        </p:spPr>
        <p:txBody>
          <a:bodyPr wrap="square" rtlCol="0">
            <a:spAutoFit/>
          </a:bodyPr>
          <a:lstStyle/>
          <a:p>
            <a:r>
              <a:rPr lang="en-US"/>
              <a:t>Image + Text</a:t>
            </a:r>
          </a:p>
        </p:txBody>
      </p:sp>
      <p:sp>
        <p:nvSpPr>
          <p:cNvPr id="12" name="TextBox 11">
            <a:extLst>
              <a:ext uri="{FF2B5EF4-FFF2-40B4-BE49-F238E27FC236}">
                <a16:creationId xmlns:a16="http://schemas.microsoft.com/office/drawing/2014/main" id="{B306401C-B36B-FAF8-5412-363FE609F786}"/>
              </a:ext>
            </a:extLst>
          </p:cNvPr>
          <p:cNvSpPr txBox="1"/>
          <p:nvPr/>
        </p:nvSpPr>
        <p:spPr>
          <a:xfrm>
            <a:off x="10751499" y="2123462"/>
            <a:ext cx="1403830" cy="369332"/>
          </a:xfrm>
          <a:prstGeom prst="rect">
            <a:avLst/>
          </a:prstGeom>
          <a:noFill/>
        </p:spPr>
        <p:txBody>
          <a:bodyPr wrap="square" rtlCol="0">
            <a:spAutoFit/>
          </a:bodyPr>
          <a:lstStyle/>
          <a:p>
            <a:r>
              <a:rPr lang="en-US"/>
              <a:t> Text</a:t>
            </a:r>
          </a:p>
        </p:txBody>
      </p:sp>
      <p:grpSp>
        <p:nvGrpSpPr>
          <p:cNvPr id="8" name="Group 7">
            <a:extLst>
              <a:ext uri="{FF2B5EF4-FFF2-40B4-BE49-F238E27FC236}">
                <a16:creationId xmlns:a16="http://schemas.microsoft.com/office/drawing/2014/main" id="{B20727AE-05EF-8DD7-BCBA-D2160F4111FB}"/>
              </a:ext>
            </a:extLst>
          </p:cNvPr>
          <p:cNvGrpSpPr/>
          <p:nvPr/>
        </p:nvGrpSpPr>
        <p:grpSpPr>
          <a:xfrm>
            <a:off x="1687564" y="3187629"/>
            <a:ext cx="5683619" cy="2504044"/>
            <a:chOff x="4063776" y="2088566"/>
            <a:chExt cx="4064448" cy="2273987"/>
          </a:xfrm>
        </p:grpSpPr>
        <p:pic>
          <p:nvPicPr>
            <p:cNvPr id="16" name="Picture 15">
              <a:extLst>
                <a:ext uri="{FF2B5EF4-FFF2-40B4-BE49-F238E27FC236}">
                  <a16:creationId xmlns:a16="http://schemas.microsoft.com/office/drawing/2014/main" id="{BE2A2CC2-D1F6-D6FE-0BDD-149B889F04C8}"/>
                </a:ext>
              </a:extLst>
            </p:cNvPr>
            <p:cNvPicPr>
              <a:picLocks noChangeAspect="1"/>
            </p:cNvPicPr>
            <p:nvPr/>
          </p:nvPicPr>
          <p:blipFill>
            <a:blip r:embed="rId3"/>
            <a:stretch>
              <a:fillRect/>
            </a:stretch>
          </p:blipFill>
          <p:spPr>
            <a:xfrm>
              <a:off x="4063776" y="2495447"/>
              <a:ext cx="4064448" cy="1867106"/>
            </a:xfrm>
            <a:prstGeom prst="rect">
              <a:avLst/>
            </a:prstGeom>
          </p:spPr>
        </p:pic>
        <p:pic>
          <p:nvPicPr>
            <p:cNvPr id="17" name="Picture 16">
              <a:extLst>
                <a:ext uri="{FF2B5EF4-FFF2-40B4-BE49-F238E27FC236}">
                  <a16:creationId xmlns:a16="http://schemas.microsoft.com/office/drawing/2014/main" id="{366B1224-F5A7-5C4D-B560-3F88C63C8482}"/>
                </a:ext>
              </a:extLst>
            </p:cNvPr>
            <p:cNvPicPr>
              <a:picLocks noChangeAspect="1"/>
            </p:cNvPicPr>
            <p:nvPr/>
          </p:nvPicPr>
          <p:blipFill>
            <a:blip r:embed="rId4"/>
            <a:stretch>
              <a:fillRect/>
            </a:stretch>
          </p:blipFill>
          <p:spPr>
            <a:xfrm>
              <a:off x="5028784" y="2088566"/>
              <a:ext cx="2637657" cy="275197"/>
            </a:xfrm>
            <a:prstGeom prst="rect">
              <a:avLst/>
            </a:prstGeom>
          </p:spPr>
        </p:pic>
      </p:grpSp>
      <p:sp>
        <p:nvSpPr>
          <p:cNvPr id="13" name="Rectangle 12">
            <a:extLst>
              <a:ext uri="{FF2B5EF4-FFF2-40B4-BE49-F238E27FC236}">
                <a16:creationId xmlns:a16="http://schemas.microsoft.com/office/drawing/2014/main" id="{43687DDC-5120-C1F2-7315-6330ED5D222D}"/>
              </a:ext>
            </a:extLst>
          </p:cNvPr>
          <p:cNvSpPr/>
          <p:nvPr/>
        </p:nvSpPr>
        <p:spPr>
          <a:xfrm>
            <a:off x="4182904" y="2465751"/>
            <a:ext cx="809296" cy="4239849"/>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E0837F-A9AA-2665-42E6-C6D5BB9F8EA7}"/>
              </a:ext>
            </a:extLst>
          </p:cNvPr>
          <p:cNvSpPr/>
          <p:nvPr/>
        </p:nvSpPr>
        <p:spPr>
          <a:xfrm>
            <a:off x="2490522" y="2419095"/>
            <a:ext cx="488731" cy="4239849"/>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58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FE27-ADF8-3BEF-8964-7D234DDC7878}"/>
              </a:ext>
            </a:extLst>
          </p:cNvPr>
          <p:cNvSpPr>
            <a:spLocks noGrp="1"/>
          </p:cNvSpPr>
          <p:nvPr>
            <p:ph type="title"/>
          </p:nvPr>
        </p:nvSpPr>
        <p:spPr/>
        <p:txBody>
          <a:bodyPr/>
          <a:lstStyle/>
          <a:p>
            <a:r>
              <a:rPr lang="en-US" dirty="0"/>
              <a:t>Key challenges and ideas</a:t>
            </a:r>
          </a:p>
        </p:txBody>
      </p:sp>
      <p:sp>
        <p:nvSpPr>
          <p:cNvPr id="4" name="Rectangle 3">
            <a:extLst>
              <a:ext uri="{FF2B5EF4-FFF2-40B4-BE49-F238E27FC236}">
                <a16:creationId xmlns:a16="http://schemas.microsoft.com/office/drawing/2014/main" id="{3F8F1413-6201-8D4B-3B2F-B2898E1F6AB7}"/>
              </a:ext>
            </a:extLst>
          </p:cNvPr>
          <p:cNvSpPr/>
          <p:nvPr/>
        </p:nvSpPr>
        <p:spPr>
          <a:xfrm>
            <a:off x="1044000" y="1979450"/>
            <a:ext cx="2498400" cy="964800"/>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LMM stages scale differently</a:t>
            </a:r>
          </a:p>
        </p:txBody>
      </p:sp>
      <p:sp>
        <p:nvSpPr>
          <p:cNvPr id="5" name="Rectangle 4">
            <a:extLst>
              <a:ext uri="{FF2B5EF4-FFF2-40B4-BE49-F238E27FC236}">
                <a16:creationId xmlns:a16="http://schemas.microsoft.com/office/drawing/2014/main" id="{E34DE9FC-DF3C-BE49-0CDA-5C52CDC2388E}"/>
              </a:ext>
            </a:extLst>
          </p:cNvPr>
          <p:cNvSpPr/>
          <p:nvPr/>
        </p:nvSpPr>
        <p:spPr>
          <a:xfrm>
            <a:off x="5048400" y="1979450"/>
            <a:ext cx="2498400" cy="9648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Image encoding bottleneck</a:t>
            </a:r>
          </a:p>
        </p:txBody>
      </p:sp>
      <p:sp>
        <p:nvSpPr>
          <p:cNvPr id="6" name="Rectangle 5">
            <a:extLst>
              <a:ext uri="{FF2B5EF4-FFF2-40B4-BE49-F238E27FC236}">
                <a16:creationId xmlns:a16="http://schemas.microsoft.com/office/drawing/2014/main" id="{BD728ABC-79BA-C13E-BE17-FE0BCC63DBEA}"/>
              </a:ext>
            </a:extLst>
          </p:cNvPr>
          <p:cNvSpPr/>
          <p:nvPr/>
        </p:nvSpPr>
        <p:spPr>
          <a:xfrm>
            <a:off x="8937600" y="1979450"/>
            <a:ext cx="2498400" cy="9648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Modality-specific bursts</a:t>
            </a:r>
          </a:p>
        </p:txBody>
      </p:sp>
      <p:cxnSp>
        <p:nvCxnSpPr>
          <p:cNvPr id="8" name="Straight Arrow Connector 7">
            <a:extLst>
              <a:ext uri="{FF2B5EF4-FFF2-40B4-BE49-F238E27FC236}">
                <a16:creationId xmlns:a16="http://schemas.microsoft.com/office/drawing/2014/main" id="{931185D9-DA65-063D-7C6B-326D07735561}"/>
              </a:ext>
            </a:extLst>
          </p:cNvPr>
          <p:cNvCxnSpPr>
            <a:stCxn id="4" idx="2"/>
          </p:cNvCxnSpPr>
          <p:nvPr/>
        </p:nvCxnSpPr>
        <p:spPr>
          <a:xfrm>
            <a:off x="2293200" y="2944250"/>
            <a:ext cx="0" cy="1029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7C03B80-5444-5A5F-69B0-2DDE68B06453}"/>
              </a:ext>
            </a:extLst>
          </p:cNvPr>
          <p:cNvSpPr txBox="1"/>
          <p:nvPr/>
        </p:nvSpPr>
        <p:spPr>
          <a:xfrm>
            <a:off x="1044000" y="4027526"/>
            <a:ext cx="2498400" cy="923330"/>
          </a:xfrm>
          <a:prstGeom prst="rect">
            <a:avLst/>
          </a:prstGeom>
          <a:noFill/>
        </p:spPr>
        <p:txBody>
          <a:bodyPr wrap="square" rtlCol="0">
            <a:spAutoFit/>
          </a:bodyPr>
          <a:lstStyle/>
          <a:p>
            <a:pPr algn="ctr"/>
            <a:r>
              <a:rPr lang="en-US" b="1">
                <a:solidFill>
                  <a:schemeClr val="tx2">
                    <a:lumMod val="75000"/>
                    <a:lumOff val="25000"/>
                  </a:schemeClr>
                </a:solidFill>
              </a:rPr>
              <a:t>Decouple the stages and optimize each stage independently</a:t>
            </a:r>
          </a:p>
        </p:txBody>
      </p:sp>
      <p:cxnSp>
        <p:nvCxnSpPr>
          <p:cNvPr id="10" name="Straight Arrow Connector 9">
            <a:extLst>
              <a:ext uri="{FF2B5EF4-FFF2-40B4-BE49-F238E27FC236}">
                <a16:creationId xmlns:a16="http://schemas.microsoft.com/office/drawing/2014/main" id="{0962038D-7A7F-51AF-66CE-C12302E3E9D5}"/>
              </a:ext>
            </a:extLst>
          </p:cNvPr>
          <p:cNvCxnSpPr/>
          <p:nvPr/>
        </p:nvCxnSpPr>
        <p:spPr>
          <a:xfrm>
            <a:off x="6324000" y="2944250"/>
            <a:ext cx="0" cy="102960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B5A80B04-7A29-330E-0A9E-11567E32B4CF}"/>
              </a:ext>
            </a:extLst>
          </p:cNvPr>
          <p:cNvSpPr txBox="1"/>
          <p:nvPr/>
        </p:nvSpPr>
        <p:spPr>
          <a:xfrm>
            <a:off x="4724399" y="4027526"/>
            <a:ext cx="3325199" cy="1200329"/>
          </a:xfrm>
          <a:prstGeom prst="rect">
            <a:avLst/>
          </a:prstGeom>
          <a:noFill/>
        </p:spPr>
        <p:txBody>
          <a:bodyPr wrap="square" rtlCol="0">
            <a:spAutoFit/>
          </a:bodyPr>
          <a:lstStyle/>
          <a:p>
            <a:pPr algn="ctr"/>
            <a:r>
              <a:rPr lang="en-US" b="1">
                <a:solidFill>
                  <a:schemeClr val="accent3"/>
                </a:solidFill>
              </a:rPr>
              <a:t>Encoding is embarrassingly parallel across images. Scale to multiple encoders to reduce TTFT</a:t>
            </a:r>
          </a:p>
        </p:txBody>
      </p:sp>
      <p:cxnSp>
        <p:nvCxnSpPr>
          <p:cNvPr id="12" name="Straight Arrow Connector 11">
            <a:extLst>
              <a:ext uri="{FF2B5EF4-FFF2-40B4-BE49-F238E27FC236}">
                <a16:creationId xmlns:a16="http://schemas.microsoft.com/office/drawing/2014/main" id="{CE464648-79C8-9E4A-34CB-BFDB22515FC6}"/>
              </a:ext>
            </a:extLst>
          </p:cNvPr>
          <p:cNvCxnSpPr/>
          <p:nvPr/>
        </p:nvCxnSpPr>
        <p:spPr>
          <a:xfrm>
            <a:off x="10242000" y="2944250"/>
            <a:ext cx="0" cy="1029600"/>
          </a:xfrm>
          <a:prstGeom prst="straightConnector1">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2DB767A-69CA-6729-0508-C71B5622EBEA}"/>
              </a:ext>
            </a:extLst>
          </p:cNvPr>
          <p:cNvSpPr txBox="1"/>
          <p:nvPr/>
        </p:nvSpPr>
        <p:spPr>
          <a:xfrm>
            <a:off x="8642399" y="4027526"/>
            <a:ext cx="3325199" cy="646331"/>
          </a:xfrm>
          <a:prstGeom prst="rect">
            <a:avLst/>
          </a:prstGeom>
          <a:noFill/>
        </p:spPr>
        <p:txBody>
          <a:bodyPr wrap="square" rtlCol="0">
            <a:spAutoFit/>
          </a:bodyPr>
          <a:lstStyle/>
          <a:p>
            <a:pPr algn="ctr"/>
            <a:r>
              <a:rPr lang="en-US" b="1">
                <a:solidFill>
                  <a:schemeClr val="accent2">
                    <a:lumMod val="75000"/>
                  </a:schemeClr>
                </a:solidFill>
              </a:rPr>
              <a:t>Image- and text-load aware routing and autoscaling</a:t>
            </a:r>
          </a:p>
        </p:txBody>
      </p:sp>
      <p:grpSp>
        <p:nvGrpSpPr>
          <p:cNvPr id="16" name="Group 15">
            <a:extLst>
              <a:ext uri="{FF2B5EF4-FFF2-40B4-BE49-F238E27FC236}">
                <a16:creationId xmlns:a16="http://schemas.microsoft.com/office/drawing/2014/main" id="{2258F95A-17AC-4D3E-0E02-D3048DB8AC92}"/>
              </a:ext>
            </a:extLst>
          </p:cNvPr>
          <p:cNvGrpSpPr/>
          <p:nvPr/>
        </p:nvGrpSpPr>
        <p:grpSpPr>
          <a:xfrm>
            <a:off x="856800" y="3397850"/>
            <a:ext cx="11044794" cy="2414132"/>
            <a:chOff x="856800" y="4039200"/>
            <a:chExt cx="11044794" cy="2414132"/>
          </a:xfrm>
        </p:grpSpPr>
        <p:sp>
          <p:nvSpPr>
            <p:cNvPr id="14" name="Rectangle 13">
              <a:extLst>
                <a:ext uri="{FF2B5EF4-FFF2-40B4-BE49-F238E27FC236}">
                  <a16:creationId xmlns:a16="http://schemas.microsoft.com/office/drawing/2014/main" id="{148A2127-F624-8AD0-938F-EA9753B88B32}"/>
                </a:ext>
              </a:extLst>
            </p:cNvPr>
            <p:cNvSpPr/>
            <p:nvPr/>
          </p:nvSpPr>
          <p:spPr>
            <a:xfrm>
              <a:off x="856800" y="4039200"/>
              <a:ext cx="11044794" cy="2044800"/>
            </a:xfrm>
            <a:prstGeom prst="rect">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12B24E1-7773-B355-946F-C69E7791AF25}"/>
                </a:ext>
              </a:extLst>
            </p:cNvPr>
            <p:cNvSpPr txBox="1"/>
            <p:nvPr/>
          </p:nvSpPr>
          <p:spPr>
            <a:xfrm>
              <a:off x="5619750" y="6084000"/>
              <a:ext cx="3682650" cy="369332"/>
            </a:xfrm>
            <a:prstGeom prst="rect">
              <a:avLst/>
            </a:prstGeom>
            <a:noFill/>
          </p:spPr>
          <p:txBody>
            <a:bodyPr wrap="square" rtlCol="0">
              <a:spAutoFit/>
            </a:bodyPr>
            <a:lstStyle/>
            <a:p>
              <a:r>
                <a:rPr lang="en-US" b="1">
                  <a:solidFill>
                    <a:srgbClr val="FF0000"/>
                  </a:solidFill>
                </a:rPr>
                <a:t>MODSERVE</a:t>
              </a:r>
            </a:p>
          </p:txBody>
        </p:sp>
      </p:grpSp>
      <p:grpSp>
        <p:nvGrpSpPr>
          <p:cNvPr id="29" name="Group 28">
            <a:extLst>
              <a:ext uri="{FF2B5EF4-FFF2-40B4-BE49-F238E27FC236}">
                <a16:creationId xmlns:a16="http://schemas.microsoft.com/office/drawing/2014/main" id="{A7407E41-AB63-F2D1-77A7-176D09724024}"/>
              </a:ext>
            </a:extLst>
          </p:cNvPr>
          <p:cNvGrpSpPr/>
          <p:nvPr/>
        </p:nvGrpSpPr>
        <p:grpSpPr>
          <a:xfrm>
            <a:off x="3402953" y="3605839"/>
            <a:ext cx="8918459" cy="1260807"/>
            <a:chOff x="2575584" y="915395"/>
            <a:chExt cx="9326010" cy="1285976"/>
          </a:xfrm>
        </p:grpSpPr>
        <p:grpSp>
          <p:nvGrpSpPr>
            <p:cNvPr id="3" name="Group 2">
              <a:extLst>
                <a:ext uri="{FF2B5EF4-FFF2-40B4-BE49-F238E27FC236}">
                  <a16:creationId xmlns:a16="http://schemas.microsoft.com/office/drawing/2014/main" id="{E2C00125-6270-A71B-8BB1-01F55911A552}"/>
                </a:ext>
              </a:extLst>
            </p:cNvPr>
            <p:cNvGrpSpPr/>
            <p:nvPr/>
          </p:nvGrpSpPr>
          <p:grpSpPr>
            <a:xfrm>
              <a:off x="2575584" y="1051418"/>
              <a:ext cx="1874776" cy="893979"/>
              <a:chOff x="1399695" y="3020922"/>
              <a:chExt cx="1874776" cy="893979"/>
            </a:xfrm>
          </p:grpSpPr>
          <p:sp>
            <p:nvSpPr>
              <p:cNvPr id="7" name="Rectangle 6">
                <a:extLst>
                  <a:ext uri="{FF2B5EF4-FFF2-40B4-BE49-F238E27FC236}">
                    <a16:creationId xmlns:a16="http://schemas.microsoft.com/office/drawing/2014/main" id="{4D3106BC-63D8-ECE6-3568-DCB146ACC52C}"/>
                  </a:ext>
                </a:extLst>
              </p:cNvPr>
              <p:cNvSpPr/>
              <p:nvPr/>
            </p:nvSpPr>
            <p:spPr>
              <a:xfrm>
                <a:off x="2296800" y="3309748"/>
                <a:ext cx="496800" cy="259200"/>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E3B29F6-E169-FCF6-83C0-2D20435EAC88}"/>
                  </a:ext>
                </a:extLst>
              </p:cNvPr>
              <p:cNvSpPr txBox="1"/>
              <p:nvPr/>
            </p:nvSpPr>
            <p:spPr>
              <a:xfrm>
                <a:off x="2241300" y="3020922"/>
                <a:ext cx="842400" cy="307777"/>
              </a:xfrm>
              <a:prstGeom prst="rect">
                <a:avLst/>
              </a:prstGeom>
              <a:noFill/>
            </p:spPr>
            <p:txBody>
              <a:bodyPr wrap="square" rtlCol="0">
                <a:spAutoFit/>
              </a:bodyPr>
              <a:lstStyle/>
              <a:p>
                <a:r>
                  <a:rPr lang="en-US" sz="1400"/>
                  <a:t>22ms</a:t>
                </a:r>
              </a:p>
            </p:txBody>
          </p:sp>
          <p:sp>
            <p:nvSpPr>
              <p:cNvPr id="18" name="TextBox 17">
                <a:extLst>
                  <a:ext uri="{FF2B5EF4-FFF2-40B4-BE49-F238E27FC236}">
                    <a16:creationId xmlns:a16="http://schemas.microsoft.com/office/drawing/2014/main" id="{F7A7419F-9F6B-ABCC-189B-FFEC56EC1FC3}"/>
                  </a:ext>
                </a:extLst>
              </p:cNvPr>
              <p:cNvSpPr txBox="1"/>
              <p:nvPr/>
            </p:nvSpPr>
            <p:spPr>
              <a:xfrm>
                <a:off x="1399695" y="3545569"/>
                <a:ext cx="1874776" cy="369332"/>
              </a:xfrm>
              <a:prstGeom prst="rect">
                <a:avLst/>
              </a:prstGeom>
              <a:noFill/>
            </p:spPr>
            <p:txBody>
              <a:bodyPr wrap="square" rtlCol="0">
                <a:spAutoFit/>
              </a:bodyPr>
              <a:lstStyle/>
              <a:p>
                <a:r>
                  <a:rPr lang="en-US" b="1">
                    <a:solidFill>
                      <a:schemeClr val="tx1">
                        <a:lumMod val="65000"/>
                        <a:lumOff val="35000"/>
                      </a:schemeClr>
                    </a:solidFill>
                  </a:rPr>
                  <a:t>Pre-processing</a:t>
                </a:r>
              </a:p>
            </p:txBody>
          </p:sp>
        </p:grpSp>
        <p:grpSp>
          <p:nvGrpSpPr>
            <p:cNvPr id="19" name="Group 18">
              <a:extLst>
                <a:ext uri="{FF2B5EF4-FFF2-40B4-BE49-F238E27FC236}">
                  <a16:creationId xmlns:a16="http://schemas.microsoft.com/office/drawing/2014/main" id="{268A78D1-9018-E42A-7B0F-684513C20D9F}"/>
                </a:ext>
              </a:extLst>
            </p:cNvPr>
            <p:cNvGrpSpPr/>
            <p:nvPr/>
          </p:nvGrpSpPr>
          <p:grpSpPr>
            <a:xfrm>
              <a:off x="3969489" y="1051418"/>
              <a:ext cx="4003200" cy="890753"/>
              <a:chOff x="2793600" y="3020922"/>
              <a:chExt cx="4003200" cy="890753"/>
            </a:xfrm>
          </p:grpSpPr>
          <p:sp>
            <p:nvSpPr>
              <p:cNvPr id="20" name="Rectangle 19">
                <a:extLst>
                  <a:ext uri="{FF2B5EF4-FFF2-40B4-BE49-F238E27FC236}">
                    <a16:creationId xmlns:a16="http://schemas.microsoft.com/office/drawing/2014/main" id="{A120AD55-8C56-7A14-6F61-DF306B767F12}"/>
                  </a:ext>
                </a:extLst>
              </p:cNvPr>
              <p:cNvSpPr/>
              <p:nvPr/>
            </p:nvSpPr>
            <p:spPr>
              <a:xfrm>
                <a:off x="2793600" y="3309748"/>
                <a:ext cx="4003200" cy="259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5CA6376-EDFA-E3F1-0804-4787742763EA}"/>
                  </a:ext>
                </a:extLst>
              </p:cNvPr>
              <p:cNvSpPr txBox="1"/>
              <p:nvPr/>
            </p:nvSpPr>
            <p:spPr>
              <a:xfrm>
                <a:off x="4486800" y="3020922"/>
                <a:ext cx="842400" cy="307777"/>
              </a:xfrm>
              <a:prstGeom prst="rect">
                <a:avLst/>
              </a:prstGeom>
              <a:noFill/>
            </p:spPr>
            <p:txBody>
              <a:bodyPr wrap="square" rtlCol="0">
                <a:spAutoFit/>
              </a:bodyPr>
              <a:lstStyle/>
              <a:p>
                <a:r>
                  <a:rPr lang="en-US" sz="1400"/>
                  <a:t>295ms</a:t>
                </a:r>
              </a:p>
            </p:txBody>
          </p:sp>
          <p:sp>
            <p:nvSpPr>
              <p:cNvPr id="22" name="TextBox 21">
                <a:extLst>
                  <a:ext uri="{FF2B5EF4-FFF2-40B4-BE49-F238E27FC236}">
                    <a16:creationId xmlns:a16="http://schemas.microsoft.com/office/drawing/2014/main" id="{B172331D-8011-A609-F479-AA488F9CB129}"/>
                  </a:ext>
                </a:extLst>
              </p:cNvPr>
              <p:cNvSpPr txBox="1"/>
              <p:nvPr/>
            </p:nvSpPr>
            <p:spPr>
              <a:xfrm>
                <a:off x="4097947" y="3542343"/>
                <a:ext cx="1874776" cy="369332"/>
              </a:xfrm>
              <a:prstGeom prst="rect">
                <a:avLst/>
              </a:prstGeom>
              <a:noFill/>
            </p:spPr>
            <p:txBody>
              <a:bodyPr wrap="square" rtlCol="0">
                <a:spAutoFit/>
              </a:bodyPr>
              <a:lstStyle/>
              <a:p>
                <a:r>
                  <a:rPr lang="en-US" b="1">
                    <a:solidFill>
                      <a:schemeClr val="accent6"/>
                    </a:solidFill>
                  </a:rPr>
                  <a:t>Encoding</a:t>
                </a:r>
              </a:p>
            </p:txBody>
          </p:sp>
        </p:grpSp>
        <p:grpSp>
          <p:nvGrpSpPr>
            <p:cNvPr id="23" name="Group 22">
              <a:extLst>
                <a:ext uri="{FF2B5EF4-FFF2-40B4-BE49-F238E27FC236}">
                  <a16:creationId xmlns:a16="http://schemas.microsoft.com/office/drawing/2014/main" id="{B6F541EC-9897-58C1-D9E3-DC71749D66C1}"/>
                </a:ext>
              </a:extLst>
            </p:cNvPr>
            <p:cNvGrpSpPr/>
            <p:nvPr/>
          </p:nvGrpSpPr>
          <p:grpSpPr>
            <a:xfrm>
              <a:off x="7972089" y="1046018"/>
              <a:ext cx="2048077" cy="917358"/>
              <a:chOff x="6796200" y="3015522"/>
              <a:chExt cx="2048077" cy="917358"/>
            </a:xfrm>
          </p:grpSpPr>
          <p:sp>
            <p:nvSpPr>
              <p:cNvPr id="24" name="Rectangle 23">
                <a:extLst>
                  <a:ext uri="{FF2B5EF4-FFF2-40B4-BE49-F238E27FC236}">
                    <a16:creationId xmlns:a16="http://schemas.microsoft.com/office/drawing/2014/main" id="{1B64B7A9-B24B-3CD2-39F7-7365B1ADF366}"/>
                  </a:ext>
                </a:extLst>
              </p:cNvPr>
              <p:cNvSpPr/>
              <p:nvPr/>
            </p:nvSpPr>
            <p:spPr>
              <a:xfrm>
                <a:off x="6796200" y="3309748"/>
                <a:ext cx="1224600" cy="2592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0697F27-8B20-55BA-CF1A-D4CE82D45F3C}"/>
                  </a:ext>
                </a:extLst>
              </p:cNvPr>
              <p:cNvSpPr txBox="1"/>
              <p:nvPr/>
            </p:nvSpPr>
            <p:spPr>
              <a:xfrm>
                <a:off x="7109100" y="3015522"/>
                <a:ext cx="842400" cy="307777"/>
              </a:xfrm>
              <a:prstGeom prst="rect">
                <a:avLst/>
              </a:prstGeom>
              <a:noFill/>
            </p:spPr>
            <p:txBody>
              <a:bodyPr wrap="square" rtlCol="0">
                <a:spAutoFit/>
              </a:bodyPr>
              <a:lstStyle/>
              <a:p>
                <a:r>
                  <a:rPr lang="en-US" sz="1400"/>
                  <a:t>57ms</a:t>
                </a:r>
              </a:p>
            </p:txBody>
          </p:sp>
          <p:sp>
            <p:nvSpPr>
              <p:cNvPr id="26" name="TextBox 25">
                <a:extLst>
                  <a:ext uri="{FF2B5EF4-FFF2-40B4-BE49-F238E27FC236}">
                    <a16:creationId xmlns:a16="http://schemas.microsoft.com/office/drawing/2014/main" id="{20DDADB9-CAC9-B50C-19C9-B83200E84C9A}"/>
                  </a:ext>
                </a:extLst>
              </p:cNvPr>
              <p:cNvSpPr txBox="1"/>
              <p:nvPr/>
            </p:nvSpPr>
            <p:spPr>
              <a:xfrm>
                <a:off x="6969501" y="3563548"/>
                <a:ext cx="1874776" cy="369332"/>
              </a:xfrm>
              <a:prstGeom prst="rect">
                <a:avLst/>
              </a:prstGeom>
              <a:noFill/>
            </p:spPr>
            <p:txBody>
              <a:bodyPr wrap="square" rtlCol="0">
                <a:spAutoFit/>
              </a:bodyPr>
              <a:lstStyle/>
              <a:p>
                <a:r>
                  <a:rPr lang="en-US" b="1">
                    <a:solidFill>
                      <a:schemeClr val="accent2">
                        <a:lumMod val="75000"/>
                      </a:schemeClr>
                    </a:solidFill>
                  </a:rPr>
                  <a:t>Prefill</a:t>
                </a:r>
              </a:p>
            </p:txBody>
          </p:sp>
        </p:grpSp>
        <p:sp>
          <p:nvSpPr>
            <p:cNvPr id="27" name="TextBox 26">
              <a:extLst>
                <a:ext uri="{FF2B5EF4-FFF2-40B4-BE49-F238E27FC236}">
                  <a16:creationId xmlns:a16="http://schemas.microsoft.com/office/drawing/2014/main" id="{13011259-80E8-F502-D259-51ECA9C22E83}"/>
                </a:ext>
              </a:extLst>
            </p:cNvPr>
            <p:cNvSpPr txBox="1"/>
            <p:nvPr/>
          </p:nvSpPr>
          <p:spPr>
            <a:xfrm>
              <a:off x="5184672" y="1832039"/>
              <a:ext cx="1874776" cy="369332"/>
            </a:xfrm>
            <a:prstGeom prst="rect">
              <a:avLst/>
            </a:prstGeom>
            <a:noFill/>
          </p:spPr>
          <p:txBody>
            <a:bodyPr wrap="square" rtlCol="0">
              <a:spAutoFit/>
            </a:bodyPr>
            <a:lstStyle/>
            <a:p>
              <a:r>
                <a:rPr lang="en-US" b="1">
                  <a:solidFill>
                    <a:srgbClr val="FF0000"/>
                  </a:solidFill>
                </a:rPr>
                <a:t>80% of TTFT</a:t>
              </a:r>
            </a:p>
          </p:txBody>
        </p:sp>
        <p:sp>
          <p:nvSpPr>
            <p:cNvPr id="28" name="TextBox 27">
              <a:extLst>
                <a:ext uri="{FF2B5EF4-FFF2-40B4-BE49-F238E27FC236}">
                  <a16:creationId xmlns:a16="http://schemas.microsoft.com/office/drawing/2014/main" id="{477A6D61-B665-F6EC-A59D-6D7FEB0A5ED9}"/>
                </a:ext>
              </a:extLst>
            </p:cNvPr>
            <p:cNvSpPr txBox="1"/>
            <p:nvPr/>
          </p:nvSpPr>
          <p:spPr>
            <a:xfrm>
              <a:off x="10026818" y="915395"/>
              <a:ext cx="1874776" cy="923330"/>
            </a:xfrm>
            <a:prstGeom prst="rect">
              <a:avLst/>
            </a:prstGeom>
            <a:noFill/>
          </p:spPr>
          <p:txBody>
            <a:bodyPr wrap="square" rtlCol="0">
              <a:spAutoFit/>
            </a:bodyPr>
            <a:lstStyle/>
            <a:p>
              <a:r>
                <a:rPr lang="en-US" b="1">
                  <a:solidFill>
                    <a:srgbClr val="FF0000"/>
                  </a:solidFill>
                </a:rPr>
                <a:t>Llama3.2 11B on ShareGPT-4o dataset</a:t>
              </a:r>
            </a:p>
          </p:txBody>
        </p:sp>
      </p:grpSp>
      <p:grpSp>
        <p:nvGrpSpPr>
          <p:cNvPr id="30" name="Group 29">
            <a:extLst>
              <a:ext uri="{FF2B5EF4-FFF2-40B4-BE49-F238E27FC236}">
                <a16:creationId xmlns:a16="http://schemas.microsoft.com/office/drawing/2014/main" id="{37FFBA7B-01B7-2532-FC1E-CF1FFED9DC61}"/>
              </a:ext>
            </a:extLst>
          </p:cNvPr>
          <p:cNvGrpSpPr/>
          <p:nvPr/>
        </p:nvGrpSpPr>
        <p:grpSpPr>
          <a:xfrm>
            <a:off x="8075998" y="3241849"/>
            <a:ext cx="4064448" cy="2273987"/>
            <a:chOff x="4063776" y="2088566"/>
            <a:chExt cx="4064448" cy="2273987"/>
          </a:xfrm>
        </p:grpSpPr>
        <p:pic>
          <p:nvPicPr>
            <p:cNvPr id="31" name="Picture 30">
              <a:extLst>
                <a:ext uri="{FF2B5EF4-FFF2-40B4-BE49-F238E27FC236}">
                  <a16:creationId xmlns:a16="http://schemas.microsoft.com/office/drawing/2014/main" id="{68166139-58A4-FC36-44D8-A77F37836C23}"/>
                </a:ext>
              </a:extLst>
            </p:cNvPr>
            <p:cNvPicPr>
              <a:picLocks noChangeAspect="1"/>
            </p:cNvPicPr>
            <p:nvPr/>
          </p:nvPicPr>
          <p:blipFill>
            <a:blip r:embed="rId3"/>
            <a:stretch>
              <a:fillRect/>
            </a:stretch>
          </p:blipFill>
          <p:spPr>
            <a:xfrm>
              <a:off x="4063776" y="2495447"/>
              <a:ext cx="4064448" cy="1867106"/>
            </a:xfrm>
            <a:prstGeom prst="rect">
              <a:avLst/>
            </a:prstGeom>
          </p:spPr>
        </p:pic>
        <p:pic>
          <p:nvPicPr>
            <p:cNvPr id="32" name="Picture 31">
              <a:extLst>
                <a:ext uri="{FF2B5EF4-FFF2-40B4-BE49-F238E27FC236}">
                  <a16:creationId xmlns:a16="http://schemas.microsoft.com/office/drawing/2014/main" id="{D59DB064-0812-0EE1-856B-D3CDE75A498D}"/>
                </a:ext>
              </a:extLst>
            </p:cNvPr>
            <p:cNvPicPr>
              <a:picLocks noChangeAspect="1"/>
            </p:cNvPicPr>
            <p:nvPr/>
          </p:nvPicPr>
          <p:blipFill>
            <a:blip r:embed="rId4"/>
            <a:stretch>
              <a:fillRect/>
            </a:stretch>
          </p:blipFill>
          <p:spPr>
            <a:xfrm>
              <a:off x="5028784" y="2088566"/>
              <a:ext cx="2637657" cy="275197"/>
            </a:xfrm>
            <a:prstGeom prst="rect">
              <a:avLst/>
            </a:prstGeom>
          </p:spPr>
        </p:pic>
      </p:grpSp>
      <p:sp>
        <p:nvSpPr>
          <p:cNvPr id="33" name="Slide Number Placeholder 32">
            <a:extLst>
              <a:ext uri="{FF2B5EF4-FFF2-40B4-BE49-F238E27FC236}">
                <a16:creationId xmlns:a16="http://schemas.microsoft.com/office/drawing/2014/main" id="{02EBA74E-D4D1-173C-C295-340B154C42FD}"/>
              </a:ext>
            </a:extLst>
          </p:cNvPr>
          <p:cNvSpPr>
            <a:spLocks noGrp="1"/>
          </p:cNvSpPr>
          <p:nvPr>
            <p:ph type="sldNum" sz="quarter" idx="12"/>
          </p:nvPr>
        </p:nvSpPr>
        <p:spPr/>
        <p:txBody>
          <a:bodyPr/>
          <a:lstStyle/>
          <a:p>
            <a:fld id="{33B4EFDB-31F5-4013-B8F2-8D0C9D809722}" type="slidenum">
              <a:rPr lang="en-US" smtClean="0"/>
              <a:t>47</a:t>
            </a:fld>
            <a:endParaRPr lang="en-US"/>
          </a:p>
        </p:txBody>
      </p:sp>
    </p:spTree>
    <p:extLst>
      <p:ext uri="{BB962C8B-B14F-4D97-AF65-F5344CB8AC3E}">
        <p14:creationId xmlns:p14="http://schemas.microsoft.com/office/powerpoint/2010/main" val="233954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65D9-7190-ED0B-7D51-42AA3081E68E}"/>
              </a:ext>
            </a:extLst>
          </p:cNvPr>
          <p:cNvSpPr>
            <a:spLocks noGrp="1"/>
          </p:cNvSpPr>
          <p:nvPr>
            <p:ph type="title"/>
          </p:nvPr>
        </p:nvSpPr>
        <p:spPr/>
        <p:txBody>
          <a:bodyPr/>
          <a:lstStyle/>
          <a:p>
            <a:r>
              <a:rPr lang="en-US"/>
              <a:t>Our Idea : Decoupled LMM Serving</a:t>
            </a:r>
          </a:p>
        </p:txBody>
      </p:sp>
      <p:sp>
        <p:nvSpPr>
          <p:cNvPr id="3" name="Content Placeholder 2">
            <a:extLst>
              <a:ext uri="{FF2B5EF4-FFF2-40B4-BE49-F238E27FC236}">
                <a16:creationId xmlns:a16="http://schemas.microsoft.com/office/drawing/2014/main" id="{7BA45AC0-755B-2281-C993-D22180652118}"/>
              </a:ext>
            </a:extLst>
          </p:cNvPr>
          <p:cNvSpPr>
            <a:spLocks noGrp="1"/>
          </p:cNvSpPr>
          <p:nvPr>
            <p:ph idx="1"/>
          </p:nvPr>
        </p:nvSpPr>
        <p:spPr>
          <a:xfrm>
            <a:off x="838200" y="1651535"/>
            <a:ext cx="10515600" cy="1162343"/>
          </a:xfrm>
        </p:spPr>
        <p:txBody>
          <a:bodyPr>
            <a:normAutofit/>
          </a:bodyPr>
          <a:lstStyle/>
          <a:p>
            <a:r>
              <a:rPr lang="en-US" sz="2400" dirty="0"/>
              <a:t>Decouple the serving of different stages, particularly encoder and LLM</a:t>
            </a:r>
          </a:p>
          <a:p>
            <a:r>
              <a:rPr lang="en-US" sz="2400" dirty="0"/>
              <a:t>Independent deployment, optimization, and scaling of each component</a:t>
            </a:r>
          </a:p>
        </p:txBody>
      </p:sp>
      <p:grpSp>
        <p:nvGrpSpPr>
          <p:cNvPr id="64" name="Group 63">
            <a:extLst>
              <a:ext uri="{FF2B5EF4-FFF2-40B4-BE49-F238E27FC236}">
                <a16:creationId xmlns:a16="http://schemas.microsoft.com/office/drawing/2014/main" id="{343B8DA0-8782-18F0-C4D4-961200A9255A}"/>
              </a:ext>
            </a:extLst>
          </p:cNvPr>
          <p:cNvGrpSpPr/>
          <p:nvPr/>
        </p:nvGrpSpPr>
        <p:grpSpPr>
          <a:xfrm>
            <a:off x="4984798" y="4544647"/>
            <a:ext cx="2166001" cy="486054"/>
            <a:chOff x="5222999" y="4602921"/>
            <a:chExt cx="2166001" cy="486054"/>
          </a:xfrm>
        </p:grpSpPr>
        <p:cxnSp>
          <p:nvCxnSpPr>
            <p:cNvPr id="39" name="Straight Arrow Connector 38">
              <a:extLst>
                <a:ext uri="{FF2B5EF4-FFF2-40B4-BE49-F238E27FC236}">
                  <a16:creationId xmlns:a16="http://schemas.microsoft.com/office/drawing/2014/main" id="{800B46D5-6D6E-B66F-3CDB-789E2944ED27}"/>
                </a:ext>
              </a:extLst>
            </p:cNvPr>
            <p:cNvCxnSpPr>
              <a:cxnSpLocks/>
            </p:cNvCxnSpPr>
            <p:nvPr/>
          </p:nvCxnSpPr>
          <p:spPr>
            <a:xfrm>
              <a:off x="5222999" y="4602921"/>
              <a:ext cx="202860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TextBox 39">
              <a:extLst>
                <a:ext uri="{FF2B5EF4-FFF2-40B4-BE49-F238E27FC236}">
                  <a16:creationId xmlns:a16="http://schemas.microsoft.com/office/drawing/2014/main" id="{419BBACF-B111-3E62-5BC6-901B873EC99A}"/>
                </a:ext>
              </a:extLst>
            </p:cNvPr>
            <p:cNvSpPr txBox="1"/>
            <p:nvPr/>
          </p:nvSpPr>
          <p:spPr>
            <a:xfrm>
              <a:off x="5545800" y="4719643"/>
              <a:ext cx="1843200" cy="369332"/>
            </a:xfrm>
            <a:prstGeom prst="rect">
              <a:avLst/>
            </a:prstGeom>
            <a:noFill/>
          </p:spPr>
          <p:txBody>
            <a:bodyPr wrap="square" rtlCol="0">
              <a:spAutoFit/>
            </a:bodyPr>
            <a:lstStyle/>
            <a:p>
              <a:r>
                <a:rPr lang="en-US"/>
                <a:t>Image tokens</a:t>
              </a:r>
            </a:p>
          </p:txBody>
        </p:sp>
      </p:grpSp>
      <p:grpSp>
        <p:nvGrpSpPr>
          <p:cNvPr id="65" name="Group 64">
            <a:extLst>
              <a:ext uri="{FF2B5EF4-FFF2-40B4-BE49-F238E27FC236}">
                <a16:creationId xmlns:a16="http://schemas.microsoft.com/office/drawing/2014/main" id="{529B6B8A-83EA-6DC9-D763-A534770C3A04}"/>
              </a:ext>
            </a:extLst>
          </p:cNvPr>
          <p:cNvGrpSpPr/>
          <p:nvPr/>
        </p:nvGrpSpPr>
        <p:grpSpPr>
          <a:xfrm>
            <a:off x="1313399" y="3536918"/>
            <a:ext cx="4314001" cy="2264669"/>
            <a:chOff x="1548000" y="4115597"/>
            <a:chExt cx="4314001" cy="2264669"/>
          </a:xfrm>
        </p:grpSpPr>
        <p:sp>
          <p:nvSpPr>
            <p:cNvPr id="6" name="TextBox 5">
              <a:extLst>
                <a:ext uri="{FF2B5EF4-FFF2-40B4-BE49-F238E27FC236}">
                  <a16:creationId xmlns:a16="http://schemas.microsoft.com/office/drawing/2014/main" id="{AE98A563-674B-689C-D15C-60D0CE4600CD}"/>
                </a:ext>
              </a:extLst>
            </p:cNvPr>
            <p:cNvSpPr txBox="1"/>
            <p:nvPr/>
          </p:nvSpPr>
          <p:spPr>
            <a:xfrm>
              <a:off x="4018801" y="4115597"/>
              <a:ext cx="1843200" cy="369332"/>
            </a:xfrm>
            <a:prstGeom prst="rect">
              <a:avLst/>
            </a:prstGeom>
            <a:noFill/>
          </p:spPr>
          <p:txBody>
            <a:bodyPr wrap="square" rtlCol="0">
              <a:spAutoFit/>
            </a:bodyPr>
            <a:lstStyle/>
            <a:p>
              <a:r>
                <a:rPr lang="en-US"/>
                <a:t>Image Nodes</a:t>
              </a:r>
            </a:p>
          </p:txBody>
        </p:sp>
        <p:grpSp>
          <p:nvGrpSpPr>
            <p:cNvPr id="62" name="Group 61">
              <a:extLst>
                <a:ext uri="{FF2B5EF4-FFF2-40B4-BE49-F238E27FC236}">
                  <a16:creationId xmlns:a16="http://schemas.microsoft.com/office/drawing/2014/main" id="{E5A047DC-0440-9C84-88AB-90AD09282BF1}"/>
                </a:ext>
              </a:extLst>
            </p:cNvPr>
            <p:cNvGrpSpPr/>
            <p:nvPr/>
          </p:nvGrpSpPr>
          <p:grpSpPr>
            <a:xfrm>
              <a:off x="1548000" y="4435200"/>
              <a:ext cx="3909600" cy="1945066"/>
              <a:chOff x="1548000" y="4435200"/>
              <a:chExt cx="3909600" cy="1945066"/>
            </a:xfrm>
          </p:grpSpPr>
          <p:sp>
            <p:nvSpPr>
              <p:cNvPr id="4" name="Rectangle 3">
                <a:extLst>
                  <a:ext uri="{FF2B5EF4-FFF2-40B4-BE49-F238E27FC236}">
                    <a16:creationId xmlns:a16="http://schemas.microsoft.com/office/drawing/2014/main" id="{1E79E4B8-355B-72C5-F8A3-1D7D4C8BEC70}"/>
                  </a:ext>
                </a:extLst>
              </p:cNvPr>
              <p:cNvSpPr/>
              <p:nvPr/>
            </p:nvSpPr>
            <p:spPr>
              <a:xfrm>
                <a:off x="1548000" y="4435200"/>
                <a:ext cx="3909600" cy="15336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3A639BA-4DCA-D43F-D380-704F1AEA5390}"/>
                  </a:ext>
                </a:extLst>
              </p:cNvPr>
              <p:cNvSpPr/>
              <p:nvPr/>
            </p:nvSpPr>
            <p:spPr>
              <a:xfrm>
                <a:off x="1692000" y="4629600"/>
                <a:ext cx="612000" cy="32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A5335-A6F2-C703-BC27-41AEA152BC49}"/>
                  </a:ext>
                </a:extLst>
              </p:cNvPr>
              <p:cNvSpPr/>
              <p:nvPr/>
            </p:nvSpPr>
            <p:spPr>
              <a:xfrm>
                <a:off x="1844400" y="4782000"/>
                <a:ext cx="612000" cy="32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5DDDCA6-0D85-DBF5-C1CC-28A5234C880C}"/>
                  </a:ext>
                </a:extLst>
              </p:cNvPr>
              <p:cNvSpPr txBox="1"/>
              <p:nvPr/>
            </p:nvSpPr>
            <p:spPr>
              <a:xfrm>
                <a:off x="1844400" y="6010934"/>
                <a:ext cx="3499200" cy="369332"/>
              </a:xfrm>
              <a:prstGeom prst="rect">
                <a:avLst/>
              </a:prstGeom>
              <a:noFill/>
            </p:spPr>
            <p:txBody>
              <a:bodyPr wrap="square" rtlCol="0">
                <a:spAutoFit/>
              </a:bodyPr>
              <a:lstStyle/>
              <a:p>
                <a:r>
                  <a:rPr lang="en-US"/>
                  <a:t>Image pre-processing +  encoding</a:t>
                </a:r>
              </a:p>
            </p:txBody>
          </p:sp>
          <p:sp>
            <p:nvSpPr>
              <p:cNvPr id="41" name="Rectangle 40">
                <a:extLst>
                  <a:ext uri="{FF2B5EF4-FFF2-40B4-BE49-F238E27FC236}">
                    <a16:creationId xmlns:a16="http://schemas.microsoft.com/office/drawing/2014/main" id="{45257014-9D6A-FC65-A6F1-F888EBD3BBF1}"/>
                  </a:ext>
                </a:extLst>
              </p:cNvPr>
              <p:cNvSpPr/>
              <p:nvPr/>
            </p:nvSpPr>
            <p:spPr>
              <a:xfrm>
                <a:off x="1692000" y="5344800"/>
                <a:ext cx="612000" cy="32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D7B8E4D-43FA-BD8B-A862-C195F5893F8B}"/>
                  </a:ext>
                </a:extLst>
              </p:cNvPr>
              <p:cNvSpPr/>
              <p:nvPr/>
            </p:nvSpPr>
            <p:spPr>
              <a:xfrm>
                <a:off x="1844400" y="5497200"/>
                <a:ext cx="612000" cy="32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4549F05-FC21-23F4-32D9-73E10A968C8D}"/>
                  </a:ext>
                </a:extLst>
              </p:cNvPr>
              <p:cNvSpPr/>
              <p:nvPr/>
            </p:nvSpPr>
            <p:spPr>
              <a:xfrm>
                <a:off x="2687400" y="4639200"/>
                <a:ext cx="612000" cy="32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C5FE21A-4EDF-CD0F-376A-CE4764C3B19C}"/>
                  </a:ext>
                </a:extLst>
              </p:cNvPr>
              <p:cNvSpPr/>
              <p:nvPr/>
            </p:nvSpPr>
            <p:spPr>
              <a:xfrm>
                <a:off x="2839800" y="4791600"/>
                <a:ext cx="612000" cy="32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F92C37F-9669-94B3-E600-9FC64D94F759}"/>
                  </a:ext>
                </a:extLst>
              </p:cNvPr>
              <p:cNvSpPr/>
              <p:nvPr/>
            </p:nvSpPr>
            <p:spPr>
              <a:xfrm>
                <a:off x="2687400" y="5354400"/>
                <a:ext cx="612000" cy="32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11D2E88-D199-C7AB-7F19-A3EA13F66CFF}"/>
                  </a:ext>
                </a:extLst>
              </p:cNvPr>
              <p:cNvSpPr/>
              <p:nvPr/>
            </p:nvSpPr>
            <p:spPr>
              <a:xfrm>
                <a:off x="2839800" y="5506800"/>
                <a:ext cx="612000" cy="32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A2E47F5-9C94-E4B9-C6B9-F362B0307DD1}"/>
                  </a:ext>
                </a:extLst>
              </p:cNvPr>
              <p:cNvSpPr/>
              <p:nvPr/>
            </p:nvSpPr>
            <p:spPr>
              <a:xfrm>
                <a:off x="3694800" y="4629600"/>
                <a:ext cx="612000" cy="32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5EC45BA-FBAE-57D9-D867-48AAA69324E6}"/>
                  </a:ext>
                </a:extLst>
              </p:cNvPr>
              <p:cNvSpPr/>
              <p:nvPr/>
            </p:nvSpPr>
            <p:spPr>
              <a:xfrm>
                <a:off x="3847200" y="4782000"/>
                <a:ext cx="612000" cy="32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1EBB48B-53FE-2A22-F16B-050F1B62215B}"/>
                  </a:ext>
                </a:extLst>
              </p:cNvPr>
              <p:cNvSpPr/>
              <p:nvPr/>
            </p:nvSpPr>
            <p:spPr>
              <a:xfrm>
                <a:off x="3694800" y="5344800"/>
                <a:ext cx="612000" cy="32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BFFEE04-E888-E523-A964-D0582DBC997F}"/>
                  </a:ext>
                </a:extLst>
              </p:cNvPr>
              <p:cNvSpPr/>
              <p:nvPr/>
            </p:nvSpPr>
            <p:spPr>
              <a:xfrm>
                <a:off x="3847200" y="5497200"/>
                <a:ext cx="612000" cy="32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0DF0E96-0E2F-2FBC-3D67-2F378320850E}"/>
                  </a:ext>
                </a:extLst>
              </p:cNvPr>
              <p:cNvSpPr/>
              <p:nvPr/>
            </p:nvSpPr>
            <p:spPr>
              <a:xfrm>
                <a:off x="4584600" y="4629600"/>
                <a:ext cx="612000" cy="32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49E3AA0-7CA1-5B78-D08C-4D226195505D}"/>
                  </a:ext>
                </a:extLst>
              </p:cNvPr>
              <p:cNvSpPr/>
              <p:nvPr/>
            </p:nvSpPr>
            <p:spPr>
              <a:xfrm>
                <a:off x="4737000" y="4782000"/>
                <a:ext cx="612000" cy="32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D632E2F-E1A0-C160-2535-33AF213BE980}"/>
                  </a:ext>
                </a:extLst>
              </p:cNvPr>
              <p:cNvSpPr/>
              <p:nvPr/>
            </p:nvSpPr>
            <p:spPr>
              <a:xfrm>
                <a:off x="4584600" y="5344800"/>
                <a:ext cx="612000" cy="32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B4B39E3-6A9C-84F4-BEAD-BA0713177BBB}"/>
                  </a:ext>
                </a:extLst>
              </p:cNvPr>
              <p:cNvSpPr/>
              <p:nvPr/>
            </p:nvSpPr>
            <p:spPr>
              <a:xfrm>
                <a:off x="4737000" y="5497200"/>
                <a:ext cx="612000" cy="32400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6664F115-38DE-A060-2ADE-06E0B2F6CD8B}"/>
              </a:ext>
            </a:extLst>
          </p:cNvPr>
          <p:cNvGrpSpPr/>
          <p:nvPr/>
        </p:nvGrpSpPr>
        <p:grpSpPr>
          <a:xfrm>
            <a:off x="7016999" y="3536918"/>
            <a:ext cx="4336801" cy="2274269"/>
            <a:chOff x="7251600" y="4115597"/>
            <a:chExt cx="4336801" cy="2274269"/>
          </a:xfrm>
        </p:grpSpPr>
        <p:sp>
          <p:nvSpPr>
            <p:cNvPr id="5" name="Rectangle 4">
              <a:extLst>
                <a:ext uri="{FF2B5EF4-FFF2-40B4-BE49-F238E27FC236}">
                  <a16:creationId xmlns:a16="http://schemas.microsoft.com/office/drawing/2014/main" id="{770045BF-D8CE-C3D6-4051-C25E876CF9DE}"/>
                </a:ext>
              </a:extLst>
            </p:cNvPr>
            <p:cNvSpPr/>
            <p:nvPr/>
          </p:nvSpPr>
          <p:spPr>
            <a:xfrm>
              <a:off x="7251600" y="4435200"/>
              <a:ext cx="3909600" cy="15336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91B5C8E-8BF3-F8B0-8BE4-DB394BB2C67C}"/>
                </a:ext>
              </a:extLst>
            </p:cNvPr>
            <p:cNvSpPr txBox="1"/>
            <p:nvPr/>
          </p:nvSpPr>
          <p:spPr>
            <a:xfrm>
              <a:off x="9745201" y="4115597"/>
              <a:ext cx="1843200" cy="369332"/>
            </a:xfrm>
            <a:prstGeom prst="rect">
              <a:avLst/>
            </a:prstGeom>
            <a:noFill/>
          </p:spPr>
          <p:txBody>
            <a:bodyPr wrap="square" rtlCol="0">
              <a:spAutoFit/>
            </a:bodyPr>
            <a:lstStyle/>
            <a:p>
              <a:r>
                <a:rPr lang="en-US"/>
                <a:t>Text Nodes</a:t>
              </a:r>
            </a:p>
          </p:txBody>
        </p:sp>
        <p:sp>
          <p:nvSpPr>
            <p:cNvPr id="20" name="Rectangle 19">
              <a:extLst>
                <a:ext uri="{FF2B5EF4-FFF2-40B4-BE49-F238E27FC236}">
                  <a16:creationId xmlns:a16="http://schemas.microsoft.com/office/drawing/2014/main" id="{A956E322-CB08-ABF4-AE87-8B66047FAFB5}"/>
                </a:ext>
              </a:extLst>
            </p:cNvPr>
            <p:cNvSpPr/>
            <p:nvPr/>
          </p:nvSpPr>
          <p:spPr>
            <a:xfrm>
              <a:off x="7639200" y="4807200"/>
              <a:ext cx="612000" cy="324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3A7D547-2BE7-B3E5-4738-F4916B1DE0FC}"/>
                </a:ext>
              </a:extLst>
            </p:cNvPr>
            <p:cNvSpPr/>
            <p:nvPr/>
          </p:nvSpPr>
          <p:spPr>
            <a:xfrm>
              <a:off x="7791600" y="4959600"/>
              <a:ext cx="612000" cy="324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F1A793A-C1D7-337A-9BE6-FABD8DD57FBC}"/>
                </a:ext>
              </a:extLst>
            </p:cNvPr>
            <p:cNvSpPr/>
            <p:nvPr/>
          </p:nvSpPr>
          <p:spPr>
            <a:xfrm>
              <a:off x="7944000" y="5112000"/>
              <a:ext cx="612000" cy="324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01BE281-7693-55DA-46C3-CF15DCA4FFC0}"/>
                </a:ext>
              </a:extLst>
            </p:cNvPr>
            <p:cNvSpPr/>
            <p:nvPr/>
          </p:nvSpPr>
          <p:spPr>
            <a:xfrm>
              <a:off x="8096400" y="5264400"/>
              <a:ext cx="612000" cy="324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2066BC4-7FC4-5232-B913-F23D525E7154}"/>
                </a:ext>
              </a:extLst>
            </p:cNvPr>
            <p:cNvSpPr/>
            <p:nvPr/>
          </p:nvSpPr>
          <p:spPr>
            <a:xfrm>
              <a:off x="8737200" y="4807200"/>
              <a:ext cx="612000" cy="324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433102-42A3-E87A-7448-05B3C7563788}"/>
                </a:ext>
              </a:extLst>
            </p:cNvPr>
            <p:cNvSpPr/>
            <p:nvPr/>
          </p:nvSpPr>
          <p:spPr>
            <a:xfrm>
              <a:off x="8889600" y="4959600"/>
              <a:ext cx="612000" cy="324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19165CD-A191-E4F4-59C2-7177A5791B46}"/>
                </a:ext>
              </a:extLst>
            </p:cNvPr>
            <p:cNvSpPr/>
            <p:nvPr/>
          </p:nvSpPr>
          <p:spPr>
            <a:xfrm>
              <a:off x="9042000" y="5112000"/>
              <a:ext cx="612000" cy="324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A44D2E2-7228-05A2-24CD-52AEA4DA45EC}"/>
                </a:ext>
              </a:extLst>
            </p:cNvPr>
            <p:cNvSpPr/>
            <p:nvPr/>
          </p:nvSpPr>
          <p:spPr>
            <a:xfrm>
              <a:off x="9194400" y="5264400"/>
              <a:ext cx="612000" cy="324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008F6B0E-74F4-D8BE-F74D-3B6280F94840}"/>
                </a:ext>
              </a:extLst>
            </p:cNvPr>
            <p:cNvSpPr txBox="1"/>
            <p:nvPr/>
          </p:nvSpPr>
          <p:spPr>
            <a:xfrm>
              <a:off x="7456800" y="6020534"/>
              <a:ext cx="3499200" cy="369332"/>
            </a:xfrm>
            <a:prstGeom prst="rect">
              <a:avLst/>
            </a:prstGeom>
            <a:noFill/>
          </p:spPr>
          <p:txBody>
            <a:bodyPr wrap="square" rtlCol="0">
              <a:spAutoFit/>
            </a:bodyPr>
            <a:lstStyle/>
            <a:p>
              <a:pPr algn="ctr"/>
              <a:r>
                <a:rPr lang="en-US"/>
                <a:t>Prefill + Decode (</a:t>
              </a:r>
              <a:r>
                <a:rPr lang="en-US" err="1"/>
                <a:t>vLLM</a:t>
              </a:r>
              <a:r>
                <a:rPr lang="en-US"/>
                <a:t>)</a:t>
              </a:r>
            </a:p>
          </p:txBody>
        </p:sp>
        <p:sp>
          <p:nvSpPr>
            <p:cNvPr id="55" name="Rectangle 54">
              <a:extLst>
                <a:ext uri="{FF2B5EF4-FFF2-40B4-BE49-F238E27FC236}">
                  <a16:creationId xmlns:a16="http://schemas.microsoft.com/office/drawing/2014/main" id="{E163725A-1EE7-AD4F-3663-C6C3E257B264}"/>
                </a:ext>
              </a:extLst>
            </p:cNvPr>
            <p:cNvSpPr/>
            <p:nvPr/>
          </p:nvSpPr>
          <p:spPr>
            <a:xfrm>
              <a:off x="9834000" y="4794932"/>
              <a:ext cx="612000" cy="324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95BBAF2-874B-92AA-ADFC-43C55C2B2EA5}"/>
                </a:ext>
              </a:extLst>
            </p:cNvPr>
            <p:cNvSpPr/>
            <p:nvPr/>
          </p:nvSpPr>
          <p:spPr>
            <a:xfrm>
              <a:off x="9986400" y="4947332"/>
              <a:ext cx="612000" cy="324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BE45E71-1EF7-F98C-64DC-7D7E2B30DFE6}"/>
                </a:ext>
              </a:extLst>
            </p:cNvPr>
            <p:cNvSpPr/>
            <p:nvPr/>
          </p:nvSpPr>
          <p:spPr>
            <a:xfrm>
              <a:off x="10138800" y="5099732"/>
              <a:ext cx="612000" cy="324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0BBC89D-283F-8578-80BF-DD4E2989E153}"/>
                </a:ext>
              </a:extLst>
            </p:cNvPr>
            <p:cNvSpPr/>
            <p:nvPr/>
          </p:nvSpPr>
          <p:spPr>
            <a:xfrm>
              <a:off x="10291200" y="5252132"/>
              <a:ext cx="612000" cy="324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a:extLst>
              <a:ext uri="{FF2B5EF4-FFF2-40B4-BE49-F238E27FC236}">
                <a16:creationId xmlns:a16="http://schemas.microsoft.com/office/drawing/2014/main" id="{DEC6AB15-603E-A4D7-E18A-B785D25E0FE3}"/>
              </a:ext>
            </a:extLst>
          </p:cNvPr>
          <p:cNvSpPr txBox="1"/>
          <p:nvPr/>
        </p:nvSpPr>
        <p:spPr>
          <a:xfrm>
            <a:off x="838200" y="2803132"/>
            <a:ext cx="10500000" cy="461665"/>
          </a:xfrm>
          <a:prstGeom prst="rect">
            <a:avLst/>
          </a:prstGeom>
          <a:noFill/>
        </p:spPr>
        <p:txBody>
          <a:bodyPr wrap="square">
            <a:spAutoFit/>
          </a:bodyPr>
          <a:lstStyle/>
          <a:p>
            <a:r>
              <a:rPr lang="en-US" sz="2400"/>
              <a:t>Transfer of intermediate state (image tokens) via RDMA</a:t>
            </a:r>
          </a:p>
        </p:txBody>
      </p:sp>
      <p:sp>
        <p:nvSpPr>
          <p:cNvPr id="10" name="Slide Number Placeholder 9">
            <a:extLst>
              <a:ext uri="{FF2B5EF4-FFF2-40B4-BE49-F238E27FC236}">
                <a16:creationId xmlns:a16="http://schemas.microsoft.com/office/drawing/2014/main" id="{61637C5B-D722-F780-521D-71163109903C}"/>
              </a:ext>
            </a:extLst>
          </p:cNvPr>
          <p:cNvSpPr>
            <a:spLocks noGrp="1"/>
          </p:cNvSpPr>
          <p:nvPr>
            <p:ph type="sldNum" sz="quarter" idx="12"/>
          </p:nvPr>
        </p:nvSpPr>
        <p:spPr/>
        <p:txBody>
          <a:bodyPr/>
          <a:lstStyle/>
          <a:p>
            <a:fld id="{33B4EFDB-31F5-4013-B8F2-8D0C9D809722}" type="slidenum">
              <a:rPr lang="en-US" smtClean="0"/>
              <a:t>48</a:t>
            </a:fld>
            <a:endParaRPr lang="en-US"/>
          </a:p>
        </p:txBody>
      </p:sp>
    </p:spTree>
    <p:extLst>
      <p:ext uri="{BB962C8B-B14F-4D97-AF65-F5344CB8AC3E}">
        <p14:creationId xmlns:p14="http://schemas.microsoft.com/office/powerpoint/2010/main" val="241023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D63AE-9BF6-2ECF-2A94-C923FF1CDB61}"/>
              </a:ext>
            </a:extLst>
          </p:cNvPr>
          <p:cNvSpPr>
            <a:spLocks noGrp="1"/>
          </p:cNvSpPr>
          <p:nvPr>
            <p:ph type="title"/>
          </p:nvPr>
        </p:nvSpPr>
        <p:spPr>
          <a:xfrm>
            <a:off x="693150" y="365126"/>
            <a:ext cx="10660650" cy="917504"/>
          </a:xfrm>
        </p:spPr>
        <p:txBody>
          <a:bodyPr/>
          <a:lstStyle/>
          <a:p>
            <a:r>
              <a:rPr lang="en-US" err="1"/>
              <a:t>ModServe</a:t>
            </a:r>
            <a:r>
              <a:rPr lang="en-US"/>
              <a:t> : Design and workflow</a:t>
            </a:r>
          </a:p>
        </p:txBody>
      </p:sp>
      <p:sp>
        <p:nvSpPr>
          <p:cNvPr id="73" name="Rectangle 72">
            <a:extLst>
              <a:ext uri="{FF2B5EF4-FFF2-40B4-BE49-F238E27FC236}">
                <a16:creationId xmlns:a16="http://schemas.microsoft.com/office/drawing/2014/main" id="{DE0F0730-2D69-3B20-743E-0530A8E8D284}"/>
              </a:ext>
            </a:extLst>
          </p:cNvPr>
          <p:cNvSpPr/>
          <p:nvPr/>
        </p:nvSpPr>
        <p:spPr>
          <a:xfrm>
            <a:off x="4403160" y="4057846"/>
            <a:ext cx="1856639" cy="369332"/>
          </a:xfrm>
          <a:prstGeom prst="rect">
            <a:avLst/>
          </a:prstGeom>
          <a:solidFill>
            <a:schemeClr val="tx2">
              <a:lumMod val="10000"/>
              <a:lumOff val="90000"/>
            </a:schemeClr>
          </a:solidFill>
        </p:spPr>
        <p:txBody>
          <a:bodyPr wrap="square" rtlCol="0">
            <a:spAutoFit/>
          </a:bodyPr>
          <a:lstStyle/>
          <a:p>
            <a:pPr algn="ctr"/>
            <a:r>
              <a:rPr lang="en-US" b="1">
                <a:solidFill>
                  <a:schemeClr val="tx1"/>
                </a:solidFill>
              </a:rPr>
              <a:t>Text Instance</a:t>
            </a:r>
          </a:p>
        </p:txBody>
      </p:sp>
      <p:sp>
        <p:nvSpPr>
          <p:cNvPr id="74" name="TextBox 73">
            <a:extLst>
              <a:ext uri="{FF2B5EF4-FFF2-40B4-BE49-F238E27FC236}">
                <a16:creationId xmlns:a16="http://schemas.microsoft.com/office/drawing/2014/main" id="{17EB1EFD-D490-C811-2B19-67BA87787C2E}"/>
              </a:ext>
            </a:extLst>
          </p:cNvPr>
          <p:cNvSpPr txBox="1"/>
          <p:nvPr/>
        </p:nvSpPr>
        <p:spPr>
          <a:xfrm>
            <a:off x="4339053" y="3651896"/>
            <a:ext cx="23695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Text Instance Pool</a:t>
            </a:r>
            <a:endParaRPr lang="en-US"/>
          </a:p>
        </p:txBody>
      </p:sp>
      <p:pic>
        <p:nvPicPr>
          <p:cNvPr id="75" name="Picture 74">
            <a:extLst>
              <a:ext uri="{FF2B5EF4-FFF2-40B4-BE49-F238E27FC236}">
                <a16:creationId xmlns:a16="http://schemas.microsoft.com/office/drawing/2014/main" id="{18B72C3B-D195-A3F8-D40E-B6C2DF38C190}"/>
              </a:ext>
            </a:extLst>
          </p:cNvPr>
          <p:cNvPicPr>
            <a:picLocks noChangeAspect="1"/>
          </p:cNvPicPr>
          <p:nvPr/>
        </p:nvPicPr>
        <p:blipFill>
          <a:blip r:embed="rId3"/>
          <a:stretch>
            <a:fillRect/>
          </a:stretch>
        </p:blipFill>
        <p:spPr>
          <a:xfrm>
            <a:off x="3869399" y="4170270"/>
            <a:ext cx="268645" cy="268645"/>
          </a:xfrm>
          <a:prstGeom prst="rect">
            <a:avLst/>
          </a:prstGeom>
        </p:spPr>
      </p:pic>
      <p:pic>
        <p:nvPicPr>
          <p:cNvPr id="76" name="Picture 75">
            <a:extLst>
              <a:ext uri="{FF2B5EF4-FFF2-40B4-BE49-F238E27FC236}">
                <a16:creationId xmlns:a16="http://schemas.microsoft.com/office/drawing/2014/main" id="{0612C9C0-FFE0-33EF-3501-C1435E37AADB}"/>
              </a:ext>
            </a:extLst>
          </p:cNvPr>
          <p:cNvPicPr>
            <a:picLocks noChangeAspect="1"/>
          </p:cNvPicPr>
          <p:nvPr/>
        </p:nvPicPr>
        <p:blipFill>
          <a:blip r:embed="rId4"/>
          <a:stretch>
            <a:fillRect/>
          </a:stretch>
        </p:blipFill>
        <p:spPr>
          <a:xfrm>
            <a:off x="3870359" y="2211761"/>
            <a:ext cx="262339" cy="262339"/>
          </a:xfrm>
          <a:prstGeom prst="rect">
            <a:avLst/>
          </a:prstGeom>
        </p:spPr>
      </p:pic>
      <p:sp>
        <p:nvSpPr>
          <p:cNvPr id="77" name="TextBox 76">
            <a:extLst>
              <a:ext uri="{FF2B5EF4-FFF2-40B4-BE49-F238E27FC236}">
                <a16:creationId xmlns:a16="http://schemas.microsoft.com/office/drawing/2014/main" id="{28D47E3D-8B42-B89E-175A-6677F4C3FABD}"/>
              </a:ext>
            </a:extLst>
          </p:cNvPr>
          <p:cNvSpPr txBox="1"/>
          <p:nvPr/>
        </p:nvSpPr>
        <p:spPr>
          <a:xfrm>
            <a:off x="8379845" y="4242512"/>
            <a:ext cx="4091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p>
        </p:txBody>
      </p:sp>
      <p:sp>
        <p:nvSpPr>
          <p:cNvPr id="78" name="Rectangle 77">
            <a:extLst>
              <a:ext uri="{FF2B5EF4-FFF2-40B4-BE49-F238E27FC236}">
                <a16:creationId xmlns:a16="http://schemas.microsoft.com/office/drawing/2014/main" id="{4DFAC244-F213-385B-40ED-234FBE243C05}"/>
              </a:ext>
            </a:extLst>
          </p:cNvPr>
          <p:cNvSpPr/>
          <p:nvPr/>
        </p:nvSpPr>
        <p:spPr>
          <a:xfrm>
            <a:off x="4403160" y="4550327"/>
            <a:ext cx="1856639" cy="369332"/>
          </a:xfrm>
          <a:prstGeom prst="rect">
            <a:avLst/>
          </a:prstGeom>
          <a:solidFill>
            <a:schemeClr val="tx2">
              <a:lumMod val="10000"/>
              <a:lumOff val="90000"/>
            </a:schemeClr>
          </a:solidFill>
        </p:spPr>
        <p:txBody>
          <a:bodyPr wrap="square" rtlCol="0">
            <a:spAutoFit/>
          </a:bodyPr>
          <a:lstStyle/>
          <a:p>
            <a:pPr algn="ctr"/>
            <a:r>
              <a:rPr lang="en-US" b="1">
                <a:solidFill>
                  <a:schemeClr val="tx1"/>
                </a:solidFill>
              </a:rPr>
              <a:t>Text Instance</a:t>
            </a:r>
          </a:p>
        </p:txBody>
      </p:sp>
      <p:sp>
        <p:nvSpPr>
          <p:cNvPr id="80" name="Rectangle 79">
            <a:extLst>
              <a:ext uri="{FF2B5EF4-FFF2-40B4-BE49-F238E27FC236}">
                <a16:creationId xmlns:a16="http://schemas.microsoft.com/office/drawing/2014/main" id="{D528CA09-6765-8EB3-11E8-54E8D60A6D56}"/>
              </a:ext>
            </a:extLst>
          </p:cNvPr>
          <p:cNvSpPr/>
          <p:nvPr/>
        </p:nvSpPr>
        <p:spPr>
          <a:xfrm>
            <a:off x="4403161" y="2080214"/>
            <a:ext cx="1857939" cy="369332"/>
          </a:xfrm>
          <a:prstGeom prst="rect">
            <a:avLst/>
          </a:prstGeom>
          <a:solidFill>
            <a:schemeClr val="accent2">
              <a:lumMod val="20000"/>
              <a:lumOff val="80000"/>
            </a:schemeClr>
          </a:solidFill>
        </p:spPr>
        <p:txBody>
          <a:bodyPr wrap="square" rtlCol="0">
            <a:spAutoFit/>
          </a:bodyPr>
          <a:lstStyle/>
          <a:p>
            <a:pPr algn="ctr"/>
            <a:r>
              <a:rPr lang="en-US" b="1">
                <a:solidFill>
                  <a:schemeClr val="tx1"/>
                </a:solidFill>
              </a:rPr>
              <a:t>Image Instance</a:t>
            </a:r>
          </a:p>
        </p:txBody>
      </p:sp>
      <p:sp>
        <p:nvSpPr>
          <p:cNvPr id="81" name="TextBox 80">
            <a:extLst>
              <a:ext uri="{FF2B5EF4-FFF2-40B4-BE49-F238E27FC236}">
                <a16:creationId xmlns:a16="http://schemas.microsoft.com/office/drawing/2014/main" id="{6612D667-1596-6595-0A62-DA26C7D978AA}"/>
              </a:ext>
            </a:extLst>
          </p:cNvPr>
          <p:cNvSpPr txBox="1"/>
          <p:nvPr/>
        </p:nvSpPr>
        <p:spPr>
          <a:xfrm>
            <a:off x="4339053" y="1702227"/>
            <a:ext cx="27451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Image Instance Pool</a:t>
            </a:r>
            <a:endParaRPr lang="en-US"/>
          </a:p>
        </p:txBody>
      </p:sp>
      <p:sp>
        <p:nvSpPr>
          <p:cNvPr id="84" name="Rectangle 83">
            <a:extLst>
              <a:ext uri="{FF2B5EF4-FFF2-40B4-BE49-F238E27FC236}">
                <a16:creationId xmlns:a16="http://schemas.microsoft.com/office/drawing/2014/main" id="{33BDDCF1-C580-E7F9-B004-DCB3A8F05904}"/>
              </a:ext>
            </a:extLst>
          </p:cNvPr>
          <p:cNvSpPr/>
          <p:nvPr/>
        </p:nvSpPr>
        <p:spPr>
          <a:xfrm>
            <a:off x="4403161" y="2573886"/>
            <a:ext cx="1856638" cy="369332"/>
          </a:xfrm>
          <a:prstGeom prst="rect">
            <a:avLst/>
          </a:prstGeom>
          <a:solidFill>
            <a:schemeClr val="accent2">
              <a:lumMod val="20000"/>
              <a:lumOff val="80000"/>
            </a:schemeClr>
          </a:solidFill>
        </p:spPr>
        <p:txBody>
          <a:bodyPr wrap="square" rtlCol="0">
            <a:spAutoFit/>
          </a:bodyPr>
          <a:lstStyle/>
          <a:p>
            <a:pPr algn="ctr"/>
            <a:r>
              <a:rPr lang="en-US" b="1">
                <a:solidFill>
                  <a:schemeClr val="tx1"/>
                </a:solidFill>
              </a:rPr>
              <a:t>Image Instance</a:t>
            </a:r>
          </a:p>
        </p:txBody>
      </p:sp>
      <p:sp>
        <p:nvSpPr>
          <p:cNvPr id="88" name="Rectangle 87">
            <a:extLst>
              <a:ext uri="{FF2B5EF4-FFF2-40B4-BE49-F238E27FC236}">
                <a16:creationId xmlns:a16="http://schemas.microsoft.com/office/drawing/2014/main" id="{537B39DC-AB20-C85C-91F7-5F6314A7B9D6}"/>
              </a:ext>
            </a:extLst>
          </p:cNvPr>
          <p:cNvSpPr/>
          <p:nvPr/>
        </p:nvSpPr>
        <p:spPr>
          <a:xfrm>
            <a:off x="6524973" y="2086348"/>
            <a:ext cx="1857940" cy="369332"/>
          </a:xfrm>
          <a:prstGeom prst="rect">
            <a:avLst/>
          </a:prstGeom>
          <a:solidFill>
            <a:schemeClr val="accent2">
              <a:lumMod val="20000"/>
              <a:lumOff val="80000"/>
            </a:schemeClr>
          </a:solidFill>
        </p:spPr>
        <p:txBody>
          <a:bodyPr wrap="square" rtlCol="0">
            <a:spAutoFit/>
          </a:bodyPr>
          <a:lstStyle/>
          <a:p>
            <a:pPr algn="ctr"/>
            <a:r>
              <a:rPr lang="en-US" b="1">
                <a:solidFill>
                  <a:schemeClr val="tx1"/>
                </a:solidFill>
              </a:rPr>
              <a:t>Image Instance</a:t>
            </a:r>
          </a:p>
        </p:txBody>
      </p:sp>
      <p:sp>
        <p:nvSpPr>
          <p:cNvPr id="91" name="TextBox 90">
            <a:extLst>
              <a:ext uri="{FF2B5EF4-FFF2-40B4-BE49-F238E27FC236}">
                <a16:creationId xmlns:a16="http://schemas.microsoft.com/office/drawing/2014/main" id="{6411915A-5D67-FF11-4748-5F50EB3CDA34}"/>
              </a:ext>
            </a:extLst>
          </p:cNvPr>
          <p:cNvSpPr txBox="1"/>
          <p:nvPr/>
        </p:nvSpPr>
        <p:spPr>
          <a:xfrm>
            <a:off x="8335211" y="2280541"/>
            <a:ext cx="4091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p>
        </p:txBody>
      </p:sp>
      <p:sp>
        <p:nvSpPr>
          <p:cNvPr id="92" name="Rectangle: Rounded Corners 91">
            <a:extLst>
              <a:ext uri="{FF2B5EF4-FFF2-40B4-BE49-F238E27FC236}">
                <a16:creationId xmlns:a16="http://schemas.microsoft.com/office/drawing/2014/main" id="{A964FA80-DC00-FBE7-2E06-403250024CD1}"/>
              </a:ext>
            </a:extLst>
          </p:cNvPr>
          <p:cNvSpPr/>
          <p:nvPr/>
        </p:nvSpPr>
        <p:spPr>
          <a:xfrm>
            <a:off x="1340850" y="1544691"/>
            <a:ext cx="2375263" cy="3553246"/>
          </a:xfrm>
          <a:prstGeom prst="roundRect">
            <a:avLst>
              <a:gd name="adj" fmla="val 584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63C61C89-CA4B-2816-C5FE-CC275BA79B26}"/>
              </a:ext>
            </a:extLst>
          </p:cNvPr>
          <p:cNvSpPr txBox="1"/>
          <p:nvPr/>
        </p:nvSpPr>
        <p:spPr>
          <a:xfrm>
            <a:off x="1346593" y="1539966"/>
            <a:ext cx="23695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Request Manager</a:t>
            </a:r>
            <a:endParaRPr lang="en-US"/>
          </a:p>
        </p:txBody>
      </p:sp>
      <p:sp>
        <p:nvSpPr>
          <p:cNvPr id="94" name="Rectangle 93">
            <a:extLst>
              <a:ext uri="{FF2B5EF4-FFF2-40B4-BE49-F238E27FC236}">
                <a16:creationId xmlns:a16="http://schemas.microsoft.com/office/drawing/2014/main" id="{BE7517D8-FC5F-F7D1-28F2-35CE950D07B7}"/>
              </a:ext>
            </a:extLst>
          </p:cNvPr>
          <p:cNvSpPr/>
          <p:nvPr/>
        </p:nvSpPr>
        <p:spPr>
          <a:xfrm>
            <a:off x="1495095" y="2592037"/>
            <a:ext cx="2066770" cy="369332"/>
          </a:xfrm>
          <a:prstGeom prst="rect">
            <a:avLst/>
          </a:prstGeom>
          <a:solidFill>
            <a:srgbClr val="C00000">
              <a:alpha val="20000"/>
            </a:srgbClr>
          </a:solidFill>
        </p:spPr>
        <p:txBody>
          <a:bodyPr wrap="square" rtlCol="0">
            <a:spAutoFit/>
          </a:bodyPr>
          <a:lstStyle/>
          <a:p>
            <a:pPr algn="ctr"/>
            <a:r>
              <a:rPr lang="en-US" b="1">
                <a:solidFill>
                  <a:schemeClr val="tx1"/>
                </a:solidFill>
              </a:rPr>
              <a:t>Image Router</a:t>
            </a:r>
          </a:p>
        </p:txBody>
      </p:sp>
      <p:sp>
        <p:nvSpPr>
          <p:cNvPr id="95" name="Rectangle 94">
            <a:extLst>
              <a:ext uri="{FF2B5EF4-FFF2-40B4-BE49-F238E27FC236}">
                <a16:creationId xmlns:a16="http://schemas.microsoft.com/office/drawing/2014/main" id="{92791478-1B66-D6DE-E5BC-1D25A9D39F98}"/>
              </a:ext>
            </a:extLst>
          </p:cNvPr>
          <p:cNvSpPr/>
          <p:nvPr/>
        </p:nvSpPr>
        <p:spPr>
          <a:xfrm>
            <a:off x="4291330" y="1651961"/>
            <a:ext cx="4575923" cy="1479417"/>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90A1BA51-BC48-78CA-E9F0-C68AB3653A0B}"/>
              </a:ext>
            </a:extLst>
          </p:cNvPr>
          <p:cNvSpPr/>
          <p:nvPr/>
        </p:nvSpPr>
        <p:spPr>
          <a:xfrm>
            <a:off x="6523206" y="4057846"/>
            <a:ext cx="1856639" cy="369332"/>
          </a:xfrm>
          <a:prstGeom prst="rect">
            <a:avLst/>
          </a:prstGeom>
          <a:solidFill>
            <a:schemeClr val="tx2">
              <a:lumMod val="10000"/>
              <a:lumOff val="90000"/>
            </a:schemeClr>
          </a:solidFill>
        </p:spPr>
        <p:txBody>
          <a:bodyPr wrap="square" rtlCol="0">
            <a:spAutoFit/>
          </a:bodyPr>
          <a:lstStyle/>
          <a:p>
            <a:pPr algn="ctr"/>
            <a:r>
              <a:rPr lang="en-US" b="1">
                <a:solidFill>
                  <a:schemeClr val="tx1"/>
                </a:solidFill>
              </a:rPr>
              <a:t>Text Instance</a:t>
            </a:r>
          </a:p>
        </p:txBody>
      </p:sp>
      <p:sp>
        <p:nvSpPr>
          <p:cNvPr id="99" name="Rectangle 98">
            <a:extLst>
              <a:ext uri="{FF2B5EF4-FFF2-40B4-BE49-F238E27FC236}">
                <a16:creationId xmlns:a16="http://schemas.microsoft.com/office/drawing/2014/main" id="{8BBC599D-BD95-A554-DB5A-EF80D41CF6DA}"/>
              </a:ext>
            </a:extLst>
          </p:cNvPr>
          <p:cNvSpPr/>
          <p:nvPr/>
        </p:nvSpPr>
        <p:spPr>
          <a:xfrm>
            <a:off x="6523206" y="4551333"/>
            <a:ext cx="1856639" cy="369332"/>
          </a:xfrm>
          <a:prstGeom prst="rect">
            <a:avLst/>
          </a:prstGeom>
          <a:solidFill>
            <a:schemeClr val="tx2">
              <a:lumMod val="10000"/>
              <a:lumOff val="90000"/>
            </a:schemeClr>
          </a:solidFill>
        </p:spPr>
        <p:txBody>
          <a:bodyPr wrap="square" rtlCol="0">
            <a:spAutoFit/>
          </a:bodyPr>
          <a:lstStyle/>
          <a:p>
            <a:pPr algn="ctr"/>
            <a:r>
              <a:rPr lang="en-US" b="1">
                <a:solidFill>
                  <a:schemeClr val="tx1"/>
                </a:solidFill>
              </a:rPr>
              <a:t>Text Instance</a:t>
            </a:r>
          </a:p>
        </p:txBody>
      </p:sp>
      <p:sp>
        <p:nvSpPr>
          <p:cNvPr id="104" name="Rectangle 103">
            <a:extLst>
              <a:ext uri="{FF2B5EF4-FFF2-40B4-BE49-F238E27FC236}">
                <a16:creationId xmlns:a16="http://schemas.microsoft.com/office/drawing/2014/main" id="{4892C41D-1BC4-5A00-29B1-64DFD9789996}"/>
              </a:ext>
            </a:extLst>
          </p:cNvPr>
          <p:cNvSpPr/>
          <p:nvPr/>
        </p:nvSpPr>
        <p:spPr>
          <a:xfrm>
            <a:off x="4291330" y="3613981"/>
            <a:ext cx="4575923" cy="1483955"/>
          </a:xfrm>
          <a:prstGeom prst="rect">
            <a:avLst/>
          </a:prstGeom>
          <a:noFill/>
          <a:ln>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Arrow Connector 104">
            <a:extLst>
              <a:ext uri="{FF2B5EF4-FFF2-40B4-BE49-F238E27FC236}">
                <a16:creationId xmlns:a16="http://schemas.microsoft.com/office/drawing/2014/main" id="{E7741CF4-ADB0-7DDC-D94D-C4301E50F609}"/>
              </a:ext>
            </a:extLst>
          </p:cNvPr>
          <p:cNvCxnSpPr>
            <a:cxnSpLocks/>
            <a:stCxn id="94" idx="3"/>
            <a:endCxn id="95" idx="1"/>
          </p:cNvCxnSpPr>
          <p:nvPr/>
        </p:nvCxnSpPr>
        <p:spPr>
          <a:xfrm flipV="1">
            <a:off x="3561865" y="2391670"/>
            <a:ext cx="729465" cy="385033"/>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B2A19686-9877-5B69-0947-347AECDCD0DC}"/>
              </a:ext>
            </a:extLst>
          </p:cNvPr>
          <p:cNvSpPr/>
          <p:nvPr/>
        </p:nvSpPr>
        <p:spPr>
          <a:xfrm>
            <a:off x="1490274" y="4596758"/>
            <a:ext cx="2071591" cy="369332"/>
          </a:xfrm>
          <a:prstGeom prst="rect">
            <a:avLst/>
          </a:prstGeom>
          <a:solidFill>
            <a:srgbClr val="C00000">
              <a:alpha val="20000"/>
            </a:srgbClr>
          </a:solidFill>
        </p:spPr>
        <p:txBody>
          <a:bodyPr wrap="square" rtlCol="0">
            <a:spAutoFit/>
          </a:bodyPr>
          <a:lstStyle/>
          <a:p>
            <a:pPr algn="ctr"/>
            <a:r>
              <a:rPr lang="en-US" b="1">
                <a:solidFill>
                  <a:schemeClr val="tx1"/>
                </a:solidFill>
              </a:rPr>
              <a:t>Request Router</a:t>
            </a:r>
          </a:p>
        </p:txBody>
      </p:sp>
      <p:cxnSp>
        <p:nvCxnSpPr>
          <p:cNvPr id="107" name="Straight Arrow Connector 106">
            <a:extLst>
              <a:ext uri="{FF2B5EF4-FFF2-40B4-BE49-F238E27FC236}">
                <a16:creationId xmlns:a16="http://schemas.microsoft.com/office/drawing/2014/main" id="{628569B9-DB9A-DF1F-8F62-8843A14E458D}"/>
              </a:ext>
            </a:extLst>
          </p:cNvPr>
          <p:cNvCxnSpPr>
            <a:cxnSpLocks/>
            <a:stCxn id="106" idx="3"/>
            <a:endCxn id="104" idx="1"/>
          </p:cNvCxnSpPr>
          <p:nvPr/>
        </p:nvCxnSpPr>
        <p:spPr>
          <a:xfrm flipV="1">
            <a:off x="3561865" y="4355959"/>
            <a:ext cx="729465" cy="425465"/>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108" name="Rectangle 107">
            <a:extLst>
              <a:ext uri="{FF2B5EF4-FFF2-40B4-BE49-F238E27FC236}">
                <a16:creationId xmlns:a16="http://schemas.microsoft.com/office/drawing/2014/main" id="{0810EF00-5937-C03D-B608-B4D5C808D9C8}"/>
              </a:ext>
            </a:extLst>
          </p:cNvPr>
          <p:cNvSpPr/>
          <p:nvPr/>
        </p:nvSpPr>
        <p:spPr>
          <a:xfrm>
            <a:off x="1495097" y="1934698"/>
            <a:ext cx="2066768" cy="369332"/>
          </a:xfrm>
          <a:prstGeom prst="rect">
            <a:avLst/>
          </a:prstGeom>
          <a:solidFill>
            <a:schemeClr val="tx1">
              <a:lumMod val="50000"/>
              <a:lumOff val="50000"/>
              <a:alpha val="20000"/>
            </a:schemeClr>
          </a:solidFill>
        </p:spPr>
        <p:txBody>
          <a:bodyPr wrap="square" rtlCol="0">
            <a:spAutoFit/>
          </a:bodyPr>
          <a:lstStyle/>
          <a:p>
            <a:pPr algn="ctr"/>
            <a:r>
              <a:rPr lang="en-US" b="1">
                <a:solidFill>
                  <a:schemeClr val="tx1"/>
                </a:solidFill>
              </a:rPr>
              <a:t>API Gateway</a:t>
            </a:r>
          </a:p>
        </p:txBody>
      </p:sp>
      <p:cxnSp>
        <p:nvCxnSpPr>
          <p:cNvPr id="109" name="Straight Arrow Connector 108">
            <a:extLst>
              <a:ext uri="{FF2B5EF4-FFF2-40B4-BE49-F238E27FC236}">
                <a16:creationId xmlns:a16="http://schemas.microsoft.com/office/drawing/2014/main" id="{B0B69475-EA5A-C599-97E7-46F60CC0FFD7}"/>
              </a:ext>
            </a:extLst>
          </p:cNvPr>
          <p:cNvCxnSpPr>
            <a:cxnSpLocks/>
            <a:stCxn id="108" idx="2"/>
            <a:endCxn id="94" idx="0"/>
          </p:cNvCxnSpPr>
          <p:nvPr/>
        </p:nvCxnSpPr>
        <p:spPr>
          <a:xfrm flipH="1">
            <a:off x="2528480" y="2304030"/>
            <a:ext cx="1" cy="288007"/>
          </a:xfrm>
          <a:prstGeom prst="straightConnector1">
            <a:avLst/>
          </a:prstGeom>
          <a:ln>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1F926374-1896-3BE1-D391-7A725758C985}"/>
              </a:ext>
            </a:extLst>
          </p:cNvPr>
          <p:cNvSpPr txBox="1"/>
          <p:nvPr/>
        </p:nvSpPr>
        <p:spPr>
          <a:xfrm>
            <a:off x="2471154" y="2271014"/>
            <a:ext cx="132464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chemeClr val="accent2"/>
                </a:solidFill>
              </a:rPr>
              <a:t>Image-Text req</a:t>
            </a:r>
          </a:p>
        </p:txBody>
      </p:sp>
      <p:sp>
        <p:nvSpPr>
          <p:cNvPr id="111" name="Rectangle 110">
            <a:extLst>
              <a:ext uri="{FF2B5EF4-FFF2-40B4-BE49-F238E27FC236}">
                <a16:creationId xmlns:a16="http://schemas.microsoft.com/office/drawing/2014/main" id="{5EC1C040-97A8-EE47-CD04-E6A0B024B45F}"/>
              </a:ext>
            </a:extLst>
          </p:cNvPr>
          <p:cNvSpPr/>
          <p:nvPr/>
        </p:nvSpPr>
        <p:spPr>
          <a:xfrm>
            <a:off x="1490274" y="3243374"/>
            <a:ext cx="2071591" cy="861774"/>
          </a:xfrm>
          <a:prstGeom prst="rect">
            <a:avLst/>
          </a:prstGeom>
          <a:solidFill>
            <a:schemeClr val="accent2">
              <a:lumMod val="20000"/>
              <a:lumOff val="80000"/>
            </a:schemeClr>
          </a:solidFill>
        </p:spPr>
        <p:txBody>
          <a:bodyPr wrap="square" rtlCol="0">
            <a:spAutoFit/>
          </a:bodyPr>
          <a:lstStyle/>
          <a:p>
            <a:pPr algn="ctr"/>
            <a:r>
              <a:rPr lang="en-US" b="1">
                <a:solidFill>
                  <a:schemeClr val="tx1"/>
                </a:solidFill>
              </a:rPr>
              <a:t>Image Token State Tracker</a:t>
            </a:r>
          </a:p>
          <a:p>
            <a:pPr algn="ctr"/>
            <a:r>
              <a:rPr lang="en-US" sz="1400" i="1"/>
              <a:t>&lt;id, #tokens, </a:t>
            </a:r>
            <a:r>
              <a:rPr lang="en-US" sz="1400" i="1" err="1"/>
              <a:t>NodeIP</a:t>
            </a:r>
            <a:r>
              <a:rPr lang="en-US" sz="1400" i="1"/>
              <a:t>&gt;</a:t>
            </a:r>
          </a:p>
        </p:txBody>
      </p:sp>
      <p:cxnSp>
        <p:nvCxnSpPr>
          <p:cNvPr id="112" name="Straight Arrow Connector 111">
            <a:extLst>
              <a:ext uri="{FF2B5EF4-FFF2-40B4-BE49-F238E27FC236}">
                <a16:creationId xmlns:a16="http://schemas.microsoft.com/office/drawing/2014/main" id="{3D2A42B7-DABF-58D4-37CE-2FB6010B91F0}"/>
              </a:ext>
            </a:extLst>
          </p:cNvPr>
          <p:cNvCxnSpPr>
            <a:cxnSpLocks/>
            <a:stCxn id="94" idx="2"/>
            <a:endCxn id="111" idx="0"/>
          </p:cNvCxnSpPr>
          <p:nvPr/>
        </p:nvCxnSpPr>
        <p:spPr>
          <a:xfrm flipH="1">
            <a:off x="2526070" y="2961369"/>
            <a:ext cx="2410" cy="282005"/>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FD3745B0-B190-30A4-51DB-4042622398F0}"/>
              </a:ext>
            </a:extLst>
          </p:cNvPr>
          <p:cNvSpPr txBox="1"/>
          <p:nvPr/>
        </p:nvSpPr>
        <p:spPr>
          <a:xfrm>
            <a:off x="2471904" y="2927937"/>
            <a:ext cx="82213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t>Update</a:t>
            </a:r>
          </a:p>
        </p:txBody>
      </p:sp>
      <p:cxnSp>
        <p:nvCxnSpPr>
          <p:cNvPr id="114" name="Straight Arrow Connector 113">
            <a:extLst>
              <a:ext uri="{FF2B5EF4-FFF2-40B4-BE49-F238E27FC236}">
                <a16:creationId xmlns:a16="http://schemas.microsoft.com/office/drawing/2014/main" id="{71EE8DEB-EA00-3887-D38B-DB3C456BA423}"/>
              </a:ext>
            </a:extLst>
          </p:cNvPr>
          <p:cNvCxnSpPr>
            <a:cxnSpLocks/>
            <a:stCxn id="111" idx="2"/>
            <a:endCxn id="106" idx="0"/>
          </p:cNvCxnSpPr>
          <p:nvPr/>
        </p:nvCxnSpPr>
        <p:spPr>
          <a:xfrm>
            <a:off x="2526070" y="4105148"/>
            <a:ext cx="0" cy="491610"/>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15" name="Connector: Elbow 114">
            <a:extLst>
              <a:ext uri="{FF2B5EF4-FFF2-40B4-BE49-F238E27FC236}">
                <a16:creationId xmlns:a16="http://schemas.microsoft.com/office/drawing/2014/main" id="{76FCC8AF-1F4D-1B40-BFF3-26E57E122010}"/>
              </a:ext>
            </a:extLst>
          </p:cNvPr>
          <p:cNvCxnSpPr>
            <a:cxnSpLocks/>
            <a:stCxn id="108" idx="1"/>
            <a:endCxn id="106" idx="1"/>
          </p:cNvCxnSpPr>
          <p:nvPr/>
        </p:nvCxnSpPr>
        <p:spPr>
          <a:xfrm rot="10800000" flipV="1">
            <a:off x="1490275" y="2119364"/>
            <a:ext cx="4823" cy="2662060"/>
          </a:xfrm>
          <a:prstGeom prst="bentConnector3">
            <a:avLst>
              <a:gd name="adj1" fmla="val 4839789"/>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116" name="TextBox 115">
            <a:extLst>
              <a:ext uri="{FF2B5EF4-FFF2-40B4-BE49-F238E27FC236}">
                <a16:creationId xmlns:a16="http://schemas.microsoft.com/office/drawing/2014/main" id="{F55083C0-BCFD-06EF-731C-1126A3DC61C2}"/>
              </a:ext>
            </a:extLst>
          </p:cNvPr>
          <p:cNvSpPr txBox="1"/>
          <p:nvPr/>
        </p:nvSpPr>
        <p:spPr>
          <a:xfrm>
            <a:off x="307465" y="3017648"/>
            <a:ext cx="98330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i="1">
                <a:solidFill>
                  <a:schemeClr val="accent4"/>
                </a:solidFill>
              </a:rPr>
              <a:t>Text-Only req</a:t>
            </a:r>
          </a:p>
        </p:txBody>
      </p:sp>
      <p:sp>
        <p:nvSpPr>
          <p:cNvPr id="117" name="TextBox 116">
            <a:extLst>
              <a:ext uri="{FF2B5EF4-FFF2-40B4-BE49-F238E27FC236}">
                <a16:creationId xmlns:a16="http://schemas.microsoft.com/office/drawing/2014/main" id="{4FB4B945-365D-EAF0-63B7-441CFBBFF190}"/>
              </a:ext>
            </a:extLst>
          </p:cNvPr>
          <p:cNvSpPr txBox="1"/>
          <p:nvPr/>
        </p:nvSpPr>
        <p:spPr>
          <a:xfrm>
            <a:off x="2489272" y="4055736"/>
            <a:ext cx="13065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t>Ready</a:t>
            </a:r>
          </a:p>
          <a:p>
            <a:r>
              <a:rPr lang="en-US" sz="1400" i="1">
                <a:solidFill>
                  <a:schemeClr val="accent2"/>
                </a:solidFill>
              </a:rPr>
              <a:t>Image-Text req</a:t>
            </a:r>
          </a:p>
        </p:txBody>
      </p:sp>
      <p:cxnSp>
        <p:nvCxnSpPr>
          <p:cNvPr id="118" name="Straight Arrow Connector 117">
            <a:extLst>
              <a:ext uri="{FF2B5EF4-FFF2-40B4-BE49-F238E27FC236}">
                <a16:creationId xmlns:a16="http://schemas.microsoft.com/office/drawing/2014/main" id="{C0ED44B8-5768-4791-3C1B-8C46E51355A9}"/>
              </a:ext>
            </a:extLst>
          </p:cNvPr>
          <p:cNvCxnSpPr>
            <a:cxnSpLocks/>
          </p:cNvCxnSpPr>
          <p:nvPr/>
        </p:nvCxnSpPr>
        <p:spPr>
          <a:xfrm flipH="1">
            <a:off x="3561865" y="2822423"/>
            <a:ext cx="729465" cy="0"/>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050FC184-3815-8B01-C290-B00475F104FD}"/>
              </a:ext>
            </a:extLst>
          </p:cNvPr>
          <p:cNvSpPr txBox="1"/>
          <p:nvPr/>
        </p:nvSpPr>
        <p:spPr>
          <a:xfrm>
            <a:off x="6392152" y="3220535"/>
            <a:ext cx="31022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1"/>
              <a:t>RDMA Transfer of Image Tokens</a:t>
            </a:r>
          </a:p>
        </p:txBody>
      </p:sp>
      <p:sp>
        <p:nvSpPr>
          <p:cNvPr id="120" name="TextBox 119">
            <a:extLst>
              <a:ext uri="{FF2B5EF4-FFF2-40B4-BE49-F238E27FC236}">
                <a16:creationId xmlns:a16="http://schemas.microsoft.com/office/drawing/2014/main" id="{333849B4-FC09-9E9E-30F3-C84148EAD7BC}"/>
              </a:ext>
            </a:extLst>
          </p:cNvPr>
          <p:cNvSpPr txBox="1"/>
          <p:nvPr/>
        </p:nvSpPr>
        <p:spPr>
          <a:xfrm>
            <a:off x="3677549" y="2801942"/>
            <a:ext cx="71802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t>Finish</a:t>
            </a:r>
          </a:p>
        </p:txBody>
      </p:sp>
      <p:cxnSp>
        <p:nvCxnSpPr>
          <p:cNvPr id="121" name="Straight Arrow Connector 120">
            <a:extLst>
              <a:ext uri="{FF2B5EF4-FFF2-40B4-BE49-F238E27FC236}">
                <a16:creationId xmlns:a16="http://schemas.microsoft.com/office/drawing/2014/main" id="{D01AF63B-C341-7D09-4F06-6F06D0536E52}"/>
              </a:ext>
            </a:extLst>
          </p:cNvPr>
          <p:cNvCxnSpPr>
            <a:cxnSpLocks/>
          </p:cNvCxnSpPr>
          <p:nvPr/>
        </p:nvCxnSpPr>
        <p:spPr>
          <a:xfrm flipH="1">
            <a:off x="3561865" y="4829695"/>
            <a:ext cx="729465" cy="0"/>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122" name="TextBox 121">
            <a:extLst>
              <a:ext uri="{FF2B5EF4-FFF2-40B4-BE49-F238E27FC236}">
                <a16:creationId xmlns:a16="http://schemas.microsoft.com/office/drawing/2014/main" id="{A8720F1D-12BF-57DC-310D-400F4A02F806}"/>
              </a:ext>
            </a:extLst>
          </p:cNvPr>
          <p:cNvSpPr txBox="1"/>
          <p:nvPr/>
        </p:nvSpPr>
        <p:spPr>
          <a:xfrm>
            <a:off x="3677549" y="4809214"/>
            <a:ext cx="71802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t>Finish</a:t>
            </a:r>
          </a:p>
        </p:txBody>
      </p:sp>
      <p:cxnSp>
        <p:nvCxnSpPr>
          <p:cNvPr id="123" name="Connector: Curved 122">
            <a:extLst>
              <a:ext uri="{FF2B5EF4-FFF2-40B4-BE49-F238E27FC236}">
                <a16:creationId xmlns:a16="http://schemas.microsoft.com/office/drawing/2014/main" id="{D0E9752B-748B-1358-8D8E-691D0BACB331}"/>
              </a:ext>
            </a:extLst>
          </p:cNvPr>
          <p:cNvCxnSpPr>
            <a:cxnSpLocks/>
            <a:stCxn id="97" idx="1"/>
            <a:endCxn id="84" idx="2"/>
          </p:cNvCxnSpPr>
          <p:nvPr/>
        </p:nvCxnSpPr>
        <p:spPr>
          <a:xfrm rot="10800000">
            <a:off x="5331480" y="2943218"/>
            <a:ext cx="1191726" cy="1299294"/>
          </a:xfrm>
          <a:prstGeom prst="curvedConnector2">
            <a:avLst/>
          </a:prstGeom>
          <a:ln>
            <a:solidFill>
              <a:schemeClr val="tx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7" name="Connector: Curved 136">
            <a:extLst>
              <a:ext uri="{FF2B5EF4-FFF2-40B4-BE49-F238E27FC236}">
                <a16:creationId xmlns:a16="http://schemas.microsoft.com/office/drawing/2014/main" id="{06803B8F-B88F-C075-D9A2-8DC74B4BBED6}"/>
              </a:ext>
            </a:extLst>
          </p:cNvPr>
          <p:cNvCxnSpPr>
            <a:cxnSpLocks/>
            <a:stCxn id="97" idx="1"/>
            <a:endCxn id="80" idx="3"/>
          </p:cNvCxnSpPr>
          <p:nvPr/>
        </p:nvCxnSpPr>
        <p:spPr>
          <a:xfrm rot="10800000">
            <a:off x="6261100" y="2264880"/>
            <a:ext cx="262106" cy="1977632"/>
          </a:xfrm>
          <a:prstGeom prst="curvedConnector3">
            <a:avLst>
              <a:gd name="adj1" fmla="val 50000"/>
            </a:avLst>
          </a:prstGeom>
          <a:ln>
            <a:solidFill>
              <a:schemeClr val="tx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145" name="Rectangle 144">
            <a:extLst>
              <a:ext uri="{FF2B5EF4-FFF2-40B4-BE49-F238E27FC236}">
                <a16:creationId xmlns:a16="http://schemas.microsoft.com/office/drawing/2014/main" id="{04AB33FB-45F6-4E0D-51D7-954A64796B88}"/>
              </a:ext>
            </a:extLst>
          </p:cNvPr>
          <p:cNvSpPr/>
          <p:nvPr/>
        </p:nvSpPr>
        <p:spPr>
          <a:xfrm>
            <a:off x="6523206" y="2569672"/>
            <a:ext cx="1857940" cy="369332"/>
          </a:xfrm>
          <a:prstGeom prst="rect">
            <a:avLst/>
          </a:prstGeom>
          <a:solidFill>
            <a:schemeClr val="accent2">
              <a:lumMod val="20000"/>
              <a:lumOff val="80000"/>
            </a:schemeClr>
          </a:solidFill>
        </p:spPr>
        <p:txBody>
          <a:bodyPr wrap="square" rtlCol="0">
            <a:spAutoFit/>
          </a:bodyPr>
          <a:lstStyle/>
          <a:p>
            <a:pPr algn="ctr"/>
            <a:r>
              <a:rPr lang="en-US" b="1">
                <a:solidFill>
                  <a:schemeClr val="tx1"/>
                </a:solidFill>
              </a:rPr>
              <a:t>Image Instance</a:t>
            </a:r>
          </a:p>
        </p:txBody>
      </p:sp>
    </p:spTree>
    <p:extLst>
      <p:ext uri="{BB962C8B-B14F-4D97-AF65-F5344CB8AC3E}">
        <p14:creationId xmlns:p14="http://schemas.microsoft.com/office/powerpoint/2010/main" val="27417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06" grpId="0" animBg="1"/>
      <p:bldP spid="110" grpId="0"/>
      <p:bldP spid="111" grpId="0" animBg="1"/>
      <p:bldP spid="113" grpId="0"/>
      <p:bldP spid="116" grpId="0"/>
      <p:bldP spid="117" grpId="0"/>
      <p:bldP spid="119" grpId="0"/>
      <p:bldP spid="120" grpId="0"/>
      <p:bldP spid="1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FFB9-4B91-E193-CB8C-74A2DD1684B1}"/>
              </a:ext>
            </a:extLst>
          </p:cNvPr>
          <p:cNvSpPr>
            <a:spLocks noGrp="1"/>
          </p:cNvSpPr>
          <p:nvPr>
            <p:ph type="title"/>
          </p:nvPr>
        </p:nvSpPr>
        <p:spPr/>
        <p:txBody>
          <a:bodyPr/>
          <a:lstStyle/>
          <a:p>
            <a:r>
              <a:rPr lang="en-US" dirty="0"/>
              <a:t>Outline</a:t>
            </a:r>
          </a:p>
        </p:txBody>
      </p:sp>
      <p:sp>
        <p:nvSpPr>
          <p:cNvPr id="7" name="Freeform: Shape 6">
            <a:extLst>
              <a:ext uri="{FF2B5EF4-FFF2-40B4-BE49-F238E27FC236}">
                <a16:creationId xmlns:a16="http://schemas.microsoft.com/office/drawing/2014/main" id="{D489943F-1596-AF98-5756-5A80E974AE40}"/>
              </a:ext>
            </a:extLst>
          </p:cNvPr>
          <p:cNvSpPr/>
          <p:nvPr/>
        </p:nvSpPr>
        <p:spPr>
          <a:xfrm>
            <a:off x="838200" y="1862893"/>
            <a:ext cx="10515600" cy="982800"/>
          </a:xfrm>
          <a:custGeom>
            <a:avLst/>
            <a:gdLst>
              <a:gd name="connsiteX0" fmla="*/ 0 w 10515600"/>
              <a:gd name="connsiteY0" fmla="*/ 163803 h 982800"/>
              <a:gd name="connsiteX1" fmla="*/ 163803 w 10515600"/>
              <a:gd name="connsiteY1" fmla="*/ 0 h 982800"/>
              <a:gd name="connsiteX2" fmla="*/ 10351797 w 10515600"/>
              <a:gd name="connsiteY2" fmla="*/ 0 h 982800"/>
              <a:gd name="connsiteX3" fmla="*/ 10515600 w 10515600"/>
              <a:gd name="connsiteY3" fmla="*/ 163803 h 982800"/>
              <a:gd name="connsiteX4" fmla="*/ 10515600 w 10515600"/>
              <a:gd name="connsiteY4" fmla="*/ 818997 h 982800"/>
              <a:gd name="connsiteX5" fmla="*/ 10351797 w 10515600"/>
              <a:gd name="connsiteY5" fmla="*/ 982800 h 982800"/>
              <a:gd name="connsiteX6" fmla="*/ 163803 w 10515600"/>
              <a:gd name="connsiteY6" fmla="*/ 982800 h 982800"/>
              <a:gd name="connsiteX7" fmla="*/ 0 w 10515600"/>
              <a:gd name="connsiteY7" fmla="*/ 818997 h 982800"/>
              <a:gd name="connsiteX8" fmla="*/ 0 w 10515600"/>
              <a:gd name="connsiteY8" fmla="*/ 163803 h 9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82800">
                <a:moveTo>
                  <a:pt x="0" y="163803"/>
                </a:moveTo>
                <a:cubicBezTo>
                  <a:pt x="0" y="73337"/>
                  <a:pt x="73337" y="0"/>
                  <a:pt x="163803" y="0"/>
                </a:cubicBezTo>
                <a:lnTo>
                  <a:pt x="10351797" y="0"/>
                </a:lnTo>
                <a:cubicBezTo>
                  <a:pt x="10442263" y="0"/>
                  <a:pt x="10515600" y="73337"/>
                  <a:pt x="10515600" y="163803"/>
                </a:cubicBezTo>
                <a:lnTo>
                  <a:pt x="10515600" y="818997"/>
                </a:lnTo>
                <a:cubicBezTo>
                  <a:pt x="10515600" y="909463"/>
                  <a:pt x="10442263" y="982800"/>
                  <a:pt x="10351797" y="982800"/>
                </a:cubicBezTo>
                <a:lnTo>
                  <a:pt x="163803" y="982800"/>
                </a:lnTo>
                <a:cubicBezTo>
                  <a:pt x="73337" y="982800"/>
                  <a:pt x="0" y="909463"/>
                  <a:pt x="0" y="818997"/>
                </a:cubicBezTo>
                <a:lnTo>
                  <a:pt x="0" y="1638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376" tIns="200376" rIns="200376" bIns="200376" numCol="1" spcCol="1270" anchor="ctr" anchorCtr="0">
            <a:noAutofit/>
          </a:bodyPr>
          <a:lstStyle/>
          <a:p>
            <a:pPr marL="0" lvl="0" indent="0" algn="l" defTabSz="1778000">
              <a:lnSpc>
                <a:spcPct val="90000"/>
              </a:lnSpc>
              <a:spcBef>
                <a:spcPct val="0"/>
              </a:spcBef>
              <a:spcAft>
                <a:spcPct val="35000"/>
              </a:spcAft>
              <a:buNone/>
            </a:pPr>
            <a:r>
              <a:rPr lang="en-US" sz="4000" kern="1200" dirty="0"/>
              <a:t>Background</a:t>
            </a:r>
          </a:p>
        </p:txBody>
      </p:sp>
      <p:sp>
        <p:nvSpPr>
          <p:cNvPr id="9" name="Freeform: Shape 8">
            <a:extLst>
              <a:ext uri="{FF2B5EF4-FFF2-40B4-BE49-F238E27FC236}">
                <a16:creationId xmlns:a16="http://schemas.microsoft.com/office/drawing/2014/main" id="{407BB3B2-DF09-F239-0E59-A82B385BE84C}"/>
              </a:ext>
            </a:extLst>
          </p:cNvPr>
          <p:cNvSpPr/>
          <p:nvPr/>
        </p:nvSpPr>
        <p:spPr>
          <a:xfrm>
            <a:off x="838200" y="2960894"/>
            <a:ext cx="10515600" cy="982800"/>
          </a:xfrm>
          <a:custGeom>
            <a:avLst/>
            <a:gdLst>
              <a:gd name="connsiteX0" fmla="*/ 0 w 10515600"/>
              <a:gd name="connsiteY0" fmla="*/ 163803 h 982800"/>
              <a:gd name="connsiteX1" fmla="*/ 163803 w 10515600"/>
              <a:gd name="connsiteY1" fmla="*/ 0 h 982800"/>
              <a:gd name="connsiteX2" fmla="*/ 10351797 w 10515600"/>
              <a:gd name="connsiteY2" fmla="*/ 0 h 982800"/>
              <a:gd name="connsiteX3" fmla="*/ 10515600 w 10515600"/>
              <a:gd name="connsiteY3" fmla="*/ 163803 h 982800"/>
              <a:gd name="connsiteX4" fmla="*/ 10515600 w 10515600"/>
              <a:gd name="connsiteY4" fmla="*/ 818997 h 982800"/>
              <a:gd name="connsiteX5" fmla="*/ 10351797 w 10515600"/>
              <a:gd name="connsiteY5" fmla="*/ 982800 h 982800"/>
              <a:gd name="connsiteX6" fmla="*/ 163803 w 10515600"/>
              <a:gd name="connsiteY6" fmla="*/ 982800 h 982800"/>
              <a:gd name="connsiteX7" fmla="*/ 0 w 10515600"/>
              <a:gd name="connsiteY7" fmla="*/ 818997 h 982800"/>
              <a:gd name="connsiteX8" fmla="*/ 0 w 10515600"/>
              <a:gd name="connsiteY8" fmla="*/ 163803 h 9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82800">
                <a:moveTo>
                  <a:pt x="0" y="163803"/>
                </a:moveTo>
                <a:cubicBezTo>
                  <a:pt x="0" y="73337"/>
                  <a:pt x="73337" y="0"/>
                  <a:pt x="163803" y="0"/>
                </a:cubicBezTo>
                <a:lnTo>
                  <a:pt x="10351797" y="0"/>
                </a:lnTo>
                <a:cubicBezTo>
                  <a:pt x="10442263" y="0"/>
                  <a:pt x="10515600" y="73337"/>
                  <a:pt x="10515600" y="163803"/>
                </a:cubicBezTo>
                <a:lnTo>
                  <a:pt x="10515600" y="818997"/>
                </a:lnTo>
                <a:cubicBezTo>
                  <a:pt x="10515600" y="909463"/>
                  <a:pt x="10442263" y="982800"/>
                  <a:pt x="10351797" y="982800"/>
                </a:cubicBezTo>
                <a:lnTo>
                  <a:pt x="163803" y="982800"/>
                </a:lnTo>
                <a:cubicBezTo>
                  <a:pt x="73337" y="982800"/>
                  <a:pt x="0" y="909463"/>
                  <a:pt x="0" y="818997"/>
                </a:cubicBezTo>
                <a:lnTo>
                  <a:pt x="0" y="163803"/>
                </a:lnTo>
                <a:close/>
              </a:path>
            </a:pathLst>
          </a:custGeom>
          <a:solidFill>
            <a:srgbClr val="15608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0376" tIns="200376" rIns="200376" bIns="200376" numCol="1" spcCol="1270" anchor="ctr" anchorCtr="0">
            <a:noAutofit/>
          </a:bodyPr>
          <a:lstStyle/>
          <a:p>
            <a:pPr marL="0" lvl="0" indent="0" algn="l" defTabSz="1778000">
              <a:lnSpc>
                <a:spcPct val="90000"/>
              </a:lnSpc>
              <a:spcBef>
                <a:spcPct val="0"/>
              </a:spcBef>
              <a:spcAft>
                <a:spcPct val="35000"/>
              </a:spcAft>
              <a:buNone/>
            </a:pPr>
            <a:r>
              <a:rPr lang="en-US" sz="4000" kern="1200" dirty="0"/>
              <a:t>Niyama : QoS-aware deployment</a:t>
            </a:r>
          </a:p>
        </p:txBody>
      </p:sp>
      <p:sp>
        <p:nvSpPr>
          <p:cNvPr id="10" name="Freeform: Shape 9">
            <a:extLst>
              <a:ext uri="{FF2B5EF4-FFF2-40B4-BE49-F238E27FC236}">
                <a16:creationId xmlns:a16="http://schemas.microsoft.com/office/drawing/2014/main" id="{A216E670-49D5-CCDB-2577-00D2C37B15E4}"/>
              </a:ext>
            </a:extLst>
          </p:cNvPr>
          <p:cNvSpPr/>
          <p:nvPr/>
        </p:nvSpPr>
        <p:spPr>
          <a:xfrm>
            <a:off x="838200" y="4058894"/>
            <a:ext cx="10515600" cy="982800"/>
          </a:xfrm>
          <a:custGeom>
            <a:avLst/>
            <a:gdLst>
              <a:gd name="connsiteX0" fmla="*/ 0 w 10515600"/>
              <a:gd name="connsiteY0" fmla="*/ 163803 h 982800"/>
              <a:gd name="connsiteX1" fmla="*/ 163803 w 10515600"/>
              <a:gd name="connsiteY1" fmla="*/ 0 h 982800"/>
              <a:gd name="connsiteX2" fmla="*/ 10351797 w 10515600"/>
              <a:gd name="connsiteY2" fmla="*/ 0 h 982800"/>
              <a:gd name="connsiteX3" fmla="*/ 10515600 w 10515600"/>
              <a:gd name="connsiteY3" fmla="*/ 163803 h 982800"/>
              <a:gd name="connsiteX4" fmla="*/ 10515600 w 10515600"/>
              <a:gd name="connsiteY4" fmla="*/ 818997 h 982800"/>
              <a:gd name="connsiteX5" fmla="*/ 10351797 w 10515600"/>
              <a:gd name="connsiteY5" fmla="*/ 982800 h 982800"/>
              <a:gd name="connsiteX6" fmla="*/ 163803 w 10515600"/>
              <a:gd name="connsiteY6" fmla="*/ 982800 h 982800"/>
              <a:gd name="connsiteX7" fmla="*/ 0 w 10515600"/>
              <a:gd name="connsiteY7" fmla="*/ 818997 h 982800"/>
              <a:gd name="connsiteX8" fmla="*/ 0 w 10515600"/>
              <a:gd name="connsiteY8" fmla="*/ 163803 h 9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82800">
                <a:moveTo>
                  <a:pt x="0" y="163803"/>
                </a:moveTo>
                <a:cubicBezTo>
                  <a:pt x="0" y="73337"/>
                  <a:pt x="73337" y="0"/>
                  <a:pt x="163803" y="0"/>
                </a:cubicBezTo>
                <a:lnTo>
                  <a:pt x="10351797" y="0"/>
                </a:lnTo>
                <a:cubicBezTo>
                  <a:pt x="10442263" y="0"/>
                  <a:pt x="10515600" y="73337"/>
                  <a:pt x="10515600" y="163803"/>
                </a:cubicBezTo>
                <a:lnTo>
                  <a:pt x="10515600" y="818997"/>
                </a:lnTo>
                <a:cubicBezTo>
                  <a:pt x="10515600" y="909463"/>
                  <a:pt x="10442263" y="982800"/>
                  <a:pt x="10351797" y="982800"/>
                </a:cubicBezTo>
                <a:lnTo>
                  <a:pt x="163803" y="982800"/>
                </a:lnTo>
                <a:cubicBezTo>
                  <a:pt x="73337" y="982800"/>
                  <a:pt x="0" y="909463"/>
                  <a:pt x="0" y="818997"/>
                </a:cubicBezTo>
                <a:lnTo>
                  <a:pt x="0" y="163803"/>
                </a:lnTo>
                <a:close/>
              </a:path>
            </a:pathLst>
          </a:custGeom>
          <a:solidFill>
            <a:srgbClr val="15608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0376" tIns="200376" rIns="200376" bIns="200376" numCol="1" spcCol="1270" anchor="ctr" anchorCtr="0">
            <a:noAutofit/>
          </a:bodyPr>
          <a:lstStyle/>
          <a:p>
            <a:pPr marL="0" lvl="0" indent="0" algn="l" defTabSz="1778000">
              <a:lnSpc>
                <a:spcPct val="90000"/>
              </a:lnSpc>
              <a:spcBef>
                <a:spcPct val="0"/>
              </a:spcBef>
              <a:spcAft>
                <a:spcPct val="35000"/>
              </a:spcAft>
              <a:buNone/>
            </a:pPr>
            <a:r>
              <a:rPr lang="en-US" sz="4000" kern="1200"/>
              <a:t>Modserve : Modality-aware deployment</a:t>
            </a:r>
          </a:p>
        </p:txBody>
      </p:sp>
      <p:sp>
        <p:nvSpPr>
          <p:cNvPr id="11" name="Freeform: Shape 10">
            <a:extLst>
              <a:ext uri="{FF2B5EF4-FFF2-40B4-BE49-F238E27FC236}">
                <a16:creationId xmlns:a16="http://schemas.microsoft.com/office/drawing/2014/main" id="{064FA0AE-B08D-A999-4EB0-A6E6BE1A7526}"/>
              </a:ext>
            </a:extLst>
          </p:cNvPr>
          <p:cNvSpPr/>
          <p:nvPr/>
        </p:nvSpPr>
        <p:spPr>
          <a:xfrm>
            <a:off x="838200" y="5156894"/>
            <a:ext cx="10515600" cy="982800"/>
          </a:xfrm>
          <a:custGeom>
            <a:avLst/>
            <a:gdLst>
              <a:gd name="connsiteX0" fmla="*/ 0 w 10515600"/>
              <a:gd name="connsiteY0" fmla="*/ 163803 h 982800"/>
              <a:gd name="connsiteX1" fmla="*/ 163803 w 10515600"/>
              <a:gd name="connsiteY1" fmla="*/ 0 h 982800"/>
              <a:gd name="connsiteX2" fmla="*/ 10351797 w 10515600"/>
              <a:gd name="connsiteY2" fmla="*/ 0 h 982800"/>
              <a:gd name="connsiteX3" fmla="*/ 10515600 w 10515600"/>
              <a:gd name="connsiteY3" fmla="*/ 163803 h 982800"/>
              <a:gd name="connsiteX4" fmla="*/ 10515600 w 10515600"/>
              <a:gd name="connsiteY4" fmla="*/ 818997 h 982800"/>
              <a:gd name="connsiteX5" fmla="*/ 10351797 w 10515600"/>
              <a:gd name="connsiteY5" fmla="*/ 982800 h 982800"/>
              <a:gd name="connsiteX6" fmla="*/ 163803 w 10515600"/>
              <a:gd name="connsiteY6" fmla="*/ 982800 h 982800"/>
              <a:gd name="connsiteX7" fmla="*/ 0 w 10515600"/>
              <a:gd name="connsiteY7" fmla="*/ 818997 h 982800"/>
              <a:gd name="connsiteX8" fmla="*/ 0 w 10515600"/>
              <a:gd name="connsiteY8" fmla="*/ 163803 h 9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82800">
                <a:moveTo>
                  <a:pt x="0" y="163803"/>
                </a:moveTo>
                <a:cubicBezTo>
                  <a:pt x="0" y="73337"/>
                  <a:pt x="73337" y="0"/>
                  <a:pt x="163803" y="0"/>
                </a:cubicBezTo>
                <a:lnTo>
                  <a:pt x="10351797" y="0"/>
                </a:lnTo>
                <a:cubicBezTo>
                  <a:pt x="10442263" y="0"/>
                  <a:pt x="10515600" y="73337"/>
                  <a:pt x="10515600" y="163803"/>
                </a:cubicBezTo>
                <a:lnTo>
                  <a:pt x="10515600" y="818997"/>
                </a:lnTo>
                <a:cubicBezTo>
                  <a:pt x="10515600" y="909463"/>
                  <a:pt x="10442263" y="982800"/>
                  <a:pt x="10351797" y="982800"/>
                </a:cubicBezTo>
                <a:lnTo>
                  <a:pt x="163803" y="982800"/>
                </a:lnTo>
                <a:cubicBezTo>
                  <a:pt x="73337" y="982800"/>
                  <a:pt x="0" y="909463"/>
                  <a:pt x="0" y="818997"/>
                </a:cubicBezTo>
                <a:lnTo>
                  <a:pt x="0" y="163803"/>
                </a:lnTo>
                <a:close/>
              </a:path>
            </a:pathLst>
          </a:custGeom>
          <a:solidFill>
            <a:srgbClr val="15608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0376" tIns="200376" rIns="200376" bIns="200376" numCol="1" spcCol="1270" anchor="ctr" anchorCtr="0">
            <a:noAutofit/>
          </a:bodyPr>
          <a:lstStyle/>
          <a:p>
            <a:pPr marL="0" lvl="0" indent="0" algn="l" defTabSz="1778000">
              <a:lnSpc>
                <a:spcPct val="90000"/>
              </a:lnSpc>
              <a:spcBef>
                <a:spcPct val="0"/>
              </a:spcBef>
              <a:spcAft>
                <a:spcPct val="35000"/>
              </a:spcAft>
              <a:buNone/>
            </a:pPr>
            <a:r>
              <a:rPr lang="en-US" sz="4000" kern="1200"/>
              <a:t>Future landscape</a:t>
            </a:r>
          </a:p>
        </p:txBody>
      </p:sp>
      <p:sp>
        <p:nvSpPr>
          <p:cNvPr id="4" name="Slide Number Placeholder 3">
            <a:extLst>
              <a:ext uri="{FF2B5EF4-FFF2-40B4-BE49-F238E27FC236}">
                <a16:creationId xmlns:a16="http://schemas.microsoft.com/office/drawing/2014/main" id="{3F41E012-A593-292A-3D39-9D9A4577113D}"/>
              </a:ext>
            </a:extLst>
          </p:cNvPr>
          <p:cNvSpPr>
            <a:spLocks noGrp="1"/>
          </p:cNvSpPr>
          <p:nvPr>
            <p:ph type="sldNum" sz="quarter" idx="12"/>
          </p:nvPr>
        </p:nvSpPr>
        <p:spPr/>
        <p:txBody>
          <a:bodyPr/>
          <a:lstStyle/>
          <a:p>
            <a:fld id="{33B4EFDB-31F5-4013-B8F2-8D0C9D809722}" type="slidenum">
              <a:rPr lang="en-US" smtClean="0"/>
              <a:t>5</a:t>
            </a:fld>
            <a:endParaRPr lang="en-US"/>
          </a:p>
        </p:txBody>
      </p:sp>
    </p:spTree>
    <p:extLst>
      <p:ext uri="{BB962C8B-B14F-4D97-AF65-F5344CB8AC3E}">
        <p14:creationId xmlns:p14="http://schemas.microsoft.com/office/powerpoint/2010/main" val="366672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9"/>
                                        </p:tgtEl>
                                        <p:attrNameLst>
                                          <p:attrName>style.opacity</p:attrName>
                                        </p:attrNameLst>
                                      </p:cBhvr>
                                      <p:to>
                                        <p:strVal val="0.1"/>
                                      </p:to>
                                    </p:set>
                                    <p:animEffect filter="image" prLst="opacity: 0.1">
                                      <p:cBhvr rctx="IE">
                                        <p:cTn id="7" dur="indefinite"/>
                                        <p:tgtEl>
                                          <p:spTgt spid="9"/>
                                        </p:tgtEl>
                                      </p:cBhvr>
                                    </p:animEffect>
                                  </p:childTnLst>
                                </p:cTn>
                              </p:par>
                              <p:par>
                                <p:cTn id="8" presetID="9" presetClass="emph" presetSubtype="0" grpId="0" nodeType="withEffect">
                                  <p:stCondLst>
                                    <p:cond delay="0"/>
                                  </p:stCondLst>
                                  <p:childTnLst>
                                    <p:set>
                                      <p:cBhvr>
                                        <p:cTn id="9" dur="indefinite"/>
                                        <p:tgtEl>
                                          <p:spTgt spid="10"/>
                                        </p:tgtEl>
                                        <p:attrNameLst>
                                          <p:attrName>style.opacity</p:attrName>
                                        </p:attrNameLst>
                                      </p:cBhvr>
                                      <p:to>
                                        <p:strVal val="0.1"/>
                                      </p:to>
                                    </p:set>
                                    <p:animEffect filter="image" prLst="opacity: 0.1">
                                      <p:cBhvr rctx="IE">
                                        <p:cTn id="10" dur="indefinite"/>
                                        <p:tgtEl>
                                          <p:spTgt spid="10"/>
                                        </p:tgtEl>
                                      </p:cBhvr>
                                    </p:animEffect>
                                  </p:childTnLst>
                                </p:cTn>
                              </p:par>
                              <p:par>
                                <p:cTn id="11" presetID="9" presetClass="emph" presetSubtype="0" grpId="0" nodeType="withEffect">
                                  <p:stCondLst>
                                    <p:cond delay="0"/>
                                  </p:stCondLst>
                                  <p:childTnLst>
                                    <p:set>
                                      <p:cBhvr>
                                        <p:cTn id="12" dur="indefinite"/>
                                        <p:tgtEl>
                                          <p:spTgt spid="11"/>
                                        </p:tgtEl>
                                        <p:attrNameLst>
                                          <p:attrName>style.opacity</p:attrName>
                                        </p:attrNameLst>
                                      </p:cBhvr>
                                      <p:to>
                                        <p:strVal val="0.1"/>
                                      </p:to>
                                    </p:set>
                                    <p:animEffect filter="image" prLst="opacity: 0.1">
                                      <p:cBhvr rctx="IE">
                                        <p:cTn id="13"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FA900-0CF3-0BAD-9176-11A43B289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890E57-011D-8CA8-0EA9-CB345777DF1D}"/>
              </a:ext>
            </a:extLst>
          </p:cNvPr>
          <p:cNvSpPr>
            <a:spLocks noGrp="1"/>
          </p:cNvSpPr>
          <p:nvPr>
            <p:ph type="title"/>
          </p:nvPr>
        </p:nvSpPr>
        <p:spPr>
          <a:xfrm>
            <a:off x="693150" y="365126"/>
            <a:ext cx="10660650" cy="917504"/>
          </a:xfrm>
        </p:spPr>
        <p:txBody>
          <a:bodyPr/>
          <a:lstStyle/>
          <a:p>
            <a:r>
              <a:rPr lang="en-US" err="1"/>
              <a:t>ModServe</a:t>
            </a:r>
            <a:r>
              <a:rPr lang="en-US"/>
              <a:t> : Stage-aware optimization</a:t>
            </a:r>
          </a:p>
        </p:txBody>
      </p:sp>
      <p:sp>
        <p:nvSpPr>
          <p:cNvPr id="73" name="Rectangle 72">
            <a:extLst>
              <a:ext uri="{FF2B5EF4-FFF2-40B4-BE49-F238E27FC236}">
                <a16:creationId xmlns:a16="http://schemas.microsoft.com/office/drawing/2014/main" id="{2B5250F8-9AB6-F737-33CB-5E962C62417E}"/>
              </a:ext>
            </a:extLst>
          </p:cNvPr>
          <p:cNvSpPr/>
          <p:nvPr/>
        </p:nvSpPr>
        <p:spPr>
          <a:xfrm>
            <a:off x="1196410" y="4134046"/>
            <a:ext cx="1856639" cy="369332"/>
          </a:xfrm>
          <a:prstGeom prst="rect">
            <a:avLst/>
          </a:prstGeom>
          <a:solidFill>
            <a:schemeClr val="tx2">
              <a:lumMod val="10000"/>
              <a:lumOff val="90000"/>
            </a:schemeClr>
          </a:solidFill>
        </p:spPr>
        <p:txBody>
          <a:bodyPr wrap="square" rtlCol="0">
            <a:spAutoFit/>
          </a:bodyPr>
          <a:lstStyle/>
          <a:p>
            <a:pPr algn="ctr"/>
            <a:r>
              <a:rPr lang="en-US" b="1">
                <a:solidFill>
                  <a:schemeClr val="tx1"/>
                </a:solidFill>
              </a:rPr>
              <a:t>Text Instance</a:t>
            </a:r>
          </a:p>
        </p:txBody>
      </p:sp>
      <p:sp>
        <p:nvSpPr>
          <p:cNvPr id="74" name="TextBox 73">
            <a:extLst>
              <a:ext uri="{FF2B5EF4-FFF2-40B4-BE49-F238E27FC236}">
                <a16:creationId xmlns:a16="http://schemas.microsoft.com/office/drawing/2014/main" id="{9DF1D6C2-F226-44D8-28DF-0ED9081EC431}"/>
              </a:ext>
            </a:extLst>
          </p:cNvPr>
          <p:cNvSpPr txBox="1"/>
          <p:nvPr/>
        </p:nvSpPr>
        <p:spPr>
          <a:xfrm>
            <a:off x="1132303" y="3728096"/>
            <a:ext cx="23695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Text Instance Pool</a:t>
            </a:r>
            <a:endParaRPr lang="en-US"/>
          </a:p>
        </p:txBody>
      </p:sp>
      <p:sp>
        <p:nvSpPr>
          <p:cNvPr id="77" name="TextBox 76">
            <a:extLst>
              <a:ext uri="{FF2B5EF4-FFF2-40B4-BE49-F238E27FC236}">
                <a16:creationId xmlns:a16="http://schemas.microsoft.com/office/drawing/2014/main" id="{C3043054-56E1-0A21-F297-C12FE8204A4C}"/>
              </a:ext>
            </a:extLst>
          </p:cNvPr>
          <p:cNvSpPr txBox="1"/>
          <p:nvPr/>
        </p:nvSpPr>
        <p:spPr>
          <a:xfrm>
            <a:off x="5173095" y="4318712"/>
            <a:ext cx="4091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p>
        </p:txBody>
      </p:sp>
      <p:sp>
        <p:nvSpPr>
          <p:cNvPr id="78" name="Rectangle 77">
            <a:extLst>
              <a:ext uri="{FF2B5EF4-FFF2-40B4-BE49-F238E27FC236}">
                <a16:creationId xmlns:a16="http://schemas.microsoft.com/office/drawing/2014/main" id="{727DEB2F-61E5-7FA9-3BF4-6CBD1D0F4EEB}"/>
              </a:ext>
            </a:extLst>
          </p:cNvPr>
          <p:cNvSpPr/>
          <p:nvPr/>
        </p:nvSpPr>
        <p:spPr>
          <a:xfrm>
            <a:off x="1196410" y="4626527"/>
            <a:ext cx="1856639" cy="369332"/>
          </a:xfrm>
          <a:prstGeom prst="rect">
            <a:avLst/>
          </a:prstGeom>
          <a:solidFill>
            <a:schemeClr val="tx2">
              <a:lumMod val="10000"/>
              <a:lumOff val="90000"/>
            </a:schemeClr>
          </a:solidFill>
        </p:spPr>
        <p:txBody>
          <a:bodyPr wrap="square" rtlCol="0">
            <a:spAutoFit/>
          </a:bodyPr>
          <a:lstStyle/>
          <a:p>
            <a:pPr algn="ctr"/>
            <a:r>
              <a:rPr lang="en-US" b="1">
                <a:solidFill>
                  <a:schemeClr val="tx1"/>
                </a:solidFill>
              </a:rPr>
              <a:t>Text Instance</a:t>
            </a:r>
          </a:p>
        </p:txBody>
      </p:sp>
      <p:sp>
        <p:nvSpPr>
          <p:cNvPr id="80" name="Rectangle 79">
            <a:extLst>
              <a:ext uri="{FF2B5EF4-FFF2-40B4-BE49-F238E27FC236}">
                <a16:creationId xmlns:a16="http://schemas.microsoft.com/office/drawing/2014/main" id="{CE506E8F-37EE-CF0D-3C4A-344590C386E1}"/>
              </a:ext>
            </a:extLst>
          </p:cNvPr>
          <p:cNvSpPr/>
          <p:nvPr/>
        </p:nvSpPr>
        <p:spPr>
          <a:xfrm>
            <a:off x="1196411" y="2156414"/>
            <a:ext cx="1857939" cy="369332"/>
          </a:xfrm>
          <a:prstGeom prst="rect">
            <a:avLst/>
          </a:prstGeom>
          <a:solidFill>
            <a:schemeClr val="accent2">
              <a:lumMod val="20000"/>
              <a:lumOff val="80000"/>
            </a:schemeClr>
          </a:solidFill>
        </p:spPr>
        <p:txBody>
          <a:bodyPr wrap="square" rtlCol="0">
            <a:spAutoFit/>
          </a:bodyPr>
          <a:lstStyle/>
          <a:p>
            <a:pPr algn="ctr"/>
            <a:r>
              <a:rPr lang="en-US" b="1">
                <a:solidFill>
                  <a:schemeClr val="tx1"/>
                </a:solidFill>
              </a:rPr>
              <a:t>Image Instance</a:t>
            </a:r>
          </a:p>
        </p:txBody>
      </p:sp>
      <p:sp>
        <p:nvSpPr>
          <p:cNvPr id="81" name="TextBox 80">
            <a:extLst>
              <a:ext uri="{FF2B5EF4-FFF2-40B4-BE49-F238E27FC236}">
                <a16:creationId xmlns:a16="http://schemas.microsoft.com/office/drawing/2014/main" id="{BB87FB44-439F-A819-D8AA-41B01C61C3F3}"/>
              </a:ext>
            </a:extLst>
          </p:cNvPr>
          <p:cNvSpPr txBox="1"/>
          <p:nvPr/>
        </p:nvSpPr>
        <p:spPr>
          <a:xfrm>
            <a:off x="1132303" y="1778427"/>
            <a:ext cx="27451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Image Instance Pool</a:t>
            </a:r>
            <a:endParaRPr lang="en-US"/>
          </a:p>
        </p:txBody>
      </p:sp>
      <p:sp>
        <p:nvSpPr>
          <p:cNvPr id="84" name="Rectangle 83">
            <a:extLst>
              <a:ext uri="{FF2B5EF4-FFF2-40B4-BE49-F238E27FC236}">
                <a16:creationId xmlns:a16="http://schemas.microsoft.com/office/drawing/2014/main" id="{05DAE362-B6FC-8629-1E56-649A7A18B037}"/>
              </a:ext>
            </a:extLst>
          </p:cNvPr>
          <p:cNvSpPr/>
          <p:nvPr/>
        </p:nvSpPr>
        <p:spPr>
          <a:xfrm>
            <a:off x="1196411" y="2650086"/>
            <a:ext cx="1856638" cy="369332"/>
          </a:xfrm>
          <a:prstGeom prst="rect">
            <a:avLst/>
          </a:prstGeom>
          <a:solidFill>
            <a:schemeClr val="accent2">
              <a:lumMod val="20000"/>
              <a:lumOff val="80000"/>
            </a:schemeClr>
          </a:solidFill>
        </p:spPr>
        <p:txBody>
          <a:bodyPr wrap="square" rtlCol="0">
            <a:spAutoFit/>
          </a:bodyPr>
          <a:lstStyle/>
          <a:p>
            <a:pPr algn="ctr"/>
            <a:r>
              <a:rPr lang="en-US" b="1">
                <a:solidFill>
                  <a:schemeClr val="tx1"/>
                </a:solidFill>
              </a:rPr>
              <a:t>Image Instance</a:t>
            </a:r>
          </a:p>
        </p:txBody>
      </p:sp>
      <p:sp>
        <p:nvSpPr>
          <p:cNvPr id="88" name="Rectangle 87">
            <a:extLst>
              <a:ext uri="{FF2B5EF4-FFF2-40B4-BE49-F238E27FC236}">
                <a16:creationId xmlns:a16="http://schemas.microsoft.com/office/drawing/2014/main" id="{7E265826-622E-F68D-A5E2-C86D5E9541DA}"/>
              </a:ext>
            </a:extLst>
          </p:cNvPr>
          <p:cNvSpPr/>
          <p:nvPr/>
        </p:nvSpPr>
        <p:spPr>
          <a:xfrm>
            <a:off x="3318223" y="2162548"/>
            <a:ext cx="1857940" cy="369332"/>
          </a:xfrm>
          <a:prstGeom prst="rect">
            <a:avLst/>
          </a:prstGeom>
          <a:solidFill>
            <a:schemeClr val="accent2">
              <a:lumMod val="20000"/>
              <a:lumOff val="80000"/>
            </a:schemeClr>
          </a:solidFill>
        </p:spPr>
        <p:txBody>
          <a:bodyPr wrap="square" rtlCol="0">
            <a:spAutoFit/>
          </a:bodyPr>
          <a:lstStyle/>
          <a:p>
            <a:pPr algn="ctr"/>
            <a:r>
              <a:rPr lang="en-US" b="1">
                <a:solidFill>
                  <a:schemeClr val="tx1"/>
                </a:solidFill>
              </a:rPr>
              <a:t>Image Instance</a:t>
            </a:r>
          </a:p>
        </p:txBody>
      </p:sp>
      <p:sp>
        <p:nvSpPr>
          <p:cNvPr id="91" name="TextBox 90">
            <a:extLst>
              <a:ext uri="{FF2B5EF4-FFF2-40B4-BE49-F238E27FC236}">
                <a16:creationId xmlns:a16="http://schemas.microsoft.com/office/drawing/2014/main" id="{BAE3CABC-6452-FBDB-089B-9842AB4E1491}"/>
              </a:ext>
            </a:extLst>
          </p:cNvPr>
          <p:cNvSpPr txBox="1"/>
          <p:nvPr/>
        </p:nvSpPr>
        <p:spPr>
          <a:xfrm>
            <a:off x="5128461" y="2356741"/>
            <a:ext cx="4091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p>
        </p:txBody>
      </p:sp>
      <p:sp>
        <p:nvSpPr>
          <p:cNvPr id="95" name="Rectangle 94">
            <a:extLst>
              <a:ext uri="{FF2B5EF4-FFF2-40B4-BE49-F238E27FC236}">
                <a16:creationId xmlns:a16="http://schemas.microsoft.com/office/drawing/2014/main" id="{C82ED1D4-8058-DAD7-1E2A-CFC0851A09DD}"/>
              </a:ext>
            </a:extLst>
          </p:cNvPr>
          <p:cNvSpPr/>
          <p:nvPr/>
        </p:nvSpPr>
        <p:spPr>
          <a:xfrm>
            <a:off x="1084580" y="1728161"/>
            <a:ext cx="4575923" cy="1479417"/>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E3E19800-6B9C-77C6-4E28-BA628BF9EC7F}"/>
              </a:ext>
            </a:extLst>
          </p:cNvPr>
          <p:cNvSpPr/>
          <p:nvPr/>
        </p:nvSpPr>
        <p:spPr>
          <a:xfrm>
            <a:off x="3316456" y="4134046"/>
            <a:ext cx="1856639" cy="369332"/>
          </a:xfrm>
          <a:prstGeom prst="rect">
            <a:avLst/>
          </a:prstGeom>
          <a:solidFill>
            <a:schemeClr val="tx2">
              <a:lumMod val="10000"/>
              <a:lumOff val="90000"/>
            </a:schemeClr>
          </a:solidFill>
        </p:spPr>
        <p:txBody>
          <a:bodyPr wrap="square" rtlCol="0">
            <a:spAutoFit/>
          </a:bodyPr>
          <a:lstStyle/>
          <a:p>
            <a:pPr algn="ctr"/>
            <a:r>
              <a:rPr lang="en-US" b="1">
                <a:solidFill>
                  <a:schemeClr val="tx1"/>
                </a:solidFill>
              </a:rPr>
              <a:t>Text Instance</a:t>
            </a:r>
          </a:p>
        </p:txBody>
      </p:sp>
      <p:sp>
        <p:nvSpPr>
          <p:cNvPr id="99" name="Rectangle 98">
            <a:extLst>
              <a:ext uri="{FF2B5EF4-FFF2-40B4-BE49-F238E27FC236}">
                <a16:creationId xmlns:a16="http://schemas.microsoft.com/office/drawing/2014/main" id="{6FA6AE75-49C5-3393-7C71-1B096C2A632F}"/>
              </a:ext>
            </a:extLst>
          </p:cNvPr>
          <p:cNvSpPr/>
          <p:nvPr/>
        </p:nvSpPr>
        <p:spPr>
          <a:xfrm>
            <a:off x="3316456" y="4627533"/>
            <a:ext cx="1856639" cy="369332"/>
          </a:xfrm>
          <a:prstGeom prst="rect">
            <a:avLst/>
          </a:prstGeom>
          <a:solidFill>
            <a:schemeClr val="tx2">
              <a:lumMod val="10000"/>
              <a:lumOff val="90000"/>
            </a:schemeClr>
          </a:solidFill>
        </p:spPr>
        <p:txBody>
          <a:bodyPr wrap="square" rtlCol="0">
            <a:spAutoFit/>
          </a:bodyPr>
          <a:lstStyle/>
          <a:p>
            <a:pPr algn="ctr"/>
            <a:r>
              <a:rPr lang="en-US" b="1">
                <a:solidFill>
                  <a:schemeClr val="tx1"/>
                </a:solidFill>
              </a:rPr>
              <a:t>Text Instance</a:t>
            </a:r>
          </a:p>
        </p:txBody>
      </p:sp>
      <p:sp>
        <p:nvSpPr>
          <p:cNvPr id="104" name="Rectangle 103">
            <a:extLst>
              <a:ext uri="{FF2B5EF4-FFF2-40B4-BE49-F238E27FC236}">
                <a16:creationId xmlns:a16="http://schemas.microsoft.com/office/drawing/2014/main" id="{D051DC2E-EB84-3BA8-F485-D8667FC5AA58}"/>
              </a:ext>
            </a:extLst>
          </p:cNvPr>
          <p:cNvSpPr/>
          <p:nvPr/>
        </p:nvSpPr>
        <p:spPr>
          <a:xfrm>
            <a:off x="1084580" y="3690181"/>
            <a:ext cx="4575923" cy="1483955"/>
          </a:xfrm>
          <a:prstGeom prst="rect">
            <a:avLst/>
          </a:prstGeom>
          <a:noFill/>
          <a:ln>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5FF98860-4664-B5D6-ED97-8AC48D1C3530}"/>
              </a:ext>
            </a:extLst>
          </p:cNvPr>
          <p:cNvSpPr/>
          <p:nvPr/>
        </p:nvSpPr>
        <p:spPr>
          <a:xfrm>
            <a:off x="3316456" y="2645872"/>
            <a:ext cx="1857940" cy="369332"/>
          </a:xfrm>
          <a:prstGeom prst="rect">
            <a:avLst/>
          </a:prstGeom>
          <a:solidFill>
            <a:schemeClr val="accent2">
              <a:lumMod val="20000"/>
              <a:lumOff val="80000"/>
            </a:schemeClr>
          </a:solidFill>
        </p:spPr>
        <p:txBody>
          <a:bodyPr wrap="square" rtlCol="0">
            <a:spAutoFit/>
          </a:bodyPr>
          <a:lstStyle/>
          <a:p>
            <a:pPr algn="ctr"/>
            <a:r>
              <a:rPr lang="en-US" b="1">
                <a:solidFill>
                  <a:schemeClr val="tx1"/>
                </a:solidFill>
              </a:rPr>
              <a:t>Image Instance</a:t>
            </a:r>
          </a:p>
        </p:txBody>
      </p:sp>
      <p:sp>
        <p:nvSpPr>
          <p:cNvPr id="154" name="Rectangle 153">
            <a:extLst>
              <a:ext uri="{FF2B5EF4-FFF2-40B4-BE49-F238E27FC236}">
                <a16:creationId xmlns:a16="http://schemas.microsoft.com/office/drawing/2014/main" id="{4EF32A7B-BB84-1B48-919A-2D0B2453EA73}"/>
              </a:ext>
            </a:extLst>
          </p:cNvPr>
          <p:cNvSpPr/>
          <p:nvPr/>
        </p:nvSpPr>
        <p:spPr>
          <a:xfrm>
            <a:off x="6156031" y="2138353"/>
            <a:ext cx="1539750" cy="646331"/>
          </a:xfrm>
          <a:prstGeom prst="rect">
            <a:avLst/>
          </a:prstGeom>
          <a:solidFill>
            <a:schemeClr val="accent2">
              <a:lumMod val="20000"/>
              <a:lumOff val="80000"/>
            </a:schemeClr>
          </a:solidFill>
        </p:spPr>
        <p:txBody>
          <a:bodyPr wrap="square" rtlCol="0">
            <a:spAutoFit/>
          </a:bodyPr>
          <a:lstStyle/>
          <a:p>
            <a:pPr algn="ctr"/>
            <a:r>
              <a:rPr lang="en-US" b="1">
                <a:solidFill>
                  <a:schemeClr val="tx1"/>
                </a:solidFill>
              </a:rPr>
              <a:t>Image Pool Manager</a:t>
            </a:r>
          </a:p>
        </p:txBody>
      </p:sp>
      <p:sp>
        <p:nvSpPr>
          <p:cNvPr id="155" name="Rectangle 154">
            <a:extLst>
              <a:ext uri="{FF2B5EF4-FFF2-40B4-BE49-F238E27FC236}">
                <a16:creationId xmlns:a16="http://schemas.microsoft.com/office/drawing/2014/main" id="{AC3F4EE8-7529-01FD-79AF-B2630C48D0F0}"/>
              </a:ext>
            </a:extLst>
          </p:cNvPr>
          <p:cNvSpPr/>
          <p:nvPr/>
        </p:nvSpPr>
        <p:spPr>
          <a:xfrm>
            <a:off x="6156031" y="4109508"/>
            <a:ext cx="1539750" cy="646331"/>
          </a:xfrm>
          <a:prstGeom prst="rect">
            <a:avLst/>
          </a:prstGeom>
          <a:solidFill>
            <a:schemeClr val="tx2">
              <a:lumMod val="10000"/>
              <a:lumOff val="90000"/>
            </a:schemeClr>
          </a:solidFill>
        </p:spPr>
        <p:txBody>
          <a:bodyPr wrap="square" rtlCol="0">
            <a:spAutoFit/>
          </a:bodyPr>
          <a:lstStyle/>
          <a:p>
            <a:pPr algn="ctr"/>
            <a:r>
              <a:rPr lang="en-US" b="1"/>
              <a:t>Text Pool Manager</a:t>
            </a:r>
          </a:p>
        </p:txBody>
      </p:sp>
      <p:cxnSp>
        <p:nvCxnSpPr>
          <p:cNvPr id="156" name="Straight Arrow Connector 155">
            <a:extLst>
              <a:ext uri="{FF2B5EF4-FFF2-40B4-BE49-F238E27FC236}">
                <a16:creationId xmlns:a16="http://schemas.microsoft.com/office/drawing/2014/main" id="{7E35BC37-423D-D50E-E3EB-BE8EFD73A592}"/>
              </a:ext>
            </a:extLst>
          </p:cNvPr>
          <p:cNvCxnSpPr>
            <a:cxnSpLocks/>
            <a:stCxn id="95" idx="3"/>
            <a:endCxn id="154" idx="1"/>
          </p:cNvCxnSpPr>
          <p:nvPr/>
        </p:nvCxnSpPr>
        <p:spPr>
          <a:xfrm flipV="1">
            <a:off x="5660503" y="2461519"/>
            <a:ext cx="495528" cy="6351"/>
          </a:xfrm>
          <a:prstGeom prst="straightConnector1">
            <a:avLst/>
          </a:prstGeom>
          <a:ln>
            <a:solidFill>
              <a:schemeClr val="tx1"/>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60" name="Straight Arrow Connector 159">
            <a:extLst>
              <a:ext uri="{FF2B5EF4-FFF2-40B4-BE49-F238E27FC236}">
                <a16:creationId xmlns:a16="http://schemas.microsoft.com/office/drawing/2014/main" id="{689BE2B5-DED9-59D7-FEF9-794757F57782}"/>
              </a:ext>
            </a:extLst>
          </p:cNvPr>
          <p:cNvCxnSpPr>
            <a:cxnSpLocks/>
            <a:stCxn id="104" idx="3"/>
            <a:endCxn id="155" idx="1"/>
          </p:cNvCxnSpPr>
          <p:nvPr/>
        </p:nvCxnSpPr>
        <p:spPr>
          <a:xfrm>
            <a:off x="5660503" y="4432159"/>
            <a:ext cx="495528" cy="515"/>
          </a:xfrm>
          <a:prstGeom prst="straightConnector1">
            <a:avLst/>
          </a:prstGeom>
          <a:ln>
            <a:solidFill>
              <a:schemeClr val="tx1"/>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6384C234-2C3C-750E-59D2-1DB8244CDA45}"/>
              </a:ext>
            </a:extLst>
          </p:cNvPr>
          <p:cNvPicPr>
            <a:picLocks noChangeAspect="1"/>
          </p:cNvPicPr>
          <p:nvPr/>
        </p:nvPicPr>
        <p:blipFill>
          <a:blip r:embed="rId3"/>
          <a:stretch>
            <a:fillRect/>
          </a:stretch>
        </p:blipFill>
        <p:spPr>
          <a:xfrm>
            <a:off x="6209030" y="3246120"/>
            <a:ext cx="391160" cy="391160"/>
          </a:xfrm>
          <a:prstGeom prst="rect">
            <a:avLst/>
          </a:prstGeom>
        </p:spPr>
      </p:pic>
      <p:sp>
        <p:nvSpPr>
          <p:cNvPr id="5" name="TextBox 4">
            <a:extLst>
              <a:ext uri="{FF2B5EF4-FFF2-40B4-BE49-F238E27FC236}">
                <a16:creationId xmlns:a16="http://schemas.microsoft.com/office/drawing/2014/main" id="{F4EAD909-8457-D828-B652-F46AD3F6ED8C}"/>
              </a:ext>
            </a:extLst>
          </p:cNvPr>
          <p:cNvSpPr txBox="1"/>
          <p:nvPr/>
        </p:nvSpPr>
        <p:spPr>
          <a:xfrm>
            <a:off x="6614198" y="3258375"/>
            <a:ext cx="23786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Offline Model Profile</a:t>
            </a:r>
            <a:endParaRPr lang="en-US"/>
          </a:p>
        </p:txBody>
      </p:sp>
      <p:cxnSp>
        <p:nvCxnSpPr>
          <p:cNvPr id="6" name="Straight Arrow Connector 5">
            <a:extLst>
              <a:ext uri="{FF2B5EF4-FFF2-40B4-BE49-F238E27FC236}">
                <a16:creationId xmlns:a16="http://schemas.microsoft.com/office/drawing/2014/main" id="{CE76331E-CA07-A097-CAEA-94C8CB6C6965}"/>
              </a:ext>
            </a:extLst>
          </p:cNvPr>
          <p:cNvCxnSpPr>
            <a:cxnSpLocks/>
          </p:cNvCxnSpPr>
          <p:nvPr/>
        </p:nvCxnSpPr>
        <p:spPr>
          <a:xfrm flipV="1">
            <a:off x="6925906" y="2810290"/>
            <a:ext cx="0" cy="397288"/>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43036F3C-0DF0-BF32-A386-4F5A0CD9E246}"/>
              </a:ext>
            </a:extLst>
          </p:cNvPr>
          <p:cNvCxnSpPr>
            <a:cxnSpLocks/>
          </p:cNvCxnSpPr>
          <p:nvPr/>
        </p:nvCxnSpPr>
        <p:spPr>
          <a:xfrm>
            <a:off x="6925906" y="3627707"/>
            <a:ext cx="0" cy="442402"/>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B2534D7-FB88-FB5D-C482-5320D72BC9AA}"/>
              </a:ext>
            </a:extLst>
          </p:cNvPr>
          <p:cNvSpPr txBox="1"/>
          <p:nvPr/>
        </p:nvSpPr>
        <p:spPr>
          <a:xfrm>
            <a:off x="7803533" y="1999853"/>
            <a:ext cx="341499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t>Num. instances (autoscaling)</a:t>
            </a:r>
          </a:p>
          <a:p>
            <a:pPr marL="285750" indent="-285750">
              <a:buFont typeface="Arial" panose="020B0604020202020204" pitchFamily="34" charset="0"/>
              <a:buChar char="•"/>
            </a:pPr>
            <a:r>
              <a:rPr lang="en-US"/>
              <a:t>Parallelism (sharding)</a:t>
            </a:r>
          </a:p>
          <a:p>
            <a:pPr marL="285750" indent="-285750">
              <a:buFont typeface="Arial" panose="020B0604020202020204" pitchFamily="34" charset="0"/>
              <a:buChar char="•"/>
            </a:pPr>
            <a:r>
              <a:rPr lang="en-US"/>
              <a:t>Max. batch size</a:t>
            </a:r>
          </a:p>
        </p:txBody>
      </p:sp>
      <p:sp>
        <p:nvSpPr>
          <p:cNvPr id="13" name="Left Brace 12">
            <a:extLst>
              <a:ext uri="{FF2B5EF4-FFF2-40B4-BE49-F238E27FC236}">
                <a16:creationId xmlns:a16="http://schemas.microsoft.com/office/drawing/2014/main" id="{CD610E51-7A4E-0CA2-E639-34E0D50DCCBD}"/>
              </a:ext>
            </a:extLst>
          </p:cNvPr>
          <p:cNvSpPr/>
          <p:nvPr/>
        </p:nvSpPr>
        <p:spPr>
          <a:xfrm>
            <a:off x="7759328" y="2103438"/>
            <a:ext cx="88410" cy="706852"/>
          </a:xfrm>
          <a:prstGeom prst="leftBrace">
            <a:avLst>
              <a:gd name="adj1" fmla="val 47119"/>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F557C2D0-32CC-A7A1-2D28-4B273AAC5FA0}"/>
              </a:ext>
            </a:extLst>
          </p:cNvPr>
          <p:cNvSpPr txBox="1"/>
          <p:nvPr/>
        </p:nvSpPr>
        <p:spPr>
          <a:xfrm>
            <a:off x="7803533" y="3970494"/>
            <a:ext cx="341499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t>Num. instances (autoscaling)</a:t>
            </a:r>
          </a:p>
          <a:p>
            <a:pPr marL="285750" indent="-285750">
              <a:buFont typeface="Arial" panose="020B0604020202020204" pitchFamily="34" charset="0"/>
              <a:buChar char="•"/>
            </a:pPr>
            <a:r>
              <a:rPr lang="en-US"/>
              <a:t>Parallelism (sharding)</a:t>
            </a:r>
          </a:p>
          <a:p>
            <a:pPr marL="285750" indent="-285750">
              <a:buFont typeface="Arial" panose="020B0604020202020204" pitchFamily="34" charset="0"/>
              <a:buChar char="•"/>
            </a:pPr>
            <a:r>
              <a:rPr lang="en-US"/>
              <a:t>Max. batch size</a:t>
            </a:r>
          </a:p>
        </p:txBody>
      </p:sp>
      <p:sp>
        <p:nvSpPr>
          <p:cNvPr id="15" name="Left Brace 14">
            <a:extLst>
              <a:ext uri="{FF2B5EF4-FFF2-40B4-BE49-F238E27FC236}">
                <a16:creationId xmlns:a16="http://schemas.microsoft.com/office/drawing/2014/main" id="{4AF5AFC6-8366-C2FE-499F-8F459F9C213A}"/>
              </a:ext>
            </a:extLst>
          </p:cNvPr>
          <p:cNvSpPr/>
          <p:nvPr/>
        </p:nvSpPr>
        <p:spPr>
          <a:xfrm>
            <a:off x="7759328" y="4074079"/>
            <a:ext cx="88410" cy="706852"/>
          </a:xfrm>
          <a:prstGeom prst="leftBrace">
            <a:avLst>
              <a:gd name="adj1" fmla="val 47119"/>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98116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94F8D-EE3F-8F1D-37F8-2F9A94004A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39D0C2-4E83-6234-FCA3-414926B6B604}"/>
              </a:ext>
            </a:extLst>
          </p:cNvPr>
          <p:cNvSpPr>
            <a:spLocks noGrp="1"/>
          </p:cNvSpPr>
          <p:nvPr>
            <p:ph type="title"/>
          </p:nvPr>
        </p:nvSpPr>
        <p:spPr>
          <a:xfrm>
            <a:off x="693150" y="365126"/>
            <a:ext cx="10660650" cy="917504"/>
          </a:xfrm>
        </p:spPr>
        <p:txBody>
          <a:bodyPr/>
          <a:lstStyle/>
          <a:p>
            <a:r>
              <a:rPr lang="en-US" err="1"/>
              <a:t>ModServe</a:t>
            </a:r>
            <a:r>
              <a:rPr lang="en-US"/>
              <a:t> : Request routing and scheduling</a:t>
            </a:r>
          </a:p>
        </p:txBody>
      </p:sp>
      <p:sp>
        <p:nvSpPr>
          <p:cNvPr id="73" name="Rectangle 72">
            <a:extLst>
              <a:ext uri="{FF2B5EF4-FFF2-40B4-BE49-F238E27FC236}">
                <a16:creationId xmlns:a16="http://schemas.microsoft.com/office/drawing/2014/main" id="{E2E83F4C-DE95-669E-2C70-45914E7C9FA9}"/>
              </a:ext>
            </a:extLst>
          </p:cNvPr>
          <p:cNvSpPr/>
          <p:nvPr/>
        </p:nvSpPr>
        <p:spPr>
          <a:xfrm>
            <a:off x="4403160" y="4177115"/>
            <a:ext cx="1856639" cy="369332"/>
          </a:xfrm>
          <a:prstGeom prst="rect">
            <a:avLst/>
          </a:prstGeom>
          <a:solidFill>
            <a:schemeClr val="tx2">
              <a:lumMod val="10000"/>
              <a:lumOff val="90000"/>
            </a:schemeClr>
          </a:solidFill>
        </p:spPr>
        <p:txBody>
          <a:bodyPr wrap="square" rtlCol="0">
            <a:spAutoFit/>
          </a:bodyPr>
          <a:lstStyle/>
          <a:p>
            <a:pPr algn="ctr"/>
            <a:r>
              <a:rPr lang="en-US" b="1">
                <a:solidFill>
                  <a:schemeClr val="tx1"/>
                </a:solidFill>
              </a:rPr>
              <a:t>Text Instance</a:t>
            </a:r>
          </a:p>
        </p:txBody>
      </p:sp>
      <p:sp>
        <p:nvSpPr>
          <p:cNvPr id="74" name="TextBox 73">
            <a:extLst>
              <a:ext uri="{FF2B5EF4-FFF2-40B4-BE49-F238E27FC236}">
                <a16:creationId xmlns:a16="http://schemas.microsoft.com/office/drawing/2014/main" id="{41089EB1-718B-099B-0A01-533D14B8560F}"/>
              </a:ext>
            </a:extLst>
          </p:cNvPr>
          <p:cNvSpPr txBox="1"/>
          <p:nvPr/>
        </p:nvSpPr>
        <p:spPr>
          <a:xfrm>
            <a:off x="4339053" y="3771165"/>
            <a:ext cx="23695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Text Instance Pool</a:t>
            </a:r>
            <a:endParaRPr lang="en-US"/>
          </a:p>
        </p:txBody>
      </p:sp>
      <p:pic>
        <p:nvPicPr>
          <p:cNvPr id="75" name="Picture 74">
            <a:extLst>
              <a:ext uri="{FF2B5EF4-FFF2-40B4-BE49-F238E27FC236}">
                <a16:creationId xmlns:a16="http://schemas.microsoft.com/office/drawing/2014/main" id="{E41057C2-E45A-4034-31CD-4E0E601DF49F}"/>
              </a:ext>
            </a:extLst>
          </p:cNvPr>
          <p:cNvPicPr>
            <a:picLocks noChangeAspect="1"/>
          </p:cNvPicPr>
          <p:nvPr/>
        </p:nvPicPr>
        <p:blipFill>
          <a:blip r:embed="rId3"/>
          <a:stretch>
            <a:fillRect/>
          </a:stretch>
        </p:blipFill>
        <p:spPr>
          <a:xfrm>
            <a:off x="3718053" y="3850766"/>
            <a:ext cx="421931" cy="421931"/>
          </a:xfrm>
          <a:prstGeom prst="rect">
            <a:avLst/>
          </a:prstGeom>
        </p:spPr>
      </p:pic>
      <p:pic>
        <p:nvPicPr>
          <p:cNvPr id="76" name="Picture 75">
            <a:extLst>
              <a:ext uri="{FF2B5EF4-FFF2-40B4-BE49-F238E27FC236}">
                <a16:creationId xmlns:a16="http://schemas.microsoft.com/office/drawing/2014/main" id="{268DE5C5-4A30-9AA5-B578-C3E8C8CBB73B}"/>
              </a:ext>
            </a:extLst>
          </p:cNvPr>
          <p:cNvPicPr>
            <a:picLocks noChangeAspect="1"/>
          </p:cNvPicPr>
          <p:nvPr/>
        </p:nvPicPr>
        <p:blipFill>
          <a:blip r:embed="rId4"/>
          <a:stretch>
            <a:fillRect/>
          </a:stretch>
        </p:blipFill>
        <p:spPr>
          <a:xfrm>
            <a:off x="4087430" y="1897816"/>
            <a:ext cx="365091" cy="365091"/>
          </a:xfrm>
          <a:prstGeom prst="rect">
            <a:avLst/>
          </a:prstGeom>
        </p:spPr>
      </p:pic>
      <p:sp>
        <p:nvSpPr>
          <p:cNvPr id="77" name="TextBox 76">
            <a:extLst>
              <a:ext uri="{FF2B5EF4-FFF2-40B4-BE49-F238E27FC236}">
                <a16:creationId xmlns:a16="http://schemas.microsoft.com/office/drawing/2014/main" id="{F87D6193-5439-3942-1E08-32CDF008C468}"/>
              </a:ext>
            </a:extLst>
          </p:cNvPr>
          <p:cNvSpPr txBox="1"/>
          <p:nvPr/>
        </p:nvSpPr>
        <p:spPr>
          <a:xfrm>
            <a:off x="10258323" y="4177115"/>
            <a:ext cx="4091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p>
        </p:txBody>
      </p:sp>
      <p:sp>
        <p:nvSpPr>
          <p:cNvPr id="78" name="Rectangle 77">
            <a:extLst>
              <a:ext uri="{FF2B5EF4-FFF2-40B4-BE49-F238E27FC236}">
                <a16:creationId xmlns:a16="http://schemas.microsoft.com/office/drawing/2014/main" id="{2FEC018E-0E45-CFC3-D4B2-9CFEFE0659AA}"/>
              </a:ext>
            </a:extLst>
          </p:cNvPr>
          <p:cNvSpPr/>
          <p:nvPr/>
        </p:nvSpPr>
        <p:spPr>
          <a:xfrm>
            <a:off x="8419130" y="4177115"/>
            <a:ext cx="1856639" cy="369332"/>
          </a:xfrm>
          <a:prstGeom prst="rect">
            <a:avLst/>
          </a:prstGeom>
          <a:solidFill>
            <a:schemeClr val="tx2">
              <a:lumMod val="10000"/>
              <a:lumOff val="90000"/>
            </a:schemeClr>
          </a:solidFill>
        </p:spPr>
        <p:txBody>
          <a:bodyPr wrap="square" rtlCol="0">
            <a:spAutoFit/>
          </a:bodyPr>
          <a:lstStyle/>
          <a:p>
            <a:pPr algn="ctr"/>
            <a:r>
              <a:rPr lang="en-US" b="1">
                <a:solidFill>
                  <a:schemeClr val="tx1"/>
                </a:solidFill>
              </a:rPr>
              <a:t>Text Instance</a:t>
            </a:r>
          </a:p>
        </p:txBody>
      </p:sp>
      <p:sp>
        <p:nvSpPr>
          <p:cNvPr id="80" name="Rectangle 79">
            <a:extLst>
              <a:ext uri="{FF2B5EF4-FFF2-40B4-BE49-F238E27FC236}">
                <a16:creationId xmlns:a16="http://schemas.microsoft.com/office/drawing/2014/main" id="{F92EA9F2-8F9C-1073-9849-DAB7C5FAABF7}"/>
              </a:ext>
            </a:extLst>
          </p:cNvPr>
          <p:cNvSpPr/>
          <p:nvPr/>
        </p:nvSpPr>
        <p:spPr>
          <a:xfrm>
            <a:off x="4942911" y="2186227"/>
            <a:ext cx="1857939" cy="369332"/>
          </a:xfrm>
          <a:prstGeom prst="rect">
            <a:avLst/>
          </a:prstGeom>
          <a:solidFill>
            <a:schemeClr val="accent2">
              <a:lumMod val="20000"/>
              <a:lumOff val="80000"/>
            </a:schemeClr>
          </a:solidFill>
        </p:spPr>
        <p:txBody>
          <a:bodyPr wrap="square" rtlCol="0">
            <a:spAutoFit/>
          </a:bodyPr>
          <a:lstStyle/>
          <a:p>
            <a:pPr algn="ctr"/>
            <a:r>
              <a:rPr lang="en-US" b="1">
                <a:solidFill>
                  <a:schemeClr val="tx1"/>
                </a:solidFill>
              </a:rPr>
              <a:t>Image Instance</a:t>
            </a:r>
          </a:p>
        </p:txBody>
      </p:sp>
      <p:sp>
        <p:nvSpPr>
          <p:cNvPr id="81" name="TextBox 80">
            <a:extLst>
              <a:ext uri="{FF2B5EF4-FFF2-40B4-BE49-F238E27FC236}">
                <a16:creationId xmlns:a16="http://schemas.microsoft.com/office/drawing/2014/main" id="{3E05A8BE-3B77-404D-50D5-8DAF15E7CAC2}"/>
              </a:ext>
            </a:extLst>
          </p:cNvPr>
          <p:cNvSpPr txBox="1"/>
          <p:nvPr/>
        </p:nvSpPr>
        <p:spPr>
          <a:xfrm>
            <a:off x="4878803" y="1808240"/>
            <a:ext cx="27451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Image Instance Pool</a:t>
            </a:r>
            <a:endParaRPr lang="en-US"/>
          </a:p>
        </p:txBody>
      </p:sp>
      <p:sp>
        <p:nvSpPr>
          <p:cNvPr id="84" name="Rectangle 83">
            <a:extLst>
              <a:ext uri="{FF2B5EF4-FFF2-40B4-BE49-F238E27FC236}">
                <a16:creationId xmlns:a16="http://schemas.microsoft.com/office/drawing/2014/main" id="{CA52A838-E456-338D-BC8A-250CF8B0C8E4}"/>
              </a:ext>
            </a:extLst>
          </p:cNvPr>
          <p:cNvSpPr/>
          <p:nvPr/>
        </p:nvSpPr>
        <p:spPr>
          <a:xfrm>
            <a:off x="8879063" y="2184761"/>
            <a:ext cx="1856638" cy="369332"/>
          </a:xfrm>
          <a:prstGeom prst="rect">
            <a:avLst/>
          </a:prstGeom>
          <a:solidFill>
            <a:schemeClr val="accent2">
              <a:lumMod val="20000"/>
              <a:lumOff val="80000"/>
            </a:schemeClr>
          </a:solidFill>
        </p:spPr>
        <p:txBody>
          <a:bodyPr wrap="square" rtlCol="0">
            <a:spAutoFit/>
          </a:bodyPr>
          <a:lstStyle/>
          <a:p>
            <a:pPr algn="ctr"/>
            <a:r>
              <a:rPr lang="en-US" b="1">
                <a:solidFill>
                  <a:schemeClr val="tx1"/>
                </a:solidFill>
              </a:rPr>
              <a:t>Image Instance</a:t>
            </a:r>
          </a:p>
        </p:txBody>
      </p:sp>
      <p:sp>
        <p:nvSpPr>
          <p:cNvPr id="88" name="Rectangle 87">
            <a:extLst>
              <a:ext uri="{FF2B5EF4-FFF2-40B4-BE49-F238E27FC236}">
                <a16:creationId xmlns:a16="http://schemas.microsoft.com/office/drawing/2014/main" id="{C3CBC36A-83EC-0D97-F791-81B8A44FED77}"/>
              </a:ext>
            </a:extLst>
          </p:cNvPr>
          <p:cNvSpPr/>
          <p:nvPr/>
        </p:nvSpPr>
        <p:spPr>
          <a:xfrm>
            <a:off x="6915722" y="2186227"/>
            <a:ext cx="1857940" cy="369332"/>
          </a:xfrm>
          <a:prstGeom prst="rect">
            <a:avLst/>
          </a:prstGeom>
          <a:solidFill>
            <a:schemeClr val="accent2">
              <a:lumMod val="20000"/>
              <a:lumOff val="80000"/>
            </a:schemeClr>
          </a:solidFill>
        </p:spPr>
        <p:txBody>
          <a:bodyPr wrap="square" rtlCol="0">
            <a:spAutoFit/>
          </a:bodyPr>
          <a:lstStyle/>
          <a:p>
            <a:pPr algn="ctr"/>
            <a:r>
              <a:rPr lang="en-US" b="1">
                <a:solidFill>
                  <a:schemeClr val="tx1"/>
                </a:solidFill>
              </a:rPr>
              <a:t>Image Instance</a:t>
            </a:r>
          </a:p>
        </p:txBody>
      </p:sp>
      <p:sp>
        <p:nvSpPr>
          <p:cNvPr id="91" name="TextBox 90">
            <a:extLst>
              <a:ext uri="{FF2B5EF4-FFF2-40B4-BE49-F238E27FC236}">
                <a16:creationId xmlns:a16="http://schemas.microsoft.com/office/drawing/2014/main" id="{AD8A9420-B114-E9B7-138A-89150897114D}"/>
              </a:ext>
            </a:extLst>
          </p:cNvPr>
          <p:cNvSpPr txBox="1"/>
          <p:nvPr/>
        </p:nvSpPr>
        <p:spPr>
          <a:xfrm>
            <a:off x="10735701" y="2199781"/>
            <a:ext cx="4091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p>
        </p:txBody>
      </p:sp>
      <p:sp>
        <p:nvSpPr>
          <p:cNvPr id="94" name="Rectangle 93">
            <a:extLst>
              <a:ext uri="{FF2B5EF4-FFF2-40B4-BE49-F238E27FC236}">
                <a16:creationId xmlns:a16="http://schemas.microsoft.com/office/drawing/2014/main" id="{A5DB3355-B1F5-EA16-752C-EBC19FC3D73E}"/>
              </a:ext>
            </a:extLst>
          </p:cNvPr>
          <p:cNvSpPr/>
          <p:nvPr/>
        </p:nvSpPr>
        <p:spPr>
          <a:xfrm>
            <a:off x="2650161" y="2068503"/>
            <a:ext cx="1061566" cy="646331"/>
          </a:xfrm>
          <a:prstGeom prst="rect">
            <a:avLst/>
          </a:prstGeom>
          <a:solidFill>
            <a:srgbClr val="C00000">
              <a:alpha val="20000"/>
            </a:srgbClr>
          </a:solidFill>
        </p:spPr>
        <p:txBody>
          <a:bodyPr wrap="square" rtlCol="0">
            <a:spAutoFit/>
          </a:bodyPr>
          <a:lstStyle/>
          <a:p>
            <a:pPr algn="ctr"/>
            <a:r>
              <a:rPr lang="en-US" b="1">
                <a:solidFill>
                  <a:schemeClr val="tx1"/>
                </a:solidFill>
              </a:rPr>
              <a:t>Image Router</a:t>
            </a:r>
          </a:p>
        </p:txBody>
      </p:sp>
      <p:sp>
        <p:nvSpPr>
          <p:cNvPr id="95" name="Rectangle 94">
            <a:extLst>
              <a:ext uri="{FF2B5EF4-FFF2-40B4-BE49-F238E27FC236}">
                <a16:creationId xmlns:a16="http://schemas.microsoft.com/office/drawing/2014/main" id="{A2712C07-6E65-96F2-4A95-B1FAC72870F6}"/>
              </a:ext>
            </a:extLst>
          </p:cNvPr>
          <p:cNvSpPr/>
          <p:nvPr/>
        </p:nvSpPr>
        <p:spPr>
          <a:xfrm>
            <a:off x="4831080" y="1757974"/>
            <a:ext cx="6424433" cy="1237013"/>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F81127C5-439E-9905-06BB-C898273096DC}"/>
              </a:ext>
            </a:extLst>
          </p:cNvPr>
          <p:cNvSpPr/>
          <p:nvPr/>
        </p:nvSpPr>
        <p:spPr>
          <a:xfrm>
            <a:off x="6411145" y="4177115"/>
            <a:ext cx="1856639" cy="369332"/>
          </a:xfrm>
          <a:prstGeom prst="rect">
            <a:avLst/>
          </a:prstGeom>
          <a:solidFill>
            <a:schemeClr val="tx2">
              <a:lumMod val="10000"/>
              <a:lumOff val="90000"/>
            </a:schemeClr>
          </a:solidFill>
        </p:spPr>
        <p:txBody>
          <a:bodyPr wrap="square" rtlCol="0">
            <a:spAutoFit/>
          </a:bodyPr>
          <a:lstStyle/>
          <a:p>
            <a:pPr algn="ctr"/>
            <a:r>
              <a:rPr lang="en-US" b="1">
                <a:solidFill>
                  <a:schemeClr val="tx1"/>
                </a:solidFill>
              </a:rPr>
              <a:t>Text Instance</a:t>
            </a:r>
          </a:p>
        </p:txBody>
      </p:sp>
      <p:sp>
        <p:nvSpPr>
          <p:cNvPr id="104" name="Rectangle 103">
            <a:extLst>
              <a:ext uri="{FF2B5EF4-FFF2-40B4-BE49-F238E27FC236}">
                <a16:creationId xmlns:a16="http://schemas.microsoft.com/office/drawing/2014/main" id="{C86E13A6-FD4C-D38D-BD10-8BBE8BDB26A5}"/>
              </a:ext>
            </a:extLst>
          </p:cNvPr>
          <p:cNvSpPr/>
          <p:nvPr/>
        </p:nvSpPr>
        <p:spPr>
          <a:xfrm>
            <a:off x="4291330" y="3733251"/>
            <a:ext cx="6350166" cy="1237014"/>
          </a:xfrm>
          <a:prstGeom prst="rect">
            <a:avLst/>
          </a:prstGeom>
          <a:noFill/>
          <a:ln>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Arrow Connector 104">
            <a:extLst>
              <a:ext uri="{FF2B5EF4-FFF2-40B4-BE49-F238E27FC236}">
                <a16:creationId xmlns:a16="http://schemas.microsoft.com/office/drawing/2014/main" id="{B9492C0F-F268-E004-65F1-FE60683D6594}"/>
              </a:ext>
            </a:extLst>
          </p:cNvPr>
          <p:cNvCxnSpPr>
            <a:cxnSpLocks/>
            <a:stCxn id="94" idx="3"/>
            <a:endCxn id="95" idx="1"/>
          </p:cNvCxnSpPr>
          <p:nvPr/>
        </p:nvCxnSpPr>
        <p:spPr>
          <a:xfrm flipV="1">
            <a:off x="3711727" y="2376481"/>
            <a:ext cx="1119353" cy="15188"/>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4B810E2A-B9E9-0BDA-6D63-F9CB19F842CB}"/>
              </a:ext>
            </a:extLst>
          </p:cNvPr>
          <p:cNvSpPr/>
          <p:nvPr/>
        </p:nvSpPr>
        <p:spPr>
          <a:xfrm>
            <a:off x="1594021" y="4171292"/>
            <a:ext cx="2071591" cy="369332"/>
          </a:xfrm>
          <a:prstGeom prst="rect">
            <a:avLst/>
          </a:prstGeom>
          <a:solidFill>
            <a:srgbClr val="C00000">
              <a:alpha val="20000"/>
            </a:srgbClr>
          </a:solidFill>
        </p:spPr>
        <p:txBody>
          <a:bodyPr wrap="square" rtlCol="0">
            <a:spAutoFit/>
          </a:bodyPr>
          <a:lstStyle/>
          <a:p>
            <a:pPr algn="ctr"/>
            <a:r>
              <a:rPr lang="en-US" b="1">
                <a:solidFill>
                  <a:schemeClr val="tx1"/>
                </a:solidFill>
              </a:rPr>
              <a:t>Request Router</a:t>
            </a:r>
          </a:p>
        </p:txBody>
      </p:sp>
      <p:cxnSp>
        <p:nvCxnSpPr>
          <p:cNvPr id="107" name="Straight Arrow Connector 106">
            <a:extLst>
              <a:ext uri="{FF2B5EF4-FFF2-40B4-BE49-F238E27FC236}">
                <a16:creationId xmlns:a16="http://schemas.microsoft.com/office/drawing/2014/main" id="{73E1116E-BF2C-307C-AD58-2ADA5DB1530F}"/>
              </a:ext>
            </a:extLst>
          </p:cNvPr>
          <p:cNvCxnSpPr>
            <a:cxnSpLocks/>
            <a:stCxn id="106" idx="3"/>
            <a:endCxn id="104" idx="1"/>
          </p:cNvCxnSpPr>
          <p:nvPr/>
        </p:nvCxnSpPr>
        <p:spPr>
          <a:xfrm flipV="1">
            <a:off x="3665612" y="4351758"/>
            <a:ext cx="625718" cy="4200"/>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09" name="Straight Arrow Connector 108">
            <a:extLst>
              <a:ext uri="{FF2B5EF4-FFF2-40B4-BE49-F238E27FC236}">
                <a16:creationId xmlns:a16="http://schemas.microsoft.com/office/drawing/2014/main" id="{410173CC-D44E-FC66-751C-5A4286289247}"/>
              </a:ext>
            </a:extLst>
          </p:cNvPr>
          <p:cNvCxnSpPr>
            <a:cxnSpLocks/>
          </p:cNvCxnSpPr>
          <p:nvPr/>
        </p:nvCxnSpPr>
        <p:spPr>
          <a:xfrm>
            <a:off x="2079336" y="2391668"/>
            <a:ext cx="583019" cy="0"/>
          </a:xfrm>
          <a:prstGeom prst="straightConnector1">
            <a:avLst/>
          </a:prstGeom>
          <a:ln>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C0F1C79D-100E-85D3-2D6A-09FBA5B0E03E}"/>
              </a:ext>
            </a:extLst>
          </p:cNvPr>
          <p:cNvSpPr txBox="1"/>
          <p:nvPr/>
        </p:nvSpPr>
        <p:spPr>
          <a:xfrm>
            <a:off x="1286120" y="2037802"/>
            <a:ext cx="132464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chemeClr val="accent2"/>
                </a:solidFill>
              </a:rPr>
              <a:t>Image-Text req</a:t>
            </a:r>
          </a:p>
        </p:txBody>
      </p:sp>
      <p:sp>
        <p:nvSpPr>
          <p:cNvPr id="116" name="TextBox 115">
            <a:extLst>
              <a:ext uri="{FF2B5EF4-FFF2-40B4-BE49-F238E27FC236}">
                <a16:creationId xmlns:a16="http://schemas.microsoft.com/office/drawing/2014/main" id="{E1AA69F0-0D9D-08D6-00CE-EB773DEA3F94}"/>
              </a:ext>
            </a:extLst>
          </p:cNvPr>
          <p:cNvSpPr txBox="1"/>
          <p:nvPr/>
        </p:nvSpPr>
        <p:spPr>
          <a:xfrm>
            <a:off x="234729" y="4012902"/>
            <a:ext cx="13246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i="1">
                <a:solidFill>
                  <a:schemeClr val="accent4"/>
                </a:solidFill>
              </a:rPr>
              <a:t>Text-Only req</a:t>
            </a:r>
          </a:p>
        </p:txBody>
      </p:sp>
      <p:sp>
        <p:nvSpPr>
          <p:cNvPr id="125" name="Rectangle: Rounded Corners 124">
            <a:extLst>
              <a:ext uri="{FF2B5EF4-FFF2-40B4-BE49-F238E27FC236}">
                <a16:creationId xmlns:a16="http://schemas.microsoft.com/office/drawing/2014/main" id="{E3243E86-B923-E77C-EEBD-323FC9E5FD6D}"/>
              </a:ext>
            </a:extLst>
          </p:cNvPr>
          <p:cNvSpPr/>
          <p:nvPr/>
        </p:nvSpPr>
        <p:spPr>
          <a:xfrm>
            <a:off x="1340850" y="5269260"/>
            <a:ext cx="2347765" cy="369332"/>
          </a:xfrm>
          <a:prstGeom prst="roundRect">
            <a:avLst>
              <a:gd name="adj" fmla="val 825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1A4EE58-3B6E-D14C-740A-1D730BF050E0}"/>
              </a:ext>
            </a:extLst>
          </p:cNvPr>
          <p:cNvSpPr/>
          <p:nvPr/>
        </p:nvSpPr>
        <p:spPr>
          <a:xfrm>
            <a:off x="1493251" y="5335895"/>
            <a:ext cx="424742" cy="212410"/>
          </a:xfrm>
          <a:prstGeom prst="rect">
            <a:avLst/>
          </a:prstGeom>
          <a:pattFill prst="narHorz">
            <a:fgClr>
              <a:schemeClr val="accent2">
                <a:lumMod val="60000"/>
                <a:lumOff val="40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27" name="Rectangle 126">
            <a:extLst>
              <a:ext uri="{FF2B5EF4-FFF2-40B4-BE49-F238E27FC236}">
                <a16:creationId xmlns:a16="http://schemas.microsoft.com/office/drawing/2014/main" id="{3EFBCBC2-BCBC-E041-C64C-71750BFB78F5}"/>
              </a:ext>
            </a:extLst>
          </p:cNvPr>
          <p:cNvSpPr/>
          <p:nvPr/>
        </p:nvSpPr>
        <p:spPr>
          <a:xfrm>
            <a:off x="1975839" y="5335216"/>
            <a:ext cx="229302" cy="212410"/>
          </a:xfrm>
          <a:prstGeom prst="rect">
            <a:avLst/>
          </a:prstGeom>
          <a:pattFill prst="trellis">
            <a:fgClr>
              <a:schemeClr val="tx2">
                <a:lumMod val="25000"/>
                <a:lumOff val="7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28" name="Rectangle 127">
            <a:extLst>
              <a:ext uri="{FF2B5EF4-FFF2-40B4-BE49-F238E27FC236}">
                <a16:creationId xmlns:a16="http://schemas.microsoft.com/office/drawing/2014/main" id="{32B552F1-0853-A462-1742-E07A99C6BBB1}"/>
              </a:ext>
            </a:extLst>
          </p:cNvPr>
          <p:cNvSpPr/>
          <p:nvPr/>
        </p:nvSpPr>
        <p:spPr>
          <a:xfrm>
            <a:off x="2263877" y="5340153"/>
            <a:ext cx="327056" cy="212410"/>
          </a:xfrm>
          <a:prstGeom prst="rect">
            <a:avLst/>
          </a:prstGeom>
          <a:pattFill prst="narHorz">
            <a:fgClr>
              <a:schemeClr val="accent2">
                <a:lumMod val="60000"/>
                <a:lumOff val="40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29" name="Rectangle 128">
            <a:extLst>
              <a:ext uri="{FF2B5EF4-FFF2-40B4-BE49-F238E27FC236}">
                <a16:creationId xmlns:a16="http://schemas.microsoft.com/office/drawing/2014/main" id="{1134CB69-405E-8549-0AA3-940D8A14318C}"/>
              </a:ext>
            </a:extLst>
          </p:cNvPr>
          <p:cNvSpPr/>
          <p:nvPr/>
        </p:nvSpPr>
        <p:spPr>
          <a:xfrm>
            <a:off x="2650161" y="5337797"/>
            <a:ext cx="286656" cy="212410"/>
          </a:xfrm>
          <a:prstGeom prst="rect">
            <a:avLst/>
          </a:prstGeom>
          <a:pattFill prst="trellis">
            <a:fgClr>
              <a:schemeClr val="tx2">
                <a:lumMod val="25000"/>
                <a:lumOff val="7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30" name="Rectangle 129">
            <a:extLst>
              <a:ext uri="{FF2B5EF4-FFF2-40B4-BE49-F238E27FC236}">
                <a16:creationId xmlns:a16="http://schemas.microsoft.com/office/drawing/2014/main" id="{6539C553-14BE-1535-123E-2FC528EB3E8F}"/>
              </a:ext>
            </a:extLst>
          </p:cNvPr>
          <p:cNvSpPr/>
          <p:nvPr/>
        </p:nvSpPr>
        <p:spPr>
          <a:xfrm>
            <a:off x="3012297" y="5342256"/>
            <a:ext cx="616290" cy="212410"/>
          </a:xfrm>
          <a:prstGeom prst="rect">
            <a:avLst/>
          </a:prstGeom>
          <a:pattFill prst="narHorz">
            <a:fgClr>
              <a:schemeClr val="accent2">
                <a:lumMod val="60000"/>
                <a:lumOff val="40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cxnSp>
        <p:nvCxnSpPr>
          <p:cNvPr id="131" name="Straight Arrow Connector 130">
            <a:extLst>
              <a:ext uri="{FF2B5EF4-FFF2-40B4-BE49-F238E27FC236}">
                <a16:creationId xmlns:a16="http://schemas.microsoft.com/office/drawing/2014/main" id="{DA54CA78-98DD-C94E-43D4-2C9F636D6175}"/>
              </a:ext>
            </a:extLst>
          </p:cNvPr>
          <p:cNvCxnSpPr>
            <a:cxnSpLocks/>
          </p:cNvCxnSpPr>
          <p:nvPr/>
        </p:nvCxnSpPr>
        <p:spPr>
          <a:xfrm>
            <a:off x="1215288" y="5438614"/>
            <a:ext cx="2479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2" name="TextBox 131">
            <a:extLst>
              <a:ext uri="{FF2B5EF4-FFF2-40B4-BE49-F238E27FC236}">
                <a16:creationId xmlns:a16="http://schemas.microsoft.com/office/drawing/2014/main" id="{AC1C1D64-4EF4-EE80-3E0F-E7571E79256E}"/>
              </a:ext>
            </a:extLst>
          </p:cNvPr>
          <p:cNvSpPr txBox="1"/>
          <p:nvPr/>
        </p:nvSpPr>
        <p:spPr>
          <a:xfrm>
            <a:off x="3636339" y="5264457"/>
            <a:ext cx="3874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SLO/deadline-aware Priority Queue</a:t>
            </a:r>
          </a:p>
        </p:txBody>
      </p:sp>
      <p:cxnSp>
        <p:nvCxnSpPr>
          <p:cNvPr id="133" name="Straight Arrow Connector 132">
            <a:extLst>
              <a:ext uri="{FF2B5EF4-FFF2-40B4-BE49-F238E27FC236}">
                <a16:creationId xmlns:a16="http://schemas.microsoft.com/office/drawing/2014/main" id="{C0774CA4-CA64-B022-17E6-E63825258E73}"/>
              </a:ext>
            </a:extLst>
          </p:cNvPr>
          <p:cNvCxnSpPr>
            <a:cxnSpLocks/>
            <a:stCxn id="130" idx="2"/>
          </p:cNvCxnSpPr>
          <p:nvPr/>
        </p:nvCxnSpPr>
        <p:spPr>
          <a:xfrm>
            <a:off x="3320442" y="5554666"/>
            <a:ext cx="0" cy="280107"/>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9CE06EAD-8A33-F0DA-6713-3277B4615F94}"/>
              </a:ext>
            </a:extLst>
          </p:cNvPr>
          <p:cNvSpPr txBox="1"/>
          <p:nvPr/>
        </p:nvSpPr>
        <p:spPr>
          <a:xfrm>
            <a:off x="2961428" y="5779221"/>
            <a:ext cx="19687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chemeClr val="accent2"/>
                </a:solidFill>
              </a:rPr>
              <a:t>Image-Text req </a:t>
            </a:r>
            <a:r>
              <a:rPr lang="en-US" sz="1400" i="1"/>
              <a:t>with finished image tokens</a:t>
            </a:r>
          </a:p>
        </p:txBody>
      </p:sp>
      <p:cxnSp>
        <p:nvCxnSpPr>
          <p:cNvPr id="135" name="Straight Arrow Connector 134">
            <a:extLst>
              <a:ext uri="{FF2B5EF4-FFF2-40B4-BE49-F238E27FC236}">
                <a16:creationId xmlns:a16="http://schemas.microsoft.com/office/drawing/2014/main" id="{DF31D13D-FB8A-5B0C-C246-C7A2C86672AE}"/>
              </a:ext>
            </a:extLst>
          </p:cNvPr>
          <p:cNvCxnSpPr>
            <a:cxnSpLocks/>
          </p:cNvCxnSpPr>
          <p:nvPr/>
        </p:nvCxnSpPr>
        <p:spPr>
          <a:xfrm>
            <a:off x="2091082" y="5547626"/>
            <a:ext cx="0" cy="280107"/>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136" name="TextBox 135">
            <a:extLst>
              <a:ext uri="{FF2B5EF4-FFF2-40B4-BE49-F238E27FC236}">
                <a16:creationId xmlns:a16="http://schemas.microsoft.com/office/drawing/2014/main" id="{59EB7F20-CB7A-5E6E-3C59-9EE541C3E0C9}"/>
              </a:ext>
            </a:extLst>
          </p:cNvPr>
          <p:cNvSpPr txBox="1"/>
          <p:nvPr/>
        </p:nvSpPr>
        <p:spPr>
          <a:xfrm>
            <a:off x="1510935" y="5794814"/>
            <a:ext cx="11948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chemeClr val="accent4"/>
                </a:solidFill>
              </a:rPr>
              <a:t>Text-Only req</a:t>
            </a:r>
          </a:p>
        </p:txBody>
      </p:sp>
      <p:cxnSp>
        <p:nvCxnSpPr>
          <p:cNvPr id="9" name="Straight Arrow Connector 8">
            <a:extLst>
              <a:ext uri="{FF2B5EF4-FFF2-40B4-BE49-F238E27FC236}">
                <a16:creationId xmlns:a16="http://schemas.microsoft.com/office/drawing/2014/main" id="{4A83FC7F-4AAB-7238-C789-BD2D7E6D29E2}"/>
              </a:ext>
            </a:extLst>
          </p:cNvPr>
          <p:cNvCxnSpPr>
            <a:cxnSpLocks/>
          </p:cNvCxnSpPr>
          <p:nvPr/>
        </p:nvCxnSpPr>
        <p:spPr>
          <a:xfrm>
            <a:off x="1011002" y="4366376"/>
            <a:ext cx="583019" cy="0"/>
          </a:xfrm>
          <a:prstGeom prst="straightConnector1">
            <a:avLst/>
          </a:prstGeom>
          <a:ln>
            <a:tailEnd type="triangle" w="lg" len="med"/>
          </a:ln>
        </p:spPr>
        <p:style>
          <a:lnRef idx="1">
            <a:schemeClr val="accent4"/>
          </a:lnRef>
          <a:fillRef idx="0">
            <a:schemeClr val="accent4"/>
          </a:fillRef>
          <a:effectRef idx="0">
            <a:schemeClr val="accent4"/>
          </a:effectRef>
          <a:fontRef idx="minor">
            <a:schemeClr val="tx1"/>
          </a:fontRef>
        </p:style>
      </p:cxnSp>
      <p:cxnSp>
        <p:nvCxnSpPr>
          <p:cNvPr id="11" name="Connector: Curved 10">
            <a:extLst>
              <a:ext uri="{FF2B5EF4-FFF2-40B4-BE49-F238E27FC236}">
                <a16:creationId xmlns:a16="http://schemas.microsoft.com/office/drawing/2014/main" id="{2579BCF4-F762-C68A-38A0-EE47B121EE87}"/>
              </a:ext>
            </a:extLst>
          </p:cNvPr>
          <p:cNvCxnSpPr>
            <a:cxnSpLocks/>
            <a:stCxn id="94" idx="1"/>
          </p:cNvCxnSpPr>
          <p:nvPr/>
        </p:nvCxnSpPr>
        <p:spPr>
          <a:xfrm rot="10800000" flipV="1">
            <a:off x="1692561" y="2391669"/>
            <a:ext cx="957601" cy="1789242"/>
          </a:xfrm>
          <a:prstGeom prst="curvedConnector2">
            <a:avLst/>
          </a:prstGeom>
          <a:ln>
            <a:solidFill>
              <a:schemeClr val="accent2"/>
            </a:solidFill>
            <a:prstDash val="dash"/>
            <a:tailEnd type="triangle" w="lg" len="med"/>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F6975A4E-A971-CF1E-CE87-FEFB4D08AE86}"/>
              </a:ext>
            </a:extLst>
          </p:cNvPr>
          <p:cNvSpPr txBox="1"/>
          <p:nvPr/>
        </p:nvSpPr>
        <p:spPr>
          <a:xfrm>
            <a:off x="2892581" y="2691419"/>
            <a:ext cx="20014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chemeClr val="accent2"/>
                </a:solidFill>
              </a:rPr>
              <a:t>Instance with the least </a:t>
            </a:r>
            <a:r>
              <a:rPr lang="en-US" sz="1400" b="1" i="1">
                <a:solidFill>
                  <a:schemeClr val="accent2"/>
                </a:solidFill>
              </a:rPr>
              <a:t>pending image tokens</a:t>
            </a:r>
            <a:endParaRPr lang="en-US" sz="1400" b="1" i="1"/>
          </a:p>
        </p:txBody>
      </p:sp>
      <p:sp>
        <p:nvSpPr>
          <p:cNvPr id="15" name="TextBox 14">
            <a:extLst>
              <a:ext uri="{FF2B5EF4-FFF2-40B4-BE49-F238E27FC236}">
                <a16:creationId xmlns:a16="http://schemas.microsoft.com/office/drawing/2014/main" id="{5614DAC8-F7B9-A9E8-E540-6F49AC055D8E}"/>
              </a:ext>
            </a:extLst>
          </p:cNvPr>
          <p:cNvSpPr txBox="1"/>
          <p:nvPr/>
        </p:nvSpPr>
        <p:spPr>
          <a:xfrm>
            <a:off x="1975839" y="4525815"/>
            <a:ext cx="22895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chemeClr val="accent4"/>
                </a:solidFill>
              </a:rPr>
              <a:t>Instance with the least </a:t>
            </a:r>
            <a:r>
              <a:rPr lang="en-US" sz="1400" b="1" i="1">
                <a:solidFill>
                  <a:schemeClr val="accent4"/>
                </a:solidFill>
              </a:rPr>
              <a:t>pending text(+</a:t>
            </a:r>
            <a:r>
              <a:rPr lang="en-US" sz="1400" b="1" i="1" err="1">
                <a:solidFill>
                  <a:schemeClr val="accent4"/>
                </a:solidFill>
              </a:rPr>
              <a:t>img</a:t>
            </a:r>
            <a:r>
              <a:rPr lang="en-US" sz="1400" b="1" i="1">
                <a:solidFill>
                  <a:schemeClr val="accent4"/>
                </a:solidFill>
              </a:rPr>
              <a:t>) tokens</a:t>
            </a:r>
          </a:p>
        </p:txBody>
      </p:sp>
      <p:cxnSp>
        <p:nvCxnSpPr>
          <p:cNvPr id="12" name="Straight Connector 11">
            <a:extLst>
              <a:ext uri="{FF2B5EF4-FFF2-40B4-BE49-F238E27FC236}">
                <a16:creationId xmlns:a16="http://schemas.microsoft.com/office/drawing/2014/main" id="{66C8AF1F-56BA-3A09-53BB-C185AAF5C4E0}"/>
              </a:ext>
            </a:extLst>
          </p:cNvPr>
          <p:cNvCxnSpPr/>
          <p:nvPr/>
        </p:nvCxnSpPr>
        <p:spPr>
          <a:xfrm>
            <a:off x="5455478" y="2630522"/>
            <a:ext cx="87464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290F632-8527-1A90-2A2C-19D579AA6C47}"/>
              </a:ext>
            </a:extLst>
          </p:cNvPr>
          <p:cNvCxnSpPr/>
          <p:nvPr/>
        </p:nvCxnSpPr>
        <p:spPr>
          <a:xfrm>
            <a:off x="5455478" y="2843589"/>
            <a:ext cx="87464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55E9091-E62F-8E0A-0959-3E812CA81298}"/>
              </a:ext>
            </a:extLst>
          </p:cNvPr>
          <p:cNvCxnSpPr>
            <a:cxnSpLocks/>
          </p:cNvCxnSpPr>
          <p:nvPr/>
        </p:nvCxnSpPr>
        <p:spPr>
          <a:xfrm flipV="1">
            <a:off x="6319079" y="2628169"/>
            <a:ext cx="0" cy="2022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6F89FB5F-756C-C70A-E2AA-50E6C5538AC7}"/>
              </a:ext>
            </a:extLst>
          </p:cNvPr>
          <p:cNvSpPr/>
          <p:nvPr/>
        </p:nvSpPr>
        <p:spPr>
          <a:xfrm>
            <a:off x="5861559" y="2662432"/>
            <a:ext cx="424742" cy="148955"/>
          </a:xfrm>
          <a:prstGeom prst="rect">
            <a:avLst/>
          </a:prstGeom>
          <a:pattFill prst="narHorz">
            <a:fgClr>
              <a:schemeClr val="accent2">
                <a:lumMod val="60000"/>
                <a:lumOff val="40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cxnSp>
        <p:nvCxnSpPr>
          <p:cNvPr id="19" name="Straight Connector 18">
            <a:extLst>
              <a:ext uri="{FF2B5EF4-FFF2-40B4-BE49-F238E27FC236}">
                <a16:creationId xmlns:a16="http://schemas.microsoft.com/office/drawing/2014/main" id="{57366567-87E9-8F34-66EE-BB54811B9DE2}"/>
              </a:ext>
            </a:extLst>
          </p:cNvPr>
          <p:cNvCxnSpPr/>
          <p:nvPr/>
        </p:nvCxnSpPr>
        <p:spPr>
          <a:xfrm>
            <a:off x="7400998" y="2630522"/>
            <a:ext cx="87464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3ED4E1E-385F-2771-FA72-F64949D1502D}"/>
              </a:ext>
            </a:extLst>
          </p:cNvPr>
          <p:cNvCxnSpPr/>
          <p:nvPr/>
        </p:nvCxnSpPr>
        <p:spPr>
          <a:xfrm>
            <a:off x="7400998" y="2843589"/>
            <a:ext cx="87464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F36A59B-0AF1-9162-E519-972CF0C27CA0}"/>
              </a:ext>
            </a:extLst>
          </p:cNvPr>
          <p:cNvCxnSpPr>
            <a:cxnSpLocks/>
          </p:cNvCxnSpPr>
          <p:nvPr/>
        </p:nvCxnSpPr>
        <p:spPr>
          <a:xfrm flipV="1">
            <a:off x="8264599" y="2628169"/>
            <a:ext cx="0" cy="2022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9397554A-08D4-3B2C-7349-F09DB319E79D}"/>
              </a:ext>
            </a:extLst>
          </p:cNvPr>
          <p:cNvSpPr/>
          <p:nvPr/>
        </p:nvSpPr>
        <p:spPr>
          <a:xfrm>
            <a:off x="7511143" y="2662432"/>
            <a:ext cx="720678" cy="148955"/>
          </a:xfrm>
          <a:prstGeom prst="rect">
            <a:avLst/>
          </a:prstGeom>
          <a:pattFill prst="narHorz">
            <a:fgClr>
              <a:schemeClr val="accent2">
                <a:lumMod val="60000"/>
                <a:lumOff val="40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cxnSp>
        <p:nvCxnSpPr>
          <p:cNvPr id="23" name="Straight Connector 22">
            <a:extLst>
              <a:ext uri="{FF2B5EF4-FFF2-40B4-BE49-F238E27FC236}">
                <a16:creationId xmlns:a16="http://schemas.microsoft.com/office/drawing/2014/main" id="{95C3EAB2-8275-4300-1442-34F67C315F1C}"/>
              </a:ext>
            </a:extLst>
          </p:cNvPr>
          <p:cNvCxnSpPr/>
          <p:nvPr/>
        </p:nvCxnSpPr>
        <p:spPr>
          <a:xfrm>
            <a:off x="9423884" y="2628309"/>
            <a:ext cx="87464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B686F4C-F638-2E3A-20DA-4B3A39486688}"/>
              </a:ext>
            </a:extLst>
          </p:cNvPr>
          <p:cNvCxnSpPr/>
          <p:nvPr/>
        </p:nvCxnSpPr>
        <p:spPr>
          <a:xfrm>
            <a:off x="9423884" y="2841376"/>
            <a:ext cx="87464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498DEE9-6948-8E72-A7B7-F1B29A25FC51}"/>
              </a:ext>
            </a:extLst>
          </p:cNvPr>
          <p:cNvCxnSpPr>
            <a:cxnSpLocks/>
          </p:cNvCxnSpPr>
          <p:nvPr/>
        </p:nvCxnSpPr>
        <p:spPr>
          <a:xfrm flipV="1">
            <a:off x="10287485" y="2625956"/>
            <a:ext cx="0" cy="2022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3DB994C6-C060-418F-F110-AE8D38AAF1A4}"/>
              </a:ext>
            </a:extLst>
          </p:cNvPr>
          <p:cNvSpPr/>
          <p:nvPr/>
        </p:nvSpPr>
        <p:spPr>
          <a:xfrm>
            <a:off x="9707563" y="2660219"/>
            <a:ext cx="547144" cy="148955"/>
          </a:xfrm>
          <a:prstGeom prst="rect">
            <a:avLst/>
          </a:prstGeom>
          <a:pattFill prst="narHorz">
            <a:fgClr>
              <a:schemeClr val="accent2">
                <a:lumMod val="60000"/>
                <a:lumOff val="40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grpSp>
        <p:nvGrpSpPr>
          <p:cNvPr id="39" name="Group 38">
            <a:extLst>
              <a:ext uri="{FF2B5EF4-FFF2-40B4-BE49-F238E27FC236}">
                <a16:creationId xmlns:a16="http://schemas.microsoft.com/office/drawing/2014/main" id="{144F1C5D-D705-532B-CC6D-D3BAC0454057}"/>
              </a:ext>
            </a:extLst>
          </p:cNvPr>
          <p:cNvGrpSpPr/>
          <p:nvPr/>
        </p:nvGrpSpPr>
        <p:grpSpPr>
          <a:xfrm>
            <a:off x="4920467" y="4623670"/>
            <a:ext cx="4843050" cy="217633"/>
            <a:chOff x="4920467" y="4623670"/>
            <a:chExt cx="4843050" cy="217633"/>
          </a:xfrm>
        </p:grpSpPr>
        <p:cxnSp>
          <p:nvCxnSpPr>
            <p:cNvPr id="27" name="Straight Connector 26">
              <a:extLst>
                <a:ext uri="{FF2B5EF4-FFF2-40B4-BE49-F238E27FC236}">
                  <a16:creationId xmlns:a16="http://schemas.microsoft.com/office/drawing/2014/main" id="{2622DB99-C515-19A2-0775-1493EAD2F44A}"/>
                </a:ext>
              </a:extLst>
            </p:cNvPr>
            <p:cNvCxnSpPr/>
            <p:nvPr/>
          </p:nvCxnSpPr>
          <p:spPr>
            <a:xfrm>
              <a:off x="4920467" y="4628236"/>
              <a:ext cx="87464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015A886-DB70-DC9A-2FA9-E796EAE7FA78}"/>
                </a:ext>
              </a:extLst>
            </p:cNvPr>
            <p:cNvCxnSpPr/>
            <p:nvPr/>
          </p:nvCxnSpPr>
          <p:spPr>
            <a:xfrm>
              <a:off x="4920467" y="4841303"/>
              <a:ext cx="87464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8565B38-EC02-1887-0260-23143D6F7F3C}"/>
                </a:ext>
              </a:extLst>
            </p:cNvPr>
            <p:cNvCxnSpPr>
              <a:cxnSpLocks/>
            </p:cNvCxnSpPr>
            <p:nvPr/>
          </p:nvCxnSpPr>
          <p:spPr>
            <a:xfrm flipV="1">
              <a:off x="5784068" y="4625883"/>
              <a:ext cx="0" cy="2022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EA478199-055A-15E6-C4CF-7501F8357C1E}"/>
                </a:ext>
              </a:extLst>
            </p:cNvPr>
            <p:cNvSpPr/>
            <p:nvPr/>
          </p:nvSpPr>
          <p:spPr>
            <a:xfrm>
              <a:off x="5326548" y="4660146"/>
              <a:ext cx="424742" cy="148955"/>
            </a:xfrm>
            <a:prstGeom prst="rect">
              <a:avLst/>
            </a:prstGeom>
            <a:pattFill prst="trellis">
              <a:fgClr>
                <a:schemeClr val="tx2">
                  <a:lumMod val="25000"/>
                  <a:lumOff val="7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cxnSp>
          <p:nvCxnSpPr>
            <p:cNvPr id="31" name="Straight Connector 30">
              <a:extLst>
                <a:ext uri="{FF2B5EF4-FFF2-40B4-BE49-F238E27FC236}">
                  <a16:creationId xmlns:a16="http://schemas.microsoft.com/office/drawing/2014/main" id="{C98FF4DE-05CE-5963-00BF-2CC4AD18ACF7}"/>
                </a:ext>
              </a:extLst>
            </p:cNvPr>
            <p:cNvCxnSpPr/>
            <p:nvPr/>
          </p:nvCxnSpPr>
          <p:spPr>
            <a:xfrm>
              <a:off x="6865987" y="4628236"/>
              <a:ext cx="87464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8EE234E-7AAE-B5B6-B5D8-0171676C265B}"/>
                </a:ext>
              </a:extLst>
            </p:cNvPr>
            <p:cNvCxnSpPr/>
            <p:nvPr/>
          </p:nvCxnSpPr>
          <p:spPr>
            <a:xfrm>
              <a:off x="6865987" y="4841303"/>
              <a:ext cx="87464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BAF8C6B-87A5-352C-4967-7D554461B3B7}"/>
                </a:ext>
              </a:extLst>
            </p:cNvPr>
            <p:cNvCxnSpPr>
              <a:cxnSpLocks/>
            </p:cNvCxnSpPr>
            <p:nvPr/>
          </p:nvCxnSpPr>
          <p:spPr>
            <a:xfrm flipV="1">
              <a:off x="7729588" y="4625883"/>
              <a:ext cx="0" cy="2022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818BB65C-E7C0-9021-E8C7-E3715616B3E3}"/>
                </a:ext>
              </a:extLst>
            </p:cNvPr>
            <p:cNvSpPr/>
            <p:nvPr/>
          </p:nvSpPr>
          <p:spPr>
            <a:xfrm>
              <a:off x="6976132" y="4660146"/>
              <a:ext cx="720678" cy="148955"/>
            </a:xfrm>
            <a:prstGeom prst="rect">
              <a:avLst/>
            </a:prstGeom>
            <a:pattFill prst="trellis">
              <a:fgClr>
                <a:schemeClr val="tx2">
                  <a:lumMod val="25000"/>
                  <a:lumOff val="7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cxnSp>
          <p:nvCxnSpPr>
            <p:cNvPr id="35" name="Straight Connector 34">
              <a:extLst>
                <a:ext uri="{FF2B5EF4-FFF2-40B4-BE49-F238E27FC236}">
                  <a16:creationId xmlns:a16="http://schemas.microsoft.com/office/drawing/2014/main" id="{DA245010-471E-6E39-2B6D-03AA8B977F44}"/>
                </a:ext>
              </a:extLst>
            </p:cNvPr>
            <p:cNvCxnSpPr/>
            <p:nvPr/>
          </p:nvCxnSpPr>
          <p:spPr>
            <a:xfrm>
              <a:off x="8888873" y="4626023"/>
              <a:ext cx="87464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E7F71AF-FFFC-48E6-66E1-9A26BDCF7344}"/>
                </a:ext>
              </a:extLst>
            </p:cNvPr>
            <p:cNvCxnSpPr/>
            <p:nvPr/>
          </p:nvCxnSpPr>
          <p:spPr>
            <a:xfrm>
              <a:off x="8888873" y="4839090"/>
              <a:ext cx="87464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D3943F8-C7B7-89A1-B540-A19ED9760D65}"/>
                </a:ext>
              </a:extLst>
            </p:cNvPr>
            <p:cNvCxnSpPr>
              <a:cxnSpLocks/>
            </p:cNvCxnSpPr>
            <p:nvPr/>
          </p:nvCxnSpPr>
          <p:spPr>
            <a:xfrm flipV="1">
              <a:off x="9752474" y="4623670"/>
              <a:ext cx="0" cy="2022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E7CB8E6B-BB6E-EB32-2E18-6E0B02BCD620}"/>
                </a:ext>
              </a:extLst>
            </p:cNvPr>
            <p:cNvSpPr/>
            <p:nvPr/>
          </p:nvSpPr>
          <p:spPr>
            <a:xfrm>
              <a:off x="9172552" y="4657933"/>
              <a:ext cx="547144" cy="148955"/>
            </a:xfrm>
            <a:prstGeom prst="rect">
              <a:avLst/>
            </a:prstGeom>
            <a:pattFill prst="trellis">
              <a:fgClr>
                <a:schemeClr val="tx2">
                  <a:lumMod val="25000"/>
                  <a:lumOff val="7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grpSp>
    </p:spTree>
    <p:extLst>
      <p:ext uri="{BB962C8B-B14F-4D97-AF65-F5344CB8AC3E}">
        <p14:creationId xmlns:p14="http://schemas.microsoft.com/office/powerpoint/2010/main" val="280905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77" grpId="0"/>
      <p:bldP spid="78" grpId="0" animBg="1"/>
      <p:bldP spid="97" grpId="0" animBg="1"/>
      <p:bldP spid="104" grpId="0" animBg="1"/>
      <p:bldP spid="106" grpId="0" animBg="1"/>
      <p:bldP spid="116"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952D5-6D54-9070-901E-120A6083A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8724E-43D5-D581-CD32-A1F7A1BB3F6A}"/>
              </a:ext>
            </a:extLst>
          </p:cNvPr>
          <p:cNvSpPr>
            <a:spLocks noGrp="1"/>
          </p:cNvSpPr>
          <p:nvPr>
            <p:ph type="title"/>
          </p:nvPr>
        </p:nvSpPr>
        <p:spPr>
          <a:xfrm>
            <a:off x="838200" y="365125"/>
            <a:ext cx="10515600" cy="962025"/>
          </a:xfrm>
        </p:spPr>
        <p:txBody>
          <a:bodyPr/>
          <a:lstStyle/>
          <a:p>
            <a:r>
              <a:rPr lang="en-US" dirty="0"/>
              <a:t>Evaluation Results – Throughput</a:t>
            </a:r>
          </a:p>
        </p:txBody>
      </p:sp>
      <p:sp>
        <p:nvSpPr>
          <p:cNvPr id="9" name="Content Placeholder 2">
            <a:extLst>
              <a:ext uri="{FF2B5EF4-FFF2-40B4-BE49-F238E27FC236}">
                <a16:creationId xmlns:a16="http://schemas.microsoft.com/office/drawing/2014/main" id="{B5E08430-8503-6526-9DA1-67B33D9C06F1}"/>
              </a:ext>
            </a:extLst>
          </p:cNvPr>
          <p:cNvSpPr txBox="1">
            <a:spLocks/>
          </p:cNvSpPr>
          <p:nvPr/>
        </p:nvSpPr>
        <p:spPr>
          <a:xfrm>
            <a:off x="1104110" y="5185691"/>
            <a:ext cx="10515600" cy="86449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Consistently higher throughput at varying load compared to monolithic deployment</a:t>
            </a:r>
          </a:p>
          <a:p>
            <a:r>
              <a:rPr lang="en-US" sz="2200" dirty="0"/>
              <a:t>Both setups use the same number of resources</a:t>
            </a:r>
          </a:p>
          <a:p>
            <a:endParaRPr lang="en-US" sz="2200" dirty="0"/>
          </a:p>
        </p:txBody>
      </p:sp>
      <p:pic>
        <p:nvPicPr>
          <p:cNvPr id="5" name="Picture 4">
            <a:extLst>
              <a:ext uri="{FF2B5EF4-FFF2-40B4-BE49-F238E27FC236}">
                <a16:creationId xmlns:a16="http://schemas.microsoft.com/office/drawing/2014/main" id="{85D2700D-8F77-7FF6-EB32-9E38BC734193}"/>
              </a:ext>
            </a:extLst>
          </p:cNvPr>
          <p:cNvPicPr>
            <a:picLocks noChangeAspect="1"/>
          </p:cNvPicPr>
          <p:nvPr/>
        </p:nvPicPr>
        <p:blipFill>
          <a:blip r:embed="rId3"/>
          <a:stretch>
            <a:fillRect/>
          </a:stretch>
        </p:blipFill>
        <p:spPr>
          <a:xfrm>
            <a:off x="914257" y="1327150"/>
            <a:ext cx="9628959" cy="3761006"/>
          </a:xfrm>
          <a:prstGeom prst="rect">
            <a:avLst/>
          </a:prstGeom>
        </p:spPr>
      </p:pic>
      <p:sp>
        <p:nvSpPr>
          <p:cNvPr id="3" name="Slide Number Placeholder 2">
            <a:extLst>
              <a:ext uri="{FF2B5EF4-FFF2-40B4-BE49-F238E27FC236}">
                <a16:creationId xmlns:a16="http://schemas.microsoft.com/office/drawing/2014/main" id="{68860146-4D0B-4B4E-54D2-C486BF0A64DD}"/>
              </a:ext>
            </a:extLst>
          </p:cNvPr>
          <p:cNvSpPr>
            <a:spLocks noGrp="1"/>
          </p:cNvSpPr>
          <p:nvPr>
            <p:ph type="sldNum" sz="quarter" idx="12"/>
          </p:nvPr>
        </p:nvSpPr>
        <p:spPr/>
        <p:txBody>
          <a:bodyPr/>
          <a:lstStyle/>
          <a:p>
            <a:fld id="{33B4EFDB-31F5-4013-B8F2-8D0C9D809722}" type="slidenum">
              <a:rPr lang="en-US" smtClean="0"/>
              <a:t>52</a:t>
            </a:fld>
            <a:endParaRPr lang="en-US"/>
          </a:p>
        </p:txBody>
      </p:sp>
    </p:spTree>
    <p:extLst>
      <p:ext uri="{BB962C8B-B14F-4D97-AF65-F5344CB8AC3E}">
        <p14:creationId xmlns:p14="http://schemas.microsoft.com/office/powerpoint/2010/main" val="3161468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79EAE-D123-6858-2727-977319A8E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FB6AC-F74F-5B40-19F6-F54A9C537F3A}"/>
              </a:ext>
            </a:extLst>
          </p:cNvPr>
          <p:cNvSpPr>
            <a:spLocks noGrp="1"/>
          </p:cNvSpPr>
          <p:nvPr>
            <p:ph type="title"/>
          </p:nvPr>
        </p:nvSpPr>
        <p:spPr>
          <a:xfrm>
            <a:off x="838200" y="365125"/>
            <a:ext cx="10515600" cy="962025"/>
          </a:xfrm>
        </p:spPr>
        <p:txBody>
          <a:bodyPr/>
          <a:lstStyle/>
          <a:p>
            <a:r>
              <a:rPr lang="en-US" dirty="0"/>
              <a:t>Evaluation Results – autoscaling</a:t>
            </a:r>
          </a:p>
        </p:txBody>
      </p:sp>
      <p:pic>
        <p:nvPicPr>
          <p:cNvPr id="8" name="Picture 7">
            <a:extLst>
              <a:ext uri="{FF2B5EF4-FFF2-40B4-BE49-F238E27FC236}">
                <a16:creationId xmlns:a16="http://schemas.microsoft.com/office/drawing/2014/main" id="{292012CF-64F6-6CF1-BA4D-C49F791ED5D1}"/>
              </a:ext>
            </a:extLst>
          </p:cNvPr>
          <p:cNvPicPr>
            <a:picLocks noChangeAspect="1"/>
          </p:cNvPicPr>
          <p:nvPr/>
        </p:nvPicPr>
        <p:blipFill>
          <a:blip r:embed="rId3"/>
          <a:stretch>
            <a:fillRect/>
          </a:stretch>
        </p:blipFill>
        <p:spPr>
          <a:xfrm>
            <a:off x="508585" y="1353053"/>
            <a:ext cx="6660334" cy="4775884"/>
          </a:xfrm>
          <a:prstGeom prst="rect">
            <a:avLst/>
          </a:prstGeom>
        </p:spPr>
      </p:pic>
      <p:sp>
        <p:nvSpPr>
          <p:cNvPr id="9" name="Content Placeholder 2">
            <a:extLst>
              <a:ext uri="{FF2B5EF4-FFF2-40B4-BE49-F238E27FC236}">
                <a16:creationId xmlns:a16="http://schemas.microsoft.com/office/drawing/2014/main" id="{8A8EDEF1-2052-B264-AE9F-77C96D7FF7DB}"/>
              </a:ext>
            </a:extLst>
          </p:cNvPr>
          <p:cNvSpPr txBox="1">
            <a:spLocks/>
          </p:cNvSpPr>
          <p:nvPr/>
        </p:nvSpPr>
        <p:spPr>
          <a:xfrm>
            <a:off x="7417837" y="1593166"/>
            <a:ext cx="4625320" cy="45357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err="1"/>
              <a:t>ModServe</a:t>
            </a:r>
            <a:r>
              <a:rPr lang="en-US" sz="2200" dirty="0"/>
              <a:t> achieves </a:t>
            </a:r>
            <a:r>
              <a:rPr lang="en-US" sz="2200" dirty="0" err="1"/>
              <a:t>upto</a:t>
            </a:r>
            <a:r>
              <a:rPr lang="en-US" sz="2200" dirty="0"/>
              <a:t> </a:t>
            </a:r>
            <a:r>
              <a:rPr lang="en-US" sz="2200" b="1" dirty="0">
                <a:solidFill>
                  <a:srgbClr val="FF0000"/>
                </a:solidFill>
              </a:rPr>
              <a:t>41%</a:t>
            </a:r>
            <a:r>
              <a:rPr lang="en-US" sz="2200" dirty="0"/>
              <a:t> and </a:t>
            </a:r>
            <a:r>
              <a:rPr lang="en-US" sz="2200" b="1" dirty="0">
                <a:solidFill>
                  <a:srgbClr val="FF0000"/>
                </a:solidFill>
              </a:rPr>
              <a:t>25%</a:t>
            </a:r>
            <a:r>
              <a:rPr lang="en-US" sz="2200" dirty="0"/>
              <a:t> on resource saving while meeting TTFT/TBT SLOs, for </a:t>
            </a:r>
            <a:r>
              <a:rPr lang="en-US" sz="2200" dirty="0" err="1"/>
              <a:t>CroAttn</a:t>
            </a:r>
            <a:r>
              <a:rPr lang="en-US" sz="2200" dirty="0"/>
              <a:t> and </a:t>
            </a:r>
            <a:r>
              <a:rPr lang="en-US" sz="2200" dirty="0" err="1"/>
              <a:t>DecOnly</a:t>
            </a:r>
            <a:r>
              <a:rPr lang="en-US" sz="2200" dirty="0"/>
              <a:t> models</a:t>
            </a:r>
          </a:p>
          <a:p>
            <a:r>
              <a:rPr lang="en-US" sz="2200" dirty="0"/>
              <a:t>Benefits on resource saving are more profound at image bursts</a:t>
            </a:r>
          </a:p>
          <a:p>
            <a:r>
              <a:rPr lang="en-US" sz="2200" dirty="0"/>
              <a:t>Savings on </a:t>
            </a:r>
            <a:r>
              <a:rPr lang="en-US" sz="2200" dirty="0" err="1"/>
              <a:t>CroAttn</a:t>
            </a:r>
            <a:r>
              <a:rPr lang="en-US" sz="2200" dirty="0"/>
              <a:t> models are larger due to their prefill efficiency </a:t>
            </a:r>
            <a:r>
              <a:rPr lang="en-US" sz="2200" dirty="0">
                <a:sym typeface="Wingdings" panose="05000000000000000000" pitchFamily="2" charset="2"/>
              </a:rPr>
              <a:t> a larger demand gap between image encoders vs. LLM backend</a:t>
            </a:r>
            <a:endParaRPr lang="en-US" sz="2200" dirty="0"/>
          </a:p>
        </p:txBody>
      </p:sp>
      <p:sp>
        <p:nvSpPr>
          <p:cNvPr id="3" name="Slide Number Placeholder 2">
            <a:extLst>
              <a:ext uri="{FF2B5EF4-FFF2-40B4-BE49-F238E27FC236}">
                <a16:creationId xmlns:a16="http://schemas.microsoft.com/office/drawing/2014/main" id="{634CB847-FCD6-1453-E350-9DD2C00D945C}"/>
              </a:ext>
            </a:extLst>
          </p:cNvPr>
          <p:cNvSpPr>
            <a:spLocks noGrp="1"/>
          </p:cNvSpPr>
          <p:nvPr>
            <p:ph type="sldNum" sz="quarter" idx="12"/>
          </p:nvPr>
        </p:nvSpPr>
        <p:spPr/>
        <p:txBody>
          <a:bodyPr/>
          <a:lstStyle/>
          <a:p>
            <a:fld id="{33B4EFDB-31F5-4013-B8F2-8D0C9D809722}" type="slidenum">
              <a:rPr lang="en-US" smtClean="0"/>
              <a:t>53</a:t>
            </a:fld>
            <a:endParaRPr lang="en-US"/>
          </a:p>
        </p:txBody>
      </p:sp>
    </p:spTree>
    <p:extLst>
      <p:ext uri="{BB962C8B-B14F-4D97-AF65-F5344CB8AC3E}">
        <p14:creationId xmlns:p14="http://schemas.microsoft.com/office/powerpoint/2010/main" val="4248298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2BF8C-1E6E-1F93-B9B0-8121C406B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1CFAF-CF19-6E82-ABCB-24ADA54C0880}"/>
              </a:ext>
            </a:extLst>
          </p:cNvPr>
          <p:cNvSpPr>
            <a:spLocks noGrp="1"/>
          </p:cNvSpPr>
          <p:nvPr>
            <p:ph type="title"/>
          </p:nvPr>
        </p:nvSpPr>
        <p:spPr/>
        <p:txBody>
          <a:bodyPr/>
          <a:lstStyle/>
          <a:p>
            <a:r>
              <a:rPr lang="en-US" dirty="0"/>
              <a:t>Outline</a:t>
            </a:r>
          </a:p>
        </p:txBody>
      </p:sp>
      <p:sp>
        <p:nvSpPr>
          <p:cNvPr id="7" name="Freeform: Shape 6">
            <a:extLst>
              <a:ext uri="{FF2B5EF4-FFF2-40B4-BE49-F238E27FC236}">
                <a16:creationId xmlns:a16="http://schemas.microsoft.com/office/drawing/2014/main" id="{4221A085-C62F-88B2-408D-64BFD58DC8B7}"/>
              </a:ext>
            </a:extLst>
          </p:cNvPr>
          <p:cNvSpPr/>
          <p:nvPr/>
        </p:nvSpPr>
        <p:spPr>
          <a:xfrm>
            <a:off x="838200" y="1862893"/>
            <a:ext cx="10515600" cy="982800"/>
          </a:xfrm>
          <a:custGeom>
            <a:avLst/>
            <a:gdLst>
              <a:gd name="connsiteX0" fmla="*/ 0 w 10515600"/>
              <a:gd name="connsiteY0" fmla="*/ 163803 h 982800"/>
              <a:gd name="connsiteX1" fmla="*/ 163803 w 10515600"/>
              <a:gd name="connsiteY1" fmla="*/ 0 h 982800"/>
              <a:gd name="connsiteX2" fmla="*/ 10351797 w 10515600"/>
              <a:gd name="connsiteY2" fmla="*/ 0 h 982800"/>
              <a:gd name="connsiteX3" fmla="*/ 10515600 w 10515600"/>
              <a:gd name="connsiteY3" fmla="*/ 163803 h 982800"/>
              <a:gd name="connsiteX4" fmla="*/ 10515600 w 10515600"/>
              <a:gd name="connsiteY4" fmla="*/ 818997 h 982800"/>
              <a:gd name="connsiteX5" fmla="*/ 10351797 w 10515600"/>
              <a:gd name="connsiteY5" fmla="*/ 982800 h 982800"/>
              <a:gd name="connsiteX6" fmla="*/ 163803 w 10515600"/>
              <a:gd name="connsiteY6" fmla="*/ 982800 h 982800"/>
              <a:gd name="connsiteX7" fmla="*/ 0 w 10515600"/>
              <a:gd name="connsiteY7" fmla="*/ 818997 h 982800"/>
              <a:gd name="connsiteX8" fmla="*/ 0 w 10515600"/>
              <a:gd name="connsiteY8" fmla="*/ 163803 h 9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82800">
                <a:moveTo>
                  <a:pt x="0" y="163803"/>
                </a:moveTo>
                <a:cubicBezTo>
                  <a:pt x="0" y="73337"/>
                  <a:pt x="73337" y="0"/>
                  <a:pt x="163803" y="0"/>
                </a:cubicBezTo>
                <a:lnTo>
                  <a:pt x="10351797" y="0"/>
                </a:lnTo>
                <a:cubicBezTo>
                  <a:pt x="10442263" y="0"/>
                  <a:pt x="10515600" y="73337"/>
                  <a:pt x="10515600" y="163803"/>
                </a:cubicBezTo>
                <a:lnTo>
                  <a:pt x="10515600" y="818997"/>
                </a:lnTo>
                <a:cubicBezTo>
                  <a:pt x="10515600" y="909463"/>
                  <a:pt x="10442263" y="982800"/>
                  <a:pt x="10351797" y="982800"/>
                </a:cubicBezTo>
                <a:lnTo>
                  <a:pt x="163803" y="982800"/>
                </a:lnTo>
                <a:cubicBezTo>
                  <a:pt x="73337" y="982800"/>
                  <a:pt x="0" y="909463"/>
                  <a:pt x="0" y="818997"/>
                </a:cubicBezTo>
                <a:lnTo>
                  <a:pt x="0" y="1638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0376" tIns="200376" rIns="200376" bIns="200376" numCol="1" spcCol="1270" anchor="ctr" anchorCtr="0">
            <a:noAutofit/>
          </a:bodyPr>
          <a:lstStyle/>
          <a:p>
            <a:pPr marL="0" lvl="0" indent="0" algn="l" defTabSz="1778000">
              <a:lnSpc>
                <a:spcPct val="90000"/>
              </a:lnSpc>
              <a:spcBef>
                <a:spcPct val="0"/>
              </a:spcBef>
              <a:spcAft>
                <a:spcPct val="35000"/>
              </a:spcAft>
              <a:buNone/>
            </a:pPr>
            <a:r>
              <a:rPr lang="en-US" sz="4000" kern="1200" dirty="0"/>
              <a:t>Background</a:t>
            </a:r>
          </a:p>
        </p:txBody>
      </p:sp>
      <p:sp>
        <p:nvSpPr>
          <p:cNvPr id="9" name="Freeform: Shape 8">
            <a:extLst>
              <a:ext uri="{FF2B5EF4-FFF2-40B4-BE49-F238E27FC236}">
                <a16:creationId xmlns:a16="http://schemas.microsoft.com/office/drawing/2014/main" id="{7047D41F-6D7F-AB73-2352-C30D715A3CAE}"/>
              </a:ext>
            </a:extLst>
          </p:cNvPr>
          <p:cNvSpPr/>
          <p:nvPr/>
        </p:nvSpPr>
        <p:spPr>
          <a:xfrm>
            <a:off x="838200" y="2960894"/>
            <a:ext cx="10515600" cy="982800"/>
          </a:xfrm>
          <a:custGeom>
            <a:avLst/>
            <a:gdLst>
              <a:gd name="connsiteX0" fmla="*/ 0 w 10515600"/>
              <a:gd name="connsiteY0" fmla="*/ 163803 h 982800"/>
              <a:gd name="connsiteX1" fmla="*/ 163803 w 10515600"/>
              <a:gd name="connsiteY1" fmla="*/ 0 h 982800"/>
              <a:gd name="connsiteX2" fmla="*/ 10351797 w 10515600"/>
              <a:gd name="connsiteY2" fmla="*/ 0 h 982800"/>
              <a:gd name="connsiteX3" fmla="*/ 10515600 w 10515600"/>
              <a:gd name="connsiteY3" fmla="*/ 163803 h 982800"/>
              <a:gd name="connsiteX4" fmla="*/ 10515600 w 10515600"/>
              <a:gd name="connsiteY4" fmla="*/ 818997 h 982800"/>
              <a:gd name="connsiteX5" fmla="*/ 10351797 w 10515600"/>
              <a:gd name="connsiteY5" fmla="*/ 982800 h 982800"/>
              <a:gd name="connsiteX6" fmla="*/ 163803 w 10515600"/>
              <a:gd name="connsiteY6" fmla="*/ 982800 h 982800"/>
              <a:gd name="connsiteX7" fmla="*/ 0 w 10515600"/>
              <a:gd name="connsiteY7" fmla="*/ 818997 h 982800"/>
              <a:gd name="connsiteX8" fmla="*/ 0 w 10515600"/>
              <a:gd name="connsiteY8" fmla="*/ 163803 h 9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82800">
                <a:moveTo>
                  <a:pt x="0" y="163803"/>
                </a:moveTo>
                <a:cubicBezTo>
                  <a:pt x="0" y="73337"/>
                  <a:pt x="73337" y="0"/>
                  <a:pt x="163803" y="0"/>
                </a:cubicBezTo>
                <a:lnTo>
                  <a:pt x="10351797" y="0"/>
                </a:lnTo>
                <a:cubicBezTo>
                  <a:pt x="10442263" y="0"/>
                  <a:pt x="10515600" y="73337"/>
                  <a:pt x="10515600" y="163803"/>
                </a:cubicBezTo>
                <a:lnTo>
                  <a:pt x="10515600" y="818997"/>
                </a:lnTo>
                <a:cubicBezTo>
                  <a:pt x="10515600" y="909463"/>
                  <a:pt x="10442263" y="982800"/>
                  <a:pt x="10351797" y="982800"/>
                </a:cubicBezTo>
                <a:lnTo>
                  <a:pt x="163803" y="982800"/>
                </a:lnTo>
                <a:cubicBezTo>
                  <a:pt x="73337" y="982800"/>
                  <a:pt x="0" y="909463"/>
                  <a:pt x="0" y="818997"/>
                </a:cubicBezTo>
                <a:lnTo>
                  <a:pt x="0" y="163803"/>
                </a:lnTo>
                <a:close/>
              </a:path>
            </a:pathLst>
          </a:custGeom>
          <a:solidFill>
            <a:srgbClr val="15608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0376" tIns="200376" rIns="200376" bIns="200376" numCol="1" spcCol="1270" anchor="ctr" anchorCtr="0">
            <a:noAutofit/>
          </a:bodyPr>
          <a:lstStyle/>
          <a:p>
            <a:pPr marL="0" lvl="0" indent="0" algn="l" defTabSz="1778000">
              <a:lnSpc>
                <a:spcPct val="90000"/>
              </a:lnSpc>
              <a:spcBef>
                <a:spcPct val="0"/>
              </a:spcBef>
              <a:spcAft>
                <a:spcPct val="35000"/>
              </a:spcAft>
              <a:buNone/>
            </a:pPr>
            <a:r>
              <a:rPr lang="en-US" sz="4000" kern="1200" dirty="0"/>
              <a:t>Niyama : QoS-aware deployment</a:t>
            </a:r>
          </a:p>
        </p:txBody>
      </p:sp>
      <p:sp>
        <p:nvSpPr>
          <p:cNvPr id="10" name="Freeform: Shape 9">
            <a:extLst>
              <a:ext uri="{FF2B5EF4-FFF2-40B4-BE49-F238E27FC236}">
                <a16:creationId xmlns:a16="http://schemas.microsoft.com/office/drawing/2014/main" id="{DC43244A-D7CA-5696-3BDE-F425FF4EC178}"/>
              </a:ext>
            </a:extLst>
          </p:cNvPr>
          <p:cNvSpPr/>
          <p:nvPr/>
        </p:nvSpPr>
        <p:spPr>
          <a:xfrm>
            <a:off x="838200" y="4058894"/>
            <a:ext cx="10515600" cy="982800"/>
          </a:xfrm>
          <a:custGeom>
            <a:avLst/>
            <a:gdLst>
              <a:gd name="connsiteX0" fmla="*/ 0 w 10515600"/>
              <a:gd name="connsiteY0" fmla="*/ 163803 h 982800"/>
              <a:gd name="connsiteX1" fmla="*/ 163803 w 10515600"/>
              <a:gd name="connsiteY1" fmla="*/ 0 h 982800"/>
              <a:gd name="connsiteX2" fmla="*/ 10351797 w 10515600"/>
              <a:gd name="connsiteY2" fmla="*/ 0 h 982800"/>
              <a:gd name="connsiteX3" fmla="*/ 10515600 w 10515600"/>
              <a:gd name="connsiteY3" fmla="*/ 163803 h 982800"/>
              <a:gd name="connsiteX4" fmla="*/ 10515600 w 10515600"/>
              <a:gd name="connsiteY4" fmla="*/ 818997 h 982800"/>
              <a:gd name="connsiteX5" fmla="*/ 10351797 w 10515600"/>
              <a:gd name="connsiteY5" fmla="*/ 982800 h 982800"/>
              <a:gd name="connsiteX6" fmla="*/ 163803 w 10515600"/>
              <a:gd name="connsiteY6" fmla="*/ 982800 h 982800"/>
              <a:gd name="connsiteX7" fmla="*/ 0 w 10515600"/>
              <a:gd name="connsiteY7" fmla="*/ 818997 h 982800"/>
              <a:gd name="connsiteX8" fmla="*/ 0 w 10515600"/>
              <a:gd name="connsiteY8" fmla="*/ 163803 h 9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82800">
                <a:moveTo>
                  <a:pt x="0" y="163803"/>
                </a:moveTo>
                <a:cubicBezTo>
                  <a:pt x="0" y="73337"/>
                  <a:pt x="73337" y="0"/>
                  <a:pt x="163803" y="0"/>
                </a:cubicBezTo>
                <a:lnTo>
                  <a:pt x="10351797" y="0"/>
                </a:lnTo>
                <a:cubicBezTo>
                  <a:pt x="10442263" y="0"/>
                  <a:pt x="10515600" y="73337"/>
                  <a:pt x="10515600" y="163803"/>
                </a:cubicBezTo>
                <a:lnTo>
                  <a:pt x="10515600" y="818997"/>
                </a:lnTo>
                <a:cubicBezTo>
                  <a:pt x="10515600" y="909463"/>
                  <a:pt x="10442263" y="982800"/>
                  <a:pt x="10351797" y="982800"/>
                </a:cubicBezTo>
                <a:lnTo>
                  <a:pt x="163803" y="982800"/>
                </a:lnTo>
                <a:cubicBezTo>
                  <a:pt x="73337" y="982800"/>
                  <a:pt x="0" y="909463"/>
                  <a:pt x="0" y="818997"/>
                </a:cubicBezTo>
                <a:lnTo>
                  <a:pt x="0" y="163803"/>
                </a:lnTo>
                <a:close/>
              </a:path>
            </a:pathLst>
          </a:custGeom>
          <a:solidFill>
            <a:srgbClr val="15608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0376" tIns="200376" rIns="200376" bIns="200376" numCol="1" spcCol="1270" anchor="ctr" anchorCtr="0">
            <a:noAutofit/>
          </a:bodyPr>
          <a:lstStyle/>
          <a:p>
            <a:pPr marL="0" lvl="0" indent="0" algn="l" defTabSz="1778000">
              <a:lnSpc>
                <a:spcPct val="90000"/>
              </a:lnSpc>
              <a:spcBef>
                <a:spcPct val="0"/>
              </a:spcBef>
              <a:spcAft>
                <a:spcPct val="35000"/>
              </a:spcAft>
              <a:buNone/>
            </a:pPr>
            <a:r>
              <a:rPr lang="en-US" sz="4000" kern="1200" dirty="0" err="1"/>
              <a:t>Modserve</a:t>
            </a:r>
            <a:r>
              <a:rPr lang="en-US" sz="4000" kern="1200" dirty="0"/>
              <a:t> : Modality-aware deployment</a:t>
            </a:r>
          </a:p>
        </p:txBody>
      </p:sp>
      <p:sp>
        <p:nvSpPr>
          <p:cNvPr id="11" name="Freeform: Shape 10">
            <a:extLst>
              <a:ext uri="{FF2B5EF4-FFF2-40B4-BE49-F238E27FC236}">
                <a16:creationId xmlns:a16="http://schemas.microsoft.com/office/drawing/2014/main" id="{CFE98A08-EB81-FAE1-D8D2-0B57748BE39B}"/>
              </a:ext>
            </a:extLst>
          </p:cNvPr>
          <p:cNvSpPr/>
          <p:nvPr/>
        </p:nvSpPr>
        <p:spPr>
          <a:xfrm>
            <a:off x="838200" y="5156894"/>
            <a:ext cx="10515600" cy="982800"/>
          </a:xfrm>
          <a:custGeom>
            <a:avLst/>
            <a:gdLst>
              <a:gd name="connsiteX0" fmla="*/ 0 w 10515600"/>
              <a:gd name="connsiteY0" fmla="*/ 163803 h 982800"/>
              <a:gd name="connsiteX1" fmla="*/ 163803 w 10515600"/>
              <a:gd name="connsiteY1" fmla="*/ 0 h 982800"/>
              <a:gd name="connsiteX2" fmla="*/ 10351797 w 10515600"/>
              <a:gd name="connsiteY2" fmla="*/ 0 h 982800"/>
              <a:gd name="connsiteX3" fmla="*/ 10515600 w 10515600"/>
              <a:gd name="connsiteY3" fmla="*/ 163803 h 982800"/>
              <a:gd name="connsiteX4" fmla="*/ 10515600 w 10515600"/>
              <a:gd name="connsiteY4" fmla="*/ 818997 h 982800"/>
              <a:gd name="connsiteX5" fmla="*/ 10351797 w 10515600"/>
              <a:gd name="connsiteY5" fmla="*/ 982800 h 982800"/>
              <a:gd name="connsiteX6" fmla="*/ 163803 w 10515600"/>
              <a:gd name="connsiteY6" fmla="*/ 982800 h 982800"/>
              <a:gd name="connsiteX7" fmla="*/ 0 w 10515600"/>
              <a:gd name="connsiteY7" fmla="*/ 818997 h 982800"/>
              <a:gd name="connsiteX8" fmla="*/ 0 w 10515600"/>
              <a:gd name="connsiteY8" fmla="*/ 163803 h 98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82800">
                <a:moveTo>
                  <a:pt x="0" y="163803"/>
                </a:moveTo>
                <a:cubicBezTo>
                  <a:pt x="0" y="73337"/>
                  <a:pt x="73337" y="0"/>
                  <a:pt x="163803" y="0"/>
                </a:cubicBezTo>
                <a:lnTo>
                  <a:pt x="10351797" y="0"/>
                </a:lnTo>
                <a:cubicBezTo>
                  <a:pt x="10442263" y="0"/>
                  <a:pt x="10515600" y="73337"/>
                  <a:pt x="10515600" y="163803"/>
                </a:cubicBezTo>
                <a:lnTo>
                  <a:pt x="10515600" y="818997"/>
                </a:lnTo>
                <a:cubicBezTo>
                  <a:pt x="10515600" y="909463"/>
                  <a:pt x="10442263" y="982800"/>
                  <a:pt x="10351797" y="982800"/>
                </a:cubicBezTo>
                <a:lnTo>
                  <a:pt x="163803" y="982800"/>
                </a:lnTo>
                <a:cubicBezTo>
                  <a:pt x="73337" y="982800"/>
                  <a:pt x="0" y="909463"/>
                  <a:pt x="0" y="818997"/>
                </a:cubicBezTo>
                <a:lnTo>
                  <a:pt x="0" y="163803"/>
                </a:lnTo>
                <a:close/>
              </a:path>
            </a:pathLst>
          </a:custGeom>
          <a:solidFill>
            <a:srgbClr val="15608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0376" tIns="200376" rIns="200376" bIns="200376" numCol="1" spcCol="1270" anchor="ctr" anchorCtr="0">
            <a:noAutofit/>
          </a:bodyPr>
          <a:lstStyle/>
          <a:p>
            <a:pPr marL="0" lvl="0" indent="0" algn="l" defTabSz="1778000">
              <a:lnSpc>
                <a:spcPct val="90000"/>
              </a:lnSpc>
              <a:spcBef>
                <a:spcPct val="0"/>
              </a:spcBef>
              <a:spcAft>
                <a:spcPct val="35000"/>
              </a:spcAft>
              <a:buNone/>
            </a:pPr>
            <a:r>
              <a:rPr lang="en-US" sz="4000" kern="1200"/>
              <a:t>Future landscape</a:t>
            </a:r>
          </a:p>
        </p:txBody>
      </p:sp>
      <p:sp>
        <p:nvSpPr>
          <p:cNvPr id="4" name="Slide Number Placeholder 3">
            <a:extLst>
              <a:ext uri="{FF2B5EF4-FFF2-40B4-BE49-F238E27FC236}">
                <a16:creationId xmlns:a16="http://schemas.microsoft.com/office/drawing/2014/main" id="{E790E4EB-CAE7-2D09-E351-A7417BFEED58}"/>
              </a:ext>
            </a:extLst>
          </p:cNvPr>
          <p:cNvSpPr>
            <a:spLocks noGrp="1"/>
          </p:cNvSpPr>
          <p:nvPr>
            <p:ph type="sldNum" sz="quarter" idx="12"/>
          </p:nvPr>
        </p:nvSpPr>
        <p:spPr/>
        <p:txBody>
          <a:bodyPr/>
          <a:lstStyle/>
          <a:p>
            <a:fld id="{33B4EFDB-31F5-4013-B8F2-8D0C9D809722}" type="slidenum">
              <a:rPr lang="en-US" smtClean="0"/>
              <a:t>54</a:t>
            </a:fld>
            <a:endParaRPr lang="en-US"/>
          </a:p>
        </p:txBody>
      </p:sp>
    </p:spTree>
    <p:extLst>
      <p:ext uri="{BB962C8B-B14F-4D97-AF65-F5344CB8AC3E}">
        <p14:creationId xmlns:p14="http://schemas.microsoft.com/office/powerpoint/2010/main" val="145112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par>
                                <p:cTn id="8" presetID="9" presetClass="emph" presetSubtype="0" grpId="0" nodeType="withEffect">
                                  <p:stCondLst>
                                    <p:cond delay="0"/>
                                  </p:stCondLst>
                                  <p:childTnLst>
                                    <p:set>
                                      <p:cBhvr>
                                        <p:cTn id="9" dur="indefinite"/>
                                        <p:tgtEl>
                                          <p:spTgt spid="9"/>
                                        </p:tgtEl>
                                        <p:attrNameLst>
                                          <p:attrName>style.opacity</p:attrName>
                                        </p:attrNameLst>
                                      </p:cBhvr>
                                      <p:to>
                                        <p:strVal val="0.5"/>
                                      </p:to>
                                    </p:set>
                                    <p:animEffect filter="image" prLst="opacity: 0.5">
                                      <p:cBhvr rctx="IE">
                                        <p:cTn id="10" dur="indefinite"/>
                                        <p:tgtEl>
                                          <p:spTgt spid="9"/>
                                        </p:tgtEl>
                                      </p:cBhvr>
                                    </p:animEffect>
                                  </p:childTnLst>
                                </p:cTn>
                              </p:par>
                              <p:par>
                                <p:cTn id="11" presetID="9" presetClass="emph" presetSubtype="0" grpId="0" nodeType="withEffect">
                                  <p:stCondLst>
                                    <p:cond delay="0"/>
                                  </p:stCondLst>
                                  <p:childTnLst>
                                    <p:set>
                                      <p:cBhvr>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1F977-54AA-D379-2139-E888CEA57B4E}"/>
              </a:ext>
            </a:extLst>
          </p:cNvPr>
          <p:cNvSpPr>
            <a:spLocks noGrp="1"/>
          </p:cNvSpPr>
          <p:nvPr>
            <p:ph type="title"/>
          </p:nvPr>
        </p:nvSpPr>
        <p:spPr/>
        <p:txBody>
          <a:bodyPr/>
          <a:lstStyle/>
          <a:p>
            <a:r>
              <a:rPr lang="en-US" dirty="0"/>
              <a:t>What is beyond?</a:t>
            </a:r>
          </a:p>
        </p:txBody>
      </p:sp>
      <p:sp>
        <p:nvSpPr>
          <p:cNvPr id="3" name="Content Placeholder 2">
            <a:extLst>
              <a:ext uri="{FF2B5EF4-FFF2-40B4-BE49-F238E27FC236}">
                <a16:creationId xmlns:a16="http://schemas.microsoft.com/office/drawing/2014/main" id="{6D80BDDD-F2F7-3CEB-D159-FA96515B776C}"/>
              </a:ext>
            </a:extLst>
          </p:cNvPr>
          <p:cNvSpPr>
            <a:spLocks noGrp="1"/>
          </p:cNvSpPr>
          <p:nvPr>
            <p:ph idx="1"/>
          </p:nvPr>
        </p:nvSpPr>
        <p:spPr>
          <a:xfrm>
            <a:off x="800878" y="3429000"/>
            <a:ext cx="10515600" cy="2472710"/>
          </a:xfrm>
        </p:spPr>
        <p:txBody>
          <a:bodyPr/>
          <a:lstStyle/>
          <a:p>
            <a:r>
              <a:rPr lang="en-US" sz="1800" dirty="0"/>
              <a:t>Infrastructure complexity : Variable resource needs, persistent storage needs, complex scheduling</a:t>
            </a:r>
          </a:p>
          <a:p>
            <a:r>
              <a:rPr lang="en-US" sz="1800" dirty="0"/>
              <a:t>Distributed management : Managing distributed agents, edge deployments, agent communication protocols</a:t>
            </a:r>
          </a:p>
          <a:p>
            <a:r>
              <a:rPr lang="en-US" sz="1800" dirty="0"/>
              <a:t>Privacy, security and robustness :  Reliability, failure handling, data privacy</a:t>
            </a:r>
          </a:p>
          <a:p>
            <a:r>
              <a:rPr lang="en-US" sz="1800" dirty="0"/>
              <a:t>Scalability and monitoring</a:t>
            </a:r>
          </a:p>
          <a:p>
            <a:endParaRPr lang="en-US" sz="1800" dirty="0"/>
          </a:p>
          <a:p>
            <a:endParaRPr lang="en-US" dirty="0"/>
          </a:p>
        </p:txBody>
      </p:sp>
      <p:sp>
        <p:nvSpPr>
          <p:cNvPr id="4" name="Rectangle 3">
            <a:extLst>
              <a:ext uri="{FF2B5EF4-FFF2-40B4-BE49-F238E27FC236}">
                <a16:creationId xmlns:a16="http://schemas.microsoft.com/office/drawing/2014/main" id="{854B7E07-4028-DE91-3A7D-061A95148B4F}"/>
              </a:ext>
            </a:extLst>
          </p:cNvPr>
          <p:cNvSpPr/>
          <p:nvPr/>
        </p:nvSpPr>
        <p:spPr>
          <a:xfrm>
            <a:off x="6058678" y="2213024"/>
            <a:ext cx="2940698" cy="69364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AI Agents</a:t>
            </a:r>
          </a:p>
        </p:txBody>
      </p:sp>
      <p:sp>
        <p:nvSpPr>
          <p:cNvPr id="5" name="Rectangle 4">
            <a:extLst>
              <a:ext uri="{FF2B5EF4-FFF2-40B4-BE49-F238E27FC236}">
                <a16:creationId xmlns:a16="http://schemas.microsoft.com/office/drawing/2014/main" id="{8FD31516-3D57-63CF-96F3-66B88A36A17C}"/>
              </a:ext>
            </a:extLst>
          </p:cNvPr>
          <p:cNvSpPr/>
          <p:nvPr/>
        </p:nvSpPr>
        <p:spPr>
          <a:xfrm>
            <a:off x="1412033" y="2213024"/>
            <a:ext cx="2940698" cy="69364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RL post training</a:t>
            </a:r>
          </a:p>
        </p:txBody>
      </p:sp>
      <p:sp>
        <p:nvSpPr>
          <p:cNvPr id="6" name="Slide Number Placeholder 5">
            <a:extLst>
              <a:ext uri="{FF2B5EF4-FFF2-40B4-BE49-F238E27FC236}">
                <a16:creationId xmlns:a16="http://schemas.microsoft.com/office/drawing/2014/main" id="{4E770C38-7A83-EAE9-4C65-1698280111F2}"/>
              </a:ext>
            </a:extLst>
          </p:cNvPr>
          <p:cNvSpPr>
            <a:spLocks noGrp="1"/>
          </p:cNvSpPr>
          <p:nvPr>
            <p:ph type="sldNum" sz="quarter" idx="12"/>
          </p:nvPr>
        </p:nvSpPr>
        <p:spPr/>
        <p:txBody>
          <a:bodyPr/>
          <a:lstStyle/>
          <a:p>
            <a:fld id="{33B4EFDB-31F5-4013-B8F2-8D0C9D809722}" type="slidenum">
              <a:rPr lang="en-US" smtClean="0"/>
              <a:t>55</a:t>
            </a:fld>
            <a:endParaRPr lang="en-US"/>
          </a:p>
        </p:txBody>
      </p:sp>
      <p:sp>
        <p:nvSpPr>
          <p:cNvPr id="8" name="TextBox 7">
            <a:extLst>
              <a:ext uri="{FF2B5EF4-FFF2-40B4-BE49-F238E27FC236}">
                <a16:creationId xmlns:a16="http://schemas.microsoft.com/office/drawing/2014/main" id="{B178CB75-2B44-1C40-D810-DDB6812E7385}"/>
              </a:ext>
            </a:extLst>
          </p:cNvPr>
          <p:cNvSpPr txBox="1"/>
          <p:nvPr/>
        </p:nvSpPr>
        <p:spPr>
          <a:xfrm>
            <a:off x="1062913" y="3059668"/>
            <a:ext cx="9648630" cy="1754326"/>
          </a:xfrm>
          <a:prstGeom prst="rect">
            <a:avLst/>
          </a:prstGeom>
          <a:noFill/>
        </p:spPr>
        <p:txBody>
          <a:bodyPr wrap="square">
            <a:spAutoFit/>
          </a:bodyPr>
          <a:lstStyle/>
          <a:p>
            <a:r>
              <a:rPr lang="en-US" dirty="0"/>
              <a:t>F</a:t>
            </a:r>
            <a:r>
              <a:rPr lang="en-US" b="0" i="0" dirty="0">
                <a:effectLst/>
              </a:rPr>
              <a:t>ine-tune the model's behavior for specific tasks, preferences, or user interactions.</a:t>
            </a:r>
          </a:p>
          <a:p>
            <a:pPr marL="285750" indent="-285750">
              <a:buFont typeface="Arial" panose="020B0604020202020204" pitchFamily="34" charset="0"/>
              <a:buChar char="•"/>
            </a:pPr>
            <a:r>
              <a:rPr lang="en-US" b="1" dirty="0"/>
              <a:t>Generates outputs</a:t>
            </a:r>
            <a:r>
              <a:rPr lang="en-US" dirty="0"/>
              <a:t> (e.g., responses to prompts).</a:t>
            </a:r>
          </a:p>
          <a:p>
            <a:pPr marL="285750" indent="-285750">
              <a:buFont typeface="Arial" panose="020B0604020202020204" pitchFamily="34" charset="0"/>
              <a:buChar char="•"/>
            </a:pPr>
            <a:r>
              <a:rPr lang="en-US" b="1" dirty="0"/>
              <a:t>Receives feedback</a:t>
            </a:r>
            <a:r>
              <a:rPr lang="en-US" dirty="0"/>
              <a:t> in the form of a reward signal—this can be from human preferences, automated metrics, or task-specific goals.</a:t>
            </a:r>
          </a:p>
          <a:p>
            <a:pPr marL="285750" indent="-285750">
              <a:buFont typeface="Arial" panose="020B0604020202020204" pitchFamily="34" charset="0"/>
              <a:buChar char="•"/>
            </a:pPr>
            <a:r>
              <a:rPr lang="en-US" b="1" dirty="0"/>
              <a:t>Updates its parameters</a:t>
            </a:r>
            <a:r>
              <a:rPr lang="en-US" dirty="0"/>
              <a:t> to maximize expected rewards using RL algorithms </a:t>
            </a:r>
          </a:p>
          <a:p>
            <a:endParaRPr lang="en-US" dirty="0"/>
          </a:p>
        </p:txBody>
      </p:sp>
    </p:spTree>
    <p:extLst>
      <p:ext uri="{BB962C8B-B14F-4D97-AF65-F5344CB8AC3E}">
        <p14:creationId xmlns:p14="http://schemas.microsoft.com/office/powerpoint/2010/main" val="215271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0" nodeType="clickEffect">
                                  <p:stCondLst>
                                    <p:cond delay="0"/>
                                  </p:stCondLst>
                                  <p:childTnLst>
                                    <p:set>
                                      <p:cBhvr>
                                        <p:cTn id="14" dur="indefinite"/>
                                        <p:tgtEl>
                                          <p:spTgt spid="5"/>
                                        </p:tgtEl>
                                        <p:attrNameLst>
                                          <p:attrName>style.opacity</p:attrName>
                                        </p:attrNameLst>
                                      </p:cBhvr>
                                      <p:to>
                                        <p:strVal val="0.2"/>
                                      </p:to>
                                    </p:set>
                                    <p:animEffect filter="image" prLst="opacity: 0.2">
                                      <p:cBhvr rctx="IE">
                                        <p:cTn id="15" dur="indefinite"/>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p:bldP spid="8"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BC5B2F-3E2C-8FDD-700B-7D383EF3E3F9}"/>
              </a:ext>
            </a:extLst>
          </p:cNvPr>
          <p:cNvSpPr>
            <a:spLocks noGrp="1"/>
          </p:cNvSpPr>
          <p:nvPr>
            <p:ph type="sldNum" sz="quarter" idx="12"/>
          </p:nvPr>
        </p:nvSpPr>
        <p:spPr/>
        <p:txBody>
          <a:bodyPr/>
          <a:lstStyle/>
          <a:p>
            <a:fld id="{33B4EFDB-31F5-4013-B8F2-8D0C9D809722}" type="slidenum">
              <a:rPr lang="en-US" smtClean="0"/>
              <a:t>56</a:t>
            </a:fld>
            <a:endParaRPr lang="en-US"/>
          </a:p>
        </p:txBody>
      </p:sp>
      <p:pic>
        <p:nvPicPr>
          <p:cNvPr id="6" name="Picture 5">
            <a:extLst>
              <a:ext uri="{FF2B5EF4-FFF2-40B4-BE49-F238E27FC236}">
                <a16:creationId xmlns:a16="http://schemas.microsoft.com/office/drawing/2014/main" id="{E6FDE7BD-07B0-46E1-3680-3CFBCC62EA97}"/>
              </a:ext>
            </a:extLst>
          </p:cNvPr>
          <p:cNvPicPr>
            <a:picLocks noChangeAspect="1"/>
          </p:cNvPicPr>
          <p:nvPr/>
        </p:nvPicPr>
        <p:blipFill>
          <a:blip r:embed="rId2"/>
          <a:stretch>
            <a:fillRect/>
          </a:stretch>
        </p:blipFill>
        <p:spPr>
          <a:xfrm>
            <a:off x="838200" y="999027"/>
            <a:ext cx="10302905" cy="5858973"/>
          </a:xfrm>
          <a:prstGeom prst="rect">
            <a:avLst/>
          </a:prstGeom>
        </p:spPr>
      </p:pic>
      <p:sp>
        <p:nvSpPr>
          <p:cNvPr id="8" name="TextBox 7">
            <a:extLst>
              <a:ext uri="{FF2B5EF4-FFF2-40B4-BE49-F238E27FC236}">
                <a16:creationId xmlns:a16="http://schemas.microsoft.com/office/drawing/2014/main" id="{BFC1C302-67E4-4752-6D95-7347255BFFEB}"/>
              </a:ext>
            </a:extLst>
          </p:cNvPr>
          <p:cNvSpPr txBox="1"/>
          <p:nvPr/>
        </p:nvSpPr>
        <p:spPr>
          <a:xfrm>
            <a:off x="838200" y="398496"/>
            <a:ext cx="6097554" cy="369332"/>
          </a:xfrm>
          <a:prstGeom prst="rect">
            <a:avLst/>
          </a:prstGeom>
          <a:noFill/>
        </p:spPr>
        <p:txBody>
          <a:bodyPr wrap="square">
            <a:spAutoFit/>
          </a:bodyPr>
          <a:lstStyle/>
          <a:p>
            <a:r>
              <a:rPr lang="en-US" dirty="0">
                <a:hlinkClick r:id="rId3"/>
              </a:rPr>
              <a:t>AI Infrastructure - Microsoft Research</a:t>
            </a:r>
            <a:endParaRPr lang="en-US" dirty="0"/>
          </a:p>
        </p:txBody>
      </p:sp>
    </p:spTree>
    <p:extLst>
      <p:ext uri="{BB962C8B-B14F-4D97-AF65-F5344CB8AC3E}">
        <p14:creationId xmlns:p14="http://schemas.microsoft.com/office/powerpoint/2010/main" val="26612243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BAB2-65D9-B6B8-9DC9-151D55CD96A9}"/>
              </a:ext>
            </a:extLst>
          </p:cNvPr>
          <p:cNvSpPr>
            <a:spLocks noGrp="1"/>
          </p:cNvSpPr>
          <p:nvPr>
            <p:ph type="title"/>
          </p:nvPr>
        </p:nvSpPr>
        <p:spPr/>
        <p:txBody>
          <a:bodyPr>
            <a:normAutofit/>
          </a:bodyPr>
          <a:lstStyle/>
          <a:p>
            <a:r>
              <a:rPr lang="en-US" sz="2400" dirty="0">
                <a:hlinkClick r:id="rId2"/>
              </a:rPr>
              <a:t>Research Fellows Program at Microsoft Research India - Microsoft Research</a:t>
            </a:r>
            <a:endParaRPr lang="en-US" sz="2400" dirty="0"/>
          </a:p>
        </p:txBody>
      </p:sp>
      <p:sp>
        <p:nvSpPr>
          <p:cNvPr id="4" name="Slide Number Placeholder 3">
            <a:extLst>
              <a:ext uri="{FF2B5EF4-FFF2-40B4-BE49-F238E27FC236}">
                <a16:creationId xmlns:a16="http://schemas.microsoft.com/office/drawing/2014/main" id="{39134EB1-B94E-3F79-B09D-14936852E4EA}"/>
              </a:ext>
            </a:extLst>
          </p:cNvPr>
          <p:cNvSpPr>
            <a:spLocks noGrp="1"/>
          </p:cNvSpPr>
          <p:nvPr>
            <p:ph type="sldNum" sz="quarter" idx="12"/>
          </p:nvPr>
        </p:nvSpPr>
        <p:spPr/>
        <p:txBody>
          <a:bodyPr/>
          <a:lstStyle/>
          <a:p>
            <a:fld id="{33B4EFDB-31F5-4013-B8F2-8D0C9D809722}" type="slidenum">
              <a:rPr lang="en-US" smtClean="0"/>
              <a:t>57</a:t>
            </a:fld>
            <a:endParaRPr lang="en-US"/>
          </a:p>
        </p:txBody>
      </p:sp>
      <p:pic>
        <p:nvPicPr>
          <p:cNvPr id="6" name="Picture 5">
            <a:extLst>
              <a:ext uri="{FF2B5EF4-FFF2-40B4-BE49-F238E27FC236}">
                <a16:creationId xmlns:a16="http://schemas.microsoft.com/office/drawing/2014/main" id="{04A10E48-BA8B-5704-4A83-9152458490B1}"/>
              </a:ext>
            </a:extLst>
          </p:cNvPr>
          <p:cNvPicPr>
            <a:picLocks noChangeAspect="1"/>
          </p:cNvPicPr>
          <p:nvPr/>
        </p:nvPicPr>
        <p:blipFill>
          <a:blip r:embed="rId3"/>
          <a:stretch>
            <a:fillRect/>
          </a:stretch>
        </p:blipFill>
        <p:spPr>
          <a:xfrm>
            <a:off x="838200" y="1904418"/>
            <a:ext cx="8800214" cy="4451932"/>
          </a:xfrm>
          <a:prstGeom prst="rect">
            <a:avLst/>
          </a:prstGeom>
        </p:spPr>
      </p:pic>
    </p:spTree>
    <p:extLst>
      <p:ext uri="{BB962C8B-B14F-4D97-AF65-F5344CB8AC3E}">
        <p14:creationId xmlns:p14="http://schemas.microsoft.com/office/powerpoint/2010/main" val="1142454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or: Elbow 20">
            <a:extLst>
              <a:ext uri="{FF2B5EF4-FFF2-40B4-BE49-F238E27FC236}">
                <a16:creationId xmlns:a16="http://schemas.microsoft.com/office/drawing/2014/main" id="{439A33C8-B558-8111-F14D-D41BD0FC8E77}"/>
              </a:ext>
            </a:extLst>
          </p:cNvPr>
          <p:cNvCxnSpPr>
            <a:cxnSpLocks/>
            <a:stCxn id="26" idx="0"/>
            <a:endCxn id="17" idx="1"/>
          </p:cNvCxnSpPr>
          <p:nvPr/>
        </p:nvCxnSpPr>
        <p:spPr>
          <a:xfrm rot="16200000" flipV="1">
            <a:off x="7050276" y="723430"/>
            <a:ext cx="413054" cy="4023910"/>
          </a:xfrm>
          <a:prstGeom prst="bentConnector3">
            <a:avLst>
              <a:gd name="adj1" fmla="val 344867"/>
            </a:avLst>
          </a:prstGeom>
          <a:ln w="444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The Transformer Model - MachineLearningMastery.com">
            <a:extLst>
              <a:ext uri="{FF2B5EF4-FFF2-40B4-BE49-F238E27FC236}">
                <a16:creationId xmlns:a16="http://schemas.microsoft.com/office/drawing/2014/main" id="{3433BDE5-70FE-9FD7-C7B9-FB69332A6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754" y="2210382"/>
            <a:ext cx="1922494" cy="2708798"/>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2FF405C0-0FAA-104E-CED1-F7DB77EBA315}"/>
              </a:ext>
            </a:extLst>
          </p:cNvPr>
          <p:cNvSpPr/>
          <p:nvPr/>
        </p:nvSpPr>
        <p:spPr>
          <a:xfrm rot="16200000">
            <a:off x="8180848" y="3156981"/>
            <a:ext cx="510269" cy="714336"/>
          </a:xfrm>
          <a:prstGeom prst="downArrow">
            <a:avLst>
              <a:gd name="adj1" fmla="val 50000"/>
              <a:gd name="adj2" fmla="val 57867"/>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Arrow: Down 4">
            <a:extLst>
              <a:ext uri="{FF2B5EF4-FFF2-40B4-BE49-F238E27FC236}">
                <a16:creationId xmlns:a16="http://schemas.microsoft.com/office/drawing/2014/main" id="{D83B1734-EF9E-7003-3490-07359D9079AD}"/>
              </a:ext>
            </a:extLst>
          </p:cNvPr>
          <p:cNvSpPr/>
          <p:nvPr/>
        </p:nvSpPr>
        <p:spPr>
          <a:xfrm rot="16200000">
            <a:off x="3754939" y="3175769"/>
            <a:ext cx="487236" cy="698770"/>
          </a:xfrm>
          <a:prstGeom prst="downArrow">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B99B207B-9564-3CB0-53CC-59E08458C66A}"/>
              </a:ext>
            </a:extLst>
          </p:cNvPr>
          <p:cNvSpPr/>
          <p:nvPr/>
        </p:nvSpPr>
        <p:spPr>
          <a:xfrm>
            <a:off x="4378073" y="2143096"/>
            <a:ext cx="3686175" cy="2963862"/>
          </a:xfrm>
          <a:prstGeom prst="round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ylinder 16">
            <a:extLst>
              <a:ext uri="{FF2B5EF4-FFF2-40B4-BE49-F238E27FC236}">
                <a16:creationId xmlns:a16="http://schemas.microsoft.com/office/drawing/2014/main" id="{0C472DE1-62AF-3BFD-F612-4666B8119E89}"/>
              </a:ext>
            </a:extLst>
          </p:cNvPr>
          <p:cNvSpPr/>
          <p:nvPr/>
        </p:nvSpPr>
        <p:spPr>
          <a:xfrm>
            <a:off x="4730498" y="2528858"/>
            <a:ext cx="1028700" cy="1030969"/>
          </a:xfrm>
          <a:prstGeom prst="can">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KV cache</a:t>
            </a:r>
          </a:p>
        </p:txBody>
      </p:sp>
      <p:sp>
        <p:nvSpPr>
          <p:cNvPr id="18" name="Cylinder 17">
            <a:extLst>
              <a:ext uri="{FF2B5EF4-FFF2-40B4-BE49-F238E27FC236}">
                <a16:creationId xmlns:a16="http://schemas.microsoft.com/office/drawing/2014/main" id="{F4179AC4-412D-09D0-4AB8-ABE0FF29DC1A}"/>
              </a:ext>
            </a:extLst>
          </p:cNvPr>
          <p:cNvSpPr/>
          <p:nvPr/>
        </p:nvSpPr>
        <p:spPr>
          <a:xfrm>
            <a:off x="4751657" y="3888211"/>
            <a:ext cx="1007541" cy="1030969"/>
          </a:xfrm>
          <a:prstGeom prst="can">
            <a:avLst/>
          </a:prstGeom>
          <a:solidFill>
            <a:srgbClr val="A26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Weights</a:t>
            </a:r>
          </a:p>
        </p:txBody>
      </p:sp>
      <p:sp>
        <p:nvSpPr>
          <p:cNvPr id="30" name="Explosion: 14 Points 29">
            <a:extLst>
              <a:ext uri="{FF2B5EF4-FFF2-40B4-BE49-F238E27FC236}">
                <a16:creationId xmlns:a16="http://schemas.microsoft.com/office/drawing/2014/main" id="{ABB4C58E-7AFC-FAE6-3353-C67EAADB911F}"/>
              </a:ext>
            </a:extLst>
          </p:cNvPr>
          <p:cNvSpPr/>
          <p:nvPr/>
        </p:nvSpPr>
        <p:spPr>
          <a:xfrm>
            <a:off x="7631722" y="734456"/>
            <a:ext cx="3402623" cy="1537086"/>
          </a:xfrm>
          <a:prstGeom prst="irregularSeal2">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chemeClr val="tx1"/>
                </a:solidFill>
                <a:effectLst/>
                <a:uLnTx/>
                <a:uFillTx/>
                <a:latin typeface="Calibri" panose="020F0502020204030204"/>
                <a:ea typeface="+mn-ea"/>
                <a:cs typeface="+mn-cs"/>
              </a:rPr>
              <a:t>auto-regressive</a:t>
            </a:r>
          </a:p>
        </p:txBody>
      </p:sp>
      <p:sp>
        <p:nvSpPr>
          <p:cNvPr id="32" name="Content Placeholder 2">
            <a:extLst>
              <a:ext uri="{FF2B5EF4-FFF2-40B4-BE49-F238E27FC236}">
                <a16:creationId xmlns:a16="http://schemas.microsoft.com/office/drawing/2014/main" id="{208A7653-904A-A6B1-AF6F-9506983C0AE1}"/>
              </a:ext>
            </a:extLst>
          </p:cNvPr>
          <p:cNvSpPr txBox="1">
            <a:spLocks/>
          </p:cNvSpPr>
          <p:nvPr/>
        </p:nvSpPr>
        <p:spPr>
          <a:xfrm>
            <a:off x="5464693" y="5089336"/>
            <a:ext cx="2252423" cy="527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02060"/>
                </a:solidFill>
                <a:effectLst/>
                <a:uLnTx/>
                <a:uFillTx/>
                <a:latin typeface="Calibri" panose="020F0502020204030204"/>
                <a:ea typeface="+mn-ea"/>
                <a:cs typeface="+mn-cs"/>
              </a:rPr>
              <a:t>LLM instance</a:t>
            </a:r>
          </a:p>
        </p:txBody>
      </p:sp>
      <p:sp>
        <p:nvSpPr>
          <p:cNvPr id="14" name="Slide Number Placeholder 13">
            <a:extLst>
              <a:ext uri="{FF2B5EF4-FFF2-40B4-BE49-F238E27FC236}">
                <a16:creationId xmlns:a16="http://schemas.microsoft.com/office/drawing/2014/main" id="{F69AF278-3D44-C577-6F73-E28FA6DC91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27AB5B-0B74-451A-9E4A-D8C47D60E878}"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24" name="TextBox 23">
            <a:extLst>
              <a:ext uri="{FF2B5EF4-FFF2-40B4-BE49-F238E27FC236}">
                <a16:creationId xmlns:a16="http://schemas.microsoft.com/office/drawing/2014/main" id="{5A272FDB-991C-A6ED-5EA3-F00F9A83B64B}"/>
              </a:ext>
            </a:extLst>
          </p:cNvPr>
          <p:cNvSpPr txBox="1"/>
          <p:nvPr/>
        </p:nvSpPr>
        <p:spPr>
          <a:xfrm>
            <a:off x="345512" y="3063488"/>
            <a:ext cx="3329257" cy="923330"/>
          </a:xfrm>
          <a:prstGeom prst="rect">
            <a:avLst/>
          </a:prstGeom>
          <a:solidFill>
            <a:schemeClr val="accent6">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Prompt:</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How can Mars be transformed into a habitable planet?</a:t>
            </a:r>
          </a:p>
        </p:txBody>
      </p:sp>
      <p:sp>
        <p:nvSpPr>
          <p:cNvPr id="26" name="TextBox 25">
            <a:extLst>
              <a:ext uri="{FF2B5EF4-FFF2-40B4-BE49-F238E27FC236}">
                <a16:creationId xmlns:a16="http://schemas.microsoft.com/office/drawing/2014/main" id="{F91F5CA3-5ECD-C674-01ED-4480C3598627}"/>
              </a:ext>
            </a:extLst>
          </p:cNvPr>
          <p:cNvSpPr txBox="1"/>
          <p:nvPr/>
        </p:nvSpPr>
        <p:spPr>
          <a:xfrm>
            <a:off x="8793151" y="2941912"/>
            <a:ext cx="951213" cy="369332"/>
          </a:xfrm>
          <a:prstGeom prst="rect">
            <a:avLst/>
          </a:prstGeom>
          <a:solidFill>
            <a:schemeClr val="accent2">
              <a:lumMod val="40000"/>
              <a:lumOff val="60000"/>
            </a:scheme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Aptos" panose="02110004020202020204"/>
                <a:ea typeface="+mn-ea"/>
                <a:cs typeface="+mn-cs"/>
              </a:rPr>
              <a:t>Simple!</a:t>
            </a:r>
          </a:p>
        </p:txBody>
      </p:sp>
      <p:sp>
        <p:nvSpPr>
          <p:cNvPr id="44" name="TextBox 43">
            <a:extLst>
              <a:ext uri="{FF2B5EF4-FFF2-40B4-BE49-F238E27FC236}">
                <a16:creationId xmlns:a16="http://schemas.microsoft.com/office/drawing/2014/main" id="{03BB31D9-7913-2FE6-3069-50DC1EB304CC}"/>
              </a:ext>
            </a:extLst>
          </p:cNvPr>
          <p:cNvSpPr txBox="1"/>
          <p:nvPr/>
        </p:nvSpPr>
        <p:spPr>
          <a:xfrm>
            <a:off x="9651314" y="2941912"/>
            <a:ext cx="2414342" cy="369332"/>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Aptos" panose="02110004020202020204"/>
                <a:ea typeface="+mn-ea"/>
                <a:cs typeface="+mn-cs"/>
              </a:rPr>
              <a:t>First, warm it</a:t>
            </a:r>
            <a:r>
              <a:rPr lang="en-US">
                <a:latin typeface="Aptos" panose="02110004020202020204"/>
              </a:rPr>
              <a:t> up. It</a:t>
            </a:r>
            <a:endParaRPr kumimoji="0" lang="en-US" sz="1800" b="0" i="0" u="none" strike="noStrike" kern="1200" cap="none" spc="0" normalizeH="0" baseline="0" noProof="0">
              <a:ln>
                <a:noFill/>
              </a:ln>
              <a:effectLst/>
              <a:uLnTx/>
              <a:uFillTx/>
              <a:latin typeface="Aptos" panose="02110004020202020204"/>
              <a:ea typeface="+mn-ea"/>
              <a:cs typeface="+mn-cs"/>
            </a:endParaRPr>
          </a:p>
        </p:txBody>
      </p:sp>
      <p:sp>
        <p:nvSpPr>
          <p:cNvPr id="45" name="TextBox 44">
            <a:extLst>
              <a:ext uri="{FF2B5EF4-FFF2-40B4-BE49-F238E27FC236}">
                <a16:creationId xmlns:a16="http://schemas.microsoft.com/office/drawing/2014/main" id="{EB5603A1-85B7-6023-C2AB-201A8D936B56}"/>
              </a:ext>
            </a:extLst>
          </p:cNvPr>
          <p:cNvSpPr txBox="1"/>
          <p:nvPr/>
        </p:nvSpPr>
        <p:spPr>
          <a:xfrm>
            <a:off x="8793151" y="3299644"/>
            <a:ext cx="3272508" cy="369332"/>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Aptos" panose="02110004020202020204"/>
                <a:ea typeface="+mn-ea"/>
                <a:cs typeface="+mn-cs"/>
              </a:rPr>
              <a:t>will thicken the atmosphere</a:t>
            </a:r>
          </a:p>
        </p:txBody>
      </p:sp>
      <p:sp>
        <p:nvSpPr>
          <p:cNvPr id="46" name="TextBox 45">
            <a:extLst>
              <a:ext uri="{FF2B5EF4-FFF2-40B4-BE49-F238E27FC236}">
                <a16:creationId xmlns:a16="http://schemas.microsoft.com/office/drawing/2014/main" id="{3CC9F3F2-09E2-19BA-36A4-AEF905405523}"/>
              </a:ext>
            </a:extLst>
          </p:cNvPr>
          <p:cNvSpPr txBox="1"/>
          <p:nvPr/>
        </p:nvSpPr>
        <p:spPr>
          <a:xfrm>
            <a:off x="8793149" y="3647868"/>
            <a:ext cx="3272507" cy="369332"/>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Aptos" panose="02110004020202020204"/>
                <a:ea typeface="+mn-ea"/>
                <a:cs typeface="+mn-cs"/>
              </a:rPr>
              <a:t>which will protect Mars from …</a:t>
            </a:r>
          </a:p>
        </p:txBody>
      </p:sp>
      <p:sp>
        <p:nvSpPr>
          <p:cNvPr id="8" name="Rectangle 7">
            <a:extLst>
              <a:ext uri="{FF2B5EF4-FFF2-40B4-BE49-F238E27FC236}">
                <a16:creationId xmlns:a16="http://schemas.microsoft.com/office/drawing/2014/main" id="{DA0ED3C1-BB57-0E41-B009-AF2A64BF994A}"/>
              </a:ext>
            </a:extLst>
          </p:cNvPr>
          <p:cNvSpPr/>
          <p:nvPr/>
        </p:nvSpPr>
        <p:spPr>
          <a:xfrm>
            <a:off x="319912" y="5089336"/>
            <a:ext cx="3541619" cy="837460"/>
          </a:xfrm>
          <a:prstGeom prst="rect">
            <a:avLst/>
          </a:prstGeom>
          <a:solidFill>
            <a:schemeClr val="bg2">
              <a:lumMod val="9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Prompt</a:t>
            </a:r>
            <a:r>
              <a:rPr kumimoji="0" lang="en-US" sz="2400" b="0"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tokens are processed in parallel</a:t>
            </a:r>
          </a:p>
        </p:txBody>
      </p:sp>
      <p:sp>
        <p:nvSpPr>
          <p:cNvPr id="10" name="Rectangle 9">
            <a:extLst>
              <a:ext uri="{FF2B5EF4-FFF2-40B4-BE49-F238E27FC236}">
                <a16:creationId xmlns:a16="http://schemas.microsoft.com/office/drawing/2014/main" id="{9E42D370-BAF8-E578-E595-CCAC94658956}"/>
              </a:ext>
            </a:extLst>
          </p:cNvPr>
          <p:cNvSpPr/>
          <p:nvPr/>
        </p:nvSpPr>
        <p:spPr>
          <a:xfrm>
            <a:off x="8803736" y="5089336"/>
            <a:ext cx="3272505" cy="837460"/>
          </a:xfrm>
          <a:prstGeom prst="rect">
            <a:avLst/>
          </a:prstGeom>
          <a:solidFill>
            <a:schemeClr val="bg2">
              <a:lumMod val="9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rPr>
              <a:t>One token processed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rPr>
              <a:t>at-a-time</a:t>
            </a:r>
          </a:p>
        </p:txBody>
      </p:sp>
      <p:sp>
        <p:nvSpPr>
          <p:cNvPr id="19" name="Rectangle 18">
            <a:extLst>
              <a:ext uri="{FF2B5EF4-FFF2-40B4-BE49-F238E27FC236}">
                <a16:creationId xmlns:a16="http://schemas.microsoft.com/office/drawing/2014/main" id="{5198EF27-3AAE-9D9C-C42D-98F38F907B2C}"/>
              </a:ext>
            </a:extLst>
          </p:cNvPr>
          <p:cNvSpPr/>
          <p:nvPr/>
        </p:nvSpPr>
        <p:spPr>
          <a:xfrm>
            <a:off x="319913" y="4177388"/>
            <a:ext cx="3329257" cy="393036"/>
          </a:xfrm>
          <a:prstGeom prst="rect">
            <a:avLst/>
          </a:prstGeom>
          <a:solidFill>
            <a:schemeClr val="bg2">
              <a:lumMod val="9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ptos" panose="02110004020202020204"/>
                <a:ea typeface="+mn-ea"/>
                <a:cs typeface="+mn-cs"/>
              </a:rPr>
              <a:t>Prefill Phase</a:t>
            </a:r>
          </a:p>
        </p:txBody>
      </p:sp>
      <p:sp>
        <p:nvSpPr>
          <p:cNvPr id="22" name="Rectangle 21">
            <a:extLst>
              <a:ext uri="{FF2B5EF4-FFF2-40B4-BE49-F238E27FC236}">
                <a16:creationId xmlns:a16="http://schemas.microsoft.com/office/drawing/2014/main" id="{EA563D8B-013A-E93D-B4FD-11FF524D51FE}"/>
              </a:ext>
            </a:extLst>
          </p:cNvPr>
          <p:cNvSpPr/>
          <p:nvPr/>
        </p:nvSpPr>
        <p:spPr>
          <a:xfrm>
            <a:off x="8818385" y="4175340"/>
            <a:ext cx="3272506" cy="393036"/>
          </a:xfrm>
          <a:prstGeom prst="rect">
            <a:avLst/>
          </a:prstGeom>
          <a:solidFill>
            <a:schemeClr val="bg2">
              <a:lumMod val="9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ptos" panose="02110004020202020204"/>
                <a:ea typeface="+mn-ea"/>
                <a:cs typeface="+mn-cs"/>
              </a:rPr>
              <a:t>Decode Phase</a:t>
            </a:r>
          </a:p>
        </p:txBody>
      </p:sp>
      <p:sp>
        <p:nvSpPr>
          <p:cNvPr id="7" name="Title 1">
            <a:extLst>
              <a:ext uri="{FF2B5EF4-FFF2-40B4-BE49-F238E27FC236}">
                <a16:creationId xmlns:a16="http://schemas.microsoft.com/office/drawing/2014/main" id="{9AFBBE14-62FB-9A39-4BC8-34882DBC1306}"/>
              </a:ext>
            </a:extLst>
          </p:cNvPr>
          <p:cNvSpPr>
            <a:spLocks noGrp="1"/>
          </p:cNvSpPr>
          <p:nvPr>
            <p:ph type="title"/>
          </p:nvPr>
        </p:nvSpPr>
        <p:spPr>
          <a:xfrm>
            <a:off x="838200" y="365125"/>
            <a:ext cx="10515600" cy="1325563"/>
          </a:xfrm>
        </p:spPr>
        <p:txBody>
          <a:bodyPr/>
          <a:lstStyle/>
          <a:p>
            <a:r>
              <a:rPr lang="en-US" dirty="0"/>
              <a:t>LLM Serving</a:t>
            </a:r>
          </a:p>
        </p:txBody>
      </p:sp>
    </p:spTree>
    <p:extLst>
      <p:ext uri="{BB962C8B-B14F-4D97-AF65-F5344CB8AC3E}">
        <p14:creationId xmlns:p14="http://schemas.microsoft.com/office/powerpoint/2010/main" val="188411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1000"/>
                                        <p:tgtEl>
                                          <p:spTgt spid="4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1000"/>
                                        <p:tgtEl>
                                          <p:spTgt spid="45"/>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10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7" grpId="0" animBg="1"/>
      <p:bldP spid="30" grpId="0" animBg="1"/>
      <p:bldP spid="24" grpId="0" animBg="1"/>
      <p:bldP spid="26" grpId="0" animBg="1"/>
      <p:bldP spid="44" grpId="0" animBg="1"/>
      <p:bldP spid="45" grpId="0" animBg="1"/>
      <p:bldP spid="46" grpId="0" animBg="1"/>
      <p:bldP spid="8" grpId="0" animBg="1"/>
      <p:bldP spid="10" grpId="0" animBg="1"/>
      <p:bldP spid="19"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FCF3-4C9F-40C2-12DD-EF0144CB073A}"/>
              </a:ext>
            </a:extLst>
          </p:cNvPr>
          <p:cNvSpPr>
            <a:spLocks noGrp="1"/>
          </p:cNvSpPr>
          <p:nvPr>
            <p:ph type="title"/>
          </p:nvPr>
        </p:nvSpPr>
        <p:spPr>
          <a:xfrm>
            <a:off x="838200" y="208366"/>
            <a:ext cx="10515600" cy="1325563"/>
          </a:xfrm>
        </p:spPr>
        <p:txBody>
          <a:bodyPr/>
          <a:lstStyle/>
          <a:p>
            <a:r>
              <a:rPr lang="en-US" dirty="0"/>
              <a:t>Architectural Overview</a:t>
            </a:r>
          </a:p>
        </p:txBody>
      </p:sp>
      <p:grpSp>
        <p:nvGrpSpPr>
          <p:cNvPr id="45" name="Group 44">
            <a:extLst>
              <a:ext uri="{FF2B5EF4-FFF2-40B4-BE49-F238E27FC236}">
                <a16:creationId xmlns:a16="http://schemas.microsoft.com/office/drawing/2014/main" id="{5BBC04EC-0250-D2AD-C7BD-40995198AFB2}"/>
              </a:ext>
            </a:extLst>
          </p:cNvPr>
          <p:cNvGrpSpPr/>
          <p:nvPr/>
        </p:nvGrpSpPr>
        <p:grpSpPr>
          <a:xfrm>
            <a:off x="1491221" y="5461906"/>
            <a:ext cx="3159219" cy="518709"/>
            <a:chOff x="50484" y="4748546"/>
            <a:chExt cx="2990902" cy="559319"/>
          </a:xfrm>
        </p:grpSpPr>
        <p:sp>
          <p:nvSpPr>
            <p:cNvPr id="46" name="Rectangle 45">
              <a:extLst>
                <a:ext uri="{FF2B5EF4-FFF2-40B4-BE49-F238E27FC236}">
                  <a16:creationId xmlns:a16="http://schemas.microsoft.com/office/drawing/2014/main" id="{466AB58F-4184-9E82-A250-747C2C687753}"/>
                </a:ext>
              </a:extLst>
            </p:cNvPr>
            <p:cNvSpPr/>
            <p:nvPr/>
          </p:nvSpPr>
          <p:spPr>
            <a:xfrm>
              <a:off x="50484" y="4748546"/>
              <a:ext cx="1192375" cy="559318"/>
            </a:xfrm>
            <a:prstGeom prst="rect">
              <a:avLst/>
            </a:prstGeom>
            <a:solidFill>
              <a:schemeClr val="accent5">
                <a:lumMod val="20000"/>
                <a:lumOff val="80000"/>
                <a:alpha val="5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r>
                <a:rPr lang="en-US" sz="1500">
                  <a:solidFill>
                    <a:prstClr val="black"/>
                  </a:solidFill>
                  <a:latin typeface="Helvetica" panose="020B0604020202020204" pitchFamily="34" charset="0"/>
                  <a:cs typeface="Helvetica" panose="020B0604020202020204" pitchFamily="34" charset="0"/>
                </a:rPr>
                <a:t>Token embeddings</a:t>
              </a:r>
            </a:p>
          </p:txBody>
        </p:sp>
        <p:sp>
          <p:nvSpPr>
            <p:cNvPr id="47" name="Rectangle 46">
              <a:extLst>
                <a:ext uri="{FF2B5EF4-FFF2-40B4-BE49-F238E27FC236}">
                  <a16:creationId xmlns:a16="http://schemas.microsoft.com/office/drawing/2014/main" id="{060B53C8-FA9D-2A20-9FA0-FD27E5C95050}"/>
                </a:ext>
              </a:extLst>
            </p:cNvPr>
            <p:cNvSpPr/>
            <p:nvPr/>
          </p:nvSpPr>
          <p:spPr>
            <a:xfrm>
              <a:off x="1849010" y="4748548"/>
              <a:ext cx="1192376" cy="559317"/>
            </a:xfrm>
            <a:prstGeom prst="rect">
              <a:avLst/>
            </a:prstGeom>
            <a:solidFill>
              <a:schemeClr val="accent5">
                <a:lumMod val="20000"/>
                <a:lumOff val="80000"/>
                <a:alpha val="5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r>
                <a:rPr lang="en-US" sz="1500">
                  <a:solidFill>
                    <a:prstClr val="black"/>
                  </a:solidFill>
                  <a:latin typeface="Helvetica" panose="020B0604020202020204" pitchFamily="34" charset="0"/>
                  <a:cs typeface="Helvetica" panose="020B0604020202020204" pitchFamily="34" charset="0"/>
                </a:rPr>
                <a:t>Positional embeddings</a:t>
              </a:r>
            </a:p>
          </p:txBody>
        </p:sp>
        <p:grpSp>
          <p:nvGrpSpPr>
            <p:cNvPr id="48" name="Group 47">
              <a:extLst>
                <a:ext uri="{FF2B5EF4-FFF2-40B4-BE49-F238E27FC236}">
                  <a16:creationId xmlns:a16="http://schemas.microsoft.com/office/drawing/2014/main" id="{4E7EBCF4-A420-0C4A-74C6-4F2DC0638F20}"/>
                </a:ext>
              </a:extLst>
            </p:cNvPr>
            <p:cNvGrpSpPr/>
            <p:nvPr/>
          </p:nvGrpSpPr>
          <p:grpSpPr>
            <a:xfrm>
              <a:off x="1434066" y="4931363"/>
              <a:ext cx="231264" cy="203339"/>
              <a:chOff x="5831115" y="5007428"/>
              <a:chExt cx="178649" cy="151669"/>
            </a:xfrm>
          </p:grpSpPr>
          <p:sp>
            <p:nvSpPr>
              <p:cNvPr id="51" name="Oval 50">
                <a:extLst>
                  <a:ext uri="{FF2B5EF4-FFF2-40B4-BE49-F238E27FC236}">
                    <a16:creationId xmlns:a16="http://schemas.microsoft.com/office/drawing/2014/main" id="{544E7C5D-1758-F46D-141C-FA04C84CA8AA}"/>
                  </a:ext>
                </a:extLst>
              </p:cNvPr>
              <p:cNvSpPr/>
              <p:nvPr/>
            </p:nvSpPr>
            <p:spPr>
              <a:xfrm>
                <a:off x="5831115" y="5007428"/>
                <a:ext cx="178649" cy="15166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endParaRPr lang="en-US" sz="4500" b="1">
                  <a:solidFill>
                    <a:prstClr val="black"/>
                  </a:solidFill>
                  <a:latin typeface="Calibri" panose="020F0502020204030204"/>
                </a:endParaRPr>
              </a:p>
            </p:txBody>
          </p:sp>
          <p:cxnSp>
            <p:nvCxnSpPr>
              <p:cNvPr id="52" name="Straight Connector 51">
                <a:extLst>
                  <a:ext uri="{FF2B5EF4-FFF2-40B4-BE49-F238E27FC236}">
                    <a16:creationId xmlns:a16="http://schemas.microsoft.com/office/drawing/2014/main" id="{51F77428-EB81-1CB4-2908-4FA162BB3699}"/>
                  </a:ext>
                </a:extLst>
              </p:cNvPr>
              <p:cNvCxnSpPr>
                <a:cxnSpLocks/>
                <a:stCxn id="51" idx="0"/>
                <a:endCxn id="51" idx="4"/>
              </p:cNvCxnSpPr>
              <p:nvPr/>
            </p:nvCxnSpPr>
            <p:spPr>
              <a:xfrm>
                <a:off x="5920440" y="5007428"/>
                <a:ext cx="0" cy="151669"/>
              </a:xfrm>
              <a:prstGeom prst="line">
                <a:avLst/>
              </a:prstGeom>
              <a:ln w="2222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404A931C-40C4-1D3E-330C-1395DCFA885A}"/>
                  </a:ext>
                </a:extLst>
              </p:cNvPr>
              <p:cNvCxnSpPr>
                <a:cxnSpLocks/>
                <a:stCxn id="51" idx="2"/>
                <a:endCxn id="51" idx="6"/>
              </p:cNvCxnSpPr>
              <p:nvPr/>
            </p:nvCxnSpPr>
            <p:spPr>
              <a:xfrm>
                <a:off x="5831115" y="5083263"/>
                <a:ext cx="178649" cy="0"/>
              </a:xfrm>
              <a:prstGeom prst="line">
                <a:avLst/>
              </a:prstGeom>
              <a:ln w="22225"/>
            </p:spPr>
            <p:style>
              <a:lnRef idx="1">
                <a:schemeClr val="dk1"/>
              </a:lnRef>
              <a:fillRef idx="0">
                <a:schemeClr val="dk1"/>
              </a:fillRef>
              <a:effectRef idx="0">
                <a:schemeClr val="dk1"/>
              </a:effectRef>
              <a:fontRef idx="minor">
                <a:schemeClr val="tx1"/>
              </a:fontRef>
            </p:style>
          </p:cxnSp>
        </p:grpSp>
        <p:cxnSp>
          <p:nvCxnSpPr>
            <p:cNvPr id="49" name="Straight Arrow Connector 48">
              <a:extLst>
                <a:ext uri="{FF2B5EF4-FFF2-40B4-BE49-F238E27FC236}">
                  <a16:creationId xmlns:a16="http://schemas.microsoft.com/office/drawing/2014/main" id="{5825CF63-358A-098A-AF5D-D0D8E8C9650E}"/>
                </a:ext>
              </a:extLst>
            </p:cNvPr>
            <p:cNvCxnSpPr>
              <a:cxnSpLocks/>
              <a:stCxn id="46" idx="3"/>
              <a:endCxn id="51" idx="2"/>
            </p:cNvCxnSpPr>
            <p:nvPr/>
          </p:nvCxnSpPr>
          <p:spPr>
            <a:xfrm>
              <a:off x="1242859" y="5028205"/>
              <a:ext cx="191207" cy="48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4C4E66C-A480-5D7E-DA9D-5C3CBF41765E}"/>
                </a:ext>
              </a:extLst>
            </p:cNvPr>
            <p:cNvCxnSpPr>
              <a:cxnSpLocks/>
              <a:stCxn id="47" idx="1"/>
              <a:endCxn id="51" idx="6"/>
            </p:cNvCxnSpPr>
            <p:nvPr/>
          </p:nvCxnSpPr>
          <p:spPr>
            <a:xfrm flipH="1">
              <a:off x="1665330" y="5028206"/>
              <a:ext cx="183680" cy="48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0C24BB62-2195-855D-A609-39CFFD22938D}"/>
              </a:ext>
            </a:extLst>
          </p:cNvPr>
          <p:cNvGrpSpPr/>
          <p:nvPr/>
        </p:nvGrpSpPr>
        <p:grpSpPr>
          <a:xfrm>
            <a:off x="2151409" y="2487882"/>
            <a:ext cx="1877839" cy="2884827"/>
            <a:chOff x="2151409" y="2487882"/>
            <a:chExt cx="1877839" cy="2884827"/>
          </a:xfrm>
        </p:grpSpPr>
        <p:sp>
          <p:nvSpPr>
            <p:cNvPr id="5" name="Rectangle: Rounded Corners 4">
              <a:extLst>
                <a:ext uri="{FF2B5EF4-FFF2-40B4-BE49-F238E27FC236}">
                  <a16:creationId xmlns:a16="http://schemas.microsoft.com/office/drawing/2014/main" id="{2E7641D4-9CE8-798E-97D8-43B47BE3132C}"/>
                </a:ext>
              </a:extLst>
            </p:cNvPr>
            <p:cNvSpPr/>
            <p:nvPr/>
          </p:nvSpPr>
          <p:spPr>
            <a:xfrm>
              <a:off x="2151409" y="2608449"/>
              <a:ext cx="1877839" cy="276426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endParaRPr lang="en-US" sz="1929">
                <a:solidFill>
                  <a:prstClr val="white"/>
                </a:solidFill>
                <a:latin typeface="Calibri" panose="020F0502020204030204"/>
              </a:endParaRPr>
            </a:p>
          </p:txBody>
        </p:sp>
        <p:sp>
          <p:nvSpPr>
            <p:cNvPr id="54" name="Rectangle 53">
              <a:extLst>
                <a:ext uri="{FF2B5EF4-FFF2-40B4-BE49-F238E27FC236}">
                  <a16:creationId xmlns:a16="http://schemas.microsoft.com/office/drawing/2014/main" id="{1F28B3D5-9E82-6A35-D637-80F0B2D95216}"/>
                </a:ext>
              </a:extLst>
            </p:cNvPr>
            <p:cNvSpPr/>
            <p:nvPr/>
          </p:nvSpPr>
          <p:spPr>
            <a:xfrm>
              <a:off x="2458492" y="2763545"/>
              <a:ext cx="1251048" cy="441949"/>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r>
                <a:rPr lang="en-US" sz="1500">
                  <a:solidFill>
                    <a:prstClr val="black"/>
                  </a:solidFill>
                  <a:latin typeface="Helvetica" panose="020B0604020202020204" pitchFamily="34" charset="0"/>
                  <a:cs typeface="Helvetica" panose="020B0604020202020204" pitchFamily="34" charset="0"/>
                </a:rPr>
                <a:t>Transformer</a:t>
              </a:r>
            </a:p>
            <a:p>
              <a:pPr algn="ctr" defTabSz="489844"/>
              <a:r>
                <a:rPr lang="en-US" sz="1500">
                  <a:solidFill>
                    <a:prstClr val="black"/>
                  </a:solidFill>
                  <a:latin typeface="Helvetica" panose="020B0604020202020204" pitchFamily="34" charset="0"/>
                  <a:cs typeface="Helvetica" panose="020B0604020202020204" pitchFamily="34" charset="0"/>
                </a:rPr>
                <a:t>Block-n</a:t>
              </a:r>
            </a:p>
          </p:txBody>
        </p:sp>
        <p:sp>
          <p:nvSpPr>
            <p:cNvPr id="55" name="Rectangle 54">
              <a:extLst>
                <a:ext uri="{FF2B5EF4-FFF2-40B4-BE49-F238E27FC236}">
                  <a16:creationId xmlns:a16="http://schemas.microsoft.com/office/drawing/2014/main" id="{BF865536-E02E-7DE6-7776-7858FD920AFE}"/>
                </a:ext>
              </a:extLst>
            </p:cNvPr>
            <p:cNvSpPr/>
            <p:nvPr/>
          </p:nvSpPr>
          <p:spPr>
            <a:xfrm>
              <a:off x="2458492" y="3783290"/>
              <a:ext cx="1251048" cy="441949"/>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r>
                <a:rPr lang="en-US" sz="1500">
                  <a:solidFill>
                    <a:prstClr val="black"/>
                  </a:solidFill>
                  <a:latin typeface="Helvetica" panose="020B0604020202020204" pitchFamily="34" charset="0"/>
                  <a:cs typeface="Helvetica" panose="020B0604020202020204" pitchFamily="34" charset="0"/>
                </a:rPr>
                <a:t>Transformer</a:t>
              </a:r>
            </a:p>
            <a:p>
              <a:pPr algn="ctr" defTabSz="489844"/>
              <a:r>
                <a:rPr lang="en-US" sz="1500">
                  <a:solidFill>
                    <a:prstClr val="black"/>
                  </a:solidFill>
                  <a:latin typeface="Helvetica" panose="020B0604020202020204" pitchFamily="34" charset="0"/>
                  <a:cs typeface="Helvetica" panose="020B0604020202020204" pitchFamily="34" charset="0"/>
                </a:rPr>
                <a:t>Block-k</a:t>
              </a:r>
            </a:p>
          </p:txBody>
        </p:sp>
        <p:sp>
          <p:nvSpPr>
            <p:cNvPr id="56" name="Rectangle 55">
              <a:extLst>
                <a:ext uri="{FF2B5EF4-FFF2-40B4-BE49-F238E27FC236}">
                  <a16:creationId xmlns:a16="http://schemas.microsoft.com/office/drawing/2014/main" id="{E3C68D01-A0AC-5250-5BF8-C905F91DACEE}"/>
                </a:ext>
              </a:extLst>
            </p:cNvPr>
            <p:cNvSpPr/>
            <p:nvPr/>
          </p:nvSpPr>
          <p:spPr>
            <a:xfrm>
              <a:off x="2452610" y="4749718"/>
              <a:ext cx="1251048" cy="441949"/>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r>
                <a:rPr lang="en-US" sz="1500">
                  <a:solidFill>
                    <a:prstClr val="black"/>
                  </a:solidFill>
                  <a:latin typeface="Helvetica" panose="020B0604020202020204" pitchFamily="34" charset="0"/>
                  <a:cs typeface="Helvetica" panose="020B0604020202020204" pitchFamily="34" charset="0"/>
                </a:rPr>
                <a:t>Transformer</a:t>
              </a:r>
            </a:p>
            <a:p>
              <a:pPr algn="ctr" defTabSz="489844"/>
              <a:r>
                <a:rPr lang="en-US" sz="1500">
                  <a:solidFill>
                    <a:prstClr val="black"/>
                  </a:solidFill>
                  <a:latin typeface="Helvetica" panose="020B0604020202020204" pitchFamily="34" charset="0"/>
                  <a:cs typeface="Helvetica" panose="020B0604020202020204" pitchFamily="34" charset="0"/>
                </a:rPr>
                <a:t>Block-0</a:t>
              </a:r>
            </a:p>
          </p:txBody>
        </p:sp>
        <p:cxnSp>
          <p:nvCxnSpPr>
            <p:cNvPr id="57" name="Straight Arrow Connector 56">
              <a:extLst>
                <a:ext uri="{FF2B5EF4-FFF2-40B4-BE49-F238E27FC236}">
                  <a16:creationId xmlns:a16="http://schemas.microsoft.com/office/drawing/2014/main" id="{E3D26267-5B75-FB1A-1989-CD3AB5EDDEE7}"/>
                </a:ext>
              </a:extLst>
            </p:cNvPr>
            <p:cNvCxnSpPr>
              <a:endCxn id="54" idx="2"/>
            </p:cNvCxnSpPr>
            <p:nvPr/>
          </p:nvCxnSpPr>
          <p:spPr>
            <a:xfrm flipV="1">
              <a:off x="3078134" y="3205494"/>
              <a:ext cx="5882" cy="556679"/>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CBDEC0D-775C-7E4B-2CDF-118B73A5D9DC}"/>
                </a:ext>
              </a:extLst>
            </p:cNvPr>
            <p:cNvCxnSpPr>
              <a:cxnSpLocks/>
              <a:stCxn id="56" idx="0"/>
              <a:endCxn id="55" idx="2"/>
            </p:cNvCxnSpPr>
            <p:nvPr/>
          </p:nvCxnSpPr>
          <p:spPr>
            <a:xfrm flipV="1">
              <a:off x="3078134" y="4225238"/>
              <a:ext cx="5882" cy="52448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6F7A4EC-AC2B-E318-FBBD-048D5004D063}"/>
                </a:ext>
              </a:extLst>
            </p:cNvPr>
            <p:cNvCxnSpPr>
              <a:cxnSpLocks/>
              <a:stCxn id="54" idx="0"/>
              <a:endCxn id="61" idx="2"/>
            </p:cNvCxnSpPr>
            <p:nvPr/>
          </p:nvCxnSpPr>
          <p:spPr>
            <a:xfrm flipV="1">
              <a:off x="3084016" y="2487882"/>
              <a:ext cx="215" cy="27566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0" name="Rectangle 59">
            <a:extLst>
              <a:ext uri="{FF2B5EF4-FFF2-40B4-BE49-F238E27FC236}">
                <a16:creationId xmlns:a16="http://schemas.microsoft.com/office/drawing/2014/main" id="{84B18D94-5D2B-4171-98F3-67BF699AB977}"/>
              </a:ext>
            </a:extLst>
          </p:cNvPr>
          <p:cNvSpPr/>
          <p:nvPr/>
        </p:nvSpPr>
        <p:spPr>
          <a:xfrm>
            <a:off x="2519474" y="1777949"/>
            <a:ext cx="1129515" cy="286297"/>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r>
              <a:rPr lang="en-US" sz="1500">
                <a:solidFill>
                  <a:prstClr val="black"/>
                </a:solidFill>
                <a:latin typeface="Helvetica" panose="020B0604020202020204" pitchFamily="34" charset="0"/>
                <a:cs typeface="Helvetica" panose="020B0604020202020204" pitchFamily="34" charset="0"/>
              </a:rPr>
              <a:t>Softmax</a:t>
            </a:r>
          </a:p>
        </p:txBody>
      </p:sp>
      <p:sp>
        <p:nvSpPr>
          <p:cNvPr id="61" name="Rectangle 60">
            <a:extLst>
              <a:ext uri="{FF2B5EF4-FFF2-40B4-BE49-F238E27FC236}">
                <a16:creationId xmlns:a16="http://schemas.microsoft.com/office/drawing/2014/main" id="{010EB9D7-1507-1600-AB8F-252791D31602}"/>
              </a:ext>
            </a:extLst>
          </p:cNvPr>
          <p:cNvSpPr/>
          <p:nvPr/>
        </p:nvSpPr>
        <p:spPr>
          <a:xfrm>
            <a:off x="2519474" y="2203240"/>
            <a:ext cx="1129515" cy="28464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r>
              <a:rPr lang="en-US" sz="1500">
                <a:solidFill>
                  <a:prstClr val="black"/>
                </a:solidFill>
                <a:latin typeface="Helvetica" panose="020B0604020202020204" pitchFamily="34" charset="0"/>
                <a:cs typeface="Helvetica" panose="020B0604020202020204" pitchFamily="34" charset="0"/>
              </a:rPr>
              <a:t>Linear</a:t>
            </a:r>
          </a:p>
        </p:txBody>
      </p:sp>
      <p:cxnSp>
        <p:nvCxnSpPr>
          <p:cNvPr id="62" name="Straight Arrow Connector 61">
            <a:extLst>
              <a:ext uri="{FF2B5EF4-FFF2-40B4-BE49-F238E27FC236}">
                <a16:creationId xmlns:a16="http://schemas.microsoft.com/office/drawing/2014/main" id="{D7D842E2-25D0-E138-557C-EF751AF5A745}"/>
              </a:ext>
            </a:extLst>
          </p:cNvPr>
          <p:cNvCxnSpPr>
            <a:cxnSpLocks/>
            <a:stCxn id="61" idx="0"/>
            <a:endCxn id="60" idx="2"/>
          </p:cNvCxnSpPr>
          <p:nvPr/>
        </p:nvCxnSpPr>
        <p:spPr>
          <a:xfrm flipV="1">
            <a:off x="3084231" y="2064246"/>
            <a:ext cx="0" cy="13899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DF6B728-3E88-F7A4-5669-109E7D5B942B}"/>
              </a:ext>
            </a:extLst>
          </p:cNvPr>
          <p:cNvCxnSpPr>
            <a:cxnSpLocks/>
          </p:cNvCxnSpPr>
          <p:nvPr/>
        </p:nvCxnSpPr>
        <p:spPr>
          <a:xfrm flipV="1">
            <a:off x="3078134" y="1638955"/>
            <a:ext cx="0" cy="13899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7F55003-0C86-D9D6-C852-FF5FADBB6672}"/>
              </a:ext>
            </a:extLst>
          </p:cNvPr>
          <p:cNvSpPr txBox="1"/>
          <p:nvPr/>
        </p:nvSpPr>
        <p:spPr>
          <a:xfrm>
            <a:off x="2592397" y="1340485"/>
            <a:ext cx="995863" cy="324962"/>
          </a:xfrm>
          <a:prstGeom prst="rect">
            <a:avLst/>
          </a:prstGeom>
          <a:noFill/>
        </p:spPr>
        <p:txBody>
          <a:bodyPr wrap="square" rtlCol="0">
            <a:spAutoFit/>
          </a:bodyPr>
          <a:lstStyle/>
          <a:p>
            <a:pPr defTabSz="489844"/>
            <a:r>
              <a:rPr lang="en-US" sz="1929" b="1">
                <a:solidFill>
                  <a:prstClr val="black"/>
                </a:solidFill>
                <a:latin typeface="Helvetica" panose="020B0604020202020204" pitchFamily="34" charset="0"/>
                <a:cs typeface="Helvetica" panose="020B0604020202020204" pitchFamily="34" charset="0"/>
              </a:rPr>
              <a:t>output</a:t>
            </a:r>
          </a:p>
        </p:txBody>
      </p:sp>
      <p:cxnSp>
        <p:nvCxnSpPr>
          <p:cNvPr id="67" name="Straight Arrow Connector 66">
            <a:extLst>
              <a:ext uri="{FF2B5EF4-FFF2-40B4-BE49-F238E27FC236}">
                <a16:creationId xmlns:a16="http://schemas.microsoft.com/office/drawing/2014/main" id="{1A9F84E4-AD6A-6E5A-3E22-747CDC1DB1C7}"/>
              </a:ext>
            </a:extLst>
          </p:cNvPr>
          <p:cNvCxnSpPr>
            <a:cxnSpLocks/>
            <a:stCxn id="51" idx="0"/>
          </p:cNvCxnSpPr>
          <p:nvPr/>
        </p:nvCxnSpPr>
        <p:spPr>
          <a:xfrm flipV="1">
            <a:off x="3074806" y="5191667"/>
            <a:ext cx="3329" cy="43978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22A2E85-9663-B78D-2E0D-443953F451CF}"/>
              </a:ext>
            </a:extLst>
          </p:cNvPr>
          <p:cNvCxnSpPr>
            <a:cxnSpLocks/>
          </p:cNvCxnSpPr>
          <p:nvPr/>
        </p:nvCxnSpPr>
        <p:spPr>
          <a:xfrm flipV="1">
            <a:off x="3703658" y="2051769"/>
            <a:ext cx="1332653" cy="1731520"/>
          </a:xfrm>
          <a:prstGeom prst="line">
            <a:avLst/>
          </a:prstGeom>
          <a:ln w="22225"/>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25283359-557B-A968-B685-62208F4554F2}"/>
              </a:ext>
            </a:extLst>
          </p:cNvPr>
          <p:cNvCxnSpPr>
            <a:cxnSpLocks/>
          </p:cNvCxnSpPr>
          <p:nvPr/>
        </p:nvCxnSpPr>
        <p:spPr>
          <a:xfrm>
            <a:off x="3703713" y="4225238"/>
            <a:ext cx="1332598" cy="1685022"/>
          </a:xfrm>
          <a:prstGeom prst="line">
            <a:avLst/>
          </a:prstGeom>
          <a:ln w="22225"/>
        </p:spPr>
        <p:style>
          <a:lnRef idx="1">
            <a:schemeClr val="dk1"/>
          </a:lnRef>
          <a:fillRef idx="0">
            <a:schemeClr val="dk1"/>
          </a:fillRef>
          <a:effectRef idx="0">
            <a:schemeClr val="dk1"/>
          </a:effectRef>
          <a:fontRef idx="minor">
            <a:schemeClr val="tx1"/>
          </a:fontRef>
        </p:style>
      </p:cxnSp>
      <p:sp>
        <p:nvSpPr>
          <p:cNvPr id="70" name="Rectangle 69">
            <a:extLst>
              <a:ext uri="{FF2B5EF4-FFF2-40B4-BE49-F238E27FC236}">
                <a16:creationId xmlns:a16="http://schemas.microsoft.com/office/drawing/2014/main" id="{C22AF320-E396-C65F-CEA5-90A7E59A5A52}"/>
              </a:ext>
            </a:extLst>
          </p:cNvPr>
          <p:cNvSpPr/>
          <p:nvPr/>
        </p:nvSpPr>
        <p:spPr>
          <a:xfrm>
            <a:off x="5032445" y="2051769"/>
            <a:ext cx="5267739" cy="3858491"/>
          </a:xfrm>
          <a:prstGeom prst="rect">
            <a:avLst/>
          </a:prstGeom>
          <a:solidFill>
            <a:schemeClr val="bg1">
              <a:lumMod val="95000"/>
            </a:schemeClr>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endParaRPr lang="en-US" sz="1929">
              <a:solidFill>
                <a:prstClr val="white"/>
              </a:solidFill>
              <a:latin typeface="Calibri" panose="020F0502020204030204"/>
            </a:endParaRPr>
          </a:p>
        </p:txBody>
      </p:sp>
      <p:sp>
        <p:nvSpPr>
          <p:cNvPr id="72" name="Rectangle: Rounded Corners 71">
            <a:extLst>
              <a:ext uri="{FF2B5EF4-FFF2-40B4-BE49-F238E27FC236}">
                <a16:creationId xmlns:a16="http://schemas.microsoft.com/office/drawing/2014/main" id="{BE9F6826-C1CA-F951-E106-45C61D64E748}"/>
              </a:ext>
            </a:extLst>
          </p:cNvPr>
          <p:cNvSpPr/>
          <p:nvPr/>
        </p:nvSpPr>
        <p:spPr>
          <a:xfrm>
            <a:off x="7974222" y="3350723"/>
            <a:ext cx="1889092" cy="1551670"/>
          </a:xfrm>
          <a:prstGeom prst="roundRect">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endParaRPr lang="en-US" sz="2221">
              <a:solidFill>
                <a:prstClr val="white"/>
              </a:solidFill>
              <a:latin typeface="Calibri" panose="020F0502020204030204"/>
            </a:endParaRPr>
          </a:p>
        </p:txBody>
      </p:sp>
      <p:sp>
        <p:nvSpPr>
          <p:cNvPr id="73" name="Rectangle: Rounded Corners 72">
            <a:extLst>
              <a:ext uri="{FF2B5EF4-FFF2-40B4-BE49-F238E27FC236}">
                <a16:creationId xmlns:a16="http://schemas.microsoft.com/office/drawing/2014/main" id="{8184C34D-38B9-A85A-7D83-993BC06C73BE}"/>
              </a:ext>
            </a:extLst>
          </p:cNvPr>
          <p:cNvSpPr/>
          <p:nvPr/>
        </p:nvSpPr>
        <p:spPr>
          <a:xfrm>
            <a:off x="5460111" y="2759085"/>
            <a:ext cx="1772652" cy="2196573"/>
          </a:xfrm>
          <a:prstGeom prst="roundRect">
            <a:avLst/>
          </a:prstGeom>
          <a:solidFill>
            <a:schemeClr val="accent4">
              <a:lumMod val="20000"/>
              <a:lumOff val="80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endParaRPr lang="en-US" sz="2221">
              <a:solidFill>
                <a:prstClr val="white"/>
              </a:solidFill>
              <a:latin typeface="Calibri" panose="020F0502020204030204"/>
            </a:endParaRPr>
          </a:p>
        </p:txBody>
      </p:sp>
      <p:cxnSp>
        <p:nvCxnSpPr>
          <p:cNvPr id="74" name="Straight Arrow Connector 73">
            <a:extLst>
              <a:ext uri="{FF2B5EF4-FFF2-40B4-BE49-F238E27FC236}">
                <a16:creationId xmlns:a16="http://schemas.microsoft.com/office/drawing/2014/main" id="{B624ED6D-AD28-F94C-95DB-75D343CB4D31}"/>
              </a:ext>
            </a:extLst>
          </p:cNvPr>
          <p:cNvCxnSpPr>
            <a:cxnSpLocks/>
            <a:endCxn id="89" idx="2"/>
          </p:cNvCxnSpPr>
          <p:nvPr/>
        </p:nvCxnSpPr>
        <p:spPr>
          <a:xfrm flipV="1">
            <a:off x="6342197" y="5376239"/>
            <a:ext cx="1" cy="28464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888BA8B4-B25E-9136-EF80-FC5ED51C6C64}"/>
              </a:ext>
            </a:extLst>
          </p:cNvPr>
          <p:cNvCxnSpPr>
            <a:cxnSpLocks/>
          </p:cNvCxnSpPr>
          <p:nvPr/>
        </p:nvCxnSpPr>
        <p:spPr>
          <a:xfrm rot="16200000" flipV="1">
            <a:off x="4641804" y="3870048"/>
            <a:ext cx="3202471" cy="213465"/>
          </a:xfrm>
          <a:prstGeom prst="bentConnector4">
            <a:avLst>
              <a:gd name="adj1" fmla="val -2348"/>
              <a:gd name="adj2" fmla="val 53056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3E0FC83D-C740-F538-4F87-7C4CA9EF7933}"/>
              </a:ext>
            </a:extLst>
          </p:cNvPr>
          <p:cNvSpPr/>
          <p:nvPr/>
        </p:nvSpPr>
        <p:spPr>
          <a:xfrm>
            <a:off x="5601391" y="4272899"/>
            <a:ext cx="1477089" cy="28464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r>
              <a:rPr lang="en-US" sz="1770">
                <a:solidFill>
                  <a:prstClr val="black"/>
                </a:solidFill>
                <a:latin typeface="Helvetica" panose="020B0604020202020204" pitchFamily="34" charset="0"/>
                <a:cs typeface="Helvetica" panose="020B0604020202020204" pitchFamily="34" charset="0"/>
              </a:rPr>
              <a:t>Linear</a:t>
            </a:r>
          </a:p>
        </p:txBody>
      </p:sp>
      <p:cxnSp>
        <p:nvCxnSpPr>
          <p:cNvPr id="79" name="Straight Arrow Connector 78">
            <a:extLst>
              <a:ext uri="{FF2B5EF4-FFF2-40B4-BE49-F238E27FC236}">
                <a16:creationId xmlns:a16="http://schemas.microsoft.com/office/drawing/2014/main" id="{2F5D2625-5CBC-328E-B0EC-E8E0DBE5247B}"/>
              </a:ext>
            </a:extLst>
          </p:cNvPr>
          <p:cNvCxnSpPr>
            <a:cxnSpLocks/>
            <a:stCxn id="89" idx="0"/>
            <a:endCxn id="76" idx="2"/>
          </p:cNvCxnSpPr>
          <p:nvPr/>
        </p:nvCxnSpPr>
        <p:spPr>
          <a:xfrm flipH="1" flipV="1">
            <a:off x="6339936" y="4557539"/>
            <a:ext cx="2262" cy="5340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7665802-6746-E0FA-A953-98DBDA3DD9C8}"/>
              </a:ext>
            </a:extLst>
          </p:cNvPr>
          <p:cNvCxnSpPr>
            <a:cxnSpLocks/>
          </p:cNvCxnSpPr>
          <p:nvPr/>
        </p:nvCxnSpPr>
        <p:spPr>
          <a:xfrm flipV="1">
            <a:off x="6328594" y="3866381"/>
            <a:ext cx="0" cy="4003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06497EC0-94F8-D687-BE53-5C55E16966AC}"/>
              </a:ext>
            </a:extLst>
          </p:cNvPr>
          <p:cNvSpPr/>
          <p:nvPr/>
        </p:nvSpPr>
        <p:spPr>
          <a:xfrm>
            <a:off x="5761667" y="3547029"/>
            <a:ext cx="1247804" cy="321281"/>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r>
              <a:rPr lang="en-US" sz="1929">
                <a:solidFill>
                  <a:prstClr val="black"/>
                </a:solidFill>
                <a:latin typeface="Helvetica" panose="020B0604020202020204" pitchFamily="34" charset="0"/>
                <a:cs typeface="Helvetica" panose="020B0604020202020204" pitchFamily="34" charset="0"/>
              </a:rPr>
              <a:t>Attention</a:t>
            </a:r>
          </a:p>
        </p:txBody>
      </p:sp>
      <p:sp>
        <p:nvSpPr>
          <p:cNvPr id="82" name="Rectangle 81">
            <a:extLst>
              <a:ext uri="{FF2B5EF4-FFF2-40B4-BE49-F238E27FC236}">
                <a16:creationId xmlns:a16="http://schemas.microsoft.com/office/drawing/2014/main" id="{0AE2ED2E-FA10-DE47-A80E-BCA7F0C79C6F}"/>
              </a:ext>
            </a:extLst>
          </p:cNvPr>
          <p:cNvSpPr/>
          <p:nvPr/>
        </p:nvSpPr>
        <p:spPr>
          <a:xfrm>
            <a:off x="5764702" y="2885259"/>
            <a:ext cx="1247805" cy="32128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r>
              <a:rPr lang="en-US" sz="1929">
                <a:solidFill>
                  <a:prstClr val="black"/>
                </a:solidFill>
                <a:latin typeface="Helvetica" panose="020B0604020202020204" pitchFamily="34" charset="0"/>
                <a:cs typeface="Helvetica" panose="020B0604020202020204" pitchFamily="34" charset="0"/>
              </a:rPr>
              <a:t>Linear</a:t>
            </a:r>
          </a:p>
        </p:txBody>
      </p:sp>
      <p:cxnSp>
        <p:nvCxnSpPr>
          <p:cNvPr id="83" name="Straight Connector 82">
            <a:extLst>
              <a:ext uri="{FF2B5EF4-FFF2-40B4-BE49-F238E27FC236}">
                <a16:creationId xmlns:a16="http://schemas.microsoft.com/office/drawing/2014/main" id="{0DA8BBA8-9DE1-8D0C-0972-F224993B9CC5}"/>
              </a:ext>
            </a:extLst>
          </p:cNvPr>
          <p:cNvCxnSpPr>
            <a:cxnSpLocks/>
            <a:stCxn id="82" idx="2"/>
            <a:endCxn id="81" idx="0"/>
          </p:cNvCxnSpPr>
          <p:nvPr/>
        </p:nvCxnSpPr>
        <p:spPr>
          <a:xfrm flipH="1">
            <a:off x="6385569" y="3206540"/>
            <a:ext cx="3035" cy="340489"/>
          </a:xfrm>
          <a:prstGeom prst="line">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7FC130C3-2608-5BEA-99AB-1CA939B7828C}"/>
              </a:ext>
            </a:extLst>
          </p:cNvPr>
          <p:cNvCxnSpPr>
            <a:cxnSpLocks/>
            <a:stCxn id="82" idx="0"/>
            <a:endCxn id="86" idx="4"/>
          </p:cNvCxnSpPr>
          <p:nvPr/>
        </p:nvCxnSpPr>
        <p:spPr>
          <a:xfrm flipV="1">
            <a:off x="6388604" y="2545971"/>
            <a:ext cx="5224" cy="3392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8B5F3A9A-0C79-69EC-C8B4-086AE6E10A79}"/>
              </a:ext>
            </a:extLst>
          </p:cNvPr>
          <p:cNvGrpSpPr/>
          <p:nvPr/>
        </p:nvGrpSpPr>
        <p:grpSpPr>
          <a:xfrm>
            <a:off x="6190092" y="2226637"/>
            <a:ext cx="407470" cy="319334"/>
            <a:chOff x="5872435" y="5007428"/>
            <a:chExt cx="290285" cy="268514"/>
          </a:xfrm>
        </p:grpSpPr>
        <p:sp>
          <p:nvSpPr>
            <p:cNvPr id="86" name="Oval 85">
              <a:extLst>
                <a:ext uri="{FF2B5EF4-FFF2-40B4-BE49-F238E27FC236}">
                  <a16:creationId xmlns:a16="http://schemas.microsoft.com/office/drawing/2014/main" id="{6D238062-1F79-0FA0-1F10-11CDC3D99B13}"/>
                </a:ext>
              </a:extLst>
            </p:cNvPr>
            <p:cNvSpPr/>
            <p:nvPr/>
          </p:nvSpPr>
          <p:spPr>
            <a:xfrm>
              <a:off x="5872435" y="5007428"/>
              <a:ext cx="290285" cy="26851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endParaRPr lang="en-US" sz="4500" b="1">
                <a:solidFill>
                  <a:prstClr val="black"/>
                </a:solidFill>
                <a:latin typeface="Calibri" panose="020F0502020204030204"/>
              </a:endParaRPr>
            </a:p>
          </p:txBody>
        </p:sp>
        <p:cxnSp>
          <p:nvCxnSpPr>
            <p:cNvPr id="87" name="Straight Connector 86">
              <a:extLst>
                <a:ext uri="{FF2B5EF4-FFF2-40B4-BE49-F238E27FC236}">
                  <a16:creationId xmlns:a16="http://schemas.microsoft.com/office/drawing/2014/main" id="{18921350-DA11-E5FA-0E5B-0269D917963B}"/>
                </a:ext>
              </a:extLst>
            </p:cNvPr>
            <p:cNvCxnSpPr>
              <a:cxnSpLocks/>
              <a:stCxn id="86" idx="0"/>
              <a:endCxn id="86" idx="4"/>
            </p:cNvCxnSpPr>
            <p:nvPr/>
          </p:nvCxnSpPr>
          <p:spPr>
            <a:xfrm>
              <a:off x="6017578" y="5007428"/>
              <a:ext cx="0" cy="268514"/>
            </a:xfrm>
            <a:prstGeom prst="line">
              <a:avLst/>
            </a:prstGeom>
            <a:ln w="22225"/>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356400AA-0CC1-1A82-D2D3-96CD556D1F93}"/>
                </a:ext>
              </a:extLst>
            </p:cNvPr>
            <p:cNvCxnSpPr>
              <a:cxnSpLocks/>
              <a:stCxn id="86" idx="2"/>
              <a:endCxn id="86" idx="6"/>
            </p:cNvCxnSpPr>
            <p:nvPr/>
          </p:nvCxnSpPr>
          <p:spPr>
            <a:xfrm>
              <a:off x="5872435" y="5141685"/>
              <a:ext cx="290285" cy="0"/>
            </a:xfrm>
            <a:prstGeom prst="line">
              <a:avLst/>
            </a:prstGeom>
            <a:ln w="22225"/>
          </p:spPr>
          <p:style>
            <a:lnRef idx="1">
              <a:schemeClr val="dk1"/>
            </a:lnRef>
            <a:fillRef idx="0">
              <a:schemeClr val="dk1"/>
            </a:fillRef>
            <a:effectRef idx="0">
              <a:schemeClr val="dk1"/>
            </a:effectRef>
            <a:fontRef idx="minor">
              <a:schemeClr val="tx1"/>
            </a:fontRef>
          </p:style>
        </p:cxnSp>
      </p:grpSp>
      <p:sp>
        <p:nvSpPr>
          <p:cNvPr id="89" name="Rectangle 88">
            <a:extLst>
              <a:ext uri="{FF2B5EF4-FFF2-40B4-BE49-F238E27FC236}">
                <a16:creationId xmlns:a16="http://schemas.microsoft.com/office/drawing/2014/main" id="{BEA22B7F-B34E-BC98-CA67-F00082B8FD7B}"/>
              </a:ext>
            </a:extLst>
          </p:cNvPr>
          <p:cNvSpPr/>
          <p:nvPr/>
        </p:nvSpPr>
        <p:spPr>
          <a:xfrm>
            <a:off x="5603653" y="5091598"/>
            <a:ext cx="1477089" cy="284640"/>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r>
              <a:rPr lang="en-US" sz="1770">
                <a:solidFill>
                  <a:prstClr val="black"/>
                </a:solidFill>
                <a:latin typeface="Helvetica" panose="020B0604020202020204" pitchFamily="34" charset="0"/>
                <a:cs typeface="Helvetica" panose="020B0604020202020204" pitchFamily="34" charset="0"/>
              </a:rPr>
              <a:t>Layer norm</a:t>
            </a:r>
          </a:p>
        </p:txBody>
      </p:sp>
      <p:cxnSp>
        <p:nvCxnSpPr>
          <p:cNvPr id="90" name="Straight Arrow Connector 89">
            <a:extLst>
              <a:ext uri="{FF2B5EF4-FFF2-40B4-BE49-F238E27FC236}">
                <a16:creationId xmlns:a16="http://schemas.microsoft.com/office/drawing/2014/main" id="{5993F8AB-413D-A5DC-71AE-DFB3E4F98CA1}"/>
              </a:ext>
            </a:extLst>
          </p:cNvPr>
          <p:cNvCxnSpPr>
            <a:cxnSpLocks/>
          </p:cNvCxnSpPr>
          <p:nvPr/>
        </p:nvCxnSpPr>
        <p:spPr>
          <a:xfrm flipV="1">
            <a:off x="9062436" y="2614513"/>
            <a:ext cx="0" cy="21921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EE5B9CD0-2614-26F7-D9FB-D7AED6F62C8A}"/>
              </a:ext>
            </a:extLst>
          </p:cNvPr>
          <p:cNvSpPr/>
          <p:nvPr/>
        </p:nvSpPr>
        <p:spPr>
          <a:xfrm>
            <a:off x="8331162" y="5091598"/>
            <a:ext cx="1477089" cy="284640"/>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r>
              <a:rPr lang="en-US" sz="1770">
                <a:solidFill>
                  <a:prstClr val="black"/>
                </a:solidFill>
                <a:latin typeface="Helvetica" panose="020B0604020202020204" pitchFamily="34" charset="0"/>
                <a:cs typeface="Helvetica" panose="020B0604020202020204" pitchFamily="34" charset="0"/>
              </a:rPr>
              <a:t>Layer norm</a:t>
            </a:r>
          </a:p>
        </p:txBody>
      </p:sp>
      <p:sp>
        <p:nvSpPr>
          <p:cNvPr id="92" name="Rectangle 91">
            <a:extLst>
              <a:ext uri="{FF2B5EF4-FFF2-40B4-BE49-F238E27FC236}">
                <a16:creationId xmlns:a16="http://schemas.microsoft.com/office/drawing/2014/main" id="{E3A38E39-2342-9883-502F-659EFBECB415}"/>
              </a:ext>
            </a:extLst>
          </p:cNvPr>
          <p:cNvSpPr/>
          <p:nvPr/>
        </p:nvSpPr>
        <p:spPr>
          <a:xfrm>
            <a:off x="8503804" y="4459028"/>
            <a:ext cx="1123315" cy="32128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r>
              <a:rPr lang="en-US" sz="1929">
                <a:solidFill>
                  <a:prstClr val="black"/>
                </a:solidFill>
                <a:latin typeface="Helvetica" panose="020B0604020202020204" pitchFamily="34" charset="0"/>
                <a:cs typeface="Helvetica" panose="020B0604020202020204" pitchFamily="34" charset="0"/>
              </a:rPr>
              <a:t>Linear</a:t>
            </a:r>
          </a:p>
        </p:txBody>
      </p:sp>
      <p:sp>
        <p:nvSpPr>
          <p:cNvPr id="93" name="Rectangle 92">
            <a:extLst>
              <a:ext uri="{FF2B5EF4-FFF2-40B4-BE49-F238E27FC236}">
                <a16:creationId xmlns:a16="http://schemas.microsoft.com/office/drawing/2014/main" id="{695344A7-35C4-2399-688F-3FB827E5377D}"/>
              </a:ext>
            </a:extLst>
          </p:cNvPr>
          <p:cNvSpPr/>
          <p:nvPr/>
        </p:nvSpPr>
        <p:spPr>
          <a:xfrm>
            <a:off x="8503804" y="3962880"/>
            <a:ext cx="1123315" cy="321281"/>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r>
              <a:rPr lang="en-US" sz="1929">
                <a:solidFill>
                  <a:prstClr val="black"/>
                </a:solidFill>
                <a:latin typeface="Helvetica" panose="020B0604020202020204" pitchFamily="34" charset="0"/>
                <a:cs typeface="Helvetica" panose="020B0604020202020204" pitchFamily="34" charset="0"/>
              </a:rPr>
              <a:t>GeLU</a:t>
            </a:r>
          </a:p>
        </p:txBody>
      </p:sp>
      <p:sp>
        <p:nvSpPr>
          <p:cNvPr id="94" name="Rectangle 93">
            <a:extLst>
              <a:ext uri="{FF2B5EF4-FFF2-40B4-BE49-F238E27FC236}">
                <a16:creationId xmlns:a16="http://schemas.microsoft.com/office/drawing/2014/main" id="{11F1D5B5-D4CE-2E37-1CEC-8CD154FA3706}"/>
              </a:ext>
            </a:extLst>
          </p:cNvPr>
          <p:cNvSpPr/>
          <p:nvPr/>
        </p:nvSpPr>
        <p:spPr>
          <a:xfrm>
            <a:off x="8503805" y="3488616"/>
            <a:ext cx="1123313" cy="32128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r>
              <a:rPr lang="en-US" sz="1929">
                <a:solidFill>
                  <a:prstClr val="black"/>
                </a:solidFill>
                <a:latin typeface="Helvetica" panose="020B0604020202020204" pitchFamily="34" charset="0"/>
                <a:cs typeface="Helvetica" panose="020B0604020202020204" pitchFamily="34" charset="0"/>
              </a:rPr>
              <a:t>Linear</a:t>
            </a:r>
          </a:p>
        </p:txBody>
      </p:sp>
      <p:cxnSp>
        <p:nvCxnSpPr>
          <p:cNvPr id="95" name="Straight Connector 94">
            <a:extLst>
              <a:ext uri="{FF2B5EF4-FFF2-40B4-BE49-F238E27FC236}">
                <a16:creationId xmlns:a16="http://schemas.microsoft.com/office/drawing/2014/main" id="{4D3DFC6E-2B2F-F258-4F48-C4E4C9C2384E}"/>
              </a:ext>
            </a:extLst>
          </p:cNvPr>
          <p:cNvCxnSpPr>
            <a:cxnSpLocks/>
            <a:stCxn id="93" idx="2"/>
            <a:endCxn id="92" idx="0"/>
          </p:cNvCxnSpPr>
          <p:nvPr/>
        </p:nvCxnSpPr>
        <p:spPr>
          <a:xfrm>
            <a:off x="9065461" y="4284160"/>
            <a:ext cx="0" cy="174868"/>
          </a:xfrm>
          <a:prstGeom prst="line">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8F5968A-07EB-FE0A-C315-40F49A9A909B}"/>
              </a:ext>
            </a:extLst>
          </p:cNvPr>
          <p:cNvCxnSpPr>
            <a:cxnSpLocks/>
            <a:stCxn id="94" idx="2"/>
            <a:endCxn id="93" idx="0"/>
          </p:cNvCxnSpPr>
          <p:nvPr/>
        </p:nvCxnSpPr>
        <p:spPr>
          <a:xfrm>
            <a:off x="9065461" y="3809896"/>
            <a:ext cx="0" cy="152984"/>
          </a:xfrm>
          <a:prstGeom prst="line">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8A204762-2BC9-178C-B5C1-26E6D36E2CF6}"/>
              </a:ext>
            </a:extLst>
          </p:cNvPr>
          <p:cNvCxnSpPr>
            <a:cxnSpLocks/>
            <a:stCxn id="94" idx="0"/>
            <a:endCxn id="100" idx="4"/>
          </p:cNvCxnSpPr>
          <p:nvPr/>
        </p:nvCxnSpPr>
        <p:spPr>
          <a:xfrm flipH="1" flipV="1">
            <a:off x="9060363" y="3153063"/>
            <a:ext cx="5098" cy="3355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C937AE63-E3F8-014F-4FEB-D8278804741F}"/>
              </a:ext>
            </a:extLst>
          </p:cNvPr>
          <p:cNvCxnSpPr>
            <a:cxnSpLocks/>
            <a:endCxn id="100" idx="6"/>
          </p:cNvCxnSpPr>
          <p:nvPr/>
        </p:nvCxnSpPr>
        <p:spPr>
          <a:xfrm rot="5400000" flipH="1" flipV="1">
            <a:off x="7894160" y="4165971"/>
            <a:ext cx="2542509" cy="197367"/>
          </a:xfrm>
          <a:prstGeom prst="bentConnector4">
            <a:avLst>
              <a:gd name="adj1" fmla="val -517"/>
              <a:gd name="adj2" fmla="val 54272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598604EB-25CF-4164-58E8-1AEE4CB6D171}"/>
              </a:ext>
            </a:extLst>
          </p:cNvPr>
          <p:cNvGrpSpPr/>
          <p:nvPr/>
        </p:nvGrpSpPr>
        <p:grpSpPr>
          <a:xfrm>
            <a:off x="8856628" y="2833729"/>
            <a:ext cx="407470" cy="319334"/>
            <a:chOff x="5831114" y="5007428"/>
            <a:chExt cx="290285" cy="268514"/>
          </a:xfrm>
        </p:grpSpPr>
        <p:sp>
          <p:nvSpPr>
            <p:cNvPr id="100" name="Oval 99">
              <a:extLst>
                <a:ext uri="{FF2B5EF4-FFF2-40B4-BE49-F238E27FC236}">
                  <a16:creationId xmlns:a16="http://schemas.microsoft.com/office/drawing/2014/main" id="{81692219-8641-6FD2-E3AC-C5419B1EAC83}"/>
                </a:ext>
              </a:extLst>
            </p:cNvPr>
            <p:cNvSpPr/>
            <p:nvPr/>
          </p:nvSpPr>
          <p:spPr>
            <a:xfrm>
              <a:off x="5831114" y="5007428"/>
              <a:ext cx="290285" cy="26851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89844"/>
              <a:endParaRPr lang="en-US" sz="4500" b="1">
                <a:solidFill>
                  <a:prstClr val="black"/>
                </a:solidFill>
                <a:latin typeface="Calibri" panose="020F0502020204030204"/>
              </a:endParaRPr>
            </a:p>
          </p:txBody>
        </p:sp>
        <p:cxnSp>
          <p:nvCxnSpPr>
            <p:cNvPr id="101" name="Straight Connector 100">
              <a:extLst>
                <a:ext uri="{FF2B5EF4-FFF2-40B4-BE49-F238E27FC236}">
                  <a16:creationId xmlns:a16="http://schemas.microsoft.com/office/drawing/2014/main" id="{D4C71637-3C24-7C37-EFC2-84F035C3746B}"/>
                </a:ext>
              </a:extLst>
            </p:cNvPr>
            <p:cNvCxnSpPr>
              <a:cxnSpLocks/>
              <a:stCxn id="100" idx="0"/>
              <a:endCxn id="100" idx="4"/>
            </p:cNvCxnSpPr>
            <p:nvPr/>
          </p:nvCxnSpPr>
          <p:spPr>
            <a:xfrm>
              <a:off x="5976257" y="5007428"/>
              <a:ext cx="0" cy="268514"/>
            </a:xfrm>
            <a:prstGeom prst="line">
              <a:avLst/>
            </a:prstGeom>
            <a:ln w="22225"/>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48655CD0-C481-077F-718B-122CDB527372}"/>
                </a:ext>
              </a:extLst>
            </p:cNvPr>
            <p:cNvCxnSpPr>
              <a:cxnSpLocks/>
              <a:stCxn id="100" idx="2"/>
              <a:endCxn id="100" idx="6"/>
            </p:cNvCxnSpPr>
            <p:nvPr/>
          </p:nvCxnSpPr>
          <p:spPr>
            <a:xfrm>
              <a:off x="5831114" y="5141685"/>
              <a:ext cx="290285" cy="0"/>
            </a:xfrm>
            <a:prstGeom prst="line">
              <a:avLst/>
            </a:prstGeom>
            <a:ln w="22225"/>
          </p:spPr>
          <p:style>
            <a:lnRef idx="1">
              <a:schemeClr val="dk1"/>
            </a:lnRef>
            <a:fillRef idx="0">
              <a:schemeClr val="dk1"/>
            </a:fillRef>
            <a:effectRef idx="0">
              <a:schemeClr val="dk1"/>
            </a:effectRef>
            <a:fontRef idx="minor">
              <a:schemeClr val="tx1"/>
            </a:fontRef>
          </p:style>
        </p:cxnSp>
      </p:grpSp>
      <p:sp>
        <p:nvSpPr>
          <p:cNvPr id="103" name="TextBox 102">
            <a:extLst>
              <a:ext uri="{FF2B5EF4-FFF2-40B4-BE49-F238E27FC236}">
                <a16:creationId xmlns:a16="http://schemas.microsoft.com/office/drawing/2014/main" id="{626BAB6E-F254-6206-5A31-4F38B29FF08E}"/>
              </a:ext>
            </a:extLst>
          </p:cNvPr>
          <p:cNvSpPr txBox="1"/>
          <p:nvPr/>
        </p:nvSpPr>
        <p:spPr>
          <a:xfrm>
            <a:off x="8649762" y="2360938"/>
            <a:ext cx="995864" cy="269820"/>
          </a:xfrm>
          <a:prstGeom prst="rect">
            <a:avLst/>
          </a:prstGeom>
          <a:noFill/>
        </p:spPr>
        <p:txBody>
          <a:bodyPr wrap="square" rtlCol="0">
            <a:spAutoFit/>
          </a:bodyPr>
          <a:lstStyle/>
          <a:p>
            <a:pPr defTabSz="489844"/>
            <a:r>
              <a:rPr lang="en-US" sz="1500" b="1">
                <a:solidFill>
                  <a:prstClr val="black"/>
                </a:solidFill>
                <a:latin typeface="Helvetica" panose="020B0604020202020204" pitchFamily="34" charset="0"/>
                <a:cs typeface="Helvetica" panose="020B0604020202020204" pitchFamily="34" charset="0"/>
              </a:rPr>
              <a:t>output</a:t>
            </a:r>
          </a:p>
        </p:txBody>
      </p:sp>
      <p:cxnSp>
        <p:nvCxnSpPr>
          <p:cNvPr id="104" name="Connector: Elbow 103">
            <a:extLst>
              <a:ext uri="{FF2B5EF4-FFF2-40B4-BE49-F238E27FC236}">
                <a16:creationId xmlns:a16="http://schemas.microsoft.com/office/drawing/2014/main" id="{0B6A8A24-C44F-0EE2-F0CE-6FB9C79D486F}"/>
              </a:ext>
            </a:extLst>
          </p:cNvPr>
          <p:cNvCxnSpPr>
            <a:stCxn id="86" idx="6"/>
            <a:endCxn id="91" idx="2"/>
          </p:cNvCxnSpPr>
          <p:nvPr/>
        </p:nvCxnSpPr>
        <p:spPr>
          <a:xfrm>
            <a:off x="6597565" y="2386303"/>
            <a:ext cx="2472142" cy="2989935"/>
          </a:xfrm>
          <a:prstGeom prst="bentConnector4">
            <a:avLst>
              <a:gd name="adj1" fmla="val 35063"/>
              <a:gd name="adj2" fmla="val 10684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14351C2A-9877-BBFC-CD96-908D314499E6}"/>
              </a:ext>
            </a:extLst>
          </p:cNvPr>
          <p:cNvSpPr txBox="1"/>
          <p:nvPr/>
        </p:nvSpPr>
        <p:spPr>
          <a:xfrm rot="16200000">
            <a:off x="7799597" y="3721654"/>
            <a:ext cx="911208" cy="561958"/>
          </a:xfrm>
          <a:prstGeom prst="rect">
            <a:avLst/>
          </a:prstGeom>
          <a:noFill/>
        </p:spPr>
        <p:txBody>
          <a:bodyPr wrap="square" rtlCol="0">
            <a:spAutoFit/>
          </a:bodyPr>
          <a:lstStyle/>
          <a:p>
            <a:pPr defTabSz="489844"/>
            <a:r>
              <a:rPr lang="en-US" sz="3000" b="1" dirty="0">
                <a:solidFill>
                  <a:prstClr val="black"/>
                </a:solidFill>
                <a:latin typeface="Calibri" panose="020F0502020204030204"/>
              </a:rPr>
              <a:t>FFN</a:t>
            </a:r>
          </a:p>
        </p:txBody>
      </p:sp>
      <p:cxnSp>
        <p:nvCxnSpPr>
          <p:cNvPr id="106" name="Straight Arrow Connector 105">
            <a:extLst>
              <a:ext uri="{FF2B5EF4-FFF2-40B4-BE49-F238E27FC236}">
                <a16:creationId xmlns:a16="http://schemas.microsoft.com/office/drawing/2014/main" id="{94DE44FB-94FD-34C6-C8A2-3A7EFBED5BA5}"/>
              </a:ext>
            </a:extLst>
          </p:cNvPr>
          <p:cNvCxnSpPr>
            <a:cxnSpLocks/>
            <a:stCxn id="91" idx="0"/>
            <a:endCxn id="92" idx="2"/>
          </p:cNvCxnSpPr>
          <p:nvPr/>
        </p:nvCxnSpPr>
        <p:spPr>
          <a:xfrm flipH="1" flipV="1">
            <a:off x="9065458" y="4780308"/>
            <a:ext cx="4248" cy="3112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83BA1346-2806-85B1-5191-FA93AD2FA6EA}"/>
              </a:ext>
            </a:extLst>
          </p:cNvPr>
          <p:cNvCxnSpPr>
            <a:cxnSpLocks/>
          </p:cNvCxnSpPr>
          <p:nvPr/>
        </p:nvCxnSpPr>
        <p:spPr>
          <a:xfrm flipV="1">
            <a:off x="5923435" y="3864467"/>
            <a:ext cx="0" cy="4003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1FDA1DE6-D586-8166-1449-DF425A760ED8}"/>
              </a:ext>
            </a:extLst>
          </p:cNvPr>
          <p:cNvSpPr txBox="1"/>
          <p:nvPr/>
        </p:nvSpPr>
        <p:spPr>
          <a:xfrm>
            <a:off x="5865429" y="3951378"/>
            <a:ext cx="354557" cy="324962"/>
          </a:xfrm>
          <a:prstGeom prst="rect">
            <a:avLst/>
          </a:prstGeom>
          <a:noFill/>
        </p:spPr>
        <p:txBody>
          <a:bodyPr wrap="square" rtlCol="0">
            <a:spAutoFit/>
          </a:bodyPr>
          <a:lstStyle/>
          <a:p>
            <a:pPr defTabSz="489844"/>
            <a:r>
              <a:rPr lang="en-US" sz="1929" b="1">
                <a:solidFill>
                  <a:prstClr val="black"/>
                </a:solidFill>
                <a:latin typeface="Calibri" panose="020F0502020204030204"/>
              </a:rPr>
              <a:t>Q</a:t>
            </a:r>
          </a:p>
        </p:txBody>
      </p:sp>
      <p:sp>
        <p:nvSpPr>
          <p:cNvPr id="109" name="TextBox 108">
            <a:extLst>
              <a:ext uri="{FF2B5EF4-FFF2-40B4-BE49-F238E27FC236}">
                <a16:creationId xmlns:a16="http://schemas.microsoft.com/office/drawing/2014/main" id="{6B107565-0293-C888-8CFA-9E87297BBF1E}"/>
              </a:ext>
            </a:extLst>
          </p:cNvPr>
          <p:cNvSpPr txBox="1"/>
          <p:nvPr/>
        </p:nvSpPr>
        <p:spPr>
          <a:xfrm>
            <a:off x="6268048" y="3962880"/>
            <a:ext cx="354557" cy="324962"/>
          </a:xfrm>
          <a:prstGeom prst="rect">
            <a:avLst/>
          </a:prstGeom>
          <a:noFill/>
        </p:spPr>
        <p:txBody>
          <a:bodyPr wrap="square" rtlCol="0">
            <a:spAutoFit/>
          </a:bodyPr>
          <a:lstStyle/>
          <a:p>
            <a:pPr defTabSz="489844"/>
            <a:r>
              <a:rPr lang="en-US" sz="1929" b="1">
                <a:solidFill>
                  <a:prstClr val="black"/>
                </a:solidFill>
                <a:latin typeface="Calibri" panose="020F0502020204030204"/>
              </a:rPr>
              <a:t>K</a:t>
            </a:r>
          </a:p>
        </p:txBody>
      </p:sp>
      <p:sp>
        <p:nvSpPr>
          <p:cNvPr id="110" name="TextBox 109">
            <a:extLst>
              <a:ext uri="{FF2B5EF4-FFF2-40B4-BE49-F238E27FC236}">
                <a16:creationId xmlns:a16="http://schemas.microsoft.com/office/drawing/2014/main" id="{F356F793-7D61-9498-D900-737E53A545B1}"/>
              </a:ext>
            </a:extLst>
          </p:cNvPr>
          <p:cNvSpPr txBox="1"/>
          <p:nvPr/>
        </p:nvSpPr>
        <p:spPr>
          <a:xfrm>
            <a:off x="6103666" y="5611538"/>
            <a:ext cx="995863" cy="269820"/>
          </a:xfrm>
          <a:prstGeom prst="rect">
            <a:avLst/>
          </a:prstGeom>
          <a:noFill/>
        </p:spPr>
        <p:txBody>
          <a:bodyPr wrap="square" rtlCol="0">
            <a:spAutoFit/>
          </a:bodyPr>
          <a:lstStyle/>
          <a:p>
            <a:pPr defTabSz="489844"/>
            <a:r>
              <a:rPr lang="en-US" sz="1500" b="1">
                <a:solidFill>
                  <a:prstClr val="black"/>
                </a:solidFill>
                <a:latin typeface="Helvetica" panose="020B0604020202020204" pitchFamily="34" charset="0"/>
                <a:cs typeface="Helvetica" panose="020B0604020202020204" pitchFamily="34" charset="0"/>
              </a:rPr>
              <a:t>input</a:t>
            </a:r>
          </a:p>
        </p:txBody>
      </p:sp>
      <p:cxnSp>
        <p:nvCxnSpPr>
          <p:cNvPr id="111" name="Straight Arrow Connector 110">
            <a:extLst>
              <a:ext uri="{FF2B5EF4-FFF2-40B4-BE49-F238E27FC236}">
                <a16:creationId xmlns:a16="http://schemas.microsoft.com/office/drawing/2014/main" id="{2C4F3ED8-B898-0A8F-FC58-FC59E1EB5BDB}"/>
              </a:ext>
            </a:extLst>
          </p:cNvPr>
          <p:cNvCxnSpPr>
            <a:cxnSpLocks/>
          </p:cNvCxnSpPr>
          <p:nvPr/>
        </p:nvCxnSpPr>
        <p:spPr>
          <a:xfrm flipV="1">
            <a:off x="6752246" y="3870030"/>
            <a:ext cx="0" cy="4003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071D24DC-6CAD-F595-6C49-9D87DCDA0208}"/>
              </a:ext>
            </a:extLst>
          </p:cNvPr>
          <p:cNvSpPr txBox="1"/>
          <p:nvPr/>
        </p:nvSpPr>
        <p:spPr>
          <a:xfrm>
            <a:off x="6691700" y="3966529"/>
            <a:ext cx="354557" cy="389209"/>
          </a:xfrm>
          <a:prstGeom prst="rect">
            <a:avLst/>
          </a:prstGeom>
          <a:noFill/>
        </p:spPr>
        <p:txBody>
          <a:bodyPr wrap="square" rtlCol="0">
            <a:spAutoFit/>
          </a:bodyPr>
          <a:lstStyle/>
          <a:p>
            <a:pPr defTabSz="489844"/>
            <a:r>
              <a:rPr lang="en-US" sz="1929" b="1">
                <a:solidFill>
                  <a:prstClr val="black"/>
                </a:solidFill>
                <a:latin typeface="Calibri" panose="020F0502020204030204"/>
              </a:rPr>
              <a:t>V</a:t>
            </a:r>
          </a:p>
        </p:txBody>
      </p:sp>
      <p:sp>
        <p:nvSpPr>
          <p:cNvPr id="4" name="Slide Number Placeholder 3">
            <a:extLst>
              <a:ext uri="{FF2B5EF4-FFF2-40B4-BE49-F238E27FC236}">
                <a16:creationId xmlns:a16="http://schemas.microsoft.com/office/drawing/2014/main" id="{91633D51-FC47-B3DE-2238-72A5C167D922}"/>
              </a:ext>
            </a:extLst>
          </p:cNvPr>
          <p:cNvSpPr>
            <a:spLocks noGrp="1"/>
          </p:cNvSpPr>
          <p:nvPr>
            <p:ph type="sldNum" sz="quarter" idx="12"/>
          </p:nvPr>
        </p:nvSpPr>
        <p:spPr/>
        <p:txBody>
          <a:bodyPr/>
          <a:lstStyle/>
          <a:p>
            <a:fld id="{33B4EFDB-31F5-4013-B8F2-8D0C9D809722}" type="slidenum">
              <a:rPr lang="en-US" smtClean="0"/>
              <a:t>7</a:t>
            </a:fld>
            <a:endParaRPr lang="en-US"/>
          </a:p>
        </p:txBody>
      </p:sp>
    </p:spTree>
    <p:extLst>
      <p:ext uri="{BB962C8B-B14F-4D97-AF65-F5344CB8AC3E}">
        <p14:creationId xmlns:p14="http://schemas.microsoft.com/office/powerpoint/2010/main" val="129211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P spid="73" grpId="0" animBg="1"/>
      <p:bldP spid="76" grpId="0" animBg="1"/>
      <p:bldP spid="81" grpId="0" animBg="1"/>
      <p:bldP spid="82" grpId="0" animBg="1"/>
      <p:bldP spid="89" grpId="0" animBg="1"/>
      <p:bldP spid="91" grpId="0" animBg="1"/>
      <p:bldP spid="92" grpId="0" animBg="1"/>
      <p:bldP spid="93" grpId="0" animBg="1"/>
      <p:bldP spid="94" grpId="0" animBg="1"/>
      <p:bldP spid="103" grpId="0"/>
      <p:bldP spid="105" grpId="0"/>
      <p:bldP spid="108" grpId="0"/>
      <p:bldP spid="109" grpId="0"/>
      <p:bldP spid="110" grpId="0"/>
      <p:bldP spid="1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DA62A-E791-37F3-2628-D1C3AC040BED}"/>
              </a:ext>
            </a:extLst>
          </p:cNvPr>
          <p:cNvSpPr>
            <a:spLocks noGrp="1"/>
          </p:cNvSpPr>
          <p:nvPr>
            <p:ph type="title"/>
          </p:nvPr>
        </p:nvSpPr>
        <p:spPr/>
        <p:txBody>
          <a:bodyPr/>
          <a:lstStyle/>
          <a:p>
            <a:r>
              <a:rPr lang="en-US"/>
              <a:t>LLM Inference Deployment Landscape</a:t>
            </a:r>
          </a:p>
        </p:txBody>
      </p:sp>
      <p:grpSp>
        <p:nvGrpSpPr>
          <p:cNvPr id="17" name="Group 16">
            <a:extLst>
              <a:ext uri="{FF2B5EF4-FFF2-40B4-BE49-F238E27FC236}">
                <a16:creationId xmlns:a16="http://schemas.microsoft.com/office/drawing/2014/main" id="{7569E022-6749-A7B2-A46C-7E0842471FA1}"/>
              </a:ext>
            </a:extLst>
          </p:cNvPr>
          <p:cNvGrpSpPr/>
          <p:nvPr/>
        </p:nvGrpSpPr>
        <p:grpSpPr>
          <a:xfrm>
            <a:off x="1158220" y="2510146"/>
            <a:ext cx="1453794" cy="482330"/>
            <a:chOff x="3364093" y="2312183"/>
            <a:chExt cx="1453794" cy="482330"/>
          </a:xfrm>
        </p:grpSpPr>
        <p:sp>
          <p:nvSpPr>
            <p:cNvPr id="18" name="Rectangle 17">
              <a:extLst>
                <a:ext uri="{FF2B5EF4-FFF2-40B4-BE49-F238E27FC236}">
                  <a16:creationId xmlns:a16="http://schemas.microsoft.com/office/drawing/2014/main" id="{44E379DB-67D7-8CE1-52F0-C75E8F7799D7}"/>
                </a:ext>
              </a:extLst>
            </p:cNvPr>
            <p:cNvSpPr/>
            <p:nvPr/>
          </p:nvSpPr>
          <p:spPr>
            <a:xfrm>
              <a:off x="3364093" y="2312183"/>
              <a:ext cx="1453794" cy="2420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App 1</a:t>
              </a:r>
            </a:p>
          </p:txBody>
        </p:sp>
        <p:cxnSp>
          <p:nvCxnSpPr>
            <p:cNvPr id="19" name="Straight Arrow Connector 18">
              <a:extLst>
                <a:ext uri="{FF2B5EF4-FFF2-40B4-BE49-F238E27FC236}">
                  <a16:creationId xmlns:a16="http://schemas.microsoft.com/office/drawing/2014/main" id="{4D007E48-B70A-4686-8777-34B1515F206D}"/>
                </a:ext>
              </a:extLst>
            </p:cNvPr>
            <p:cNvCxnSpPr>
              <a:cxnSpLocks/>
              <a:stCxn id="18" idx="2"/>
            </p:cNvCxnSpPr>
            <p:nvPr/>
          </p:nvCxnSpPr>
          <p:spPr>
            <a:xfrm>
              <a:off x="4090990" y="2554213"/>
              <a:ext cx="0" cy="240300"/>
            </a:xfrm>
            <a:prstGeom prst="straightConnector1">
              <a:avLst/>
            </a:prstGeom>
            <a:ln w="28575">
              <a:solidFill>
                <a:schemeClr val="accent1"/>
              </a:solidFill>
              <a:tailEnd type="triangle"/>
            </a:ln>
          </p:spPr>
          <p:style>
            <a:lnRef idx="1">
              <a:schemeClr val="accent6"/>
            </a:lnRef>
            <a:fillRef idx="0">
              <a:schemeClr val="accent6"/>
            </a:fillRef>
            <a:effectRef idx="0">
              <a:schemeClr val="accent6"/>
            </a:effectRef>
            <a:fontRef idx="minor">
              <a:schemeClr val="tx1"/>
            </a:fontRef>
          </p:style>
        </p:cxnSp>
      </p:grpSp>
      <p:grpSp>
        <p:nvGrpSpPr>
          <p:cNvPr id="20" name="Group 19">
            <a:extLst>
              <a:ext uri="{FF2B5EF4-FFF2-40B4-BE49-F238E27FC236}">
                <a16:creationId xmlns:a16="http://schemas.microsoft.com/office/drawing/2014/main" id="{118A271F-1759-3B31-5284-8FDD5C310AB7}"/>
              </a:ext>
            </a:extLst>
          </p:cNvPr>
          <p:cNvGrpSpPr/>
          <p:nvPr/>
        </p:nvGrpSpPr>
        <p:grpSpPr>
          <a:xfrm>
            <a:off x="4007136" y="2510896"/>
            <a:ext cx="1453794" cy="481580"/>
            <a:chOff x="6213009" y="2312933"/>
            <a:chExt cx="1453794" cy="481580"/>
          </a:xfrm>
        </p:grpSpPr>
        <p:sp>
          <p:nvSpPr>
            <p:cNvPr id="21" name="Rectangle 20">
              <a:extLst>
                <a:ext uri="{FF2B5EF4-FFF2-40B4-BE49-F238E27FC236}">
                  <a16:creationId xmlns:a16="http://schemas.microsoft.com/office/drawing/2014/main" id="{A5AAFC08-1326-47F9-7F9E-8D79607BB0D6}"/>
                </a:ext>
              </a:extLst>
            </p:cNvPr>
            <p:cNvSpPr/>
            <p:nvPr/>
          </p:nvSpPr>
          <p:spPr>
            <a:xfrm>
              <a:off x="6213009" y="2312933"/>
              <a:ext cx="1453794" cy="24203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App 2</a:t>
              </a:r>
            </a:p>
          </p:txBody>
        </p:sp>
        <p:cxnSp>
          <p:nvCxnSpPr>
            <p:cNvPr id="22" name="Straight Arrow Connector 21">
              <a:extLst>
                <a:ext uri="{FF2B5EF4-FFF2-40B4-BE49-F238E27FC236}">
                  <a16:creationId xmlns:a16="http://schemas.microsoft.com/office/drawing/2014/main" id="{C8BCEE1C-0555-5265-B657-060F314665D3}"/>
                </a:ext>
              </a:extLst>
            </p:cNvPr>
            <p:cNvCxnSpPr>
              <a:cxnSpLocks/>
            </p:cNvCxnSpPr>
            <p:nvPr/>
          </p:nvCxnSpPr>
          <p:spPr>
            <a:xfrm>
              <a:off x="6979027" y="2554213"/>
              <a:ext cx="0" cy="240300"/>
            </a:xfrm>
            <a:prstGeom prst="straightConnector1">
              <a:avLst/>
            </a:prstGeom>
            <a:ln w="28575">
              <a:solidFill>
                <a:schemeClr val="accent2">
                  <a:lumMod val="75000"/>
                </a:schemeClr>
              </a:solidFill>
              <a:tailEnd type="triangle"/>
            </a:ln>
          </p:spPr>
          <p:style>
            <a:lnRef idx="1">
              <a:schemeClr val="accent6"/>
            </a:lnRef>
            <a:fillRef idx="0">
              <a:schemeClr val="accent6"/>
            </a:fillRef>
            <a:effectRef idx="0">
              <a:schemeClr val="accent6"/>
            </a:effectRef>
            <a:fontRef idx="minor">
              <a:schemeClr val="tx1"/>
            </a:fontRef>
          </p:style>
        </p:cxnSp>
      </p:grpSp>
      <p:sp>
        <p:nvSpPr>
          <p:cNvPr id="55" name="TextBox 54">
            <a:extLst>
              <a:ext uri="{FF2B5EF4-FFF2-40B4-BE49-F238E27FC236}">
                <a16:creationId xmlns:a16="http://schemas.microsoft.com/office/drawing/2014/main" id="{CD823264-F229-F206-DA57-06BA6BF2B1BC}"/>
              </a:ext>
            </a:extLst>
          </p:cNvPr>
          <p:cNvSpPr txBox="1"/>
          <p:nvPr/>
        </p:nvSpPr>
        <p:spPr>
          <a:xfrm>
            <a:off x="3842432" y="2096671"/>
            <a:ext cx="2484999" cy="369332"/>
          </a:xfrm>
          <a:prstGeom prst="rect">
            <a:avLst/>
          </a:prstGeom>
          <a:noFill/>
        </p:spPr>
        <p:txBody>
          <a:bodyPr wrap="square" rtlCol="0">
            <a:spAutoFit/>
          </a:bodyPr>
          <a:lstStyle/>
          <a:p>
            <a:r>
              <a:rPr lang="en-US" dirty="0"/>
              <a:t>Summarization</a:t>
            </a:r>
          </a:p>
        </p:txBody>
      </p:sp>
      <p:sp>
        <p:nvSpPr>
          <p:cNvPr id="56" name="TextBox 55">
            <a:extLst>
              <a:ext uri="{FF2B5EF4-FFF2-40B4-BE49-F238E27FC236}">
                <a16:creationId xmlns:a16="http://schemas.microsoft.com/office/drawing/2014/main" id="{4D4C0590-916B-764B-0497-B7986F806E35}"/>
              </a:ext>
            </a:extLst>
          </p:cNvPr>
          <p:cNvSpPr txBox="1"/>
          <p:nvPr/>
        </p:nvSpPr>
        <p:spPr>
          <a:xfrm>
            <a:off x="1158220" y="2104409"/>
            <a:ext cx="2484999" cy="369332"/>
          </a:xfrm>
          <a:prstGeom prst="rect">
            <a:avLst/>
          </a:prstGeom>
          <a:noFill/>
        </p:spPr>
        <p:txBody>
          <a:bodyPr wrap="square" rtlCol="0">
            <a:spAutoFit/>
          </a:bodyPr>
          <a:lstStyle/>
          <a:p>
            <a:r>
              <a:rPr lang="en-US" dirty="0"/>
              <a:t>Copilot</a:t>
            </a:r>
          </a:p>
        </p:txBody>
      </p:sp>
      <p:grpSp>
        <p:nvGrpSpPr>
          <p:cNvPr id="57" name="Group 56">
            <a:extLst>
              <a:ext uri="{FF2B5EF4-FFF2-40B4-BE49-F238E27FC236}">
                <a16:creationId xmlns:a16="http://schemas.microsoft.com/office/drawing/2014/main" id="{27961711-BF27-CF35-E5C9-005C1DD358CC}"/>
              </a:ext>
            </a:extLst>
          </p:cNvPr>
          <p:cNvGrpSpPr/>
          <p:nvPr/>
        </p:nvGrpSpPr>
        <p:grpSpPr>
          <a:xfrm>
            <a:off x="9676621" y="2473741"/>
            <a:ext cx="1453794" cy="481580"/>
            <a:chOff x="6213009" y="2312933"/>
            <a:chExt cx="1453794" cy="481580"/>
          </a:xfrm>
          <a:solidFill>
            <a:schemeClr val="accent6"/>
          </a:solidFill>
        </p:grpSpPr>
        <p:sp>
          <p:nvSpPr>
            <p:cNvPr id="58" name="Rectangle 57">
              <a:extLst>
                <a:ext uri="{FF2B5EF4-FFF2-40B4-BE49-F238E27FC236}">
                  <a16:creationId xmlns:a16="http://schemas.microsoft.com/office/drawing/2014/main" id="{E58588D0-485B-BC34-669F-D9C78990498A}"/>
                </a:ext>
              </a:extLst>
            </p:cNvPr>
            <p:cNvSpPr/>
            <p:nvPr/>
          </p:nvSpPr>
          <p:spPr>
            <a:xfrm>
              <a:off x="6213009" y="2312933"/>
              <a:ext cx="1453794" cy="24203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App n</a:t>
              </a:r>
            </a:p>
          </p:txBody>
        </p:sp>
        <p:cxnSp>
          <p:nvCxnSpPr>
            <p:cNvPr id="59" name="Straight Arrow Connector 58">
              <a:extLst>
                <a:ext uri="{FF2B5EF4-FFF2-40B4-BE49-F238E27FC236}">
                  <a16:creationId xmlns:a16="http://schemas.microsoft.com/office/drawing/2014/main" id="{BF5FEEDB-4276-F88F-B4AA-82E602926184}"/>
                </a:ext>
              </a:extLst>
            </p:cNvPr>
            <p:cNvCxnSpPr>
              <a:cxnSpLocks/>
            </p:cNvCxnSpPr>
            <p:nvPr/>
          </p:nvCxnSpPr>
          <p:spPr>
            <a:xfrm>
              <a:off x="6979027" y="2554213"/>
              <a:ext cx="0" cy="240300"/>
            </a:xfrm>
            <a:prstGeom prst="straightConnector1">
              <a:avLst/>
            </a:prstGeom>
            <a:grpFill/>
            <a:ln w="28575">
              <a:solidFill>
                <a:schemeClr val="accent6"/>
              </a:solidFill>
              <a:tailEnd type="triangle"/>
            </a:ln>
          </p:spPr>
          <p:style>
            <a:lnRef idx="1">
              <a:schemeClr val="accent6"/>
            </a:lnRef>
            <a:fillRef idx="0">
              <a:schemeClr val="accent6"/>
            </a:fillRef>
            <a:effectRef idx="0">
              <a:schemeClr val="accent6"/>
            </a:effectRef>
            <a:fontRef idx="minor">
              <a:schemeClr val="tx1"/>
            </a:fontRef>
          </p:style>
        </p:cxnSp>
      </p:grpSp>
      <p:sp>
        <p:nvSpPr>
          <p:cNvPr id="60" name="TextBox 59">
            <a:extLst>
              <a:ext uri="{FF2B5EF4-FFF2-40B4-BE49-F238E27FC236}">
                <a16:creationId xmlns:a16="http://schemas.microsoft.com/office/drawing/2014/main" id="{4FB6D9E0-5469-04EF-C925-DECD74966166}"/>
              </a:ext>
            </a:extLst>
          </p:cNvPr>
          <p:cNvSpPr txBox="1"/>
          <p:nvPr/>
        </p:nvSpPr>
        <p:spPr>
          <a:xfrm>
            <a:off x="9879256" y="2079850"/>
            <a:ext cx="1827093" cy="369332"/>
          </a:xfrm>
          <a:prstGeom prst="rect">
            <a:avLst/>
          </a:prstGeom>
          <a:noFill/>
        </p:spPr>
        <p:txBody>
          <a:bodyPr wrap="square" rtlCol="0">
            <a:spAutoFit/>
          </a:bodyPr>
          <a:lstStyle/>
          <a:p>
            <a:r>
              <a:rPr lang="en-US" dirty="0"/>
              <a:t>API access</a:t>
            </a:r>
          </a:p>
        </p:txBody>
      </p:sp>
      <p:grpSp>
        <p:nvGrpSpPr>
          <p:cNvPr id="61" name="Group 60">
            <a:extLst>
              <a:ext uri="{FF2B5EF4-FFF2-40B4-BE49-F238E27FC236}">
                <a16:creationId xmlns:a16="http://schemas.microsoft.com/office/drawing/2014/main" id="{DF7F5E2B-8EA1-2FEE-1666-84926BDA230B}"/>
              </a:ext>
            </a:extLst>
          </p:cNvPr>
          <p:cNvGrpSpPr/>
          <p:nvPr/>
        </p:nvGrpSpPr>
        <p:grpSpPr>
          <a:xfrm>
            <a:off x="6966550" y="2473741"/>
            <a:ext cx="1453794" cy="481580"/>
            <a:chOff x="6213009" y="2312933"/>
            <a:chExt cx="1453794" cy="481580"/>
          </a:xfrm>
          <a:solidFill>
            <a:schemeClr val="accent5">
              <a:lumMod val="20000"/>
              <a:lumOff val="80000"/>
            </a:schemeClr>
          </a:solidFill>
        </p:grpSpPr>
        <p:sp>
          <p:nvSpPr>
            <p:cNvPr id="62" name="Rectangle 61">
              <a:extLst>
                <a:ext uri="{FF2B5EF4-FFF2-40B4-BE49-F238E27FC236}">
                  <a16:creationId xmlns:a16="http://schemas.microsoft.com/office/drawing/2014/main" id="{8774D385-FF96-A494-C32C-43BC790320FC}"/>
                </a:ext>
              </a:extLst>
            </p:cNvPr>
            <p:cNvSpPr/>
            <p:nvPr/>
          </p:nvSpPr>
          <p:spPr>
            <a:xfrm>
              <a:off x="6213009" y="2312933"/>
              <a:ext cx="1453794" cy="24203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App k</a:t>
              </a:r>
            </a:p>
          </p:txBody>
        </p:sp>
        <p:cxnSp>
          <p:nvCxnSpPr>
            <p:cNvPr id="63" name="Straight Arrow Connector 62">
              <a:extLst>
                <a:ext uri="{FF2B5EF4-FFF2-40B4-BE49-F238E27FC236}">
                  <a16:creationId xmlns:a16="http://schemas.microsoft.com/office/drawing/2014/main" id="{6D870A7F-5FE1-2E22-0F4D-4BF9A3F7C708}"/>
                </a:ext>
              </a:extLst>
            </p:cNvPr>
            <p:cNvCxnSpPr>
              <a:cxnSpLocks/>
            </p:cNvCxnSpPr>
            <p:nvPr/>
          </p:nvCxnSpPr>
          <p:spPr>
            <a:xfrm>
              <a:off x="6979027" y="2554213"/>
              <a:ext cx="0" cy="240300"/>
            </a:xfrm>
            <a:prstGeom prst="straightConnector1">
              <a:avLst/>
            </a:prstGeom>
            <a:grpFill/>
            <a:ln w="28575">
              <a:solidFill>
                <a:schemeClr val="accent5">
                  <a:lumMod val="40000"/>
                  <a:lumOff val="60000"/>
                </a:schemeClr>
              </a:solidFill>
              <a:tailEnd type="triangle"/>
            </a:ln>
          </p:spPr>
          <p:style>
            <a:lnRef idx="1">
              <a:schemeClr val="accent6"/>
            </a:lnRef>
            <a:fillRef idx="0">
              <a:schemeClr val="accent6"/>
            </a:fillRef>
            <a:effectRef idx="0">
              <a:schemeClr val="accent6"/>
            </a:effectRef>
            <a:fontRef idx="minor">
              <a:schemeClr val="tx1"/>
            </a:fontRef>
          </p:style>
        </p:cxnSp>
      </p:grpSp>
      <p:sp>
        <p:nvSpPr>
          <p:cNvPr id="64" name="TextBox 63">
            <a:extLst>
              <a:ext uri="{FF2B5EF4-FFF2-40B4-BE49-F238E27FC236}">
                <a16:creationId xmlns:a16="http://schemas.microsoft.com/office/drawing/2014/main" id="{A48FDD91-3C2C-1D51-A602-0CDCA6AA0B5F}"/>
              </a:ext>
            </a:extLst>
          </p:cNvPr>
          <p:cNvSpPr txBox="1"/>
          <p:nvPr/>
        </p:nvSpPr>
        <p:spPr>
          <a:xfrm>
            <a:off x="6317921" y="2059516"/>
            <a:ext cx="2573662" cy="369332"/>
          </a:xfrm>
          <a:prstGeom prst="rect">
            <a:avLst/>
          </a:prstGeom>
          <a:noFill/>
        </p:spPr>
        <p:txBody>
          <a:bodyPr wrap="square" rtlCol="0">
            <a:spAutoFit/>
          </a:bodyPr>
          <a:lstStyle/>
          <a:p>
            <a:pPr algn="ctr"/>
            <a:r>
              <a:rPr lang="en-US" dirty="0"/>
              <a:t>Daily insights</a:t>
            </a:r>
          </a:p>
        </p:txBody>
      </p:sp>
      <p:grpSp>
        <p:nvGrpSpPr>
          <p:cNvPr id="68" name="Group 67">
            <a:extLst>
              <a:ext uri="{FF2B5EF4-FFF2-40B4-BE49-F238E27FC236}">
                <a16:creationId xmlns:a16="http://schemas.microsoft.com/office/drawing/2014/main" id="{ED9AB8F7-DDC1-505E-1249-5C18454AD35C}"/>
              </a:ext>
            </a:extLst>
          </p:cNvPr>
          <p:cNvGrpSpPr/>
          <p:nvPr/>
        </p:nvGrpSpPr>
        <p:grpSpPr>
          <a:xfrm>
            <a:off x="1687651" y="3005043"/>
            <a:ext cx="9193074" cy="560499"/>
            <a:chOff x="1687651" y="3103235"/>
            <a:chExt cx="9193074" cy="560499"/>
          </a:xfrm>
        </p:grpSpPr>
        <p:sp>
          <p:nvSpPr>
            <p:cNvPr id="66" name="Frame 65">
              <a:extLst>
                <a:ext uri="{FF2B5EF4-FFF2-40B4-BE49-F238E27FC236}">
                  <a16:creationId xmlns:a16="http://schemas.microsoft.com/office/drawing/2014/main" id="{0DCE45DC-0C34-D640-F27C-3FA13C7DFF04}"/>
                </a:ext>
              </a:extLst>
            </p:cNvPr>
            <p:cNvSpPr/>
            <p:nvPr/>
          </p:nvSpPr>
          <p:spPr>
            <a:xfrm>
              <a:off x="1687651" y="3103235"/>
              <a:ext cx="9193074" cy="560499"/>
            </a:xfrm>
            <a:prstGeom prst="fram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TextBox 66">
              <a:extLst>
                <a:ext uri="{FF2B5EF4-FFF2-40B4-BE49-F238E27FC236}">
                  <a16:creationId xmlns:a16="http://schemas.microsoft.com/office/drawing/2014/main" id="{11F019EC-DEFD-04ED-84FB-6E3DAEAE3E2C}"/>
                </a:ext>
              </a:extLst>
            </p:cNvPr>
            <p:cNvSpPr txBox="1"/>
            <p:nvPr/>
          </p:nvSpPr>
          <p:spPr>
            <a:xfrm>
              <a:off x="4205045" y="3156019"/>
              <a:ext cx="4001019" cy="461665"/>
            </a:xfrm>
            <a:prstGeom prst="rect">
              <a:avLst/>
            </a:prstGeom>
            <a:noFill/>
          </p:spPr>
          <p:txBody>
            <a:bodyPr wrap="square" rtlCol="0">
              <a:spAutoFit/>
            </a:bodyPr>
            <a:lstStyle/>
            <a:p>
              <a:pPr algn="ctr"/>
              <a:r>
                <a:rPr lang="en-US" sz="2400" b="1"/>
                <a:t>ROUTER</a:t>
              </a:r>
              <a:endParaRPr lang="en-US" b="1"/>
            </a:p>
          </p:txBody>
        </p:sp>
      </p:grpSp>
      <p:grpSp>
        <p:nvGrpSpPr>
          <p:cNvPr id="6" name="Group 5">
            <a:extLst>
              <a:ext uri="{FF2B5EF4-FFF2-40B4-BE49-F238E27FC236}">
                <a16:creationId xmlns:a16="http://schemas.microsoft.com/office/drawing/2014/main" id="{4577B352-EDF8-9CA9-2C2A-33F685B44CFA}"/>
              </a:ext>
            </a:extLst>
          </p:cNvPr>
          <p:cNvGrpSpPr/>
          <p:nvPr/>
        </p:nvGrpSpPr>
        <p:grpSpPr>
          <a:xfrm>
            <a:off x="116601" y="4923112"/>
            <a:ext cx="3596972" cy="1569763"/>
            <a:chOff x="116601" y="4923112"/>
            <a:chExt cx="3596972" cy="1569763"/>
          </a:xfrm>
        </p:grpSpPr>
        <p:grpSp>
          <p:nvGrpSpPr>
            <p:cNvPr id="135" name="Group 134">
              <a:extLst>
                <a:ext uri="{FF2B5EF4-FFF2-40B4-BE49-F238E27FC236}">
                  <a16:creationId xmlns:a16="http://schemas.microsoft.com/office/drawing/2014/main" id="{9007E41D-6F84-82A8-1B10-1E2912C3990D}"/>
                </a:ext>
              </a:extLst>
            </p:cNvPr>
            <p:cNvGrpSpPr/>
            <p:nvPr/>
          </p:nvGrpSpPr>
          <p:grpSpPr>
            <a:xfrm>
              <a:off x="359183" y="5199732"/>
              <a:ext cx="3107847" cy="978451"/>
              <a:chOff x="432935" y="4721862"/>
              <a:chExt cx="3107847" cy="978451"/>
            </a:xfrm>
          </p:grpSpPr>
          <p:grpSp>
            <p:nvGrpSpPr>
              <p:cNvPr id="132" name="Group 131">
                <a:extLst>
                  <a:ext uri="{FF2B5EF4-FFF2-40B4-BE49-F238E27FC236}">
                    <a16:creationId xmlns:a16="http://schemas.microsoft.com/office/drawing/2014/main" id="{F145FCEE-7751-17DC-7D47-3CEE87E7E1EE}"/>
                  </a:ext>
                </a:extLst>
              </p:cNvPr>
              <p:cNvGrpSpPr/>
              <p:nvPr/>
            </p:nvGrpSpPr>
            <p:grpSpPr>
              <a:xfrm>
                <a:off x="432935" y="4723618"/>
                <a:ext cx="1386165" cy="976695"/>
                <a:chOff x="432935" y="4723618"/>
                <a:chExt cx="1386165" cy="976695"/>
              </a:xfrm>
            </p:grpSpPr>
            <p:grpSp>
              <p:nvGrpSpPr>
                <p:cNvPr id="24" name="Group 23">
                  <a:extLst>
                    <a:ext uri="{FF2B5EF4-FFF2-40B4-BE49-F238E27FC236}">
                      <a16:creationId xmlns:a16="http://schemas.microsoft.com/office/drawing/2014/main" id="{35B5B201-628B-2CA3-393F-A8EBC95F67EA}"/>
                    </a:ext>
                  </a:extLst>
                </p:cNvPr>
                <p:cNvGrpSpPr/>
                <p:nvPr/>
              </p:nvGrpSpPr>
              <p:grpSpPr>
                <a:xfrm>
                  <a:off x="1139891" y="5008953"/>
                  <a:ext cx="604934" cy="589160"/>
                  <a:chOff x="7124067" y="5815616"/>
                  <a:chExt cx="665174" cy="627838"/>
                </a:xfrm>
              </p:grpSpPr>
              <p:sp>
                <p:nvSpPr>
                  <p:cNvPr id="50" name="Rectangle: Single Corner Snipped 49">
                    <a:extLst>
                      <a:ext uri="{FF2B5EF4-FFF2-40B4-BE49-F238E27FC236}">
                        <a16:creationId xmlns:a16="http://schemas.microsoft.com/office/drawing/2014/main" id="{A9D53538-F36E-CAF0-F70A-61B78B3EC441}"/>
                      </a:ext>
                    </a:extLst>
                  </p:cNvPr>
                  <p:cNvSpPr/>
                  <p:nvPr/>
                </p:nvSpPr>
                <p:spPr>
                  <a:xfrm>
                    <a:off x="7251209" y="5919182"/>
                    <a:ext cx="378895" cy="252597"/>
                  </a:xfrm>
                  <a:prstGeom prst="snip1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000">
                      <a:solidFill>
                        <a:schemeClr val="tx1"/>
                      </a:solidFill>
                    </a:endParaRPr>
                  </a:p>
                </p:txBody>
              </p:sp>
              <p:sp>
                <p:nvSpPr>
                  <p:cNvPr id="51" name="Oval 50">
                    <a:extLst>
                      <a:ext uri="{FF2B5EF4-FFF2-40B4-BE49-F238E27FC236}">
                        <a16:creationId xmlns:a16="http://schemas.microsoft.com/office/drawing/2014/main" id="{1ECE58B9-E1C3-A906-2DD1-400954DDDE30}"/>
                      </a:ext>
                    </a:extLst>
                  </p:cNvPr>
                  <p:cNvSpPr/>
                  <p:nvPr/>
                </p:nvSpPr>
                <p:spPr>
                  <a:xfrm>
                    <a:off x="7124067" y="6042112"/>
                    <a:ext cx="60623" cy="457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a:solidFill>
                        <a:schemeClr val="tx1"/>
                      </a:solidFill>
                    </a:endParaRPr>
                  </a:p>
                </p:txBody>
              </p:sp>
              <p:sp>
                <p:nvSpPr>
                  <p:cNvPr id="52" name="Rectangle 51">
                    <a:extLst>
                      <a:ext uri="{FF2B5EF4-FFF2-40B4-BE49-F238E27FC236}">
                        <a16:creationId xmlns:a16="http://schemas.microsoft.com/office/drawing/2014/main" id="{28571759-939E-ED45-AEE9-BDC713357CFC}"/>
                      </a:ext>
                    </a:extLst>
                  </p:cNvPr>
                  <p:cNvSpPr/>
                  <p:nvPr/>
                </p:nvSpPr>
                <p:spPr>
                  <a:xfrm>
                    <a:off x="7189748" y="5815616"/>
                    <a:ext cx="505193" cy="626440"/>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53" name="TextBox 52">
                    <a:extLst>
                      <a:ext uri="{FF2B5EF4-FFF2-40B4-BE49-F238E27FC236}">
                        <a16:creationId xmlns:a16="http://schemas.microsoft.com/office/drawing/2014/main" id="{D19F7A81-EEF8-F332-816A-885C62773F66}"/>
                      </a:ext>
                    </a:extLst>
                  </p:cNvPr>
                  <p:cNvSpPr txBox="1"/>
                  <p:nvPr/>
                </p:nvSpPr>
                <p:spPr>
                  <a:xfrm>
                    <a:off x="7232688" y="6249696"/>
                    <a:ext cx="556553" cy="193758"/>
                  </a:xfrm>
                  <a:prstGeom prst="rect">
                    <a:avLst/>
                  </a:prstGeom>
                  <a:noFill/>
                </p:spPr>
                <p:txBody>
                  <a:bodyPr wrap="square" rtlCol="0">
                    <a:spAutoFit/>
                  </a:bodyPr>
                  <a:lstStyle/>
                  <a:p>
                    <a:r>
                      <a:rPr lang="en-US" sz="900" b="1"/>
                      <a:t>CPU</a:t>
                    </a:r>
                  </a:p>
                </p:txBody>
              </p:sp>
              <p:sp>
                <p:nvSpPr>
                  <p:cNvPr id="54" name="TextBox 53">
                    <a:extLst>
                      <a:ext uri="{FF2B5EF4-FFF2-40B4-BE49-F238E27FC236}">
                        <a16:creationId xmlns:a16="http://schemas.microsoft.com/office/drawing/2014/main" id="{E19A58FB-3FC1-7EDF-28E3-68D98FF324D1}"/>
                      </a:ext>
                    </a:extLst>
                  </p:cNvPr>
                  <p:cNvSpPr txBox="1"/>
                  <p:nvPr/>
                </p:nvSpPr>
                <p:spPr>
                  <a:xfrm>
                    <a:off x="7220897" y="5952967"/>
                    <a:ext cx="556553" cy="232510"/>
                  </a:xfrm>
                  <a:prstGeom prst="rect">
                    <a:avLst/>
                  </a:prstGeom>
                  <a:noFill/>
                </p:spPr>
                <p:txBody>
                  <a:bodyPr wrap="square" rtlCol="0">
                    <a:spAutoFit/>
                  </a:bodyPr>
                  <a:lstStyle/>
                  <a:p>
                    <a:r>
                      <a:rPr lang="en-US" sz="1200" b="1">
                        <a:solidFill>
                          <a:schemeClr val="bg1"/>
                        </a:solidFill>
                      </a:rPr>
                      <a:t>GPU</a:t>
                    </a:r>
                  </a:p>
                </p:txBody>
              </p:sp>
            </p:grpSp>
            <p:grpSp>
              <p:nvGrpSpPr>
                <p:cNvPr id="25" name="Group 24">
                  <a:extLst>
                    <a:ext uri="{FF2B5EF4-FFF2-40B4-BE49-F238E27FC236}">
                      <a16:creationId xmlns:a16="http://schemas.microsoft.com/office/drawing/2014/main" id="{A3DA24E1-AC4F-F567-8E20-5BDD4F8756FB}"/>
                    </a:ext>
                  </a:extLst>
                </p:cNvPr>
                <p:cNvGrpSpPr/>
                <p:nvPr/>
              </p:nvGrpSpPr>
              <p:grpSpPr>
                <a:xfrm>
                  <a:off x="574014" y="5008169"/>
                  <a:ext cx="565876" cy="587849"/>
                  <a:chOff x="6501839" y="5814776"/>
                  <a:chExt cx="622227" cy="626440"/>
                </a:xfrm>
              </p:grpSpPr>
              <p:grpSp>
                <p:nvGrpSpPr>
                  <p:cNvPr id="44" name="Group 43">
                    <a:extLst>
                      <a:ext uri="{FF2B5EF4-FFF2-40B4-BE49-F238E27FC236}">
                        <a16:creationId xmlns:a16="http://schemas.microsoft.com/office/drawing/2014/main" id="{7540540B-F46D-4FD5-F2DA-0BA22D4FB8DC}"/>
                      </a:ext>
                    </a:extLst>
                  </p:cNvPr>
                  <p:cNvGrpSpPr/>
                  <p:nvPr/>
                </p:nvGrpSpPr>
                <p:grpSpPr>
                  <a:xfrm>
                    <a:off x="6501839" y="5814776"/>
                    <a:ext cx="550660" cy="626440"/>
                    <a:chOff x="6501839" y="5814776"/>
                    <a:chExt cx="550660" cy="626440"/>
                  </a:xfrm>
                </p:grpSpPr>
                <p:sp>
                  <p:nvSpPr>
                    <p:cNvPr id="47" name="Rectangle: Single Corner Snipped 46">
                      <a:extLst>
                        <a:ext uri="{FF2B5EF4-FFF2-40B4-BE49-F238E27FC236}">
                          <a16:creationId xmlns:a16="http://schemas.microsoft.com/office/drawing/2014/main" id="{682BA0A5-EE49-3172-E99E-062C0F20E3D1}"/>
                        </a:ext>
                      </a:extLst>
                    </p:cNvPr>
                    <p:cNvSpPr/>
                    <p:nvPr/>
                  </p:nvSpPr>
                  <p:spPr>
                    <a:xfrm>
                      <a:off x="6567514" y="5915814"/>
                      <a:ext cx="378895" cy="252597"/>
                    </a:xfrm>
                    <a:prstGeom prst="snip1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400">
                        <a:solidFill>
                          <a:schemeClr val="tx1"/>
                        </a:solidFill>
                      </a:endParaRPr>
                    </a:p>
                  </p:txBody>
                </p:sp>
                <p:sp>
                  <p:nvSpPr>
                    <p:cNvPr id="48" name="Oval 47">
                      <a:extLst>
                        <a:ext uri="{FF2B5EF4-FFF2-40B4-BE49-F238E27FC236}">
                          <a16:creationId xmlns:a16="http://schemas.microsoft.com/office/drawing/2014/main" id="{4DC4C52C-63A8-F98B-9B91-A4EB97900577}"/>
                        </a:ext>
                      </a:extLst>
                    </p:cNvPr>
                    <p:cNvSpPr/>
                    <p:nvPr/>
                  </p:nvSpPr>
                  <p:spPr>
                    <a:xfrm>
                      <a:off x="6991876" y="6042112"/>
                      <a:ext cx="60623" cy="457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a:solidFill>
                          <a:schemeClr val="tx1"/>
                        </a:solidFill>
                      </a:endParaRPr>
                    </a:p>
                  </p:txBody>
                </p:sp>
                <p:sp>
                  <p:nvSpPr>
                    <p:cNvPr id="49" name="Rectangle 48">
                      <a:extLst>
                        <a:ext uri="{FF2B5EF4-FFF2-40B4-BE49-F238E27FC236}">
                          <a16:creationId xmlns:a16="http://schemas.microsoft.com/office/drawing/2014/main" id="{A881619C-6F76-9D07-E2E0-C7AF43E40AAE}"/>
                        </a:ext>
                      </a:extLst>
                    </p:cNvPr>
                    <p:cNvSpPr/>
                    <p:nvPr/>
                  </p:nvSpPr>
                  <p:spPr>
                    <a:xfrm>
                      <a:off x="6501839" y="5814776"/>
                      <a:ext cx="505193" cy="626440"/>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45" name="TextBox 44">
                    <a:extLst>
                      <a:ext uri="{FF2B5EF4-FFF2-40B4-BE49-F238E27FC236}">
                        <a16:creationId xmlns:a16="http://schemas.microsoft.com/office/drawing/2014/main" id="{E166B542-5949-800F-8767-1D6543DE9493}"/>
                      </a:ext>
                    </a:extLst>
                  </p:cNvPr>
                  <p:cNvSpPr txBox="1"/>
                  <p:nvPr/>
                </p:nvSpPr>
                <p:spPr>
                  <a:xfrm>
                    <a:off x="6567513" y="6241664"/>
                    <a:ext cx="556553" cy="193758"/>
                  </a:xfrm>
                  <a:prstGeom prst="rect">
                    <a:avLst/>
                  </a:prstGeom>
                  <a:noFill/>
                </p:spPr>
                <p:txBody>
                  <a:bodyPr wrap="square" rtlCol="0">
                    <a:spAutoFit/>
                  </a:bodyPr>
                  <a:lstStyle/>
                  <a:p>
                    <a:r>
                      <a:rPr lang="en-US" sz="900" b="1"/>
                      <a:t>CPU</a:t>
                    </a:r>
                  </a:p>
                </p:txBody>
              </p:sp>
              <p:sp>
                <p:nvSpPr>
                  <p:cNvPr id="46" name="TextBox 45">
                    <a:extLst>
                      <a:ext uri="{FF2B5EF4-FFF2-40B4-BE49-F238E27FC236}">
                        <a16:creationId xmlns:a16="http://schemas.microsoft.com/office/drawing/2014/main" id="{B35E24D9-3056-26D1-4E3E-3EFC8A2DA192}"/>
                      </a:ext>
                    </a:extLst>
                  </p:cNvPr>
                  <p:cNvSpPr txBox="1"/>
                  <p:nvPr/>
                </p:nvSpPr>
                <p:spPr>
                  <a:xfrm>
                    <a:off x="6550686" y="5934390"/>
                    <a:ext cx="556553" cy="232510"/>
                  </a:xfrm>
                  <a:prstGeom prst="rect">
                    <a:avLst/>
                  </a:prstGeom>
                  <a:noFill/>
                </p:spPr>
                <p:txBody>
                  <a:bodyPr wrap="square" rtlCol="0">
                    <a:spAutoFit/>
                  </a:bodyPr>
                  <a:lstStyle/>
                  <a:p>
                    <a:r>
                      <a:rPr lang="en-US" sz="1200" b="1">
                        <a:solidFill>
                          <a:schemeClr val="bg1"/>
                        </a:solidFill>
                      </a:rPr>
                      <a:t>GPU</a:t>
                    </a:r>
                  </a:p>
                </p:txBody>
              </p:sp>
            </p:grpSp>
            <p:sp>
              <p:nvSpPr>
                <p:cNvPr id="27" name="Rectangle 26">
                  <a:extLst>
                    <a:ext uri="{FF2B5EF4-FFF2-40B4-BE49-F238E27FC236}">
                      <a16:creationId xmlns:a16="http://schemas.microsoft.com/office/drawing/2014/main" id="{0C7C5EC7-273E-EEEC-A36A-87C13D2AA3D4}"/>
                    </a:ext>
                  </a:extLst>
                </p:cNvPr>
                <p:cNvSpPr/>
                <p:nvPr/>
              </p:nvSpPr>
              <p:spPr>
                <a:xfrm>
                  <a:off x="435797" y="4920452"/>
                  <a:ext cx="1383303" cy="779861"/>
                </a:xfrm>
                <a:prstGeom prst="rect">
                  <a:avLst/>
                </a:prstGeom>
                <a:noFill/>
                <a:ln w="38100">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Rectangle 29">
                  <a:extLst>
                    <a:ext uri="{FF2B5EF4-FFF2-40B4-BE49-F238E27FC236}">
                      <a16:creationId xmlns:a16="http://schemas.microsoft.com/office/drawing/2014/main" id="{0DB7F45F-827E-FC51-3503-53CA46FA2D69}"/>
                    </a:ext>
                  </a:extLst>
                </p:cNvPr>
                <p:cNvSpPr/>
                <p:nvPr/>
              </p:nvSpPr>
              <p:spPr>
                <a:xfrm>
                  <a:off x="432935" y="4723618"/>
                  <a:ext cx="1383303" cy="194390"/>
                </a:xfrm>
                <a:prstGeom prst="rect">
                  <a:avLst/>
                </a:prstGeom>
                <a:noFill/>
                <a:ln w="38100">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Replica 1</a:t>
                  </a:r>
                </a:p>
              </p:txBody>
            </p:sp>
          </p:grpSp>
          <p:grpSp>
            <p:nvGrpSpPr>
              <p:cNvPr id="131" name="Group 130">
                <a:extLst>
                  <a:ext uri="{FF2B5EF4-FFF2-40B4-BE49-F238E27FC236}">
                    <a16:creationId xmlns:a16="http://schemas.microsoft.com/office/drawing/2014/main" id="{D6E77F31-B3B0-E1CE-F58A-48C31A21B853}"/>
                  </a:ext>
                </a:extLst>
              </p:cNvPr>
              <p:cNvGrpSpPr/>
              <p:nvPr/>
            </p:nvGrpSpPr>
            <p:grpSpPr>
              <a:xfrm>
                <a:off x="2153734" y="4721862"/>
                <a:ext cx="1387048" cy="973954"/>
                <a:chOff x="2523426" y="4727237"/>
                <a:chExt cx="1387048" cy="973954"/>
              </a:xfrm>
            </p:grpSpPr>
            <p:grpSp>
              <p:nvGrpSpPr>
                <p:cNvPr id="26" name="Group 25">
                  <a:extLst>
                    <a:ext uri="{FF2B5EF4-FFF2-40B4-BE49-F238E27FC236}">
                      <a16:creationId xmlns:a16="http://schemas.microsoft.com/office/drawing/2014/main" id="{EF2B19E2-B1CC-7AA3-2E4B-CCFF7B3EF4C0}"/>
                    </a:ext>
                  </a:extLst>
                </p:cNvPr>
                <p:cNvGrpSpPr/>
                <p:nvPr/>
              </p:nvGrpSpPr>
              <p:grpSpPr>
                <a:xfrm>
                  <a:off x="3234127" y="5018176"/>
                  <a:ext cx="604934" cy="589160"/>
                  <a:chOff x="7124067" y="5815616"/>
                  <a:chExt cx="665174" cy="627838"/>
                </a:xfrm>
              </p:grpSpPr>
              <p:sp>
                <p:nvSpPr>
                  <p:cNvPr id="39" name="Rectangle: Single Corner Snipped 38">
                    <a:extLst>
                      <a:ext uri="{FF2B5EF4-FFF2-40B4-BE49-F238E27FC236}">
                        <a16:creationId xmlns:a16="http://schemas.microsoft.com/office/drawing/2014/main" id="{70584E66-24A8-69B8-0C52-1DF2B3B9D6BC}"/>
                      </a:ext>
                    </a:extLst>
                  </p:cNvPr>
                  <p:cNvSpPr/>
                  <p:nvPr/>
                </p:nvSpPr>
                <p:spPr>
                  <a:xfrm>
                    <a:off x="7251209" y="5919182"/>
                    <a:ext cx="378895" cy="252597"/>
                  </a:xfrm>
                  <a:prstGeom prst="snip1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000">
                      <a:solidFill>
                        <a:schemeClr val="tx1"/>
                      </a:solidFill>
                    </a:endParaRPr>
                  </a:p>
                </p:txBody>
              </p:sp>
              <p:sp>
                <p:nvSpPr>
                  <p:cNvPr id="40" name="Oval 39">
                    <a:extLst>
                      <a:ext uri="{FF2B5EF4-FFF2-40B4-BE49-F238E27FC236}">
                        <a16:creationId xmlns:a16="http://schemas.microsoft.com/office/drawing/2014/main" id="{DA37EE40-5179-44AA-2D1E-2AE40A63DE37}"/>
                      </a:ext>
                    </a:extLst>
                  </p:cNvPr>
                  <p:cNvSpPr/>
                  <p:nvPr/>
                </p:nvSpPr>
                <p:spPr>
                  <a:xfrm>
                    <a:off x="7124067" y="6042112"/>
                    <a:ext cx="60623" cy="457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a:solidFill>
                        <a:schemeClr val="tx1"/>
                      </a:solidFill>
                    </a:endParaRPr>
                  </a:p>
                </p:txBody>
              </p:sp>
              <p:sp>
                <p:nvSpPr>
                  <p:cNvPr id="41" name="Rectangle 40">
                    <a:extLst>
                      <a:ext uri="{FF2B5EF4-FFF2-40B4-BE49-F238E27FC236}">
                        <a16:creationId xmlns:a16="http://schemas.microsoft.com/office/drawing/2014/main" id="{FFBE062C-F7AD-A899-5400-4B494599A41D}"/>
                      </a:ext>
                    </a:extLst>
                  </p:cNvPr>
                  <p:cNvSpPr/>
                  <p:nvPr/>
                </p:nvSpPr>
                <p:spPr>
                  <a:xfrm>
                    <a:off x="7189748" y="5815616"/>
                    <a:ext cx="505193" cy="626440"/>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2" name="TextBox 41">
                    <a:extLst>
                      <a:ext uri="{FF2B5EF4-FFF2-40B4-BE49-F238E27FC236}">
                        <a16:creationId xmlns:a16="http://schemas.microsoft.com/office/drawing/2014/main" id="{D05DB24A-D8B3-25E4-CCDA-36534A8A415B}"/>
                      </a:ext>
                    </a:extLst>
                  </p:cNvPr>
                  <p:cNvSpPr txBox="1"/>
                  <p:nvPr/>
                </p:nvSpPr>
                <p:spPr>
                  <a:xfrm>
                    <a:off x="7232688" y="6249696"/>
                    <a:ext cx="556553" cy="193758"/>
                  </a:xfrm>
                  <a:prstGeom prst="rect">
                    <a:avLst/>
                  </a:prstGeom>
                  <a:noFill/>
                </p:spPr>
                <p:txBody>
                  <a:bodyPr wrap="square" rtlCol="0">
                    <a:spAutoFit/>
                  </a:bodyPr>
                  <a:lstStyle/>
                  <a:p>
                    <a:r>
                      <a:rPr lang="en-US" sz="900" b="1"/>
                      <a:t>CPU</a:t>
                    </a:r>
                  </a:p>
                </p:txBody>
              </p:sp>
              <p:sp>
                <p:nvSpPr>
                  <p:cNvPr id="43" name="TextBox 42">
                    <a:extLst>
                      <a:ext uri="{FF2B5EF4-FFF2-40B4-BE49-F238E27FC236}">
                        <a16:creationId xmlns:a16="http://schemas.microsoft.com/office/drawing/2014/main" id="{4EE489FC-91F1-07DE-578D-8158FAA3D1A2}"/>
                      </a:ext>
                    </a:extLst>
                  </p:cNvPr>
                  <p:cNvSpPr txBox="1"/>
                  <p:nvPr/>
                </p:nvSpPr>
                <p:spPr>
                  <a:xfrm>
                    <a:off x="7220897" y="5952967"/>
                    <a:ext cx="556553" cy="219593"/>
                  </a:xfrm>
                  <a:prstGeom prst="rect">
                    <a:avLst/>
                  </a:prstGeom>
                  <a:noFill/>
                </p:spPr>
                <p:txBody>
                  <a:bodyPr wrap="square" rtlCol="0">
                    <a:spAutoFit/>
                  </a:bodyPr>
                  <a:lstStyle/>
                  <a:p>
                    <a:r>
                      <a:rPr lang="en-US" sz="1100" b="1">
                        <a:solidFill>
                          <a:schemeClr val="bg1"/>
                        </a:solidFill>
                      </a:rPr>
                      <a:t>GPU</a:t>
                    </a:r>
                  </a:p>
                </p:txBody>
              </p:sp>
            </p:grpSp>
            <p:grpSp>
              <p:nvGrpSpPr>
                <p:cNvPr id="28" name="Group 27">
                  <a:extLst>
                    <a:ext uri="{FF2B5EF4-FFF2-40B4-BE49-F238E27FC236}">
                      <a16:creationId xmlns:a16="http://schemas.microsoft.com/office/drawing/2014/main" id="{F6938C80-E11E-F712-27D9-4BEB6B70E39C}"/>
                    </a:ext>
                  </a:extLst>
                </p:cNvPr>
                <p:cNvGrpSpPr/>
                <p:nvPr/>
              </p:nvGrpSpPr>
              <p:grpSpPr>
                <a:xfrm>
                  <a:off x="2668250" y="5017392"/>
                  <a:ext cx="565876" cy="587849"/>
                  <a:chOff x="6501839" y="5814776"/>
                  <a:chExt cx="622227" cy="626440"/>
                </a:xfrm>
              </p:grpSpPr>
              <p:grpSp>
                <p:nvGrpSpPr>
                  <p:cNvPr id="33" name="Group 32">
                    <a:extLst>
                      <a:ext uri="{FF2B5EF4-FFF2-40B4-BE49-F238E27FC236}">
                        <a16:creationId xmlns:a16="http://schemas.microsoft.com/office/drawing/2014/main" id="{DB2DB772-4A42-A374-BF3B-B356F00B44C6}"/>
                      </a:ext>
                    </a:extLst>
                  </p:cNvPr>
                  <p:cNvGrpSpPr/>
                  <p:nvPr/>
                </p:nvGrpSpPr>
                <p:grpSpPr>
                  <a:xfrm>
                    <a:off x="6501839" y="5814776"/>
                    <a:ext cx="550660" cy="626440"/>
                    <a:chOff x="6501839" y="5814776"/>
                    <a:chExt cx="550660" cy="626440"/>
                  </a:xfrm>
                </p:grpSpPr>
                <p:sp>
                  <p:nvSpPr>
                    <p:cNvPr id="36" name="Rectangle: Single Corner Snipped 35">
                      <a:extLst>
                        <a:ext uri="{FF2B5EF4-FFF2-40B4-BE49-F238E27FC236}">
                          <a16:creationId xmlns:a16="http://schemas.microsoft.com/office/drawing/2014/main" id="{B0055FEB-ECEE-251D-6521-56CA2B2F7AC4}"/>
                        </a:ext>
                      </a:extLst>
                    </p:cNvPr>
                    <p:cNvSpPr/>
                    <p:nvPr/>
                  </p:nvSpPr>
                  <p:spPr>
                    <a:xfrm>
                      <a:off x="6567514" y="5915814"/>
                      <a:ext cx="378895" cy="252597"/>
                    </a:xfrm>
                    <a:prstGeom prst="snip1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000">
                        <a:solidFill>
                          <a:schemeClr val="tx1"/>
                        </a:solidFill>
                      </a:endParaRPr>
                    </a:p>
                  </p:txBody>
                </p:sp>
                <p:sp>
                  <p:nvSpPr>
                    <p:cNvPr id="37" name="Oval 36">
                      <a:extLst>
                        <a:ext uri="{FF2B5EF4-FFF2-40B4-BE49-F238E27FC236}">
                          <a16:creationId xmlns:a16="http://schemas.microsoft.com/office/drawing/2014/main" id="{3F3943B6-DD55-7140-3089-E6971EBC7654}"/>
                        </a:ext>
                      </a:extLst>
                    </p:cNvPr>
                    <p:cNvSpPr/>
                    <p:nvPr/>
                  </p:nvSpPr>
                  <p:spPr>
                    <a:xfrm>
                      <a:off x="6991876" y="6042112"/>
                      <a:ext cx="60623" cy="457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a:solidFill>
                          <a:schemeClr val="tx1"/>
                        </a:solidFill>
                      </a:endParaRPr>
                    </a:p>
                  </p:txBody>
                </p:sp>
                <p:sp>
                  <p:nvSpPr>
                    <p:cNvPr id="38" name="Rectangle 37">
                      <a:extLst>
                        <a:ext uri="{FF2B5EF4-FFF2-40B4-BE49-F238E27FC236}">
                          <a16:creationId xmlns:a16="http://schemas.microsoft.com/office/drawing/2014/main" id="{F650CD36-0464-2606-77CD-51617D46ADBD}"/>
                        </a:ext>
                      </a:extLst>
                    </p:cNvPr>
                    <p:cNvSpPr/>
                    <p:nvPr/>
                  </p:nvSpPr>
                  <p:spPr>
                    <a:xfrm>
                      <a:off x="6501839" y="5814776"/>
                      <a:ext cx="505193" cy="626440"/>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34" name="TextBox 33">
                    <a:extLst>
                      <a:ext uri="{FF2B5EF4-FFF2-40B4-BE49-F238E27FC236}">
                        <a16:creationId xmlns:a16="http://schemas.microsoft.com/office/drawing/2014/main" id="{121FCA77-6658-8475-CAA7-B7B2D616EB5A}"/>
                      </a:ext>
                    </a:extLst>
                  </p:cNvPr>
                  <p:cNvSpPr txBox="1"/>
                  <p:nvPr/>
                </p:nvSpPr>
                <p:spPr>
                  <a:xfrm>
                    <a:off x="6567513" y="6241664"/>
                    <a:ext cx="556553" cy="193758"/>
                  </a:xfrm>
                  <a:prstGeom prst="rect">
                    <a:avLst/>
                  </a:prstGeom>
                  <a:noFill/>
                </p:spPr>
                <p:txBody>
                  <a:bodyPr wrap="square" rtlCol="0">
                    <a:spAutoFit/>
                  </a:bodyPr>
                  <a:lstStyle/>
                  <a:p>
                    <a:r>
                      <a:rPr lang="en-US" sz="900" b="1"/>
                      <a:t>CPU</a:t>
                    </a:r>
                  </a:p>
                </p:txBody>
              </p:sp>
              <p:sp>
                <p:nvSpPr>
                  <p:cNvPr id="35" name="TextBox 34">
                    <a:extLst>
                      <a:ext uri="{FF2B5EF4-FFF2-40B4-BE49-F238E27FC236}">
                        <a16:creationId xmlns:a16="http://schemas.microsoft.com/office/drawing/2014/main" id="{207E3791-72C9-5F25-55EA-7E13D1376948}"/>
                      </a:ext>
                    </a:extLst>
                  </p:cNvPr>
                  <p:cNvSpPr txBox="1"/>
                  <p:nvPr/>
                </p:nvSpPr>
                <p:spPr>
                  <a:xfrm>
                    <a:off x="6550686" y="5934390"/>
                    <a:ext cx="556553" cy="232510"/>
                  </a:xfrm>
                  <a:prstGeom prst="rect">
                    <a:avLst/>
                  </a:prstGeom>
                  <a:noFill/>
                </p:spPr>
                <p:txBody>
                  <a:bodyPr wrap="square" rtlCol="0">
                    <a:spAutoFit/>
                  </a:bodyPr>
                  <a:lstStyle/>
                  <a:p>
                    <a:r>
                      <a:rPr lang="en-US" sz="1200" b="1">
                        <a:solidFill>
                          <a:schemeClr val="bg1"/>
                        </a:solidFill>
                      </a:rPr>
                      <a:t>GPU</a:t>
                    </a:r>
                  </a:p>
                </p:txBody>
              </p:sp>
            </p:grpSp>
            <p:sp>
              <p:nvSpPr>
                <p:cNvPr id="29" name="Rectangle 28">
                  <a:extLst>
                    <a:ext uri="{FF2B5EF4-FFF2-40B4-BE49-F238E27FC236}">
                      <a16:creationId xmlns:a16="http://schemas.microsoft.com/office/drawing/2014/main" id="{CD4140BC-E1DF-1044-BA72-D9E06C208CD9}"/>
                    </a:ext>
                  </a:extLst>
                </p:cNvPr>
                <p:cNvSpPr/>
                <p:nvPr/>
              </p:nvSpPr>
              <p:spPr>
                <a:xfrm>
                  <a:off x="2527171" y="4921330"/>
                  <a:ext cx="1383303" cy="779861"/>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1" name="Rectangle 30">
                  <a:extLst>
                    <a:ext uri="{FF2B5EF4-FFF2-40B4-BE49-F238E27FC236}">
                      <a16:creationId xmlns:a16="http://schemas.microsoft.com/office/drawing/2014/main" id="{54CD5978-74E2-1AF7-0013-25ADD5900DDE}"/>
                    </a:ext>
                  </a:extLst>
                </p:cNvPr>
                <p:cNvSpPr/>
                <p:nvPr/>
              </p:nvSpPr>
              <p:spPr>
                <a:xfrm>
                  <a:off x="2523426" y="4727237"/>
                  <a:ext cx="1383303" cy="194390"/>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Replica </a:t>
                  </a:r>
                  <a:r>
                    <a:rPr lang="en-US" sz="1200" b="1" err="1">
                      <a:solidFill>
                        <a:schemeClr val="tx1"/>
                      </a:solidFill>
                    </a:rPr>
                    <a:t>i</a:t>
                  </a:r>
                  <a:endParaRPr lang="en-US" sz="1200" b="1">
                    <a:solidFill>
                      <a:schemeClr val="tx1"/>
                    </a:solidFill>
                  </a:endParaRPr>
                </a:p>
              </p:txBody>
            </p:sp>
          </p:grpSp>
          <p:sp>
            <p:nvSpPr>
              <p:cNvPr id="133" name="Oval 132">
                <a:extLst>
                  <a:ext uri="{FF2B5EF4-FFF2-40B4-BE49-F238E27FC236}">
                    <a16:creationId xmlns:a16="http://schemas.microsoft.com/office/drawing/2014/main" id="{F07D86BD-1303-E0B6-DAD3-68BEE5B4CBEE}"/>
                  </a:ext>
                </a:extLst>
              </p:cNvPr>
              <p:cNvSpPr/>
              <p:nvPr/>
            </p:nvSpPr>
            <p:spPr>
              <a:xfrm>
                <a:off x="1883745" y="5221496"/>
                <a:ext cx="77899" cy="7789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DD0FBA6A-7695-1DB9-3E3C-2315B24BFB38}"/>
                  </a:ext>
                </a:extLst>
              </p:cNvPr>
              <p:cNvSpPr/>
              <p:nvPr/>
            </p:nvSpPr>
            <p:spPr>
              <a:xfrm>
                <a:off x="2036383" y="5221495"/>
                <a:ext cx="77899" cy="7789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Rectangle 216">
              <a:extLst>
                <a:ext uri="{FF2B5EF4-FFF2-40B4-BE49-F238E27FC236}">
                  <a16:creationId xmlns:a16="http://schemas.microsoft.com/office/drawing/2014/main" id="{9D34A460-882A-82BE-B788-CBD1B4A58654}"/>
                </a:ext>
              </a:extLst>
            </p:cNvPr>
            <p:cNvSpPr/>
            <p:nvPr/>
          </p:nvSpPr>
          <p:spPr>
            <a:xfrm>
              <a:off x="116601" y="4923112"/>
              <a:ext cx="3596972" cy="156976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71E0EAA2-7A5A-32DA-2FF2-7663D5960AEB}"/>
              </a:ext>
            </a:extLst>
          </p:cNvPr>
          <p:cNvGrpSpPr/>
          <p:nvPr/>
        </p:nvGrpSpPr>
        <p:grpSpPr>
          <a:xfrm>
            <a:off x="4354944" y="4917306"/>
            <a:ext cx="3596972" cy="1569763"/>
            <a:chOff x="4354944" y="4917306"/>
            <a:chExt cx="3596972" cy="1569763"/>
          </a:xfrm>
        </p:grpSpPr>
        <p:grpSp>
          <p:nvGrpSpPr>
            <p:cNvPr id="136" name="Group 135">
              <a:extLst>
                <a:ext uri="{FF2B5EF4-FFF2-40B4-BE49-F238E27FC236}">
                  <a16:creationId xmlns:a16="http://schemas.microsoft.com/office/drawing/2014/main" id="{32600C5F-A15C-872A-7B26-673E9CE25DA6}"/>
                </a:ext>
              </a:extLst>
            </p:cNvPr>
            <p:cNvGrpSpPr/>
            <p:nvPr/>
          </p:nvGrpSpPr>
          <p:grpSpPr>
            <a:xfrm>
              <a:off x="4636573" y="5199732"/>
              <a:ext cx="3107847" cy="978451"/>
              <a:chOff x="432935" y="4721862"/>
              <a:chExt cx="3107847" cy="978451"/>
            </a:xfrm>
          </p:grpSpPr>
          <p:grpSp>
            <p:nvGrpSpPr>
              <p:cNvPr id="137" name="Group 136">
                <a:extLst>
                  <a:ext uri="{FF2B5EF4-FFF2-40B4-BE49-F238E27FC236}">
                    <a16:creationId xmlns:a16="http://schemas.microsoft.com/office/drawing/2014/main" id="{E2538DDB-0ABE-8843-F8A2-586ACE0A6EAB}"/>
                  </a:ext>
                </a:extLst>
              </p:cNvPr>
              <p:cNvGrpSpPr/>
              <p:nvPr/>
            </p:nvGrpSpPr>
            <p:grpSpPr>
              <a:xfrm>
                <a:off x="432935" y="4723618"/>
                <a:ext cx="1386165" cy="976695"/>
                <a:chOff x="432935" y="4723618"/>
                <a:chExt cx="1386165" cy="976695"/>
              </a:xfrm>
            </p:grpSpPr>
            <p:grpSp>
              <p:nvGrpSpPr>
                <p:cNvPr id="156" name="Group 155">
                  <a:extLst>
                    <a:ext uri="{FF2B5EF4-FFF2-40B4-BE49-F238E27FC236}">
                      <a16:creationId xmlns:a16="http://schemas.microsoft.com/office/drawing/2014/main" id="{4F6908E1-B51C-0546-387E-7123840D6E61}"/>
                    </a:ext>
                  </a:extLst>
                </p:cNvPr>
                <p:cNvGrpSpPr/>
                <p:nvPr/>
              </p:nvGrpSpPr>
              <p:grpSpPr>
                <a:xfrm>
                  <a:off x="1139891" y="5008953"/>
                  <a:ext cx="604934" cy="589160"/>
                  <a:chOff x="7124067" y="5815616"/>
                  <a:chExt cx="665174" cy="627838"/>
                </a:xfrm>
              </p:grpSpPr>
              <p:sp>
                <p:nvSpPr>
                  <p:cNvPr id="166" name="Rectangle: Single Corner Snipped 165">
                    <a:extLst>
                      <a:ext uri="{FF2B5EF4-FFF2-40B4-BE49-F238E27FC236}">
                        <a16:creationId xmlns:a16="http://schemas.microsoft.com/office/drawing/2014/main" id="{32D2ADFF-AB1B-E368-3B01-B1139AB60968}"/>
                      </a:ext>
                    </a:extLst>
                  </p:cNvPr>
                  <p:cNvSpPr/>
                  <p:nvPr/>
                </p:nvSpPr>
                <p:spPr>
                  <a:xfrm>
                    <a:off x="7251209" y="5919182"/>
                    <a:ext cx="378895" cy="252597"/>
                  </a:xfrm>
                  <a:prstGeom prst="snip1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000">
                      <a:solidFill>
                        <a:schemeClr val="tx1"/>
                      </a:solidFill>
                    </a:endParaRPr>
                  </a:p>
                </p:txBody>
              </p:sp>
              <p:sp>
                <p:nvSpPr>
                  <p:cNvPr id="167" name="Oval 166">
                    <a:extLst>
                      <a:ext uri="{FF2B5EF4-FFF2-40B4-BE49-F238E27FC236}">
                        <a16:creationId xmlns:a16="http://schemas.microsoft.com/office/drawing/2014/main" id="{7332473E-D501-0851-2B7C-8F74B86F0B06}"/>
                      </a:ext>
                    </a:extLst>
                  </p:cNvPr>
                  <p:cNvSpPr/>
                  <p:nvPr/>
                </p:nvSpPr>
                <p:spPr>
                  <a:xfrm>
                    <a:off x="7124067" y="6042112"/>
                    <a:ext cx="60623" cy="457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a:solidFill>
                        <a:schemeClr val="tx1"/>
                      </a:solidFill>
                    </a:endParaRPr>
                  </a:p>
                </p:txBody>
              </p:sp>
              <p:sp>
                <p:nvSpPr>
                  <p:cNvPr id="168" name="Rectangle 167">
                    <a:extLst>
                      <a:ext uri="{FF2B5EF4-FFF2-40B4-BE49-F238E27FC236}">
                        <a16:creationId xmlns:a16="http://schemas.microsoft.com/office/drawing/2014/main" id="{92BA8435-65F5-A412-FC0E-C4FDF85570CF}"/>
                      </a:ext>
                    </a:extLst>
                  </p:cNvPr>
                  <p:cNvSpPr/>
                  <p:nvPr/>
                </p:nvSpPr>
                <p:spPr>
                  <a:xfrm>
                    <a:off x="7189748" y="5815616"/>
                    <a:ext cx="505193" cy="626440"/>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69" name="TextBox 168">
                    <a:extLst>
                      <a:ext uri="{FF2B5EF4-FFF2-40B4-BE49-F238E27FC236}">
                        <a16:creationId xmlns:a16="http://schemas.microsoft.com/office/drawing/2014/main" id="{6B70DBA7-EEDE-8F86-3B9A-A2EFC45EA77B}"/>
                      </a:ext>
                    </a:extLst>
                  </p:cNvPr>
                  <p:cNvSpPr txBox="1"/>
                  <p:nvPr/>
                </p:nvSpPr>
                <p:spPr>
                  <a:xfrm>
                    <a:off x="7232688" y="6249696"/>
                    <a:ext cx="556553" cy="193758"/>
                  </a:xfrm>
                  <a:prstGeom prst="rect">
                    <a:avLst/>
                  </a:prstGeom>
                  <a:noFill/>
                </p:spPr>
                <p:txBody>
                  <a:bodyPr wrap="square" rtlCol="0">
                    <a:spAutoFit/>
                  </a:bodyPr>
                  <a:lstStyle/>
                  <a:p>
                    <a:r>
                      <a:rPr lang="en-US" sz="900" b="1"/>
                      <a:t>CPU</a:t>
                    </a:r>
                  </a:p>
                </p:txBody>
              </p:sp>
              <p:sp>
                <p:nvSpPr>
                  <p:cNvPr id="170" name="TextBox 169">
                    <a:extLst>
                      <a:ext uri="{FF2B5EF4-FFF2-40B4-BE49-F238E27FC236}">
                        <a16:creationId xmlns:a16="http://schemas.microsoft.com/office/drawing/2014/main" id="{E078A55D-8F27-65D5-915B-A0EC49EDE711}"/>
                      </a:ext>
                    </a:extLst>
                  </p:cNvPr>
                  <p:cNvSpPr txBox="1"/>
                  <p:nvPr/>
                </p:nvSpPr>
                <p:spPr>
                  <a:xfrm>
                    <a:off x="7220897" y="5952967"/>
                    <a:ext cx="556553" cy="232510"/>
                  </a:xfrm>
                  <a:prstGeom prst="rect">
                    <a:avLst/>
                  </a:prstGeom>
                  <a:noFill/>
                </p:spPr>
                <p:txBody>
                  <a:bodyPr wrap="square" rtlCol="0">
                    <a:spAutoFit/>
                  </a:bodyPr>
                  <a:lstStyle/>
                  <a:p>
                    <a:r>
                      <a:rPr lang="en-US" sz="1200" b="1">
                        <a:solidFill>
                          <a:schemeClr val="bg1"/>
                        </a:solidFill>
                      </a:rPr>
                      <a:t>GPU</a:t>
                    </a:r>
                  </a:p>
                </p:txBody>
              </p:sp>
            </p:grpSp>
            <p:grpSp>
              <p:nvGrpSpPr>
                <p:cNvPr id="157" name="Group 156">
                  <a:extLst>
                    <a:ext uri="{FF2B5EF4-FFF2-40B4-BE49-F238E27FC236}">
                      <a16:creationId xmlns:a16="http://schemas.microsoft.com/office/drawing/2014/main" id="{C5268C7B-48F0-5E51-D71F-F6B5736E4999}"/>
                    </a:ext>
                  </a:extLst>
                </p:cNvPr>
                <p:cNvGrpSpPr/>
                <p:nvPr/>
              </p:nvGrpSpPr>
              <p:grpSpPr>
                <a:xfrm>
                  <a:off x="574014" y="5008169"/>
                  <a:ext cx="565876" cy="587849"/>
                  <a:chOff x="6501839" y="5814776"/>
                  <a:chExt cx="622227" cy="626440"/>
                </a:xfrm>
              </p:grpSpPr>
              <p:grpSp>
                <p:nvGrpSpPr>
                  <p:cNvPr id="160" name="Group 159">
                    <a:extLst>
                      <a:ext uri="{FF2B5EF4-FFF2-40B4-BE49-F238E27FC236}">
                        <a16:creationId xmlns:a16="http://schemas.microsoft.com/office/drawing/2014/main" id="{3D411C0D-12E2-6152-49F1-330B41F0736D}"/>
                      </a:ext>
                    </a:extLst>
                  </p:cNvPr>
                  <p:cNvGrpSpPr/>
                  <p:nvPr/>
                </p:nvGrpSpPr>
                <p:grpSpPr>
                  <a:xfrm>
                    <a:off x="6501839" y="5814776"/>
                    <a:ext cx="550660" cy="626440"/>
                    <a:chOff x="6501839" y="5814776"/>
                    <a:chExt cx="550660" cy="626440"/>
                  </a:xfrm>
                </p:grpSpPr>
                <p:sp>
                  <p:nvSpPr>
                    <p:cNvPr id="163" name="Rectangle: Single Corner Snipped 162">
                      <a:extLst>
                        <a:ext uri="{FF2B5EF4-FFF2-40B4-BE49-F238E27FC236}">
                          <a16:creationId xmlns:a16="http://schemas.microsoft.com/office/drawing/2014/main" id="{88E1D62A-027D-64BF-DB48-486EAADCE717}"/>
                        </a:ext>
                      </a:extLst>
                    </p:cNvPr>
                    <p:cNvSpPr/>
                    <p:nvPr/>
                  </p:nvSpPr>
                  <p:spPr>
                    <a:xfrm>
                      <a:off x="6567514" y="5915814"/>
                      <a:ext cx="378895" cy="252597"/>
                    </a:xfrm>
                    <a:prstGeom prst="snip1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400">
                        <a:solidFill>
                          <a:schemeClr val="tx1"/>
                        </a:solidFill>
                      </a:endParaRPr>
                    </a:p>
                  </p:txBody>
                </p:sp>
                <p:sp>
                  <p:nvSpPr>
                    <p:cNvPr id="164" name="Oval 163">
                      <a:extLst>
                        <a:ext uri="{FF2B5EF4-FFF2-40B4-BE49-F238E27FC236}">
                          <a16:creationId xmlns:a16="http://schemas.microsoft.com/office/drawing/2014/main" id="{8400A903-6A91-D3A9-E7F7-12F40AEDECB4}"/>
                        </a:ext>
                      </a:extLst>
                    </p:cNvPr>
                    <p:cNvSpPr/>
                    <p:nvPr/>
                  </p:nvSpPr>
                  <p:spPr>
                    <a:xfrm>
                      <a:off x="6991876" y="6042112"/>
                      <a:ext cx="60623" cy="457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a:solidFill>
                          <a:schemeClr val="tx1"/>
                        </a:solidFill>
                      </a:endParaRPr>
                    </a:p>
                  </p:txBody>
                </p:sp>
                <p:sp>
                  <p:nvSpPr>
                    <p:cNvPr id="165" name="Rectangle 164">
                      <a:extLst>
                        <a:ext uri="{FF2B5EF4-FFF2-40B4-BE49-F238E27FC236}">
                          <a16:creationId xmlns:a16="http://schemas.microsoft.com/office/drawing/2014/main" id="{9F5DB8B5-247A-6ABA-4F07-BB71BC19DFA7}"/>
                        </a:ext>
                      </a:extLst>
                    </p:cNvPr>
                    <p:cNvSpPr/>
                    <p:nvPr/>
                  </p:nvSpPr>
                  <p:spPr>
                    <a:xfrm>
                      <a:off x="6501839" y="5814776"/>
                      <a:ext cx="505193" cy="626440"/>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161" name="TextBox 160">
                    <a:extLst>
                      <a:ext uri="{FF2B5EF4-FFF2-40B4-BE49-F238E27FC236}">
                        <a16:creationId xmlns:a16="http://schemas.microsoft.com/office/drawing/2014/main" id="{DD205FAC-9A5D-3FF8-FA57-7A90E8E60E8E}"/>
                      </a:ext>
                    </a:extLst>
                  </p:cNvPr>
                  <p:cNvSpPr txBox="1"/>
                  <p:nvPr/>
                </p:nvSpPr>
                <p:spPr>
                  <a:xfrm>
                    <a:off x="6567513" y="6241664"/>
                    <a:ext cx="556553" cy="193758"/>
                  </a:xfrm>
                  <a:prstGeom prst="rect">
                    <a:avLst/>
                  </a:prstGeom>
                  <a:noFill/>
                </p:spPr>
                <p:txBody>
                  <a:bodyPr wrap="square" rtlCol="0">
                    <a:spAutoFit/>
                  </a:bodyPr>
                  <a:lstStyle/>
                  <a:p>
                    <a:r>
                      <a:rPr lang="en-US" sz="900" b="1"/>
                      <a:t>CPU</a:t>
                    </a:r>
                  </a:p>
                </p:txBody>
              </p:sp>
              <p:sp>
                <p:nvSpPr>
                  <p:cNvPr id="162" name="TextBox 161">
                    <a:extLst>
                      <a:ext uri="{FF2B5EF4-FFF2-40B4-BE49-F238E27FC236}">
                        <a16:creationId xmlns:a16="http://schemas.microsoft.com/office/drawing/2014/main" id="{CC71021B-4D84-C6EE-61BF-1CD7BB0CACBB}"/>
                      </a:ext>
                    </a:extLst>
                  </p:cNvPr>
                  <p:cNvSpPr txBox="1"/>
                  <p:nvPr/>
                </p:nvSpPr>
                <p:spPr>
                  <a:xfrm>
                    <a:off x="6550686" y="5934390"/>
                    <a:ext cx="556553" cy="232510"/>
                  </a:xfrm>
                  <a:prstGeom prst="rect">
                    <a:avLst/>
                  </a:prstGeom>
                  <a:noFill/>
                </p:spPr>
                <p:txBody>
                  <a:bodyPr wrap="square" rtlCol="0">
                    <a:spAutoFit/>
                  </a:bodyPr>
                  <a:lstStyle/>
                  <a:p>
                    <a:r>
                      <a:rPr lang="en-US" sz="1200" b="1">
                        <a:solidFill>
                          <a:schemeClr val="bg1"/>
                        </a:solidFill>
                      </a:rPr>
                      <a:t>GPU</a:t>
                    </a:r>
                  </a:p>
                </p:txBody>
              </p:sp>
            </p:grpSp>
            <p:sp>
              <p:nvSpPr>
                <p:cNvPr id="158" name="Rectangle 157">
                  <a:extLst>
                    <a:ext uri="{FF2B5EF4-FFF2-40B4-BE49-F238E27FC236}">
                      <a16:creationId xmlns:a16="http://schemas.microsoft.com/office/drawing/2014/main" id="{9C866B4A-706F-1DB4-72DB-E5F5027A7894}"/>
                    </a:ext>
                  </a:extLst>
                </p:cNvPr>
                <p:cNvSpPr/>
                <p:nvPr/>
              </p:nvSpPr>
              <p:spPr>
                <a:xfrm>
                  <a:off x="435797" y="4920452"/>
                  <a:ext cx="1383303" cy="779861"/>
                </a:xfrm>
                <a:prstGeom prst="rect">
                  <a:avLst/>
                </a:prstGeom>
                <a:noFill/>
                <a:ln w="38100">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9" name="Rectangle 158">
                  <a:extLst>
                    <a:ext uri="{FF2B5EF4-FFF2-40B4-BE49-F238E27FC236}">
                      <a16:creationId xmlns:a16="http://schemas.microsoft.com/office/drawing/2014/main" id="{F5A903ED-D93F-41C2-2126-6019ABE8DB37}"/>
                    </a:ext>
                  </a:extLst>
                </p:cNvPr>
                <p:cNvSpPr/>
                <p:nvPr/>
              </p:nvSpPr>
              <p:spPr>
                <a:xfrm>
                  <a:off x="432935" y="4723618"/>
                  <a:ext cx="1383303" cy="194390"/>
                </a:xfrm>
                <a:prstGeom prst="rect">
                  <a:avLst/>
                </a:prstGeom>
                <a:noFill/>
                <a:ln w="38100">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Replica 1</a:t>
                  </a:r>
                </a:p>
              </p:txBody>
            </p:sp>
          </p:grpSp>
          <p:grpSp>
            <p:nvGrpSpPr>
              <p:cNvPr id="138" name="Group 137">
                <a:extLst>
                  <a:ext uri="{FF2B5EF4-FFF2-40B4-BE49-F238E27FC236}">
                    <a16:creationId xmlns:a16="http://schemas.microsoft.com/office/drawing/2014/main" id="{FA052209-14CC-79D4-68A9-EF16803AA938}"/>
                  </a:ext>
                </a:extLst>
              </p:cNvPr>
              <p:cNvGrpSpPr/>
              <p:nvPr/>
            </p:nvGrpSpPr>
            <p:grpSpPr>
              <a:xfrm>
                <a:off x="2153734" y="4721862"/>
                <a:ext cx="1387048" cy="973954"/>
                <a:chOff x="2523426" y="4727237"/>
                <a:chExt cx="1387048" cy="973954"/>
              </a:xfrm>
            </p:grpSpPr>
            <p:grpSp>
              <p:nvGrpSpPr>
                <p:cNvPr id="141" name="Group 140">
                  <a:extLst>
                    <a:ext uri="{FF2B5EF4-FFF2-40B4-BE49-F238E27FC236}">
                      <a16:creationId xmlns:a16="http://schemas.microsoft.com/office/drawing/2014/main" id="{4BF91283-4BFC-C419-A784-B70C564925DA}"/>
                    </a:ext>
                  </a:extLst>
                </p:cNvPr>
                <p:cNvGrpSpPr/>
                <p:nvPr/>
              </p:nvGrpSpPr>
              <p:grpSpPr>
                <a:xfrm>
                  <a:off x="3234127" y="5018176"/>
                  <a:ext cx="604934" cy="589160"/>
                  <a:chOff x="7124067" y="5815616"/>
                  <a:chExt cx="665174" cy="627838"/>
                </a:xfrm>
              </p:grpSpPr>
              <p:sp>
                <p:nvSpPr>
                  <p:cNvPr id="151" name="Rectangle: Single Corner Snipped 150">
                    <a:extLst>
                      <a:ext uri="{FF2B5EF4-FFF2-40B4-BE49-F238E27FC236}">
                        <a16:creationId xmlns:a16="http://schemas.microsoft.com/office/drawing/2014/main" id="{CD42EAAF-FA00-369E-F047-9F5BDC9BDE95}"/>
                      </a:ext>
                    </a:extLst>
                  </p:cNvPr>
                  <p:cNvSpPr/>
                  <p:nvPr/>
                </p:nvSpPr>
                <p:spPr>
                  <a:xfrm>
                    <a:off x="7251209" y="5919182"/>
                    <a:ext cx="378895" cy="252597"/>
                  </a:xfrm>
                  <a:prstGeom prst="snip1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000">
                      <a:solidFill>
                        <a:schemeClr val="tx1"/>
                      </a:solidFill>
                    </a:endParaRPr>
                  </a:p>
                </p:txBody>
              </p:sp>
              <p:sp>
                <p:nvSpPr>
                  <p:cNvPr id="152" name="Oval 151">
                    <a:extLst>
                      <a:ext uri="{FF2B5EF4-FFF2-40B4-BE49-F238E27FC236}">
                        <a16:creationId xmlns:a16="http://schemas.microsoft.com/office/drawing/2014/main" id="{508FC901-4014-EAE1-8644-6AF63D68ABAB}"/>
                      </a:ext>
                    </a:extLst>
                  </p:cNvPr>
                  <p:cNvSpPr/>
                  <p:nvPr/>
                </p:nvSpPr>
                <p:spPr>
                  <a:xfrm>
                    <a:off x="7124067" y="6042112"/>
                    <a:ext cx="60623" cy="457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a:solidFill>
                        <a:schemeClr val="tx1"/>
                      </a:solidFill>
                    </a:endParaRPr>
                  </a:p>
                </p:txBody>
              </p:sp>
              <p:sp>
                <p:nvSpPr>
                  <p:cNvPr id="153" name="Rectangle 152">
                    <a:extLst>
                      <a:ext uri="{FF2B5EF4-FFF2-40B4-BE49-F238E27FC236}">
                        <a16:creationId xmlns:a16="http://schemas.microsoft.com/office/drawing/2014/main" id="{66E9C63A-7BA6-3C82-4D71-6EAF7E85DDF1}"/>
                      </a:ext>
                    </a:extLst>
                  </p:cNvPr>
                  <p:cNvSpPr/>
                  <p:nvPr/>
                </p:nvSpPr>
                <p:spPr>
                  <a:xfrm>
                    <a:off x="7189748" y="5815616"/>
                    <a:ext cx="505193" cy="626440"/>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54" name="TextBox 153">
                    <a:extLst>
                      <a:ext uri="{FF2B5EF4-FFF2-40B4-BE49-F238E27FC236}">
                        <a16:creationId xmlns:a16="http://schemas.microsoft.com/office/drawing/2014/main" id="{381A4154-A975-F300-10EB-C872746323BF}"/>
                      </a:ext>
                    </a:extLst>
                  </p:cNvPr>
                  <p:cNvSpPr txBox="1"/>
                  <p:nvPr/>
                </p:nvSpPr>
                <p:spPr>
                  <a:xfrm>
                    <a:off x="7232688" y="6249696"/>
                    <a:ext cx="556553" cy="193758"/>
                  </a:xfrm>
                  <a:prstGeom prst="rect">
                    <a:avLst/>
                  </a:prstGeom>
                  <a:noFill/>
                </p:spPr>
                <p:txBody>
                  <a:bodyPr wrap="square" rtlCol="0">
                    <a:spAutoFit/>
                  </a:bodyPr>
                  <a:lstStyle/>
                  <a:p>
                    <a:r>
                      <a:rPr lang="en-US" sz="900" b="1"/>
                      <a:t>CPU</a:t>
                    </a:r>
                  </a:p>
                </p:txBody>
              </p:sp>
              <p:sp>
                <p:nvSpPr>
                  <p:cNvPr id="155" name="TextBox 154">
                    <a:extLst>
                      <a:ext uri="{FF2B5EF4-FFF2-40B4-BE49-F238E27FC236}">
                        <a16:creationId xmlns:a16="http://schemas.microsoft.com/office/drawing/2014/main" id="{D1D2D2E2-0FE4-DE35-7FB1-566A10D7F5C3}"/>
                      </a:ext>
                    </a:extLst>
                  </p:cNvPr>
                  <p:cNvSpPr txBox="1"/>
                  <p:nvPr/>
                </p:nvSpPr>
                <p:spPr>
                  <a:xfrm>
                    <a:off x="7220897" y="5952967"/>
                    <a:ext cx="556553" cy="219593"/>
                  </a:xfrm>
                  <a:prstGeom prst="rect">
                    <a:avLst/>
                  </a:prstGeom>
                  <a:noFill/>
                </p:spPr>
                <p:txBody>
                  <a:bodyPr wrap="square" rtlCol="0">
                    <a:spAutoFit/>
                  </a:bodyPr>
                  <a:lstStyle/>
                  <a:p>
                    <a:r>
                      <a:rPr lang="en-US" sz="1100" b="1">
                        <a:solidFill>
                          <a:schemeClr val="bg1"/>
                        </a:solidFill>
                      </a:rPr>
                      <a:t>GPU</a:t>
                    </a:r>
                  </a:p>
                </p:txBody>
              </p:sp>
            </p:grpSp>
            <p:grpSp>
              <p:nvGrpSpPr>
                <p:cNvPr id="142" name="Group 141">
                  <a:extLst>
                    <a:ext uri="{FF2B5EF4-FFF2-40B4-BE49-F238E27FC236}">
                      <a16:creationId xmlns:a16="http://schemas.microsoft.com/office/drawing/2014/main" id="{8D72FACA-A232-7313-501E-57681E5619F4}"/>
                    </a:ext>
                  </a:extLst>
                </p:cNvPr>
                <p:cNvGrpSpPr/>
                <p:nvPr/>
              </p:nvGrpSpPr>
              <p:grpSpPr>
                <a:xfrm>
                  <a:off x="2668250" y="5017392"/>
                  <a:ext cx="565876" cy="587849"/>
                  <a:chOff x="6501839" y="5814776"/>
                  <a:chExt cx="622227" cy="626440"/>
                </a:xfrm>
              </p:grpSpPr>
              <p:grpSp>
                <p:nvGrpSpPr>
                  <p:cNvPr id="145" name="Group 144">
                    <a:extLst>
                      <a:ext uri="{FF2B5EF4-FFF2-40B4-BE49-F238E27FC236}">
                        <a16:creationId xmlns:a16="http://schemas.microsoft.com/office/drawing/2014/main" id="{7E229C1B-0F7C-1150-EB18-BEE789499365}"/>
                      </a:ext>
                    </a:extLst>
                  </p:cNvPr>
                  <p:cNvGrpSpPr/>
                  <p:nvPr/>
                </p:nvGrpSpPr>
                <p:grpSpPr>
                  <a:xfrm>
                    <a:off x="6501839" y="5814776"/>
                    <a:ext cx="550660" cy="626440"/>
                    <a:chOff x="6501839" y="5814776"/>
                    <a:chExt cx="550660" cy="626440"/>
                  </a:xfrm>
                </p:grpSpPr>
                <p:sp>
                  <p:nvSpPr>
                    <p:cNvPr id="148" name="Rectangle: Single Corner Snipped 147">
                      <a:extLst>
                        <a:ext uri="{FF2B5EF4-FFF2-40B4-BE49-F238E27FC236}">
                          <a16:creationId xmlns:a16="http://schemas.microsoft.com/office/drawing/2014/main" id="{B3B5DF2D-9428-BEE4-CEA7-3CAD76D87DB1}"/>
                        </a:ext>
                      </a:extLst>
                    </p:cNvPr>
                    <p:cNvSpPr/>
                    <p:nvPr/>
                  </p:nvSpPr>
                  <p:spPr>
                    <a:xfrm>
                      <a:off x="6567514" y="5915814"/>
                      <a:ext cx="378895" cy="252597"/>
                    </a:xfrm>
                    <a:prstGeom prst="snip1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000">
                        <a:solidFill>
                          <a:schemeClr val="tx1"/>
                        </a:solidFill>
                      </a:endParaRPr>
                    </a:p>
                  </p:txBody>
                </p:sp>
                <p:sp>
                  <p:nvSpPr>
                    <p:cNvPr id="149" name="Oval 148">
                      <a:extLst>
                        <a:ext uri="{FF2B5EF4-FFF2-40B4-BE49-F238E27FC236}">
                          <a16:creationId xmlns:a16="http://schemas.microsoft.com/office/drawing/2014/main" id="{8BD86000-1140-FBBA-D6F6-599231979009}"/>
                        </a:ext>
                      </a:extLst>
                    </p:cNvPr>
                    <p:cNvSpPr/>
                    <p:nvPr/>
                  </p:nvSpPr>
                  <p:spPr>
                    <a:xfrm>
                      <a:off x="6991876" y="6042112"/>
                      <a:ext cx="60623" cy="457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a:solidFill>
                          <a:schemeClr val="tx1"/>
                        </a:solidFill>
                      </a:endParaRPr>
                    </a:p>
                  </p:txBody>
                </p:sp>
                <p:sp>
                  <p:nvSpPr>
                    <p:cNvPr id="150" name="Rectangle 149">
                      <a:extLst>
                        <a:ext uri="{FF2B5EF4-FFF2-40B4-BE49-F238E27FC236}">
                          <a16:creationId xmlns:a16="http://schemas.microsoft.com/office/drawing/2014/main" id="{72E687C4-43AD-7011-415E-B2802CC77EC4}"/>
                        </a:ext>
                      </a:extLst>
                    </p:cNvPr>
                    <p:cNvSpPr/>
                    <p:nvPr/>
                  </p:nvSpPr>
                  <p:spPr>
                    <a:xfrm>
                      <a:off x="6501839" y="5814776"/>
                      <a:ext cx="505193" cy="626440"/>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146" name="TextBox 145">
                    <a:extLst>
                      <a:ext uri="{FF2B5EF4-FFF2-40B4-BE49-F238E27FC236}">
                        <a16:creationId xmlns:a16="http://schemas.microsoft.com/office/drawing/2014/main" id="{1E9A9E14-61DF-F640-32EB-EE4D2E318117}"/>
                      </a:ext>
                    </a:extLst>
                  </p:cNvPr>
                  <p:cNvSpPr txBox="1"/>
                  <p:nvPr/>
                </p:nvSpPr>
                <p:spPr>
                  <a:xfrm>
                    <a:off x="6567513" y="6241664"/>
                    <a:ext cx="556553" cy="193758"/>
                  </a:xfrm>
                  <a:prstGeom prst="rect">
                    <a:avLst/>
                  </a:prstGeom>
                  <a:noFill/>
                </p:spPr>
                <p:txBody>
                  <a:bodyPr wrap="square" rtlCol="0">
                    <a:spAutoFit/>
                  </a:bodyPr>
                  <a:lstStyle/>
                  <a:p>
                    <a:r>
                      <a:rPr lang="en-US" sz="900" b="1"/>
                      <a:t>CPU</a:t>
                    </a:r>
                  </a:p>
                </p:txBody>
              </p:sp>
              <p:sp>
                <p:nvSpPr>
                  <p:cNvPr id="147" name="TextBox 146">
                    <a:extLst>
                      <a:ext uri="{FF2B5EF4-FFF2-40B4-BE49-F238E27FC236}">
                        <a16:creationId xmlns:a16="http://schemas.microsoft.com/office/drawing/2014/main" id="{E5CBA702-07A4-3367-B4EA-757ADC3671D3}"/>
                      </a:ext>
                    </a:extLst>
                  </p:cNvPr>
                  <p:cNvSpPr txBox="1"/>
                  <p:nvPr/>
                </p:nvSpPr>
                <p:spPr>
                  <a:xfrm>
                    <a:off x="6550686" y="5934390"/>
                    <a:ext cx="556553" cy="232510"/>
                  </a:xfrm>
                  <a:prstGeom prst="rect">
                    <a:avLst/>
                  </a:prstGeom>
                  <a:noFill/>
                </p:spPr>
                <p:txBody>
                  <a:bodyPr wrap="square" rtlCol="0">
                    <a:spAutoFit/>
                  </a:bodyPr>
                  <a:lstStyle/>
                  <a:p>
                    <a:r>
                      <a:rPr lang="en-US" sz="1200" b="1">
                        <a:solidFill>
                          <a:schemeClr val="bg1"/>
                        </a:solidFill>
                      </a:rPr>
                      <a:t>GPU</a:t>
                    </a:r>
                  </a:p>
                </p:txBody>
              </p:sp>
            </p:grpSp>
            <p:sp>
              <p:nvSpPr>
                <p:cNvPr id="143" name="Rectangle 142">
                  <a:extLst>
                    <a:ext uri="{FF2B5EF4-FFF2-40B4-BE49-F238E27FC236}">
                      <a16:creationId xmlns:a16="http://schemas.microsoft.com/office/drawing/2014/main" id="{54681A6C-EAAE-5C14-12A4-1506D81641EA}"/>
                    </a:ext>
                  </a:extLst>
                </p:cNvPr>
                <p:cNvSpPr/>
                <p:nvPr/>
              </p:nvSpPr>
              <p:spPr>
                <a:xfrm>
                  <a:off x="2527171" y="4921330"/>
                  <a:ext cx="1383303" cy="779861"/>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44" name="Rectangle 143">
                  <a:extLst>
                    <a:ext uri="{FF2B5EF4-FFF2-40B4-BE49-F238E27FC236}">
                      <a16:creationId xmlns:a16="http://schemas.microsoft.com/office/drawing/2014/main" id="{04D8D86D-9429-311F-4DBA-5B433D4006F3}"/>
                    </a:ext>
                  </a:extLst>
                </p:cNvPr>
                <p:cNvSpPr/>
                <p:nvPr/>
              </p:nvSpPr>
              <p:spPr>
                <a:xfrm>
                  <a:off x="2523426" y="4727237"/>
                  <a:ext cx="1383303" cy="194390"/>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Replica </a:t>
                  </a:r>
                  <a:r>
                    <a:rPr lang="en-US" sz="1200" b="1" err="1">
                      <a:solidFill>
                        <a:schemeClr val="tx1"/>
                      </a:solidFill>
                    </a:rPr>
                    <a:t>i</a:t>
                  </a:r>
                  <a:endParaRPr lang="en-US" sz="1200" b="1">
                    <a:solidFill>
                      <a:schemeClr val="tx1"/>
                    </a:solidFill>
                  </a:endParaRPr>
                </a:p>
              </p:txBody>
            </p:sp>
          </p:grpSp>
          <p:sp>
            <p:nvSpPr>
              <p:cNvPr id="139" name="Oval 138">
                <a:extLst>
                  <a:ext uri="{FF2B5EF4-FFF2-40B4-BE49-F238E27FC236}">
                    <a16:creationId xmlns:a16="http://schemas.microsoft.com/office/drawing/2014/main" id="{B6FCA797-2CE8-6939-9C17-21C78C013AEE}"/>
                  </a:ext>
                </a:extLst>
              </p:cNvPr>
              <p:cNvSpPr/>
              <p:nvPr/>
            </p:nvSpPr>
            <p:spPr>
              <a:xfrm>
                <a:off x="1883745" y="5221496"/>
                <a:ext cx="77899" cy="7789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0434AC2-12A7-4F09-DD00-12A518232F41}"/>
                  </a:ext>
                </a:extLst>
              </p:cNvPr>
              <p:cNvSpPr/>
              <p:nvPr/>
            </p:nvSpPr>
            <p:spPr>
              <a:xfrm>
                <a:off x="2036383" y="5221495"/>
                <a:ext cx="77899" cy="7789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8" name="Rectangle 217">
              <a:extLst>
                <a:ext uri="{FF2B5EF4-FFF2-40B4-BE49-F238E27FC236}">
                  <a16:creationId xmlns:a16="http://schemas.microsoft.com/office/drawing/2014/main" id="{32CA821A-FF61-9F66-8274-D642A4A59513}"/>
                </a:ext>
              </a:extLst>
            </p:cNvPr>
            <p:cNvSpPr/>
            <p:nvPr/>
          </p:nvSpPr>
          <p:spPr>
            <a:xfrm>
              <a:off x="4354944" y="4917306"/>
              <a:ext cx="3596972" cy="156976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0894E7C5-01F0-B651-23D1-B36A4C49C2B5}"/>
              </a:ext>
            </a:extLst>
          </p:cNvPr>
          <p:cNvGrpSpPr/>
          <p:nvPr/>
        </p:nvGrpSpPr>
        <p:grpSpPr>
          <a:xfrm>
            <a:off x="8432618" y="4917306"/>
            <a:ext cx="3596972" cy="1569763"/>
            <a:chOff x="8432618" y="4917306"/>
            <a:chExt cx="3596972" cy="1569763"/>
          </a:xfrm>
        </p:grpSpPr>
        <p:grpSp>
          <p:nvGrpSpPr>
            <p:cNvPr id="171" name="Group 170">
              <a:extLst>
                <a:ext uri="{FF2B5EF4-FFF2-40B4-BE49-F238E27FC236}">
                  <a16:creationId xmlns:a16="http://schemas.microsoft.com/office/drawing/2014/main" id="{BA75ADE1-3071-8A9E-FEB8-801437082424}"/>
                </a:ext>
              </a:extLst>
            </p:cNvPr>
            <p:cNvGrpSpPr/>
            <p:nvPr/>
          </p:nvGrpSpPr>
          <p:grpSpPr>
            <a:xfrm>
              <a:off x="8677180" y="5204229"/>
              <a:ext cx="3107847" cy="978451"/>
              <a:chOff x="432935" y="4721862"/>
              <a:chExt cx="3107847" cy="978451"/>
            </a:xfrm>
          </p:grpSpPr>
          <p:grpSp>
            <p:nvGrpSpPr>
              <p:cNvPr id="172" name="Group 171">
                <a:extLst>
                  <a:ext uri="{FF2B5EF4-FFF2-40B4-BE49-F238E27FC236}">
                    <a16:creationId xmlns:a16="http://schemas.microsoft.com/office/drawing/2014/main" id="{81C8D8FD-60E4-C557-D5F2-997CA8DCEDE9}"/>
                  </a:ext>
                </a:extLst>
              </p:cNvPr>
              <p:cNvGrpSpPr/>
              <p:nvPr/>
            </p:nvGrpSpPr>
            <p:grpSpPr>
              <a:xfrm>
                <a:off x="432935" y="4723618"/>
                <a:ext cx="1386165" cy="976695"/>
                <a:chOff x="432935" y="4723618"/>
                <a:chExt cx="1386165" cy="976695"/>
              </a:xfrm>
            </p:grpSpPr>
            <p:grpSp>
              <p:nvGrpSpPr>
                <p:cNvPr id="191" name="Group 190">
                  <a:extLst>
                    <a:ext uri="{FF2B5EF4-FFF2-40B4-BE49-F238E27FC236}">
                      <a16:creationId xmlns:a16="http://schemas.microsoft.com/office/drawing/2014/main" id="{2E7FCC4D-8007-2764-7E11-108CFFE76383}"/>
                    </a:ext>
                  </a:extLst>
                </p:cNvPr>
                <p:cNvGrpSpPr/>
                <p:nvPr/>
              </p:nvGrpSpPr>
              <p:grpSpPr>
                <a:xfrm>
                  <a:off x="1139891" y="5008953"/>
                  <a:ext cx="604934" cy="589160"/>
                  <a:chOff x="7124067" y="5815616"/>
                  <a:chExt cx="665174" cy="627838"/>
                </a:xfrm>
              </p:grpSpPr>
              <p:sp>
                <p:nvSpPr>
                  <p:cNvPr id="201" name="Rectangle: Single Corner Snipped 200">
                    <a:extLst>
                      <a:ext uri="{FF2B5EF4-FFF2-40B4-BE49-F238E27FC236}">
                        <a16:creationId xmlns:a16="http://schemas.microsoft.com/office/drawing/2014/main" id="{67E45ED9-9E24-5F9C-FD6B-2EAF31448918}"/>
                      </a:ext>
                    </a:extLst>
                  </p:cNvPr>
                  <p:cNvSpPr/>
                  <p:nvPr/>
                </p:nvSpPr>
                <p:spPr>
                  <a:xfrm>
                    <a:off x="7251209" y="5919182"/>
                    <a:ext cx="378895" cy="252597"/>
                  </a:xfrm>
                  <a:prstGeom prst="snip1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000">
                      <a:solidFill>
                        <a:schemeClr val="tx1"/>
                      </a:solidFill>
                    </a:endParaRPr>
                  </a:p>
                </p:txBody>
              </p:sp>
              <p:sp>
                <p:nvSpPr>
                  <p:cNvPr id="202" name="Oval 201">
                    <a:extLst>
                      <a:ext uri="{FF2B5EF4-FFF2-40B4-BE49-F238E27FC236}">
                        <a16:creationId xmlns:a16="http://schemas.microsoft.com/office/drawing/2014/main" id="{69F0AA85-ACE7-7587-A175-3B2FC5CEFE1D}"/>
                      </a:ext>
                    </a:extLst>
                  </p:cNvPr>
                  <p:cNvSpPr/>
                  <p:nvPr/>
                </p:nvSpPr>
                <p:spPr>
                  <a:xfrm>
                    <a:off x="7124067" y="6042112"/>
                    <a:ext cx="60623" cy="457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a:solidFill>
                        <a:schemeClr val="tx1"/>
                      </a:solidFill>
                    </a:endParaRPr>
                  </a:p>
                </p:txBody>
              </p:sp>
              <p:sp>
                <p:nvSpPr>
                  <p:cNvPr id="203" name="Rectangle 202">
                    <a:extLst>
                      <a:ext uri="{FF2B5EF4-FFF2-40B4-BE49-F238E27FC236}">
                        <a16:creationId xmlns:a16="http://schemas.microsoft.com/office/drawing/2014/main" id="{23CBBD95-B211-26AC-C6F7-5E02575791D0}"/>
                      </a:ext>
                    </a:extLst>
                  </p:cNvPr>
                  <p:cNvSpPr/>
                  <p:nvPr/>
                </p:nvSpPr>
                <p:spPr>
                  <a:xfrm>
                    <a:off x="7189748" y="5815616"/>
                    <a:ext cx="505193" cy="626440"/>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04" name="TextBox 203">
                    <a:extLst>
                      <a:ext uri="{FF2B5EF4-FFF2-40B4-BE49-F238E27FC236}">
                        <a16:creationId xmlns:a16="http://schemas.microsoft.com/office/drawing/2014/main" id="{63459D80-53A8-1832-774C-495BDAA25696}"/>
                      </a:ext>
                    </a:extLst>
                  </p:cNvPr>
                  <p:cNvSpPr txBox="1"/>
                  <p:nvPr/>
                </p:nvSpPr>
                <p:spPr>
                  <a:xfrm>
                    <a:off x="7232688" y="6249696"/>
                    <a:ext cx="556553" cy="193758"/>
                  </a:xfrm>
                  <a:prstGeom prst="rect">
                    <a:avLst/>
                  </a:prstGeom>
                  <a:noFill/>
                </p:spPr>
                <p:txBody>
                  <a:bodyPr wrap="square" rtlCol="0">
                    <a:spAutoFit/>
                  </a:bodyPr>
                  <a:lstStyle/>
                  <a:p>
                    <a:r>
                      <a:rPr lang="en-US" sz="900" b="1"/>
                      <a:t>CPU</a:t>
                    </a:r>
                  </a:p>
                </p:txBody>
              </p:sp>
              <p:sp>
                <p:nvSpPr>
                  <p:cNvPr id="205" name="TextBox 204">
                    <a:extLst>
                      <a:ext uri="{FF2B5EF4-FFF2-40B4-BE49-F238E27FC236}">
                        <a16:creationId xmlns:a16="http://schemas.microsoft.com/office/drawing/2014/main" id="{CE3B057A-DDA4-4D08-C126-AB08377896C8}"/>
                      </a:ext>
                    </a:extLst>
                  </p:cNvPr>
                  <p:cNvSpPr txBox="1"/>
                  <p:nvPr/>
                </p:nvSpPr>
                <p:spPr>
                  <a:xfrm>
                    <a:off x="7220897" y="5952967"/>
                    <a:ext cx="556553" cy="232510"/>
                  </a:xfrm>
                  <a:prstGeom prst="rect">
                    <a:avLst/>
                  </a:prstGeom>
                  <a:noFill/>
                </p:spPr>
                <p:txBody>
                  <a:bodyPr wrap="square" rtlCol="0">
                    <a:spAutoFit/>
                  </a:bodyPr>
                  <a:lstStyle/>
                  <a:p>
                    <a:r>
                      <a:rPr lang="en-US" sz="1200" b="1">
                        <a:solidFill>
                          <a:schemeClr val="bg1"/>
                        </a:solidFill>
                      </a:rPr>
                      <a:t>GPU</a:t>
                    </a:r>
                  </a:p>
                </p:txBody>
              </p:sp>
            </p:grpSp>
            <p:grpSp>
              <p:nvGrpSpPr>
                <p:cNvPr id="192" name="Group 191">
                  <a:extLst>
                    <a:ext uri="{FF2B5EF4-FFF2-40B4-BE49-F238E27FC236}">
                      <a16:creationId xmlns:a16="http://schemas.microsoft.com/office/drawing/2014/main" id="{E4FFCF5C-1A7D-BF37-C772-B6EEA707873C}"/>
                    </a:ext>
                  </a:extLst>
                </p:cNvPr>
                <p:cNvGrpSpPr/>
                <p:nvPr/>
              </p:nvGrpSpPr>
              <p:grpSpPr>
                <a:xfrm>
                  <a:off x="574014" y="5008169"/>
                  <a:ext cx="565876" cy="587849"/>
                  <a:chOff x="6501839" y="5814776"/>
                  <a:chExt cx="622227" cy="626440"/>
                </a:xfrm>
              </p:grpSpPr>
              <p:grpSp>
                <p:nvGrpSpPr>
                  <p:cNvPr id="195" name="Group 194">
                    <a:extLst>
                      <a:ext uri="{FF2B5EF4-FFF2-40B4-BE49-F238E27FC236}">
                        <a16:creationId xmlns:a16="http://schemas.microsoft.com/office/drawing/2014/main" id="{A44C9296-6CDC-BF02-5E69-10F0A8179FF9}"/>
                      </a:ext>
                    </a:extLst>
                  </p:cNvPr>
                  <p:cNvGrpSpPr/>
                  <p:nvPr/>
                </p:nvGrpSpPr>
                <p:grpSpPr>
                  <a:xfrm>
                    <a:off x="6501839" y="5814776"/>
                    <a:ext cx="550660" cy="626440"/>
                    <a:chOff x="6501839" y="5814776"/>
                    <a:chExt cx="550660" cy="626440"/>
                  </a:xfrm>
                </p:grpSpPr>
                <p:sp>
                  <p:nvSpPr>
                    <p:cNvPr id="198" name="Rectangle: Single Corner Snipped 197">
                      <a:extLst>
                        <a:ext uri="{FF2B5EF4-FFF2-40B4-BE49-F238E27FC236}">
                          <a16:creationId xmlns:a16="http://schemas.microsoft.com/office/drawing/2014/main" id="{3C48E895-9C13-408F-B231-CC31C59DEE19}"/>
                        </a:ext>
                      </a:extLst>
                    </p:cNvPr>
                    <p:cNvSpPr/>
                    <p:nvPr/>
                  </p:nvSpPr>
                  <p:spPr>
                    <a:xfrm>
                      <a:off x="6567514" y="5915814"/>
                      <a:ext cx="378895" cy="252597"/>
                    </a:xfrm>
                    <a:prstGeom prst="snip1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400">
                        <a:solidFill>
                          <a:schemeClr val="tx1"/>
                        </a:solidFill>
                      </a:endParaRPr>
                    </a:p>
                  </p:txBody>
                </p:sp>
                <p:sp>
                  <p:nvSpPr>
                    <p:cNvPr id="199" name="Oval 198">
                      <a:extLst>
                        <a:ext uri="{FF2B5EF4-FFF2-40B4-BE49-F238E27FC236}">
                          <a16:creationId xmlns:a16="http://schemas.microsoft.com/office/drawing/2014/main" id="{E3220A9B-9CC0-0113-EF20-7CCE322AFEBE}"/>
                        </a:ext>
                      </a:extLst>
                    </p:cNvPr>
                    <p:cNvSpPr/>
                    <p:nvPr/>
                  </p:nvSpPr>
                  <p:spPr>
                    <a:xfrm>
                      <a:off x="6991876" y="6042112"/>
                      <a:ext cx="60623" cy="457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a:solidFill>
                          <a:schemeClr val="tx1"/>
                        </a:solidFill>
                      </a:endParaRPr>
                    </a:p>
                  </p:txBody>
                </p:sp>
                <p:sp>
                  <p:nvSpPr>
                    <p:cNvPr id="200" name="Rectangle 199">
                      <a:extLst>
                        <a:ext uri="{FF2B5EF4-FFF2-40B4-BE49-F238E27FC236}">
                          <a16:creationId xmlns:a16="http://schemas.microsoft.com/office/drawing/2014/main" id="{02AEFD57-4526-234C-69A0-EA5DB90C7521}"/>
                        </a:ext>
                      </a:extLst>
                    </p:cNvPr>
                    <p:cNvSpPr/>
                    <p:nvPr/>
                  </p:nvSpPr>
                  <p:spPr>
                    <a:xfrm>
                      <a:off x="6501839" y="5814776"/>
                      <a:ext cx="505193" cy="626440"/>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196" name="TextBox 195">
                    <a:extLst>
                      <a:ext uri="{FF2B5EF4-FFF2-40B4-BE49-F238E27FC236}">
                        <a16:creationId xmlns:a16="http://schemas.microsoft.com/office/drawing/2014/main" id="{FA1479B2-1257-71AD-13CC-80376F1A235E}"/>
                      </a:ext>
                    </a:extLst>
                  </p:cNvPr>
                  <p:cNvSpPr txBox="1"/>
                  <p:nvPr/>
                </p:nvSpPr>
                <p:spPr>
                  <a:xfrm>
                    <a:off x="6567513" y="6241664"/>
                    <a:ext cx="556553" cy="193758"/>
                  </a:xfrm>
                  <a:prstGeom prst="rect">
                    <a:avLst/>
                  </a:prstGeom>
                  <a:noFill/>
                </p:spPr>
                <p:txBody>
                  <a:bodyPr wrap="square" rtlCol="0">
                    <a:spAutoFit/>
                  </a:bodyPr>
                  <a:lstStyle/>
                  <a:p>
                    <a:r>
                      <a:rPr lang="en-US" sz="900" b="1"/>
                      <a:t>CPU</a:t>
                    </a:r>
                  </a:p>
                </p:txBody>
              </p:sp>
              <p:sp>
                <p:nvSpPr>
                  <p:cNvPr id="197" name="TextBox 196">
                    <a:extLst>
                      <a:ext uri="{FF2B5EF4-FFF2-40B4-BE49-F238E27FC236}">
                        <a16:creationId xmlns:a16="http://schemas.microsoft.com/office/drawing/2014/main" id="{BAFB5206-5600-0B57-A269-41C00E06399F}"/>
                      </a:ext>
                    </a:extLst>
                  </p:cNvPr>
                  <p:cNvSpPr txBox="1"/>
                  <p:nvPr/>
                </p:nvSpPr>
                <p:spPr>
                  <a:xfrm>
                    <a:off x="6550686" y="5934390"/>
                    <a:ext cx="556553" cy="232510"/>
                  </a:xfrm>
                  <a:prstGeom prst="rect">
                    <a:avLst/>
                  </a:prstGeom>
                  <a:noFill/>
                </p:spPr>
                <p:txBody>
                  <a:bodyPr wrap="square" rtlCol="0">
                    <a:spAutoFit/>
                  </a:bodyPr>
                  <a:lstStyle/>
                  <a:p>
                    <a:r>
                      <a:rPr lang="en-US" sz="1200" b="1">
                        <a:solidFill>
                          <a:schemeClr val="bg1"/>
                        </a:solidFill>
                      </a:rPr>
                      <a:t>GPU</a:t>
                    </a:r>
                  </a:p>
                </p:txBody>
              </p:sp>
            </p:grpSp>
            <p:sp>
              <p:nvSpPr>
                <p:cNvPr id="193" name="Rectangle 192">
                  <a:extLst>
                    <a:ext uri="{FF2B5EF4-FFF2-40B4-BE49-F238E27FC236}">
                      <a16:creationId xmlns:a16="http://schemas.microsoft.com/office/drawing/2014/main" id="{291C16FC-9DE4-4639-6AE6-C262E0F10C99}"/>
                    </a:ext>
                  </a:extLst>
                </p:cNvPr>
                <p:cNvSpPr/>
                <p:nvPr/>
              </p:nvSpPr>
              <p:spPr>
                <a:xfrm>
                  <a:off x="435797" y="4920452"/>
                  <a:ext cx="1383303" cy="779861"/>
                </a:xfrm>
                <a:prstGeom prst="rect">
                  <a:avLst/>
                </a:prstGeom>
                <a:noFill/>
                <a:ln w="38100">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4" name="Rectangle 193">
                  <a:extLst>
                    <a:ext uri="{FF2B5EF4-FFF2-40B4-BE49-F238E27FC236}">
                      <a16:creationId xmlns:a16="http://schemas.microsoft.com/office/drawing/2014/main" id="{8F546BAF-7ED8-9FE3-60F5-A4397A088A87}"/>
                    </a:ext>
                  </a:extLst>
                </p:cNvPr>
                <p:cNvSpPr/>
                <p:nvPr/>
              </p:nvSpPr>
              <p:spPr>
                <a:xfrm>
                  <a:off x="432935" y="4723618"/>
                  <a:ext cx="1383303" cy="194390"/>
                </a:xfrm>
                <a:prstGeom prst="rect">
                  <a:avLst/>
                </a:prstGeom>
                <a:noFill/>
                <a:ln w="38100">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Replica 1</a:t>
                  </a:r>
                </a:p>
              </p:txBody>
            </p:sp>
          </p:grpSp>
          <p:grpSp>
            <p:nvGrpSpPr>
              <p:cNvPr id="173" name="Group 172">
                <a:extLst>
                  <a:ext uri="{FF2B5EF4-FFF2-40B4-BE49-F238E27FC236}">
                    <a16:creationId xmlns:a16="http://schemas.microsoft.com/office/drawing/2014/main" id="{548D5DB1-32CF-31B6-A141-A38A20D52258}"/>
                  </a:ext>
                </a:extLst>
              </p:cNvPr>
              <p:cNvGrpSpPr/>
              <p:nvPr/>
            </p:nvGrpSpPr>
            <p:grpSpPr>
              <a:xfrm>
                <a:off x="2153734" y="4721862"/>
                <a:ext cx="1387048" cy="973954"/>
                <a:chOff x="2523426" y="4727237"/>
                <a:chExt cx="1387048" cy="973954"/>
              </a:xfrm>
            </p:grpSpPr>
            <p:grpSp>
              <p:nvGrpSpPr>
                <p:cNvPr id="176" name="Group 175">
                  <a:extLst>
                    <a:ext uri="{FF2B5EF4-FFF2-40B4-BE49-F238E27FC236}">
                      <a16:creationId xmlns:a16="http://schemas.microsoft.com/office/drawing/2014/main" id="{E939D2C9-5009-66DB-52A5-D1E4578FC3A1}"/>
                    </a:ext>
                  </a:extLst>
                </p:cNvPr>
                <p:cNvGrpSpPr/>
                <p:nvPr/>
              </p:nvGrpSpPr>
              <p:grpSpPr>
                <a:xfrm>
                  <a:off x="3234127" y="5018176"/>
                  <a:ext cx="604934" cy="589160"/>
                  <a:chOff x="7124067" y="5815616"/>
                  <a:chExt cx="665174" cy="627838"/>
                </a:xfrm>
              </p:grpSpPr>
              <p:sp>
                <p:nvSpPr>
                  <p:cNvPr id="186" name="Rectangle: Single Corner Snipped 185">
                    <a:extLst>
                      <a:ext uri="{FF2B5EF4-FFF2-40B4-BE49-F238E27FC236}">
                        <a16:creationId xmlns:a16="http://schemas.microsoft.com/office/drawing/2014/main" id="{44198AE9-200B-8B1C-A326-D3A018D9AE13}"/>
                      </a:ext>
                    </a:extLst>
                  </p:cNvPr>
                  <p:cNvSpPr/>
                  <p:nvPr/>
                </p:nvSpPr>
                <p:spPr>
                  <a:xfrm>
                    <a:off x="7251209" y="5919182"/>
                    <a:ext cx="378895" cy="252597"/>
                  </a:xfrm>
                  <a:prstGeom prst="snip1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000">
                      <a:solidFill>
                        <a:schemeClr val="tx1"/>
                      </a:solidFill>
                    </a:endParaRPr>
                  </a:p>
                </p:txBody>
              </p:sp>
              <p:sp>
                <p:nvSpPr>
                  <p:cNvPr id="187" name="Oval 186">
                    <a:extLst>
                      <a:ext uri="{FF2B5EF4-FFF2-40B4-BE49-F238E27FC236}">
                        <a16:creationId xmlns:a16="http://schemas.microsoft.com/office/drawing/2014/main" id="{2BE80B3D-B9DA-224F-FB6C-EED5FAE2246A}"/>
                      </a:ext>
                    </a:extLst>
                  </p:cNvPr>
                  <p:cNvSpPr/>
                  <p:nvPr/>
                </p:nvSpPr>
                <p:spPr>
                  <a:xfrm>
                    <a:off x="7124067" y="6042112"/>
                    <a:ext cx="60623" cy="457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a:solidFill>
                        <a:schemeClr val="tx1"/>
                      </a:solidFill>
                    </a:endParaRPr>
                  </a:p>
                </p:txBody>
              </p:sp>
              <p:sp>
                <p:nvSpPr>
                  <p:cNvPr id="188" name="Rectangle 187">
                    <a:extLst>
                      <a:ext uri="{FF2B5EF4-FFF2-40B4-BE49-F238E27FC236}">
                        <a16:creationId xmlns:a16="http://schemas.microsoft.com/office/drawing/2014/main" id="{47450FEC-38F3-56C1-CCE3-FE543F45217B}"/>
                      </a:ext>
                    </a:extLst>
                  </p:cNvPr>
                  <p:cNvSpPr/>
                  <p:nvPr/>
                </p:nvSpPr>
                <p:spPr>
                  <a:xfrm>
                    <a:off x="7189748" y="5815616"/>
                    <a:ext cx="505193" cy="626440"/>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89" name="TextBox 188">
                    <a:extLst>
                      <a:ext uri="{FF2B5EF4-FFF2-40B4-BE49-F238E27FC236}">
                        <a16:creationId xmlns:a16="http://schemas.microsoft.com/office/drawing/2014/main" id="{79B73E6F-AC2F-165D-9CCE-C36AE3092F7C}"/>
                      </a:ext>
                    </a:extLst>
                  </p:cNvPr>
                  <p:cNvSpPr txBox="1"/>
                  <p:nvPr/>
                </p:nvSpPr>
                <p:spPr>
                  <a:xfrm>
                    <a:off x="7232688" y="6249696"/>
                    <a:ext cx="556553" cy="193758"/>
                  </a:xfrm>
                  <a:prstGeom prst="rect">
                    <a:avLst/>
                  </a:prstGeom>
                  <a:noFill/>
                </p:spPr>
                <p:txBody>
                  <a:bodyPr wrap="square" rtlCol="0">
                    <a:spAutoFit/>
                  </a:bodyPr>
                  <a:lstStyle/>
                  <a:p>
                    <a:r>
                      <a:rPr lang="en-US" sz="900" b="1"/>
                      <a:t>CPU</a:t>
                    </a:r>
                  </a:p>
                </p:txBody>
              </p:sp>
              <p:sp>
                <p:nvSpPr>
                  <p:cNvPr id="190" name="TextBox 189">
                    <a:extLst>
                      <a:ext uri="{FF2B5EF4-FFF2-40B4-BE49-F238E27FC236}">
                        <a16:creationId xmlns:a16="http://schemas.microsoft.com/office/drawing/2014/main" id="{F0C31ADE-93E2-4915-F3EA-7F36FE84164E}"/>
                      </a:ext>
                    </a:extLst>
                  </p:cNvPr>
                  <p:cNvSpPr txBox="1"/>
                  <p:nvPr/>
                </p:nvSpPr>
                <p:spPr>
                  <a:xfrm>
                    <a:off x="7220897" y="5952967"/>
                    <a:ext cx="556553" cy="219593"/>
                  </a:xfrm>
                  <a:prstGeom prst="rect">
                    <a:avLst/>
                  </a:prstGeom>
                  <a:noFill/>
                </p:spPr>
                <p:txBody>
                  <a:bodyPr wrap="square" rtlCol="0">
                    <a:spAutoFit/>
                  </a:bodyPr>
                  <a:lstStyle/>
                  <a:p>
                    <a:r>
                      <a:rPr lang="en-US" sz="1100" b="1">
                        <a:solidFill>
                          <a:schemeClr val="bg1"/>
                        </a:solidFill>
                      </a:rPr>
                      <a:t>GPU</a:t>
                    </a:r>
                  </a:p>
                </p:txBody>
              </p:sp>
            </p:grpSp>
            <p:grpSp>
              <p:nvGrpSpPr>
                <p:cNvPr id="177" name="Group 176">
                  <a:extLst>
                    <a:ext uri="{FF2B5EF4-FFF2-40B4-BE49-F238E27FC236}">
                      <a16:creationId xmlns:a16="http://schemas.microsoft.com/office/drawing/2014/main" id="{E1700834-9EF0-B5CE-F491-07273D41323C}"/>
                    </a:ext>
                  </a:extLst>
                </p:cNvPr>
                <p:cNvGrpSpPr/>
                <p:nvPr/>
              </p:nvGrpSpPr>
              <p:grpSpPr>
                <a:xfrm>
                  <a:off x="2668250" y="5017392"/>
                  <a:ext cx="565876" cy="587849"/>
                  <a:chOff x="6501839" y="5814776"/>
                  <a:chExt cx="622227" cy="626440"/>
                </a:xfrm>
              </p:grpSpPr>
              <p:grpSp>
                <p:nvGrpSpPr>
                  <p:cNvPr id="180" name="Group 179">
                    <a:extLst>
                      <a:ext uri="{FF2B5EF4-FFF2-40B4-BE49-F238E27FC236}">
                        <a16:creationId xmlns:a16="http://schemas.microsoft.com/office/drawing/2014/main" id="{E7349FDD-B3F3-CEE5-D8B2-7DB25625DC57}"/>
                      </a:ext>
                    </a:extLst>
                  </p:cNvPr>
                  <p:cNvGrpSpPr/>
                  <p:nvPr/>
                </p:nvGrpSpPr>
                <p:grpSpPr>
                  <a:xfrm>
                    <a:off x="6501839" y="5814776"/>
                    <a:ext cx="550660" cy="626440"/>
                    <a:chOff x="6501839" y="5814776"/>
                    <a:chExt cx="550660" cy="626440"/>
                  </a:xfrm>
                </p:grpSpPr>
                <p:sp>
                  <p:nvSpPr>
                    <p:cNvPr id="183" name="Rectangle: Single Corner Snipped 182">
                      <a:extLst>
                        <a:ext uri="{FF2B5EF4-FFF2-40B4-BE49-F238E27FC236}">
                          <a16:creationId xmlns:a16="http://schemas.microsoft.com/office/drawing/2014/main" id="{CAC9FBB7-5998-8917-BC47-15B97A7F872F}"/>
                        </a:ext>
                      </a:extLst>
                    </p:cNvPr>
                    <p:cNvSpPr/>
                    <p:nvPr/>
                  </p:nvSpPr>
                  <p:spPr>
                    <a:xfrm>
                      <a:off x="6567514" y="5915814"/>
                      <a:ext cx="378895" cy="252597"/>
                    </a:xfrm>
                    <a:prstGeom prst="snip1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2000">
                        <a:solidFill>
                          <a:schemeClr val="tx1"/>
                        </a:solidFill>
                      </a:endParaRPr>
                    </a:p>
                  </p:txBody>
                </p:sp>
                <p:sp>
                  <p:nvSpPr>
                    <p:cNvPr id="184" name="Oval 183">
                      <a:extLst>
                        <a:ext uri="{FF2B5EF4-FFF2-40B4-BE49-F238E27FC236}">
                          <a16:creationId xmlns:a16="http://schemas.microsoft.com/office/drawing/2014/main" id="{6DCB8B07-195F-E711-C741-291CA7186E5D}"/>
                        </a:ext>
                      </a:extLst>
                    </p:cNvPr>
                    <p:cNvSpPr/>
                    <p:nvPr/>
                  </p:nvSpPr>
                  <p:spPr>
                    <a:xfrm>
                      <a:off x="6991876" y="6042112"/>
                      <a:ext cx="60623" cy="457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000">
                        <a:solidFill>
                          <a:schemeClr val="tx1"/>
                        </a:solidFill>
                      </a:endParaRPr>
                    </a:p>
                  </p:txBody>
                </p:sp>
                <p:sp>
                  <p:nvSpPr>
                    <p:cNvPr id="185" name="Rectangle 184">
                      <a:extLst>
                        <a:ext uri="{FF2B5EF4-FFF2-40B4-BE49-F238E27FC236}">
                          <a16:creationId xmlns:a16="http://schemas.microsoft.com/office/drawing/2014/main" id="{B11785B1-59C8-487E-766F-CFD5B86F5F89}"/>
                        </a:ext>
                      </a:extLst>
                    </p:cNvPr>
                    <p:cNvSpPr/>
                    <p:nvPr/>
                  </p:nvSpPr>
                  <p:spPr>
                    <a:xfrm>
                      <a:off x="6501839" y="5814776"/>
                      <a:ext cx="505193" cy="626440"/>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181" name="TextBox 180">
                    <a:extLst>
                      <a:ext uri="{FF2B5EF4-FFF2-40B4-BE49-F238E27FC236}">
                        <a16:creationId xmlns:a16="http://schemas.microsoft.com/office/drawing/2014/main" id="{53EC48AE-D935-AE11-D76C-7FB719DB343C}"/>
                      </a:ext>
                    </a:extLst>
                  </p:cNvPr>
                  <p:cNvSpPr txBox="1"/>
                  <p:nvPr/>
                </p:nvSpPr>
                <p:spPr>
                  <a:xfrm>
                    <a:off x="6567513" y="6241664"/>
                    <a:ext cx="556553" cy="193758"/>
                  </a:xfrm>
                  <a:prstGeom prst="rect">
                    <a:avLst/>
                  </a:prstGeom>
                  <a:noFill/>
                </p:spPr>
                <p:txBody>
                  <a:bodyPr wrap="square" rtlCol="0">
                    <a:spAutoFit/>
                  </a:bodyPr>
                  <a:lstStyle/>
                  <a:p>
                    <a:r>
                      <a:rPr lang="en-US" sz="900" b="1"/>
                      <a:t>CPU</a:t>
                    </a:r>
                  </a:p>
                </p:txBody>
              </p:sp>
              <p:sp>
                <p:nvSpPr>
                  <p:cNvPr id="182" name="TextBox 181">
                    <a:extLst>
                      <a:ext uri="{FF2B5EF4-FFF2-40B4-BE49-F238E27FC236}">
                        <a16:creationId xmlns:a16="http://schemas.microsoft.com/office/drawing/2014/main" id="{09D2B212-8D37-6EB5-1F11-3E587CAB4650}"/>
                      </a:ext>
                    </a:extLst>
                  </p:cNvPr>
                  <p:cNvSpPr txBox="1"/>
                  <p:nvPr/>
                </p:nvSpPr>
                <p:spPr>
                  <a:xfrm>
                    <a:off x="6550686" y="5934390"/>
                    <a:ext cx="556553" cy="232510"/>
                  </a:xfrm>
                  <a:prstGeom prst="rect">
                    <a:avLst/>
                  </a:prstGeom>
                  <a:noFill/>
                </p:spPr>
                <p:txBody>
                  <a:bodyPr wrap="square" rtlCol="0">
                    <a:spAutoFit/>
                  </a:bodyPr>
                  <a:lstStyle/>
                  <a:p>
                    <a:r>
                      <a:rPr lang="en-US" sz="1200" b="1">
                        <a:solidFill>
                          <a:schemeClr val="bg1"/>
                        </a:solidFill>
                      </a:rPr>
                      <a:t>GPU</a:t>
                    </a:r>
                  </a:p>
                </p:txBody>
              </p:sp>
            </p:grpSp>
            <p:sp>
              <p:nvSpPr>
                <p:cNvPr id="178" name="Rectangle 177">
                  <a:extLst>
                    <a:ext uri="{FF2B5EF4-FFF2-40B4-BE49-F238E27FC236}">
                      <a16:creationId xmlns:a16="http://schemas.microsoft.com/office/drawing/2014/main" id="{B4C46A8D-B317-4969-D6D4-CD6BD9786272}"/>
                    </a:ext>
                  </a:extLst>
                </p:cNvPr>
                <p:cNvSpPr/>
                <p:nvPr/>
              </p:nvSpPr>
              <p:spPr>
                <a:xfrm>
                  <a:off x="2527171" y="4921330"/>
                  <a:ext cx="1383303" cy="779861"/>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79" name="Rectangle 178">
                  <a:extLst>
                    <a:ext uri="{FF2B5EF4-FFF2-40B4-BE49-F238E27FC236}">
                      <a16:creationId xmlns:a16="http://schemas.microsoft.com/office/drawing/2014/main" id="{349A7A60-DF7F-FA05-D6E5-34507781C12A}"/>
                    </a:ext>
                  </a:extLst>
                </p:cNvPr>
                <p:cNvSpPr/>
                <p:nvPr/>
              </p:nvSpPr>
              <p:spPr>
                <a:xfrm>
                  <a:off x="2523426" y="4727237"/>
                  <a:ext cx="1383303" cy="194390"/>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Replica </a:t>
                  </a:r>
                  <a:r>
                    <a:rPr lang="en-US" sz="1200" b="1" err="1">
                      <a:solidFill>
                        <a:schemeClr val="tx1"/>
                      </a:solidFill>
                    </a:rPr>
                    <a:t>i</a:t>
                  </a:r>
                  <a:endParaRPr lang="en-US" sz="1200" b="1">
                    <a:solidFill>
                      <a:schemeClr val="tx1"/>
                    </a:solidFill>
                  </a:endParaRPr>
                </a:p>
              </p:txBody>
            </p:sp>
          </p:grpSp>
          <p:sp>
            <p:nvSpPr>
              <p:cNvPr id="174" name="Oval 173">
                <a:extLst>
                  <a:ext uri="{FF2B5EF4-FFF2-40B4-BE49-F238E27FC236}">
                    <a16:creationId xmlns:a16="http://schemas.microsoft.com/office/drawing/2014/main" id="{EAEB7E03-412C-5EDB-75F3-7BC65C678103}"/>
                  </a:ext>
                </a:extLst>
              </p:cNvPr>
              <p:cNvSpPr/>
              <p:nvPr/>
            </p:nvSpPr>
            <p:spPr>
              <a:xfrm>
                <a:off x="1883745" y="5221496"/>
                <a:ext cx="77899" cy="7789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1A523CC7-87B7-A0BC-490D-B71142995426}"/>
                  </a:ext>
                </a:extLst>
              </p:cNvPr>
              <p:cNvSpPr/>
              <p:nvPr/>
            </p:nvSpPr>
            <p:spPr>
              <a:xfrm>
                <a:off x="2036383" y="5221495"/>
                <a:ext cx="77899" cy="7789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9" name="Rectangle 218">
              <a:extLst>
                <a:ext uri="{FF2B5EF4-FFF2-40B4-BE49-F238E27FC236}">
                  <a16:creationId xmlns:a16="http://schemas.microsoft.com/office/drawing/2014/main" id="{F0767981-5E6C-B3E8-442A-394D3BC183CA}"/>
                </a:ext>
              </a:extLst>
            </p:cNvPr>
            <p:cNvSpPr/>
            <p:nvPr/>
          </p:nvSpPr>
          <p:spPr>
            <a:xfrm>
              <a:off x="8432618" y="4917306"/>
              <a:ext cx="3596972" cy="156976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6CC0E333-ACDC-CFF0-DC03-AF239D06B6D2}"/>
              </a:ext>
            </a:extLst>
          </p:cNvPr>
          <p:cNvGrpSpPr/>
          <p:nvPr/>
        </p:nvGrpSpPr>
        <p:grpSpPr>
          <a:xfrm>
            <a:off x="184952" y="3573942"/>
            <a:ext cx="5029234" cy="1391475"/>
            <a:chOff x="184952" y="3573942"/>
            <a:chExt cx="5029234" cy="1391475"/>
          </a:xfrm>
        </p:grpSpPr>
        <p:cxnSp>
          <p:nvCxnSpPr>
            <p:cNvPr id="212" name="Connector: Elbow 211">
              <a:extLst>
                <a:ext uri="{FF2B5EF4-FFF2-40B4-BE49-F238E27FC236}">
                  <a16:creationId xmlns:a16="http://schemas.microsoft.com/office/drawing/2014/main" id="{8DA6C268-7109-67F4-7387-F88F3E3F7F45}"/>
                </a:ext>
              </a:extLst>
            </p:cNvPr>
            <p:cNvCxnSpPr>
              <a:cxnSpLocks/>
            </p:cNvCxnSpPr>
            <p:nvPr/>
          </p:nvCxnSpPr>
          <p:spPr>
            <a:xfrm rot="5400000">
              <a:off x="3019626" y="2385222"/>
              <a:ext cx="1005840" cy="338328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24" name="TextBox 223">
              <a:extLst>
                <a:ext uri="{FF2B5EF4-FFF2-40B4-BE49-F238E27FC236}">
                  <a16:creationId xmlns:a16="http://schemas.microsoft.com/office/drawing/2014/main" id="{8C42C362-4405-F055-833F-1E34F0B40A80}"/>
                </a:ext>
              </a:extLst>
            </p:cNvPr>
            <p:cNvSpPr txBox="1"/>
            <p:nvPr/>
          </p:nvSpPr>
          <p:spPr>
            <a:xfrm>
              <a:off x="184952" y="4565307"/>
              <a:ext cx="3810249" cy="400110"/>
            </a:xfrm>
            <a:prstGeom prst="rect">
              <a:avLst/>
            </a:prstGeom>
            <a:noFill/>
          </p:spPr>
          <p:txBody>
            <a:bodyPr wrap="square" rtlCol="0">
              <a:spAutoFit/>
            </a:bodyPr>
            <a:lstStyle/>
            <a:p>
              <a:r>
                <a:rPr lang="en-US" sz="2000" b="1">
                  <a:solidFill>
                    <a:srgbClr val="FF0000"/>
                  </a:solidFill>
                </a:rPr>
                <a:t>Best-effort latency-sensitive (s)</a:t>
              </a:r>
            </a:p>
          </p:txBody>
        </p:sp>
      </p:grpSp>
      <p:grpSp>
        <p:nvGrpSpPr>
          <p:cNvPr id="4" name="Group 3">
            <a:extLst>
              <a:ext uri="{FF2B5EF4-FFF2-40B4-BE49-F238E27FC236}">
                <a16:creationId xmlns:a16="http://schemas.microsoft.com/office/drawing/2014/main" id="{C59228AB-B0B4-0744-8C2A-51BDCA03C23B}"/>
              </a:ext>
            </a:extLst>
          </p:cNvPr>
          <p:cNvGrpSpPr/>
          <p:nvPr/>
        </p:nvGrpSpPr>
        <p:grpSpPr>
          <a:xfrm>
            <a:off x="4339263" y="3519492"/>
            <a:ext cx="3528620" cy="1424918"/>
            <a:chOff x="4339263" y="3519492"/>
            <a:chExt cx="3528620" cy="1424918"/>
          </a:xfrm>
        </p:grpSpPr>
        <p:cxnSp>
          <p:nvCxnSpPr>
            <p:cNvPr id="215" name="Straight Arrow Connector 214">
              <a:extLst>
                <a:ext uri="{FF2B5EF4-FFF2-40B4-BE49-F238E27FC236}">
                  <a16:creationId xmlns:a16="http://schemas.microsoft.com/office/drawing/2014/main" id="{6688AE5F-6113-268C-7F53-5D79A5FD5865}"/>
                </a:ext>
              </a:extLst>
            </p:cNvPr>
            <p:cNvCxnSpPr>
              <a:stCxn id="67" idx="2"/>
            </p:cNvCxnSpPr>
            <p:nvPr/>
          </p:nvCxnSpPr>
          <p:spPr>
            <a:xfrm flipH="1">
              <a:off x="6205554" y="3519492"/>
              <a:ext cx="1" cy="10972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6" name="TextBox 225">
              <a:extLst>
                <a:ext uri="{FF2B5EF4-FFF2-40B4-BE49-F238E27FC236}">
                  <a16:creationId xmlns:a16="http://schemas.microsoft.com/office/drawing/2014/main" id="{80AA5B1B-096D-8E30-4082-0FFDDF415C0B}"/>
                </a:ext>
              </a:extLst>
            </p:cNvPr>
            <p:cNvSpPr txBox="1"/>
            <p:nvPr/>
          </p:nvSpPr>
          <p:spPr>
            <a:xfrm>
              <a:off x="4339263" y="4544300"/>
              <a:ext cx="3528620" cy="400110"/>
            </a:xfrm>
            <a:prstGeom prst="rect">
              <a:avLst/>
            </a:prstGeom>
            <a:noFill/>
          </p:spPr>
          <p:txBody>
            <a:bodyPr wrap="square" rtlCol="0">
              <a:spAutoFit/>
            </a:bodyPr>
            <a:lstStyle/>
            <a:p>
              <a:pPr algn="ctr"/>
              <a:r>
                <a:rPr lang="en-US" sz="2000" b="1">
                  <a:solidFill>
                    <a:srgbClr val="FF0000"/>
                  </a:solidFill>
                </a:rPr>
                <a:t>Batch jobs (24hrs)</a:t>
              </a:r>
            </a:p>
          </p:txBody>
        </p:sp>
      </p:grpSp>
      <p:grpSp>
        <p:nvGrpSpPr>
          <p:cNvPr id="5" name="Group 4">
            <a:extLst>
              <a:ext uri="{FF2B5EF4-FFF2-40B4-BE49-F238E27FC236}">
                <a16:creationId xmlns:a16="http://schemas.microsoft.com/office/drawing/2014/main" id="{68D913C4-F7D2-D8E4-1DFD-D9481BD38632}"/>
              </a:ext>
            </a:extLst>
          </p:cNvPr>
          <p:cNvGrpSpPr/>
          <p:nvPr/>
        </p:nvGrpSpPr>
        <p:grpSpPr>
          <a:xfrm>
            <a:off x="7277333" y="3597740"/>
            <a:ext cx="4828893" cy="1363733"/>
            <a:chOff x="7277333" y="3597740"/>
            <a:chExt cx="4828893" cy="1363733"/>
          </a:xfrm>
        </p:grpSpPr>
        <p:cxnSp>
          <p:nvCxnSpPr>
            <p:cNvPr id="207" name="Connector: Elbow 206">
              <a:extLst>
                <a:ext uri="{FF2B5EF4-FFF2-40B4-BE49-F238E27FC236}">
                  <a16:creationId xmlns:a16="http://schemas.microsoft.com/office/drawing/2014/main" id="{0393FECF-3A8E-5D63-D574-84FEB95B8439}"/>
                </a:ext>
              </a:extLst>
            </p:cNvPr>
            <p:cNvCxnSpPr>
              <a:cxnSpLocks/>
            </p:cNvCxnSpPr>
            <p:nvPr/>
          </p:nvCxnSpPr>
          <p:spPr>
            <a:xfrm rot="16200000" flipH="1">
              <a:off x="8328893" y="2546180"/>
              <a:ext cx="1005840" cy="3108960"/>
            </a:xfrm>
            <a:prstGeom prst="bentConnector3">
              <a:avLst>
                <a:gd name="adj1" fmla="val 51005"/>
              </a:avLst>
            </a:prstGeom>
            <a:ln>
              <a:tailEnd type="triangle"/>
            </a:ln>
          </p:spPr>
          <p:style>
            <a:lnRef idx="2">
              <a:schemeClr val="accent1"/>
            </a:lnRef>
            <a:fillRef idx="0">
              <a:schemeClr val="accent1"/>
            </a:fillRef>
            <a:effectRef idx="1">
              <a:schemeClr val="accent1"/>
            </a:effectRef>
            <a:fontRef idx="minor">
              <a:schemeClr val="tx1"/>
            </a:fontRef>
          </p:style>
        </p:cxnSp>
        <p:sp>
          <p:nvSpPr>
            <p:cNvPr id="227" name="TextBox 226">
              <a:extLst>
                <a:ext uri="{FF2B5EF4-FFF2-40B4-BE49-F238E27FC236}">
                  <a16:creationId xmlns:a16="http://schemas.microsoft.com/office/drawing/2014/main" id="{85061AAE-BCCC-2FF2-2BD5-147B0C485746}"/>
                </a:ext>
              </a:extLst>
            </p:cNvPr>
            <p:cNvSpPr txBox="1"/>
            <p:nvPr/>
          </p:nvSpPr>
          <p:spPr>
            <a:xfrm>
              <a:off x="8577606" y="4561363"/>
              <a:ext cx="3528620" cy="400110"/>
            </a:xfrm>
            <a:prstGeom prst="rect">
              <a:avLst/>
            </a:prstGeom>
            <a:noFill/>
          </p:spPr>
          <p:txBody>
            <a:bodyPr wrap="square" rtlCol="0">
              <a:spAutoFit/>
            </a:bodyPr>
            <a:lstStyle/>
            <a:p>
              <a:pPr algn="ctr"/>
              <a:r>
                <a:rPr lang="en-US" sz="2000" b="1" dirty="0">
                  <a:solidFill>
                    <a:srgbClr val="FF0000"/>
                  </a:solidFill>
                </a:rPr>
                <a:t>Best-effort</a:t>
              </a:r>
            </a:p>
          </p:txBody>
        </p:sp>
      </p:grpSp>
      <p:sp>
        <p:nvSpPr>
          <p:cNvPr id="9" name="Slide Number Placeholder 8">
            <a:extLst>
              <a:ext uri="{FF2B5EF4-FFF2-40B4-BE49-F238E27FC236}">
                <a16:creationId xmlns:a16="http://schemas.microsoft.com/office/drawing/2014/main" id="{0CB3143F-7DC2-DD96-040D-317BEDDC61C0}"/>
              </a:ext>
            </a:extLst>
          </p:cNvPr>
          <p:cNvSpPr>
            <a:spLocks noGrp="1"/>
          </p:cNvSpPr>
          <p:nvPr>
            <p:ph type="sldNum" sz="quarter" idx="12"/>
          </p:nvPr>
        </p:nvSpPr>
        <p:spPr/>
        <p:txBody>
          <a:bodyPr/>
          <a:lstStyle/>
          <a:p>
            <a:fld id="{33B4EFDB-31F5-4013-B8F2-8D0C9D809722}" type="slidenum">
              <a:rPr lang="en-US" smtClean="0"/>
              <a:t>8</a:t>
            </a:fld>
            <a:endParaRPr lang="en-US"/>
          </a:p>
        </p:txBody>
      </p:sp>
    </p:spTree>
    <p:extLst>
      <p:ext uri="{BB962C8B-B14F-4D97-AF65-F5344CB8AC3E}">
        <p14:creationId xmlns:p14="http://schemas.microsoft.com/office/powerpoint/2010/main" val="17524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60"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C9CA-B013-FB95-0759-7F6917C40851}"/>
              </a:ext>
            </a:extLst>
          </p:cNvPr>
          <p:cNvSpPr>
            <a:spLocks noGrp="1"/>
          </p:cNvSpPr>
          <p:nvPr>
            <p:ph type="title"/>
          </p:nvPr>
        </p:nvSpPr>
        <p:spPr/>
        <p:txBody>
          <a:bodyPr/>
          <a:lstStyle/>
          <a:p>
            <a:r>
              <a:rPr lang="en-US"/>
              <a:t>Problems with such deployment</a:t>
            </a:r>
          </a:p>
        </p:txBody>
      </p:sp>
      <p:sp>
        <p:nvSpPr>
          <p:cNvPr id="3" name="Content Placeholder 2">
            <a:extLst>
              <a:ext uri="{FF2B5EF4-FFF2-40B4-BE49-F238E27FC236}">
                <a16:creationId xmlns:a16="http://schemas.microsoft.com/office/drawing/2014/main" id="{5D65BD68-BB86-39E3-8182-579282239ED2}"/>
              </a:ext>
            </a:extLst>
          </p:cNvPr>
          <p:cNvSpPr>
            <a:spLocks noGrp="1"/>
          </p:cNvSpPr>
          <p:nvPr>
            <p:ph idx="1"/>
          </p:nvPr>
        </p:nvSpPr>
        <p:spPr/>
        <p:txBody>
          <a:bodyPr/>
          <a:lstStyle/>
          <a:p>
            <a:r>
              <a:rPr lang="en-US" dirty="0" err="1"/>
              <a:t>Silo’d</a:t>
            </a:r>
            <a:r>
              <a:rPr lang="en-US" dirty="0"/>
              <a:t> deployments and dedicated instances to minimize performance interference</a:t>
            </a:r>
          </a:p>
          <a:p>
            <a:pPr lvl="1"/>
            <a:endParaRPr lang="en-US" dirty="0"/>
          </a:p>
          <a:p>
            <a:pPr lvl="1"/>
            <a:endParaRPr lang="en-US" dirty="0"/>
          </a:p>
        </p:txBody>
      </p:sp>
      <p:sp>
        <p:nvSpPr>
          <p:cNvPr id="4" name="TextBox 3">
            <a:extLst>
              <a:ext uri="{FF2B5EF4-FFF2-40B4-BE49-F238E27FC236}">
                <a16:creationId xmlns:a16="http://schemas.microsoft.com/office/drawing/2014/main" id="{90ADE2C5-0E97-6AB8-607B-692259B74BEF}"/>
              </a:ext>
            </a:extLst>
          </p:cNvPr>
          <p:cNvSpPr txBox="1"/>
          <p:nvPr/>
        </p:nvSpPr>
        <p:spPr>
          <a:xfrm>
            <a:off x="548858" y="5778776"/>
            <a:ext cx="2484999" cy="369332"/>
          </a:xfrm>
          <a:prstGeom prst="rect">
            <a:avLst/>
          </a:prstGeom>
          <a:noFill/>
        </p:spPr>
        <p:txBody>
          <a:bodyPr wrap="square" rtlCol="0">
            <a:spAutoFit/>
          </a:bodyPr>
          <a:lstStyle/>
          <a:p>
            <a:r>
              <a:rPr lang="en-US" dirty="0"/>
              <a:t>copilot (s)</a:t>
            </a:r>
          </a:p>
        </p:txBody>
      </p:sp>
      <p:sp>
        <p:nvSpPr>
          <p:cNvPr id="5" name="TextBox 4">
            <a:extLst>
              <a:ext uri="{FF2B5EF4-FFF2-40B4-BE49-F238E27FC236}">
                <a16:creationId xmlns:a16="http://schemas.microsoft.com/office/drawing/2014/main" id="{4FCAEE39-695A-65C7-4804-5C6D09269D85}"/>
              </a:ext>
            </a:extLst>
          </p:cNvPr>
          <p:cNvSpPr txBox="1"/>
          <p:nvPr/>
        </p:nvSpPr>
        <p:spPr>
          <a:xfrm>
            <a:off x="3033857" y="5778776"/>
            <a:ext cx="3145814" cy="369332"/>
          </a:xfrm>
          <a:prstGeom prst="rect">
            <a:avLst/>
          </a:prstGeom>
          <a:noFill/>
        </p:spPr>
        <p:txBody>
          <a:bodyPr wrap="square" rtlCol="0">
            <a:spAutoFit/>
          </a:bodyPr>
          <a:lstStyle/>
          <a:p>
            <a:r>
              <a:rPr lang="en-US" dirty="0"/>
              <a:t>summarization (min)</a:t>
            </a:r>
          </a:p>
        </p:txBody>
      </p:sp>
      <p:sp>
        <p:nvSpPr>
          <p:cNvPr id="7" name="TextBox 6">
            <a:extLst>
              <a:ext uri="{FF2B5EF4-FFF2-40B4-BE49-F238E27FC236}">
                <a16:creationId xmlns:a16="http://schemas.microsoft.com/office/drawing/2014/main" id="{9267113F-88E0-15DB-390B-62919CD7134B}"/>
              </a:ext>
            </a:extLst>
          </p:cNvPr>
          <p:cNvSpPr txBox="1"/>
          <p:nvPr/>
        </p:nvSpPr>
        <p:spPr>
          <a:xfrm>
            <a:off x="438711" y="3972439"/>
            <a:ext cx="6094878" cy="1754326"/>
          </a:xfrm>
          <a:prstGeom prst="rect">
            <a:avLst/>
          </a:prstGeom>
          <a:noFill/>
        </p:spPr>
        <p:txBody>
          <a:bodyPr wrap="square">
            <a:spAutoFit/>
          </a:bodyPr>
          <a:lstStyle/>
          <a:p>
            <a:pPr marL="285750" indent="-285750">
              <a:buFont typeface="Arial" panose="020B0604020202020204" pitchFamily="34" charset="0"/>
              <a:buChar char="•"/>
            </a:pPr>
            <a:r>
              <a:rPr lang="en-US" dirty="0"/>
              <a:t>Higher load fluctuations per deployment</a:t>
            </a:r>
          </a:p>
          <a:p>
            <a:pPr marL="285750" indent="-285750">
              <a:buFont typeface="Arial" panose="020B0604020202020204" pitchFamily="34" charset="0"/>
              <a:buChar char="•"/>
            </a:pPr>
            <a:r>
              <a:rPr lang="en-US" dirty="0"/>
              <a:t>Cumbersome capacity planning for each deployment</a:t>
            </a:r>
          </a:p>
          <a:p>
            <a:pPr marL="285750" indent="-285750">
              <a:buFont typeface="Arial" panose="020B0604020202020204" pitchFamily="34" charset="0"/>
              <a:buChar char="•"/>
            </a:pPr>
            <a:r>
              <a:rPr lang="en-US" dirty="0"/>
              <a:t>Overall, inefficient resource usage</a:t>
            </a:r>
          </a:p>
          <a:p>
            <a:pPr lvl="1"/>
            <a:endParaRPr lang="en-US" dirty="0"/>
          </a:p>
          <a:p>
            <a:r>
              <a:rPr lang="en-US" dirty="0"/>
              <a:t>Even within a deployment, </a:t>
            </a:r>
            <a:r>
              <a:rPr lang="en-US" dirty="0">
                <a:solidFill>
                  <a:schemeClr val="tx1"/>
                </a:solidFill>
              </a:rPr>
              <a:t>not all applications need the same response time</a:t>
            </a:r>
            <a:endParaRPr lang="en-US" dirty="0"/>
          </a:p>
        </p:txBody>
      </p:sp>
      <p:sp>
        <p:nvSpPr>
          <p:cNvPr id="9" name="TextBox 8">
            <a:extLst>
              <a:ext uri="{FF2B5EF4-FFF2-40B4-BE49-F238E27FC236}">
                <a16:creationId xmlns:a16="http://schemas.microsoft.com/office/drawing/2014/main" id="{63915A96-6710-BE10-40E9-0E5EA9CB58B7}"/>
              </a:ext>
            </a:extLst>
          </p:cNvPr>
          <p:cNvSpPr txBox="1"/>
          <p:nvPr/>
        </p:nvSpPr>
        <p:spPr>
          <a:xfrm>
            <a:off x="2099423" y="3497025"/>
            <a:ext cx="2808754" cy="369332"/>
          </a:xfrm>
          <a:prstGeom prst="rect">
            <a:avLst/>
          </a:prstGeom>
          <a:noFill/>
        </p:spPr>
        <p:txBody>
          <a:bodyPr wrap="square">
            <a:spAutoFit/>
          </a:bodyPr>
          <a:lstStyle/>
          <a:p>
            <a:r>
              <a:rPr lang="en-US" b="1" dirty="0">
                <a:solidFill>
                  <a:schemeClr val="accent1"/>
                </a:solidFill>
              </a:rPr>
              <a:t>Operational challenges</a:t>
            </a:r>
          </a:p>
        </p:txBody>
      </p:sp>
      <p:sp>
        <p:nvSpPr>
          <p:cNvPr id="10" name="TextBox 9">
            <a:extLst>
              <a:ext uri="{FF2B5EF4-FFF2-40B4-BE49-F238E27FC236}">
                <a16:creationId xmlns:a16="http://schemas.microsoft.com/office/drawing/2014/main" id="{798C9EDB-40E9-C412-0D37-FAF408B71D5D}"/>
              </a:ext>
            </a:extLst>
          </p:cNvPr>
          <p:cNvSpPr txBox="1"/>
          <p:nvPr/>
        </p:nvSpPr>
        <p:spPr>
          <a:xfrm>
            <a:off x="8348941" y="3497025"/>
            <a:ext cx="2808754" cy="369332"/>
          </a:xfrm>
          <a:prstGeom prst="rect">
            <a:avLst/>
          </a:prstGeom>
          <a:noFill/>
        </p:spPr>
        <p:txBody>
          <a:bodyPr wrap="square">
            <a:spAutoFit/>
          </a:bodyPr>
          <a:lstStyle/>
          <a:p>
            <a:r>
              <a:rPr lang="en-US" b="1" dirty="0">
                <a:solidFill>
                  <a:schemeClr val="accent1"/>
                </a:solidFill>
              </a:rPr>
              <a:t>Overload management</a:t>
            </a:r>
          </a:p>
        </p:txBody>
      </p:sp>
      <p:sp>
        <p:nvSpPr>
          <p:cNvPr id="11" name="TextBox 10">
            <a:extLst>
              <a:ext uri="{FF2B5EF4-FFF2-40B4-BE49-F238E27FC236}">
                <a16:creationId xmlns:a16="http://schemas.microsoft.com/office/drawing/2014/main" id="{8F8520FA-3057-FD40-51FB-DE3EBAC6310F}"/>
              </a:ext>
            </a:extLst>
          </p:cNvPr>
          <p:cNvSpPr txBox="1"/>
          <p:nvPr/>
        </p:nvSpPr>
        <p:spPr>
          <a:xfrm>
            <a:off x="7126941" y="3972439"/>
            <a:ext cx="5354730" cy="1754326"/>
          </a:xfrm>
          <a:prstGeom prst="rect">
            <a:avLst/>
          </a:prstGeom>
          <a:noFill/>
        </p:spPr>
        <p:txBody>
          <a:bodyPr wrap="square">
            <a:spAutoFit/>
          </a:bodyPr>
          <a:lstStyle/>
          <a:p>
            <a:pPr marL="285750" indent="-285750">
              <a:buFont typeface="Arial" panose="020B0604020202020204" pitchFamily="34" charset="0"/>
              <a:buChar char="•"/>
            </a:pPr>
            <a:r>
              <a:rPr lang="en-US" dirty="0"/>
              <a:t>When traffic exceeds capacity, we use techniques like</a:t>
            </a:r>
          </a:p>
          <a:p>
            <a:pPr marL="742950" lvl="1" indent="-285750">
              <a:buFont typeface="Arial" panose="020B0604020202020204" pitchFamily="34" charset="0"/>
              <a:buChar char="•"/>
            </a:pPr>
            <a:r>
              <a:rPr lang="en-US" dirty="0"/>
              <a:t>Rate limiting : Doesn’t consider relative importance of requests</a:t>
            </a:r>
          </a:p>
          <a:p>
            <a:pPr marL="742950" lvl="1" indent="-285750">
              <a:buFont typeface="Arial" panose="020B0604020202020204" pitchFamily="34" charset="0"/>
              <a:buChar char="•"/>
            </a:pPr>
            <a:r>
              <a:rPr lang="en-US" dirty="0"/>
              <a:t>Short request prioritization : Starve longer but potentially important requests</a:t>
            </a:r>
          </a:p>
        </p:txBody>
      </p:sp>
      <p:cxnSp>
        <p:nvCxnSpPr>
          <p:cNvPr id="26" name="Connector: Elbow 25">
            <a:extLst>
              <a:ext uri="{FF2B5EF4-FFF2-40B4-BE49-F238E27FC236}">
                <a16:creationId xmlns:a16="http://schemas.microsoft.com/office/drawing/2014/main" id="{3724E86F-8B6F-2F8B-0F8E-2D549A4D8125}"/>
              </a:ext>
            </a:extLst>
          </p:cNvPr>
          <p:cNvCxnSpPr>
            <a:cxnSpLocks/>
          </p:cNvCxnSpPr>
          <p:nvPr/>
        </p:nvCxnSpPr>
        <p:spPr>
          <a:xfrm rot="5400000">
            <a:off x="4289961" y="1312287"/>
            <a:ext cx="1005840" cy="338328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EDE6540D-C13A-8E9F-9DAD-280554D46485}"/>
              </a:ext>
            </a:extLst>
          </p:cNvPr>
          <p:cNvCxnSpPr>
            <a:cxnSpLocks/>
          </p:cNvCxnSpPr>
          <p:nvPr/>
        </p:nvCxnSpPr>
        <p:spPr>
          <a:xfrm rot="16200000" flipH="1">
            <a:off x="7535084" y="1439625"/>
            <a:ext cx="1005840" cy="3108960"/>
          </a:xfrm>
          <a:prstGeom prst="bentConnector3">
            <a:avLst>
              <a:gd name="adj1" fmla="val 51005"/>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4CF2B7AD-8ACD-C01F-AAA4-2E82D0087700}"/>
              </a:ext>
            </a:extLst>
          </p:cNvPr>
          <p:cNvSpPr/>
          <p:nvPr/>
        </p:nvSpPr>
        <p:spPr>
          <a:xfrm>
            <a:off x="1624853" y="6283045"/>
            <a:ext cx="3585882" cy="3322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Low throughput</a:t>
            </a:r>
          </a:p>
        </p:txBody>
      </p:sp>
      <p:sp>
        <p:nvSpPr>
          <p:cNvPr id="32" name="Rectangle 31">
            <a:extLst>
              <a:ext uri="{FF2B5EF4-FFF2-40B4-BE49-F238E27FC236}">
                <a16:creationId xmlns:a16="http://schemas.microsoft.com/office/drawing/2014/main" id="{DF5C0B17-5C07-1290-54EC-5AE26E7DFDF2}"/>
              </a:ext>
            </a:extLst>
          </p:cNvPr>
          <p:cNvSpPr/>
          <p:nvPr/>
        </p:nvSpPr>
        <p:spPr>
          <a:xfrm>
            <a:off x="8038004" y="6283045"/>
            <a:ext cx="3515534" cy="3322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Low QoS</a:t>
            </a:r>
          </a:p>
        </p:txBody>
      </p:sp>
      <p:sp>
        <p:nvSpPr>
          <p:cNvPr id="6" name="Slide Number Placeholder 5">
            <a:extLst>
              <a:ext uri="{FF2B5EF4-FFF2-40B4-BE49-F238E27FC236}">
                <a16:creationId xmlns:a16="http://schemas.microsoft.com/office/drawing/2014/main" id="{A909DD19-4927-9188-E1A4-4D49416E3172}"/>
              </a:ext>
            </a:extLst>
          </p:cNvPr>
          <p:cNvSpPr>
            <a:spLocks noGrp="1"/>
          </p:cNvSpPr>
          <p:nvPr>
            <p:ph type="sldNum" sz="quarter" idx="12"/>
          </p:nvPr>
        </p:nvSpPr>
        <p:spPr/>
        <p:txBody>
          <a:bodyPr/>
          <a:lstStyle/>
          <a:p>
            <a:fld id="{33B4EFDB-31F5-4013-B8F2-8D0C9D809722}" type="slidenum">
              <a:rPr lang="en-US" smtClean="0"/>
              <a:t>9</a:t>
            </a:fld>
            <a:endParaRPr lang="en-US"/>
          </a:p>
        </p:txBody>
      </p:sp>
    </p:spTree>
    <p:extLst>
      <p:ext uri="{BB962C8B-B14F-4D97-AF65-F5344CB8AC3E}">
        <p14:creationId xmlns:p14="http://schemas.microsoft.com/office/powerpoint/2010/main" val="185512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11" grpId="0"/>
      <p:bldP spid="31" grpId="0" animBg="1"/>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7ba5c36-b7cf-4793-bbc2-bd5b3a9f95ca}" enabled="1" method="Privilege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1578</TotalTime>
  <Words>5111</Words>
  <Application>Microsoft Office PowerPoint</Application>
  <PresentationFormat>Widescreen</PresentationFormat>
  <Paragraphs>916</Paragraphs>
  <Slides>57</Slides>
  <Notes>33</Notes>
  <HiddenSlides>3</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Aptos</vt:lpstr>
      <vt:lpstr>Aptos Display</vt:lpstr>
      <vt:lpstr>Arial</vt:lpstr>
      <vt:lpstr>Barlow Condensed SemiBold</vt:lpstr>
      <vt:lpstr>Calibri</vt:lpstr>
      <vt:lpstr>Helvetica</vt:lpstr>
      <vt:lpstr>Montserrat</vt:lpstr>
      <vt:lpstr>Play</vt:lpstr>
      <vt:lpstr>Segoe UI</vt:lpstr>
      <vt:lpstr>Segoe UI Semibold</vt:lpstr>
      <vt:lpstr>Wingdings</vt:lpstr>
      <vt:lpstr>Office Theme</vt:lpstr>
      <vt:lpstr>PowerPoint Presentation</vt:lpstr>
      <vt:lpstr>The era of GenAI : Powering applications </vt:lpstr>
      <vt:lpstr>Efficient LLM (GenAI) Inference</vt:lpstr>
      <vt:lpstr>Efficient LLM (GenAI) Inference</vt:lpstr>
      <vt:lpstr>Outline</vt:lpstr>
      <vt:lpstr>LLM Serving</vt:lpstr>
      <vt:lpstr>Architectural Overview</vt:lpstr>
      <vt:lpstr>LLM Inference Deployment Landscape</vt:lpstr>
      <vt:lpstr>Problems with such deployment</vt:lpstr>
      <vt:lpstr>LLM Inference Deployment Landscape</vt:lpstr>
      <vt:lpstr>Outline</vt:lpstr>
      <vt:lpstr>PowerPoint Presentation</vt:lpstr>
      <vt:lpstr>Why revisit QoS in the context of LLMs?</vt:lpstr>
      <vt:lpstr>Challenge 1</vt:lpstr>
      <vt:lpstr>Idea 1 : Define QoS metrics per app</vt:lpstr>
      <vt:lpstr>Idea 2 : QoS-aware scheduler</vt:lpstr>
      <vt:lpstr>The prefill-decode conundrum</vt:lpstr>
      <vt:lpstr>PowerPoint Presentation</vt:lpstr>
      <vt:lpstr>Scheduling today</vt:lpstr>
      <vt:lpstr>SLO-aware scheduling with dynamic chunking</vt:lpstr>
      <vt:lpstr>Practical Challenges Today</vt:lpstr>
      <vt:lpstr>Challenge 2: Load fluctuation</vt:lpstr>
      <vt:lpstr>What happens today?</vt:lpstr>
      <vt:lpstr>How different services deal with this today?</vt:lpstr>
      <vt:lpstr>How different services deal with this today?</vt:lpstr>
      <vt:lpstr>Intra-application prioritization</vt:lpstr>
      <vt:lpstr>Idea 3 : Hybrid Prioritization policy</vt:lpstr>
      <vt:lpstr>Hybrid prioritization</vt:lpstr>
      <vt:lpstr>Idea 4 : Eager Relegation</vt:lpstr>
      <vt:lpstr>Idea 4 : Eager Relegation</vt:lpstr>
      <vt:lpstr>How different services deal with this today?</vt:lpstr>
      <vt:lpstr>Niyama : Overall design</vt:lpstr>
      <vt:lpstr>Niyama : Evaluation</vt:lpstr>
      <vt:lpstr>Cluster-scale e2e experiments</vt:lpstr>
      <vt:lpstr>Cluster-scale e2e experiments</vt:lpstr>
      <vt:lpstr>Shared cluster experiments</vt:lpstr>
      <vt:lpstr>Transient overloads</vt:lpstr>
      <vt:lpstr>Ablation</vt:lpstr>
      <vt:lpstr>Outline</vt:lpstr>
      <vt:lpstr>Large Multimodal Models (LMMs)</vt:lpstr>
      <vt:lpstr>Two Dominant LMM Architectures</vt:lpstr>
      <vt:lpstr>Monolithic LMM serving</vt:lpstr>
      <vt:lpstr>Characterization study</vt:lpstr>
      <vt:lpstr>1. Stage-specific optimization</vt:lpstr>
      <vt:lpstr>2. Encoding bottleneck</vt:lpstr>
      <vt:lpstr>3. Scheduling and Routing</vt:lpstr>
      <vt:lpstr>Key challenges and ideas</vt:lpstr>
      <vt:lpstr>Our Idea : Decoupled LMM Serving</vt:lpstr>
      <vt:lpstr>ModServe : Design and workflow</vt:lpstr>
      <vt:lpstr>ModServe : Stage-aware optimization</vt:lpstr>
      <vt:lpstr>ModServe : Request routing and scheduling</vt:lpstr>
      <vt:lpstr>Evaluation Results – Throughput</vt:lpstr>
      <vt:lpstr>Evaluation Results – autoscaling</vt:lpstr>
      <vt:lpstr>Outline</vt:lpstr>
      <vt:lpstr>What is beyond?</vt:lpstr>
      <vt:lpstr>PowerPoint Presentation</vt:lpstr>
      <vt:lpstr>Research Fellows Program at Microsoft Research India - Microsoft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Jayashree Mohan</dc:creator>
  <cp:lastModifiedBy>Jayashree Mohan</cp:lastModifiedBy>
  <cp:revision>1</cp:revision>
  <dcterms:created xsi:type="dcterms:W3CDTF">2025-07-31T06:11:37Z</dcterms:created>
  <dcterms:modified xsi:type="dcterms:W3CDTF">2025-08-05T09:26:46Z</dcterms:modified>
</cp:coreProperties>
</file>