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  <p:sldMasterId id="2147483662" r:id="rId6"/>
    <p:sldMasterId id="2147483650" r:id="rId7"/>
  </p:sldMasterIdLst>
  <p:notesMasterIdLst>
    <p:notesMasterId r:id="rId47"/>
  </p:notesMasterIdLst>
  <p:sldIdLst>
    <p:sldId id="387" r:id="rId8"/>
    <p:sldId id="456" r:id="rId9"/>
    <p:sldId id="448" r:id="rId10"/>
    <p:sldId id="453" r:id="rId11"/>
    <p:sldId id="459" r:id="rId12"/>
    <p:sldId id="457" r:id="rId13"/>
    <p:sldId id="418" r:id="rId14"/>
    <p:sldId id="449" r:id="rId15"/>
    <p:sldId id="419" r:id="rId16"/>
    <p:sldId id="420" r:id="rId17"/>
    <p:sldId id="422" r:id="rId18"/>
    <p:sldId id="442" r:id="rId19"/>
    <p:sldId id="447" r:id="rId20"/>
    <p:sldId id="443" r:id="rId21"/>
    <p:sldId id="451" r:id="rId22"/>
    <p:sldId id="450" r:id="rId23"/>
    <p:sldId id="386" r:id="rId24"/>
    <p:sldId id="444" r:id="rId25"/>
    <p:sldId id="404" r:id="rId26"/>
    <p:sldId id="446" r:id="rId27"/>
    <p:sldId id="391" r:id="rId28"/>
    <p:sldId id="405" r:id="rId29"/>
    <p:sldId id="429" r:id="rId30"/>
    <p:sldId id="458" r:id="rId31"/>
    <p:sldId id="430" r:id="rId32"/>
    <p:sldId id="410" r:id="rId33"/>
    <p:sldId id="408" r:id="rId34"/>
    <p:sldId id="440" r:id="rId35"/>
    <p:sldId id="398" r:id="rId36"/>
    <p:sldId id="399" r:id="rId37"/>
    <p:sldId id="400" r:id="rId38"/>
    <p:sldId id="402" r:id="rId39"/>
    <p:sldId id="412" r:id="rId40"/>
    <p:sldId id="432" r:id="rId41"/>
    <p:sldId id="435" r:id="rId42"/>
    <p:sldId id="401" r:id="rId43"/>
    <p:sldId id="455" r:id="rId44"/>
    <p:sldId id="454" r:id="rId45"/>
    <p:sldId id="40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6"/>
    <p:restoredTop sz="95102"/>
  </p:normalViewPr>
  <p:slideViewPr>
    <p:cSldViewPr snapToGrid="0">
      <p:cViewPr varScale="1">
        <p:scale>
          <a:sx n="99" d="100"/>
          <a:sy n="99" d="100"/>
        </p:scale>
        <p:origin x="176" y="6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38BD5-87FA-8141-9654-63B6F6BBB5C2}" type="datetimeFigureOut">
              <a:rPr lang="en-US" smtClean="0"/>
              <a:t>8/10/25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7DEF6-C117-A343-8B97-EB7A21D2C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7DEF6-C117-A343-8B97-EB7A21D2C6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7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A set of policies is asymptotically throughput optimal if there is a policy that can stabilize arrival rates within an arbitrarily small error of maximum set of arrival rates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7DEF6-C117-A343-8B97-EB7A21D2C62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5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741F5A-7861-56EE-F92E-A01931A7E9B5}"/>
              </a:ext>
            </a:extLst>
          </p:cNvPr>
          <p:cNvSpPr/>
          <p:nvPr userDrawn="1"/>
        </p:nvSpPr>
        <p:spPr>
          <a:xfrm>
            <a:off x="0" y="1137424"/>
            <a:ext cx="12192000" cy="491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AF6A2-78FB-3AC5-C0B0-96FBB01CC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DIN Condensed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AA4B4-3BA2-50BB-FDD5-68893A264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DIN Condense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4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A637-9023-7D47-A9AB-310E10F3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00621-C341-9CC6-B84E-54EFCA31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87B21-A97F-3138-D3C7-F5468E0F4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490D8-00F9-51A9-88C7-6FADD4B1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8221-A7C1-6A41-9DA0-7E58462ACB67}" type="datetimeFigureOut">
              <a:rPr lang="en-US" smtClean="0"/>
              <a:t>8/10/25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4B009-5A47-C088-C1CF-7E3C480C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E12B7-5365-111C-03BC-5C69D014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9051-8B43-274A-824E-C9304A048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3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57AB-00AF-2635-BBED-910741A4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579F8-61A0-DF1E-3E18-29AFE288D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FB09F-9DFD-5567-138E-EE426E7EC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95759-695E-B941-2D90-BF4830EF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8221-A7C1-6A41-9DA0-7E58462ACB67}" type="datetimeFigureOut">
              <a:rPr lang="en-US" smtClean="0"/>
              <a:t>8/10/25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CB9E4-206B-15E6-F6CE-1256F282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2FB77-0DAD-5C74-CF9D-065C7A53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9051-8B43-274A-824E-C9304A048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6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6DB9-7B4B-C3CF-891D-08629386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AE157-73A1-A693-49E7-BE15C432A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8A83D-E807-5B58-F8CF-DD8470A7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8221-A7C1-6A41-9DA0-7E58462ACB67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FE9D-8E38-160B-BB24-2EA1DEF8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FE9A9-69FD-0B48-63DF-5727ECDA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9051-8B43-274A-824E-C9304A048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3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464E46-55D4-34CB-8FB4-AA5928C33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81983-7E0B-6EFC-7B6D-666DD499C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57C16-1C3F-4CEB-1612-FF712286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8221-A7C1-6A41-9DA0-7E58462ACB67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A7886-EFEC-0D4A-1D28-B0D51904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237CC-8B9B-2448-14E9-3D6F966E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9051-8B43-274A-824E-C9304A048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21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07A7-15BE-4923-360F-38C123C1C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5213E-E388-4CFF-7F15-4C9F2B4C8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D2CA4-3484-E31B-8F4A-16E9B7AD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E16-035F-1F49-96B9-D6D16CB2F6D0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C3FB2-507F-2258-347B-FECE99A6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F0AE2-FACC-E2B5-DDFD-5FF61952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8EB-D0F4-ED4E-8E62-B6D4746E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2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8528-3FFD-A592-5209-42E5FFCD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D51C2-1B5C-5441-C073-C77BBD994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EFB9A-D737-6189-4F95-681FFE63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E16-035F-1F49-96B9-D6D16CB2F6D0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89DFB-274D-D6C4-9A0C-57DE5025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83EC-2A67-EBE5-0B72-8DDEBC61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8EB-D0F4-ED4E-8E62-B6D4746E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72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6C6C-DBE7-24E8-79C5-6CD7A4D8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85420-A882-A05A-53A6-878C216C2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A5110-5DD9-E91A-EE4B-A06C888E7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E16-035F-1F49-96B9-D6D16CB2F6D0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19E6C-2C1B-2110-B5AA-3586D2D5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E0770-A884-7BF6-C517-C3D212BE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8EB-D0F4-ED4E-8E62-B6D4746E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0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0292-4EAE-7843-DDE3-C43A11A6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BD2F0-6D75-B7A8-04C1-4660D992C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92760-C330-D46C-0FE6-52EBEAA3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ABDB5-94D4-36D8-4D48-4A2D6F0C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E16-035F-1F49-96B9-D6D16CB2F6D0}" type="datetimeFigureOut">
              <a:rPr lang="en-US" smtClean="0"/>
              <a:t>8/10/25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F51DF-0090-4094-448F-2304BB60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DA485-FD67-854B-62FC-9AE83507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8EB-D0F4-ED4E-8E62-B6D4746E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05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2604-7AC3-8E64-8A10-3BD0D372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A6B76-0290-0773-3D62-6B4D829CA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1582C-738F-6D68-A8AE-9E23D0580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18310-5B2E-1AB9-1DFC-5ABA2930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6372D-1FB5-06B9-DB32-BF1F0F470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3D0F5F-94DF-E438-9913-3F83FE00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E16-035F-1F49-96B9-D6D16CB2F6D0}" type="datetimeFigureOut">
              <a:rPr lang="en-US" smtClean="0"/>
              <a:t>8/10/25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47C93-5C22-E725-1924-32ABAC5B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24F3A7-BD55-02E0-B8B0-33B14E60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8EB-D0F4-ED4E-8E62-B6D4746E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41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E20C-7DB4-B364-AEE8-03B8B092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69CEF-7FD4-EB3C-D6A3-C51B688A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E16-035F-1F49-96B9-D6D16CB2F6D0}" type="datetimeFigureOut">
              <a:rPr lang="en-US" smtClean="0"/>
              <a:t>8/10/25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C920C-4C12-8CFE-7FB2-9CBE5953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7A620-F59E-1C00-2519-E8BBAFBE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8EB-D0F4-ED4E-8E62-B6D4746E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1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741F5A-7861-56EE-F92E-A01931A7E9B5}"/>
              </a:ext>
            </a:extLst>
          </p:cNvPr>
          <p:cNvSpPr/>
          <p:nvPr userDrawn="1"/>
        </p:nvSpPr>
        <p:spPr>
          <a:xfrm>
            <a:off x="0" y="1137424"/>
            <a:ext cx="12192000" cy="491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AF6A2-78FB-3AC5-C0B0-96FBB01CC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AA4B4-3BA2-50BB-FDD5-68893A264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73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BDE6A7-2914-C268-B0F7-0D957858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E16-035F-1F49-96B9-D6D16CB2F6D0}" type="datetimeFigureOut">
              <a:rPr lang="en-US" smtClean="0"/>
              <a:t>8/10/25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FD23D-00E6-EA88-D63F-9083DE79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E878F-E19F-D08F-35D3-E83B6557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8EB-D0F4-ED4E-8E62-B6D4746E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2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10EB-FB74-8E88-6B39-993B2B797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E0A44-AB6C-E7F4-1626-7AB01806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E91A4-0BE2-DC1E-264F-1FC595453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63B7A-B9EF-2612-AD48-C44FBC79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E16-035F-1F49-96B9-D6D16CB2F6D0}" type="datetimeFigureOut">
              <a:rPr lang="en-US" smtClean="0"/>
              <a:t>8/10/25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9FF83-DDF6-2BB5-A725-4A1A1749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7263D-371A-91C8-2D19-2A0FEB8C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8EB-D0F4-ED4E-8E62-B6D4746E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4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4365-C8BA-D4F9-97FD-33601E60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3D38E-21A3-7F26-983D-A603AFCDB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8089C-EAF9-EDF1-00A7-3C5AACD31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C3091-E63E-8C9C-C897-B527F0FD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E16-035F-1F49-96B9-D6D16CB2F6D0}" type="datetimeFigureOut">
              <a:rPr lang="en-US" smtClean="0"/>
              <a:t>8/10/25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E0BE0-A2C1-8AC7-6CAE-1DCF777C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2D050-2C43-77B3-18C9-4C659656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8EB-D0F4-ED4E-8E62-B6D4746E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79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EF6D-3748-4718-EB9A-1BD517AD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5612E-4452-5BF6-7756-B015771F0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1756D-B067-6E49-B064-1E51FDB8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E16-035F-1F49-96B9-D6D16CB2F6D0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9FB4F-D3CB-61A4-FF5A-BF333B5D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7F79D-52BE-AF56-4DC1-5812EF57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8EB-D0F4-ED4E-8E62-B6D4746E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36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E7C106-AB8A-10E4-7A52-869B2FDBF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BDDEF-6764-28C3-FEE9-27AB1B17F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661A9-CA32-4F5D-19F8-705E4110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E16-035F-1F49-96B9-D6D16CB2F6D0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7810E-0633-3178-CEEE-CAA10325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69292-00B2-A166-22C0-D649CB82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E8EB-D0F4-ED4E-8E62-B6D4746E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7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9D12-9DBA-0598-B40F-E74457DA4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35A38-9576-1DC5-9626-030BC879A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4ABC8-7912-FC37-1602-74DDCFD5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8221-A7C1-6A41-9DA0-7E58462ACB67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E096A-3FA2-A9A6-4D27-E927C6F2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9D688-2F01-DAAE-C750-7F348404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9051-8B43-274A-824E-C9304A048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9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4525-9530-DD14-D9CB-E0E2361F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6D96E-609F-1FE0-D63E-8DBD49B9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7AB2D-4A42-604D-E453-E8C1D459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8221-A7C1-6A41-9DA0-7E58462ACB67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7940A-792A-D78B-72FC-4EA83374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910E6-E2E6-47E9-DC2B-5FFFCE02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9051-8B43-274A-824E-C9304A048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BD48-E14C-BF13-C989-F3BD6051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AADD4-8930-2758-A0BF-8763F2FFE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D0133-0D05-BAFA-DF74-3F575591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8221-A7C1-6A41-9DA0-7E58462ACB67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CF704-4D2B-253E-BA52-AA080BF5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C7B40-8A7D-A9AF-A238-57192355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9051-8B43-274A-824E-C9304A048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2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E5CC-56C2-042F-1FBB-8314411E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312F3-4D6A-E8CF-947A-644310933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31722-5BFC-B2F8-122C-180F57F4C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CC5D7-2032-CACB-B63C-84310856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8221-A7C1-6A41-9DA0-7E58462ACB67}" type="datetimeFigureOut">
              <a:rPr lang="en-US" smtClean="0"/>
              <a:t>8/10/25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B8CDF-4791-7CC7-85DC-316859AB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C5095-1DD5-3132-2299-F6A39030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9051-8B43-274A-824E-C9304A048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2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F7E7-2B36-9102-9E11-5DB8850E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D80D3-7A01-F7E3-D352-E4AD7A32F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DC35D-7377-6F45-E567-438323879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EDFD8-7337-9180-4C6B-037146375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518B13-427E-45D7-79A8-CCD420DDB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3A2160-BA24-5539-D3A6-9C090B88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8221-A7C1-6A41-9DA0-7E58462ACB67}" type="datetimeFigureOut">
              <a:rPr lang="en-US" smtClean="0"/>
              <a:t>8/10/25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22A21F-39D1-7060-4D21-CFA6DFAB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4CFD0C-A54C-D512-6669-9C5BC85C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9051-8B43-274A-824E-C9304A048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88E4-9094-55DA-9793-A3ECA949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EB3A9-8ECE-3C1A-538B-802C2729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8221-A7C1-6A41-9DA0-7E58462ACB67}" type="datetimeFigureOut">
              <a:rPr lang="en-US" smtClean="0"/>
              <a:t>8/10/25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BE147-8643-0FAD-EE4C-D6BA230F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4BD5B-5AC6-CFAF-FCF0-F8886D16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9051-8B43-274A-824E-C9304A048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4CD1E-509D-BCEC-6DEC-D248713E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8221-A7C1-6A41-9DA0-7E58462ACB67}" type="datetimeFigureOut">
              <a:rPr lang="en-US" smtClean="0"/>
              <a:t>8/10/25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1D311-52C8-C37C-6D2A-479A01E6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8AB13-0D55-EA3F-6A10-F4960B8B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9051-8B43-274A-824E-C9304A048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4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9E516F-66AC-8208-F33B-A62A1978B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911" y="5979941"/>
            <a:ext cx="10515600" cy="878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Information Theory for Distributed Ai</a:t>
            </a:r>
          </a:p>
        </p:txBody>
      </p:sp>
    </p:spTree>
    <p:extLst>
      <p:ext uri="{BB962C8B-B14F-4D97-AF65-F5344CB8AC3E}">
        <p14:creationId xmlns:p14="http://schemas.microsoft.com/office/powerpoint/2010/main" val="163804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rgbClr val="FFFFFF"/>
          </a:solidFill>
          <a:latin typeface="+mj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9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rgbClr val="FFFFFF"/>
          </a:solidFill>
          <a:latin typeface="+mj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5D39B2-496D-71D7-2CAD-0BDEA6AE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2EB86-9F64-E44E-1A39-234AD7DA7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7C6A9-8E9F-6F73-04EE-79496FB20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0D8221-A7C1-6A41-9DA0-7E58462ACB67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26ED-6D03-B01A-C197-35F3768C6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4420F-CB59-DB2C-7476-529D49FE0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489051-8B43-274A-824E-C9304A048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0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IN Condens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IN Condense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IN Condense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 Condense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Condense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Condense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22F09-D803-1273-75D8-09411E40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839AC-CEC9-1FAF-6547-83AD72CE6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4F00D-8E8C-59AA-17EB-A0EDA56B1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76E16-035F-1F49-96B9-D6D16CB2F6D0}" type="datetimeFigureOut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00B06-F159-42AD-83F3-8091E338C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3049-8E02-5C83-1F51-133A12B5E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01E8EB-D0F4-ED4E-8E62-B6D4746E4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8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501.0538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8EFE-1F47-5868-196C-06D377A91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6E94A-FA8A-4D87-265B-052FE6505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5563573E-31A9-6082-0DD6-FFD5DFD9D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5175" y="-416199"/>
            <a:ext cx="13307499" cy="8062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FC6F8F-8822-AC22-0FBD-914F63014A62}"/>
              </a:ext>
            </a:extLst>
          </p:cNvPr>
          <p:cNvSpPr txBox="1"/>
          <p:nvPr/>
        </p:nvSpPr>
        <p:spPr>
          <a:xfrm>
            <a:off x="223860" y="1206214"/>
            <a:ext cx="1196814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800" dirty="0">
                <a:solidFill>
                  <a:schemeClr val="bg1"/>
                </a:solidFill>
                <a:effectLst/>
                <a:latin typeface="DIN Condensed" pitchFamily="2" charset="0"/>
                <a:ea typeface="Apple Color Emoji" pitchFamily="2" charset="0"/>
              </a:rPr>
              <a:t>Optimal Scheduling in a Quantum Switch: Capacity and Throughput Optimality</a:t>
            </a:r>
            <a:endParaRPr lang="en-GB" sz="2800" dirty="0">
              <a:solidFill>
                <a:schemeClr val="bg1"/>
              </a:solidFill>
              <a:effectLst/>
              <a:latin typeface="DIN Condensed" pitchFamily="2" charset="0"/>
              <a:ea typeface="Apple Color Emoji" pitchFamily="2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DIN Condensed" pitchFamily="2" charset="0"/>
                <a:ea typeface="Apple Color Emoji" pitchFamily="2" charset="0"/>
              </a:rPr>
              <a:t>Thiru Vasantham </a:t>
            </a:r>
            <a:r>
              <a:rPr lang="en-GB" sz="2400" dirty="0">
                <a:solidFill>
                  <a:schemeClr val="bg1"/>
                </a:solidFill>
                <a:latin typeface="DIN Condensed" pitchFamily="2" charset="0"/>
                <a:ea typeface="Apple Color Emoji" pitchFamily="2" charset="0"/>
              </a:rPr>
              <a:t>(Durham University, UK)</a:t>
            </a:r>
          </a:p>
          <a:p>
            <a:endParaRPr lang="en-GB" sz="2000" dirty="0">
              <a:solidFill>
                <a:schemeClr val="bg1"/>
              </a:solidFill>
              <a:effectLst/>
              <a:latin typeface="DIN Condensed" pitchFamily="2" charset="0"/>
              <a:ea typeface="Apple Color Emoji" pitchFamily="2" charset="0"/>
            </a:endParaRPr>
          </a:p>
          <a:p>
            <a:pPr rtl="0"/>
            <a:r>
              <a:rPr lang="en-GB" sz="2800" dirty="0">
                <a:solidFill>
                  <a:schemeClr val="bg1"/>
                </a:solidFill>
                <a:effectLst/>
                <a:latin typeface="DIN Condensed" pitchFamily="2" charset="0"/>
                <a:ea typeface="Apple Color Emoji" pitchFamily="2" charset="0"/>
              </a:rPr>
              <a:t>Joint work with </a:t>
            </a:r>
            <a:r>
              <a:rPr lang="en-GB" sz="2800" dirty="0" err="1">
                <a:solidFill>
                  <a:schemeClr val="bg1"/>
                </a:solidFill>
                <a:effectLst/>
                <a:latin typeface="DIN Condensed" pitchFamily="2" charset="0"/>
                <a:ea typeface="Apple Color Emoji" pitchFamily="2" charset="0"/>
              </a:rPr>
              <a:t>Sanidhay</a:t>
            </a:r>
            <a:r>
              <a:rPr lang="en-GB" sz="2800" dirty="0">
                <a:solidFill>
                  <a:schemeClr val="bg1"/>
                </a:solidFill>
                <a:effectLst/>
                <a:latin typeface="DIN Condensed" pitchFamily="2" charset="0"/>
                <a:ea typeface="Apple Color Emoji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DIN Condensed" pitchFamily="2" charset="0"/>
                <a:ea typeface="Apple Color Emoji" pitchFamily="2" charset="0"/>
              </a:rPr>
              <a:t>Bhambay</a:t>
            </a:r>
            <a:r>
              <a:rPr lang="en-GB" sz="2800" dirty="0">
                <a:solidFill>
                  <a:schemeClr val="bg1"/>
                </a:solidFill>
                <a:effectLst/>
                <a:latin typeface="DIN Condensed" pitchFamily="2" charset="0"/>
                <a:ea typeface="Apple Color Emoji" pitchFamily="2" charset="0"/>
              </a:rPr>
              <a:t> (Durham) and </a:t>
            </a:r>
            <a:r>
              <a:rPr lang="en-GB" sz="2800" dirty="0">
                <a:solidFill>
                  <a:schemeClr val="bg1"/>
                </a:solidFill>
                <a:latin typeface="DIN Condensed" pitchFamily="2" charset="0"/>
                <a:ea typeface="Apple Color Emoji" pitchFamily="2" charset="0"/>
              </a:rPr>
              <a:t>Neil Walton (Durham)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D998A-F838-C809-8A3A-FAD0E5CAC809}"/>
              </a:ext>
            </a:extLst>
          </p:cNvPr>
          <p:cNvSpPr txBox="1"/>
          <p:nvPr/>
        </p:nvSpPr>
        <p:spPr>
          <a:xfrm>
            <a:off x="4172743" y="5651786"/>
            <a:ext cx="307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CNI Seminar Series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IISc, Bangalore</a:t>
            </a:r>
          </a:p>
        </p:txBody>
      </p:sp>
    </p:spTree>
    <p:extLst>
      <p:ext uri="{BB962C8B-B14F-4D97-AF65-F5344CB8AC3E}">
        <p14:creationId xmlns:p14="http://schemas.microsoft.com/office/powerpoint/2010/main" val="42969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A59AA5-0524-3FF8-B920-C6F09B6F4850}"/>
              </a:ext>
            </a:extLst>
          </p:cNvPr>
          <p:cNvSpPr txBox="1"/>
          <p:nvPr/>
        </p:nvSpPr>
        <p:spPr>
          <a:xfrm>
            <a:off x="651641" y="1975945"/>
            <a:ext cx="1085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Two qubit quantum state is written as superposition of basis states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DC36BE1-0B63-4092-9006-3046439840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7276" y="3917034"/>
                <a:ext cx="11172497" cy="2326809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>
                    <a:latin typeface="+mn-lt"/>
                  </a:rPr>
                  <a:t> An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b="0" dirty="0">
                    <a:latin typeface="+mn-lt"/>
                  </a:rPr>
                  <a:t> -qubit quantum state is a superposition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b="0" dirty="0">
                    <a:latin typeface="+mn-lt"/>
                  </a:rPr>
                  <a:t>basis states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i="1" dirty="0">
                    <a:latin typeface="+mn-lt"/>
                  </a:rPr>
                  <a:t>We cannot write a 300-qubit quantum state in classical</a:t>
                </a:r>
              </a:p>
              <a:p>
                <a:pPr lvl="1"/>
                <a:r>
                  <a:rPr lang="en-US" sz="2800" b="0" i="1" dirty="0">
                    <a:latin typeface="+mn-lt"/>
                  </a:rPr>
                  <a:t>computers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82</m:t>
                        </m:r>
                      </m:sup>
                    </m:sSup>
                  </m:oMath>
                </a14:m>
                <a:r>
                  <a:rPr lang="en-GB" sz="2800" b="0" i="1" dirty="0">
                    <a:latin typeface="+mn-lt"/>
                  </a:rPr>
                  <a:t>(total atoms in the universe)</a:t>
                </a:r>
              </a:p>
              <a:p>
                <a:r>
                  <a:rPr lang="en-US" sz="2800" b="0" i="1" dirty="0">
                    <a:latin typeface="+mn-lt"/>
                  </a:rPr>
                  <a:t> 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DC36BE1-0B63-4092-9006-304643984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76" y="3917034"/>
                <a:ext cx="11172497" cy="2326809"/>
              </a:xfrm>
              <a:prstGeom prst="rect">
                <a:avLst/>
              </a:prstGeom>
              <a:blipFill>
                <a:blip r:embed="rId2"/>
                <a:stretch>
                  <a:fillRect t="-432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A4E5D09E-AF04-172F-6B96-E70684151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0579" y="2504777"/>
          <a:ext cx="4118603" cy="124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8760" imgH="507960" progId="Equation.3">
                  <p:embed/>
                </p:oleObj>
              </mc:Choice>
              <mc:Fallback>
                <p:oleObj name="Equation" r:id="rId3" imgW="1688760" imgH="507960" progId="Equation.3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A4E5D09E-AF04-172F-6B96-E70684151F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579" y="2504777"/>
                        <a:ext cx="4118603" cy="1247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1F5124-8DA4-2CB1-D560-DC734936CC73}"/>
              </a:ext>
            </a:extLst>
          </p:cNvPr>
          <p:cNvSpPr txBox="1"/>
          <p:nvPr/>
        </p:nvSpPr>
        <p:spPr>
          <a:xfrm>
            <a:off x="5230577" y="184068"/>
            <a:ext cx="3052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Multi-Qubit States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6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ACEF99-0731-0DF1-4328-2126F775612E}"/>
              </a:ext>
            </a:extLst>
          </p:cNvPr>
          <p:cNvSpPr txBox="1"/>
          <p:nvPr/>
        </p:nvSpPr>
        <p:spPr>
          <a:xfrm>
            <a:off x="1313793" y="1511359"/>
            <a:ext cx="9564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Having strong correlation between two or more qubits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19">
            <a:extLst>
              <a:ext uri="{FF2B5EF4-FFF2-40B4-BE49-F238E27FC236}">
                <a16:creationId xmlns:a16="http://schemas.microsoft.com/office/drawing/2014/main" id="{7160910C-2B12-D28C-2B10-A6874FE48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73530"/>
              </p:ext>
            </p:extLst>
          </p:nvPr>
        </p:nvGraphicFramePr>
        <p:xfrm>
          <a:off x="2321812" y="2193045"/>
          <a:ext cx="6627229" cy="1119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476440" imgH="419040" progId="Equation.3">
                  <p:embed/>
                </p:oleObj>
              </mc:Choice>
              <mc:Fallback>
                <p:oleObj name="数式" r:id="rId2" imgW="2476440" imgH="419040" progId="Equation.3">
                  <p:embed/>
                  <p:pic>
                    <p:nvPicPr>
                      <p:cNvPr id="5" name="Object 19">
                        <a:extLst>
                          <a:ext uri="{FF2B5EF4-FFF2-40B4-BE49-F238E27FC236}">
                            <a16:creationId xmlns:a16="http://schemas.microsoft.com/office/drawing/2014/main" id="{7160910C-2B12-D28C-2B10-A6874FE481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812" y="2193045"/>
                        <a:ext cx="6627229" cy="1119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4E9840-7C63-1A58-2E0F-ADFBEC32CC6F}"/>
              </a:ext>
            </a:extLst>
          </p:cNvPr>
          <p:cNvSpPr txBox="1"/>
          <p:nvPr/>
        </p:nvSpPr>
        <p:spPr>
          <a:xfrm>
            <a:off x="1411791" y="3530759"/>
            <a:ext cx="104472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   </a:t>
            </a:r>
            <a:r>
              <a:rPr lang="en-US" sz="2800" dirty="0"/>
              <a:t>for any coefficients a, b, c, 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There is no counterpart in classical mechanics; only </a:t>
            </a:r>
          </a:p>
          <a:p>
            <a:r>
              <a:rPr lang="en-US" sz="2800" dirty="0"/>
              <a:t>      probabilistic correlations exist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Most applications require distribution of entanglements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707F2-7E23-DA4E-9B1F-A5190E91397B}"/>
              </a:ext>
            </a:extLst>
          </p:cNvPr>
          <p:cNvSpPr txBox="1"/>
          <p:nvPr/>
        </p:nvSpPr>
        <p:spPr>
          <a:xfrm>
            <a:off x="5230577" y="184068"/>
            <a:ext cx="2343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Entanglement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3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E31A9-2D66-B6B5-64AB-8E8E2F97E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4EB0C0-6970-5B49-FEE5-228B1EF424A8}"/>
              </a:ext>
            </a:extLst>
          </p:cNvPr>
          <p:cNvSpPr txBox="1"/>
          <p:nvPr/>
        </p:nvSpPr>
        <p:spPr>
          <a:xfrm>
            <a:off x="5230577" y="184068"/>
            <a:ext cx="2343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Entanglement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89EAB9D-2236-84B8-79AD-41A7A356FEE0}"/>
              </a:ext>
            </a:extLst>
          </p:cNvPr>
          <p:cNvSpPr txBox="1">
            <a:spLocks/>
          </p:cNvSpPr>
          <p:nvPr/>
        </p:nvSpPr>
        <p:spPr>
          <a:xfrm>
            <a:off x="1598685" y="1996388"/>
            <a:ext cx="10719198" cy="470716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b="0" dirty="0">
              <a:latin typeface="DIN Condensed" pitchFamily="2" charset="0"/>
            </a:endParaRPr>
          </a:p>
          <a:p>
            <a:pPr marL="742950" indent="-742950" algn="l">
              <a:buFont typeface="+mj-lt"/>
              <a:buAutoNum type="arabicPeriod"/>
            </a:pPr>
            <a:endParaRPr lang="en-US" sz="4000" b="0" dirty="0">
              <a:latin typeface="DIN Condensed" pitchFamily="2" charset="0"/>
            </a:endParaRPr>
          </a:p>
          <a:p>
            <a:pPr algn="l"/>
            <a:endParaRPr lang="en-US" sz="4000" b="0" dirty="0">
              <a:latin typeface="DIN Condensed" pitchFamily="2" charset="0"/>
            </a:endParaRPr>
          </a:p>
          <a:p>
            <a:pPr lvl="1" algn="l"/>
            <a:r>
              <a:rPr lang="en-US" sz="3600" dirty="0">
                <a:latin typeface="DIN Condensed" pitchFamily="2" charset="0"/>
              </a:rPr>
              <a:t>  </a:t>
            </a:r>
          </a:p>
          <a:p>
            <a:pPr lvl="1" algn="l"/>
            <a:endParaRPr lang="en-US" sz="3600" b="0" dirty="0">
              <a:latin typeface="DIN Condense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8D5EF68-856C-7F0F-84F3-5DB38A578526}"/>
              </a:ext>
            </a:extLst>
          </p:cNvPr>
          <p:cNvSpPr txBox="1">
            <a:spLocks/>
          </p:cNvSpPr>
          <p:nvPr/>
        </p:nvSpPr>
        <p:spPr>
          <a:xfrm>
            <a:off x="231516" y="1354727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    </a:t>
            </a:r>
            <a:r>
              <a:rPr lang="en-US" sz="3600" dirty="0">
                <a:solidFill>
                  <a:srgbClr val="C00000"/>
                </a:solidFill>
              </a:rPr>
              <a:t>   </a:t>
            </a:r>
          </a:p>
          <a:p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068573-E411-3E14-1D00-9687CF462A44}"/>
              </a:ext>
            </a:extLst>
          </p:cNvPr>
          <p:cNvGrpSpPr/>
          <p:nvPr/>
        </p:nvGrpSpPr>
        <p:grpSpPr>
          <a:xfrm>
            <a:off x="3052355" y="2247213"/>
            <a:ext cx="4492884" cy="647367"/>
            <a:chOff x="5538643" y="3817580"/>
            <a:chExt cx="4492884" cy="6473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189C3C9-10D3-5C10-DF45-13A53715A1B3}"/>
                </a:ext>
              </a:extLst>
            </p:cNvPr>
            <p:cNvSpPr/>
            <p:nvPr/>
          </p:nvSpPr>
          <p:spPr>
            <a:xfrm>
              <a:off x="9032461" y="3818616"/>
              <a:ext cx="999066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D8DF2C-CF8B-6FDE-A969-21978F40E9CD}"/>
                </a:ext>
              </a:extLst>
            </p:cNvPr>
            <p:cNvSpPr txBox="1"/>
            <p:nvPr/>
          </p:nvSpPr>
          <p:spPr>
            <a:xfrm flipH="1">
              <a:off x="9311139" y="3879135"/>
              <a:ext cx="557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575A107-7E55-2D3C-CDF5-8364250C01C5}"/>
                </a:ext>
              </a:extLst>
            </p:cNvPr>
            <p:cNvCxnSpPr>
              <a:cxnSpLocks/>
              <a:stCxn id="9" idx="6"/>
              <a:endCxn id="4" idx="2"/>
            </p:cNvCxnSpPr>
            <p:nvPr/>
          </p:nvCxnSpPr>
          <p:spPr>
            <a:xfrm>
              <a:off x="6537709" y="4140746"/>
              <a:ext cx="2494752" cy="1036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327F067-E2F6-5BC2-7866-BB1972393796}"/>
                </a:ext>
              </a:extLst>
            </p:cNvPr>
            <p:cNvSpPr/>
            <p:nvPr/>
          </p:nvSpPr>
          <p:spPr>
            <a:xfrm>
              <a:off x="5538643" y="3817580"/>
              <a:ext cx="999066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312809-194D-328D-6A22-DA2D31AC0A32}"/>
                </a:ext>
              </a:extLst>
            </p:cNvPr>
            <p:cNvSpPr txBox="1"/>
            <p:nvPr/>
          </p:nvSpPr>
          <p:spPr>
            <a:xfrm>
              <a:off x="5817321" y="3879135"/>
              <a:ext cx="999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3D7092CF-C1E4-D96A-1E3E-E0A7F17ED7F1}"/>
                </a:ext>
              </a:extLst>
            </p:cNvPr>
            <p:cNvSpPr/>
            <p:nvPr/>
          </p:nvSpPr>
          <p:spPr>
            <a:xfrm>
              <a:off x="6425628" y="4066200"/>
              <a:ext cx="112081" cy="13422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8">
              <a:extLst>
                <a:ext uri="{FF2B5EF4-FFF2-40B4-BE49-F238E27FC236}">
                  <a16:creationId xmlns:a16="http://schemas.microsoft.com/office/drawing/2014/main" id="{FAD96625-B5C9-0221-C46A-623F4EBC826C}"/>
                </a:ext>
              </a:extLst>
            </p:cNvPr>
            <p:cNvSpPr/>
            <p:nvPr/>
          </p:nvSpPr>
          <p:spPr>
            <a:xfrm>
              <a:off x="9016395" y="4066200"/>
              <a:ext cx="110428" cy="119357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\documentclass{article}&#10;\usepackage{amsmath}&#10;\pagestyle{empty}&#10;\begin{document}&#10;&#10;$1$&#10;&#10;&#10;\end{document}" title="IguanaTex Bitmap Display">
              <a:extLst>
                <a:ext uri="{FF2B5EF4-FFF2-40B4-BE49-F238E27FC236}">
                  <a16:creationId xmlns:a16="http://schemas.microsoft.com/office/drawing/2014/main" id="{B747438F-B32D-5A81-ED73-E61D6C65A98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048" y="4241803"/>
              <a:ext cx="113072" cy="222107"/>
            </a:xfrm>
            <a:prstGeom prst="rect">
              <a:avLst/>
            </a:prstGeom>
          </p:spPr>
        </p:pic>
        <p:pic>
          <p:nvPicPr>
            <p:cNvPr id="14" name="Picture 13" descr="\documentclass{article}&#10;\usepackage{amsmath}&#10;\pagestyle{empty}&#10;\begin{document}&#10;&#10;&#10;$2$&#10;&#10;\end{document}" title="IguanaTex Bitmap Display">
              <a:extLst>
                <a:ext uri="{FF2B5EF4-FFF2-40B4-BE49-F238E27FC236}">
                  <a16:creationId xmlns:a16="http://schemas.microsoft.com/office/drawing/2014/main" id="{2CED0F26-70ED-CECB-9499-CBEF267740A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8194" y="4246133"/>
              <a:ext cx="132646" cy="217777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93C9C6C-A315-E3A6-5244-0BBC077BFC0B}"/>
              </a:ext>
            </a:extLst>
          </p:cNvPr>
          <p:cNvSpPr txBox="1"/>
          <p:nvPr/>
        </p:nvSpPr>
        <p:spPr>
          <a:xfrm>
            <a:off x="2924861" y="3344149"/>
            <a:ext cx="891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2-qubit entangled state shared between two users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4C77A7-C9A9-F501-7EDD-3453B136687F}"/>
              </a:ext>
            </a:extLst>
          </p:cNvPr>
          <p:cNvSpPr txBox="1"/>
          <p:nvPr/>
        </p:nvSpPr>
        <p:spPr>
          <a:xfrm>
            <a:off x="856983" y="4421091"/>
            <a:ext cx="11202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Goal: </a:t>
            </a:r>
            <a:r>
              <a:rPr lang="en-US" sz="2800" dirty="0"/>
              <a:t>Creation of multi-qubit entangled states shared by multiple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    -qubit entangled state is shared by ‘   ’ users, each user holds one qubit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B91AF6-05D8-5B4E-D842-291CCE1C8F54}"/>
                  </a:ext>
                </a:extLst>
              </p:cNvPr>
              <p:cNvSpPr txBox="1"/>
              <p:nvPr/>
            </p:nvSpPr>
            <p:spPr>
              <a:xfrm>
                <a:off x="1598685" y="4898144"/>
                <a:ext cx="77286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B91AF6-05D8-5B4E-D842-291CCE1C8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85" y="4898144"/>
                <a:ext cx="77286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B4775D-1BBA-10E9-AFF8-203727BF739A}"/>
                  </a:ext>
                </a:extLst>
              </p:cNvPr>
              <p:cNvSpPr txBox="1"/>
              <p:nvPr/>
            </p:nvSpPr>
            <p:spPr>
              <a:xfrm>
                <a:off x="7290477" y="4898144"/>
                <a:ext cx="66407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B4775D-1BBA-10E9-AFF8-203727BF7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477" y="4898144"/>
                <a:ext cx="66407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EC82539-C095-A591-27D3-2CD0297E1EF8}"/>
              </a:ext>
            </a:extLst>
          </p:cNvPr>
          <p:cNvSpPr txBox="1"/>
          <p:nvPr/>
        </p:nvSpPr>
        <p:spPr>
          <a:xfrm>
            <a:off x="5809376" y="297389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A black and white math equation&#10;&#10;AI-generated content may be incorrect.">
            <a:extLst>
              <a:ext uri="{FF2B5EF4-FFF2-40B4-BE49-F238E27FC236}">
                <a16:creationId xmlns:a16="http://schemas.microsoft.com/office/drawing/2014/main" id="{FED7E161-4456-A845-76AF-93D489BF2B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5209" y="1180433"/>
            <a:ext cx="3123923" cy="105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7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4D464-B988-2E36-7407-797DB31C5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5EA692-63DB-A5F3-CC10-85B497CF0F9F}"/>
              </a:ext>
            </a:extLst>
          </p:cNvPr>
          <p:cNvSpPr txBox="1"/>
          <p:nvPr/>
        </p:nvSpPr>
        <p:spPr>
          <a:xfrm>
            <a:off x="5230577" y="184068"/>
            <a:ext cx="2343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Entanglement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50A46D8-B56B-0002-EBC4-E1886DEE9C87}"/>
              </a:ext>
            </a:extLst>
          </p:cNvPr>
          <p:cNvSpPr txBox="1">
            <a:spLocks/>
          </p:cNvSpPr>
          <p:nvPr/>
        </p:nvSpPr>
        <p:spPr>
          <a:xfrm>
            <a:off x="1598685" y="1996388"/>
            <a:ext cx="10719198" cy="470716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b="0" dirty="0">
              <a:latin typeface="DIN Condensed" pitchFamily="2" charset="0"/>
            </a:endParaRPr>
          </a:p>
          <a:p>
            <a:pPr marL="742950" indent="-742950" algn="l">
              <a:buFont typeface="+mj-lt"/>
              <a:buAutoNum type="arabicPeriod"/>
            </a:pPr>
            <a:endParaRPr lang="en-US" sz="4000" b="0" dirty="0">
              <a:latin typeface="DIN Condensed" pitchFamily="2" charset="0"/>
            </a:endParaRPr>
          </a:p>
          <a:p>
            <a:pPr algn="l"/>
            <a:endParaRPr lang="en-US" sz="4000" b="0" dirty="0">
              <a:latin typeface="DIN Condensed" pitchFamily="2" charset="0"/>
            </a:endParaRPr>
          </a:p>
          <a:p>
            <a:pPr lvl="1" algn="l"/>
            <a:r>
              <a:rPr lang="en-US" sz="3600" dirty="0">
                <a:latin typeface="DIN Condensed" pitchFamily="2" charset="0"/>
              </a:rPr>
              <a:t>  </a:t>
            </a:r>
          </a:p>
          <a:p>
            <a:pPr lvl="1" algn="l"/>
            <a:endParaRPr lang="en-US" sz="3600" b="0" dirty="0">
              <a:latin typeface="DIN Condense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6CBD7C-2D5E-6A80-17E2-06BFA53380CA}"/>
              </a:ext>
            </a:extLst>
          </p:cNvPr>
          <p:cNvSpPr txBox="1">
            <a:spLocks/>
          </p:cNvSpPr>
          <p:nvPr/>
        </p:nvSpPr>
        <p:spPr>
          <a:xfrm>
            <a:off x="231516" y="1367606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    </a:t>
            </a:r>
            <a:r>
              <a:rPr lang="en-US" sz="3600" dirty="0">
                <a:solidFill>
                  <a:srgbClr val="C00000"/>
                </a:solidFill>
              </a:rPr>
              <a:t>   </a:t>
            </a:r>
          </a:p>
          <a:p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6CFBFF-9B03-CA81-49E8-41B34F192BEB}"/>
              </a:ext>
            </a:extLst>
          </p:cNvPr>
          <p:cNvSpPr txBox="1"/>
          <p:nvPr/>
        </p:nvSpPr>
        <p:spPr>
          <a:xfrm>
            <a:off x="1444884" y="1287244"/>
            <a:ext cx="99142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Applications: </a:t>
            </a:r>
            <a:r>
              <a:rPr lang="en-GB" sz="2800" dirty="0"/>
              <a:t>Quantum communication using teleportation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dirty="0"/>
              <a:t>                        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4AD0C4-2444-8C79-5AC3-583DAC46CB61}"/>
              </a:ext>
            </a:extLst>
          </p:cNvPr>
          <p:cNvGrpSpPr/>
          <p:nvPr/>
        </p:nvGrpSpPr>
        <p:grpSpPr>
          <a:xfrm>
            <a:off x="3052355" y="2929790"/>
            <a:ext cx="4492884" cy="647367"/>
            <a:chOff x="5538643" y="3817580"/>
            <a:chExt cx="4492884" cy="6473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EA45E36-4940-75ED-EEDF-10CAA938EBAB}"/>
                </a:ext>
              </a:extLst>
            </p:cNvPr>
            <p:cNvSpPr/>
            <p:nvPr/>
          </p:nvSpPr>
          <p:spPr>
            <a:xfrm>
              <a:off x="9032461" y="3818616"/>
              <a:ext cx="999066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BA5091-0376-D757-9460-60700DDD009D}"/>
                </a:ext>
              </a:extLst>
            </p:cNvPr>
            <p:cNvSpPr txBox="1"/>
            <p:nvPr/>
          </p:nvSpPr>
          <p:spPr>
            <a:xfrm flipH="1">
              <a:off x="9311139" y="3879135"/>
              <a:ext cx="557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D8F5720-5F8D-8311-883A-5046BCDB4BD0}"/>
                </a:ext>
              </a:extLst>
            </p:cNvPr>
            <p:cNvCxnSpPr>
              <a:cxnSpLocks/>
              <a:stCxn id="9" idx="6"/>
              <a:endCxn id="4" idx="2"/>
            </p:cNvCxnSpPr>
            <p:nvPr/>
          </p:nvCxnSpPr>
          <p:spPr>
            <a:xfrm>
              <a:off x="6537709" y="4140746"/>
              <a:ext cx="2494752" cy="1036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747D70-4ECE-71CC-D643-5437779DC7EB}"/>
                </a:ext>
              </a:extLst>
            </p:cNvPr>
            <p:cNvSpPr/>
            <p:nvPr/>
          </p:nvSpPr>
          <p:spPr>
            <a:xfrm>
              <a:off x="5538643" y="3817580"/>
              <a:ext cx="999066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F15F8F-7F89-DF9B-053B-F9898CA3CA66}"/>
                </a:ext>
              </a:extLst>
            </p:cNvPr>
            <p:cNvSpPr txBox="1"/>
            <p:nvPr/>
          </p:nvSpPr>
          <p:spPr>
            <a:xfrm>
              <a:off x="5817321" y="3879135"/>
              <a:ext cx="999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1A92F5E0-0185-807B-FBF2-A49A3CC72156}"/>
                </a:ext>
              </a:extLst>
            </p:cNvPr>
            <p:cNvSpPr/>
            <p:nvPr/>
          </p:nvSpPr>
          <p:spPr>
            <a:xfrm>
              <a:off x="6425628" y="4066200"/>
              <a:ext cx="112081" cy="13422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8">
              <a:extLst>
                <a:ext uri="{FF2B5EF4-FFF2-40B4-BE49-F238E27FC236}">
                  <a16:creationId xmlns:a16="http://schemas.microsoft.com/office/drawing/2014/main" id="{B4B0B12E-E494-AE4F-B87A-052BD5A2EE55}"/>
                </a:ext>
              </a:extLst>
            </p:cNvPr>
            <p:cNvSpPr/>
            <p:nvPr/>
          </p:nvSpPr>
          <p:spPr>
            <a:xfrm>
              <a:off x="9016395" y="4066200"/>
              <a:ext cx="110428" cy="119357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black and white math equation&#10;&#10;AI-generated content may be incorrect.">
            <a:extLst>
              <a:ext uri="{FF2B5EF4-FFF2-40B4-BE49-F238E27FC236}">
                <a16:creationId xmlns:a16="http://schemas.microsoft.com/office/drawing/2014/main" id="{7A089993-2A40-2AD0-3C41-DBBE0D52A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601" y="2145878"/>
            <a:ext cx="2494753" cy="8455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C55B2C-B18E-6D80-A581-20681AAA5E49}"/>
                  </a:ext>
                </a:extLst>
              </p:cNvPr>
              <p:cNvSpPr txBox="1"/>
              <p:nvPr/>
            </p:nvSpPr>
            <p:spPr>
              <a:xfrm>
                <a:off x="3709458" y="3490073"/>
                <a:ext cx="725942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GB" sz="2400" b="0" dirty="0"/>
              </a:p>
              <a:p>
                <a:endParaRPr lang="en-GB" sz="2400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C55B2C-B18E-6D80-A581-20681AAA5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58" y="3490073"/>
                <a:ext cx="725942" cy="1015663"/>
              </a:xfrm>
              <a:prstGeom prst="rect">
                <a:avLst/>
              </a:prstGeom>
              <a:blipFill>
                <a:blip r:embed="rId3"/>
                <a:stretch>
                  <a:fillRect l="-6897" t="-1250" r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70BE92-216D-04D8-8928-5F6F27CFE6AB}"/>
                  </a:ext>
                </a:extLst>
              </p:cNvPr>
              <p:cNvSpPr txBox="1"/>
              <p:nvPr/>
            </p:nvSpPr>
            <p:spPr>
              <a:xfrm>
                <a:off x="2689384" y="2540816"/>
                <a:ext cx="725942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GB" sz="2400" b="0" dirty="0"/>
              </a:p>
              <a:p>
                <a:endParaRPr lang="en-GB" sz="2400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70BE92-216D-04D8-8928-5F6F27CFE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384" y="2540816"/>
                <a:ext cx="725942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69A61C-DFA5-12D8-CD26-CE0E45325D2A}"/>
                  </a:ext>
                </a:extLst>
              </p:cNvPr>
              <p:cNvSpPr txBox="1"/>
              <p:nvPr/>
            </p:nvSpPr>
            <p:spPr>
              <a:xfrm>
                <a:off x="6016500" y="3392306"/>
                <a:ext cx="725942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GB" sz="2400" b="0" dirty="0"/>
              </a:p>
              <a:p>
                <a:endParaRPr lang="en-GB" sz="2400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69A61C-DFA5-12D8-CD26-CE0E4532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00" y="3392306"/>
                <a:ext cx="725942" cy="1015663"/>
              </a:xfrm>
              <a:prstGeom prst="rect">
                <a:avLst/>
              </a:prstGeom>
              <a:blipFill>
                <a:blip r:embed="rId5"/>
                <a:stretch>
                  <a:fillRect l="-6897"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C552FF9-DF29-4EBC-2F80-5631BAC93454}"/>
              </a:ext>
            </a:extLst>
          </p:cNvPr>
          <p:cNvSpPr txBox="1"/>
          <p:nvPr/>
        </p:nvSpPr>
        <p:spPr>
          <a:xfrm>
            <a:off x="1894673" y="3838872"/>
            <a:ext cx="6220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applies Bell-State measurement on         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Measurement outcome is communicated to B by sending classical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 applies some gates on its qubit, which changes to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4FF5D7-7023-5517-2F3D-02D3AD617AC3}"/>
                  </a:ext>
                </a:extLst>
              </p:cNvPr>
              <p:cNvSpPr txBox="1"/>
              <p:nvPr/>
            </p:nvSpPr>
            <p:spPr>
              <a:xfrm>
                <a:off x="2870599" y="4219599"/>
                <a:ext cx="310550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GB" sz="2400" b="0" dirty="0"/>
              </a:p>
              <a:p>
                <a:endParaRPr lang="en-GB" sz="2400" b="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4FF5D7-7023-5517-2F3D-02D3AD617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599" y="4219599"/>
                <a:ext cx="310550" cy="1107996"/>
              </a:xfrm>
              <a:prstGeom prst="rect">
                <a:avLst/>
              </a:prstGeom>
              <a:blipFill>
                <a:blip r:embed="rId6"/>
                <a:stretch>
                  <a:fillRect l="-48000" t="-1136" r="-1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396FB4-2712-8E75-80B2-52C645FB7B6B}"/>
                  </a:ext>
                </a:extLst>
              </p:cNvPr>
              <p:cNvSpPr txBox="1"/>
              <p:nvPr/>
            </p:nvSpPr>
            <p:spPr>
              <a:xfrm>
                <a:off x="7211517" y="3900137"/>
                <a:ext cx="725942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GB" sz="2400" b="0" dirty="0"/>
                  <a:t> </a:t>
                </a:r>
              </a:p>
              <a:p>
                <a:endParaRPr lang="en-GB" sz="2400" b="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396FB4-2712-8E75-80B2-52C645FB7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17" y="3900137"/>
                <a:ext cx="725942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B8BE19-89BE-4212-F382-EE04837AD191}"/>
                  </a:ext>
                </a:extLst>
              </p:cNvPr>
              <p:cNvSpPr txBox="1"/>
              <p:nvPr/>
            </p:nvSpPr>
            <p:spPr>
              <a:xfrm>
                <a:off x="3632409" y="5704062"/>
                <a:ext cx="725942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GB" sz="2400" b="0" dirty="0"/>
              </a:p>
              <a:p>
                <a:endParaRPr lang="en-GB" sz="2400" b="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B8BE19-89BE-4212-F382-EE04837AD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409" y="5704062"/>
                <a:ext cx="725942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3D0E22-AA56-B76F-403D-1760A5AEEE5B}"/>
              </a:ext>
            </a:extLst>
          </p:cNvPr>
          <p:cNvSpPr txBox="1"/>
          <p:nvPr/>
        </p:nvSpPr>
        <p:spPr>
          <a:xfrm>
            <a:off x="4975406" y="3545378"/>
            <a:ext cx="10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{0,1}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0E5BE5-EA7F-4570-FB4C-F9A802631672}"/>
              </a:ext>
            </a:extLst>
          </p:cNvPr>
          <p:cNvCxnSpPr/>
          <p:nvPr/>
        </p:nvCxnSpPr>
        <p:spPr>
          <a:xfrm>
            <a:off x="4675031" y="3429000"/>
            <a:ext cx="11590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80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72333-200E-44ED-E0A9-476BCABB2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D3842D-D135-96C9-CC4E-3E7CBB0B5B20}"/>
              </a:ext>
            </a:extLst>
          </p:cNvPr>
          <p:cNvSpPr txBox="1"/>
          <p:nvPr/>
        </p:nvSpPr>
        <p:spPr>
          <a:xfrm>
            <a:off x="5230577" y="184068"/>
            <a:ext cx="3461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Photon Transmission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770D77D-D199-17B9-6920-CF171F7D4403}"/>
              </a:ext>
            </a:extLst>
          </p:cNvPr>
          <p:cNvSpPr txBox="1">
            <a:spLocks/>
          </p:cNvSpPr>
          <p:nvPr/>
        </p:nvSpPr>
        <p:spPr>
          <a:xfrm>
            <a:off x="1598685" y="1996388"/>
            <a:ext cx="10719198" cy="470716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b="0" dirty="0">
              <a:latin typeface="DIN Condensed" pitchFamily="2" charset="0"/>
            </a:endParaRPr>
          </a:p>
          <a:p>
            <a:pPr marL="742950" indent="-742950" algn="l">
              <a:buFont typeface="+mj-lt"/>
              <a:buAutoNum type="arabicPeriod"/>
            </a:pPr>
            <a:endParaRPr lang="en-US" sz="4000" b="0" dirty="0">
              <a:latin typeface="DIN Condensed" pitchFamily="2" charset="0"/>
            </a:endParaRPr>
          </a:p>
          <a:p>
            <a:pPr algn="l"/>
            <a:endParaRPr lang="en-US" sz="4000" b="0" dirty="0">
              <a:latin typeface="DIN Condensed" pitchFamily="2" charset="0"/>
            </a:endParaRPr>
          </a:p>
          <a:p>
            <a:pPr lvl="1" algn="l"/>
            <a:r>
              <a:rPr lang="en-US" sz="3600" dirty="0">
                <a:latin typeface="DIN Condensed" pitchFamily="2" charset="0"/>
              </a:rPr>
              <a:t>  </a:t>
            </a:r>
          </a:p>
          <a:p>
            <a:pPr lvl="1" algn="l"/>
            <a:endParaRPr lang="en-US" sz="3600" b="0" dirty="0">
              <a:latin typeface="DIN Condense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7C117-70DF-8C86-174C-B95AADB03398}"/>
              </a:ext>
            </a:extLst>
          </p:cNvPr>
          <p:cNvSpPr txBox="1"/>
          <p:nvPr/>
        </p:nvSpPr>
        <p:spPr>
          <a:xfrm>
            <a:off x="6580931" y="4169967"/>
            <a:ext cx="435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fiber loss coefficient</a:t>
            </a:r>
          </a:p>
        </p:txBody>
      </p:sp>
      <p:cxnSp>
        <p:nvCxnSpPr>
          <p:cNvPr id="3" name="Elbow Connector 20">
            <a:extLst>
              <a:ext uri="{FF2B5EF4-FFF2-40B4-BE49-F238E27FC236}">
                <a16:creationId xmlns:a16="http://schemas.microsoft.com/office/drawing/2014/main" id="{E1A0DFF4-11F3-5F2B-BB95-809AC38B16C9}"/>
              </a:ext>
            </a:extLst>
          </p:cNvPr>
          <p:cNvCxnSpPr>
            <a:cxnSpLocks/>
          </p:cNvCxnSpPr>
          <p:nvPr/>
        </p:nvCxnSpPr>
        <p:spPr bwMode="auto">
          <a:xfrm flipH="1">
            <a:off x="6744144" y="2672020"/>
            <a:ext cx="1087199" cy="25977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9050" cap="flat" cmpd="sng" algn="ctr">
            <a:solidFill>
              <a:srgbClr val="1532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0609D42-8DD6-D47A-55F4-A93F21FAF2A1}"/>
              </a:ext>
            </a:extLst>
          </p:cNvPr>
          <p:cNvSpPr txBox="1"/>
          <p:nvPr/>
        </p:nvSpPr>
        <p:spPr>
          <a:xfrm>
            <a:off x="7867232" y="2308281"/>
            <a:ext cx="258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fiber length</a:t>
            </a:r>
          </a:p>
        </p:txBody>
      </p:sp>
      <p:pic>
        <p:nvPicPr>
          <p:cNvPr id="7" name="Picture 6" descr="\documentclass{article}&#10;\usepackage{amsmath}&#10;\pagestyle{empty}&#10;\begin{document}&#10;&#10;$~e^{-\beta L}$&#10;&#10;&#10;\end{document}" title="IguanaTex Bitmap Display">
            <a:extLst>
              <a:ext uri="{FF2B5EF4-FFF2-40B4-BE49-F238E27FC236}">
                <a16:creationId xmlns:a16="http://schemas.microsoft.com/office/drawing/2014/main" id="{D77D7664-4F6B-5C83-F976-64C485A3A5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56" y="3001449"/>
            <a:ext cx="1065402" cy="455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C05209-D512-B7F4-DDF2-B7ED77601C5C}"/>
              </a:ext>
            </a:extLst>
          </p:cNvPr>
          <p:cNvSpPr txBox="1"/>
          <p:nvPr/>
        </p:nvSpPr>
        <p:spPr>
          <a:xfrm>
            <a:off x="580261" y="2592281"/>
            <a:ext cx="6256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Probability of successful transmission</a:t>
            </a:r>
          </a:p>
          <a:p>
            <a:r>
              <a:rPr lang="en-US" sz="2400" dirty="0"/>
              <a:t>                                                =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4DC55D-1182-F3BD-EAC3-1316739C3DA0}"/>
              </a:ext>
            </a:extLst>
          </p:cNvPr>
          <p:cNvCxnSpPr>
            <a:cxnSpLocks/>
          </p:cNvCxnSpPr>
          <p:nvPr/>
        </p:nvCxnSpPr>
        <p:spPr>
          <a:xfrm flipH="1" flipV="1">
            <a:off x="6383866" y="3517377"/>
            <a:ext cx="360278" cy="61447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E0369C-DBD0-73E8-AED5-7EC412B0BDD8}"/>
              </a:ext>
            </a:extLst>
          </p:cNvPr>
          <p:cNvSpPr txBox="1"/>
          <p:nvPr/>
        </p:nvSpPr>
        <p:spPr>
          <a:xfrm>
            <a:off x="953671" y="4791856"/>
            <a:ext cx="9861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Another challenge: </a:t>
            </a:r>
            <a:r>
              <a:rPr lang="en-US" sz="2400" dirty="0"/>
              <a:t>No-cloning theorem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quantum information cannot be copied or recreated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6BFD56-63C9-5147-3487-AB1D8D8A52F6}"/>
              </a:ext>
            </a:extLst>
          </p:cNvPr>
          <p:cNvGrpSpPr/>
          <p:nvPr/>
        </p:nvGrpSpPr>
        <p:grpSpPr>
          <a:xfrm>
            <a:off x="1178119" y="1481935"/>
            <a:ext cx="5205747" cy="691931"/>
            <a:chOff x="1178119" y="1069573"/>
            <a:chExt cx="5205747" cy="6919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DF500C5-F938-30D1-4DB0-1DB121AAA18F}"/>
                </a:ext>
              </a:extLst>
            </p:cNvPr>
            <p:cNvSpPr/>
            <p:nvPr/>
          </p:nvSpPr>
          <p:spPr>
            <a:xfrm>
              <a:off x="5384800" y="1115173"/>
              <a:ext cx="999066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9AD257-E1BF-9D10-7EE2-868A2413B566}"/>
                </a:ext>
              </a:extLst>
            </p:cNvPr>
            <p:cNvSpPr txBox="1"/>
            <p:nvPr/>
          </p:nvSpPr>
          <p:spPr>
            <a:xfrm flipH="1">
              <a:off x="5538643" y="1133685"/>
              <a:ext cx="557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DD91AC6-72D3-F4E3-1D3E-380D261E9B3A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2182792" y="1436616"/>
              <a:ext cx="3202008" cy="172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3CFD35-FCEB-467F-B88E-AE108248D58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452498" y="1069573"/>
              <a:ext cx="256196" cy="286634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14BE50B-ED40-3013-84AC-E01CE0426A4A}"/>
                </a:ext>
              </a:extLst>
            </p:cNvPr>
            <p:cNvSpPr/>
            <p:nvPr/>
          </p:nvSpPr>
          <p:spPr>
            <a:xfrm>
              <a:off x="1178119" y="1069573"/>
              <a:ext cx="999066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EB99F7-EB2A-20E0-7915-BFA3D2028548}"/>
                </a:ext>
              </a:extLst>
            </p:cNvPr>
            <p:cNvSpPr txBox="1"/>
            <p:nvPr/>
          </p:nvSpPr>
          <p:spPr>
            <a:xfrm>
              <a:off x="1516639" y="1133685"/>
              <a:ext cx="999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EDEDBDC-EF33-ADB2-1428-179283C6FFD1}"/>
              </a:ext>
            </a:extLst>
          </p:cNvPr>
          <p:cNvSpPr txBox="1"/>
          <p:nvPr/>
        </p:nvSpPr>
        <p:spPr>
          <a:xfrm>
            <a:off x="953671" y="4327301"/>
            <a:ext cx="328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L&lt;100km in practice</a:t>
            </a:r>
          </a:p>
        </p:txBody>
      </p:sp>
    </p:spTree>
    <p:extLst>
      <p:ext uri="{BB962C8B-B14F-4D97-AF65-F5344CB8AC3E}">
        <p14:creationId xmlns:p14="http://schemas.microsoft.com/office/powerpoint/2010/main" val="2768406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63E0-D4E9-E7F6-D9C4-EA060BFCB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0961" y="902576"/>
            <a:ext cx="9413351" cy="914400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Applications: </a:t>
            </a:r>
            <a:r>
              <a:rPr lang="en-US" sz="3200" dirty="0"/>
              <a:t>Distributed Quantum Computing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2567AA4-EC19-EE4E-3960-07DAC1F3D628}"/>
              </a:ext>
            </a:extLst>
          </p:cNvPr>
          <p:cNvSpPr/>
          <p:nvPr/>
        </p:nvSpPr>
        <p:spPr>
          <a:xfrm>
            <a:off x="7363601" y="2506717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77D09F-24B1-5C2B-A6BC-776A18EB751D}"/>
              </a:ext>
            </a:extLst>
          </p:cNvPr>
          <p:cNvSpPr/>
          <p:nvPr/>
        </p:nvSpPr>
        <p:spPr>
          <a:xfrm>
            <a:off x="7363601" y="4272457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A8E8F3F-75E9-1EC2-11E1-2EC49F1EBEB6}"/>
              </a:ext>
            </a:extLst>
          </p:cNvPr>
          <p:cNvSpPr/>
          <p:nvPr/>
        </p:nvSpPr>
        <p:spPr>
          <a:xfrm>
            <a:off x="10458898" y="426457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BFA6A8-FE88-FEA0-550B-987EE9FB66C7}"/>
              </a:ext>
            </a:extLst>
          </p:cNvPr>
          <p:cNvSpPr/>
          <p:nvPr/>
        </p:nvSpPr>
        <p:spPr>
          <a:xfrm>
            <a:off x="10458898" y="25146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1B9C2A-0B56-85C2-9520-9CBBAFEB1C4E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8278001" y="2963917"/>
            <a:ext cx="2180897" cy="7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5CAF57-AA55-6CE5-3D61-F7C3AA35EB74}"/>
              </a:ext>
            </a:extLst>
          </p:cNvPr>
          <p:cNvCxnSpPr/>
          <p:nvPr/>
        </p:nvCxnSpPr>
        <p:spPr>
          <a:xfrm>
            <a:off x="8320043" y="2971800"/>
            <a:ext cx="21388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D8C2FF-CD95-1967-F674-59FC8EA75663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916098" y="3429000"/>
            <a:ext cx="0" cy="835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A94083-3DE9-3837-88A8-54EAD9F4B1C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8278001" y="4729657"/>
            <a:ext cx="2180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A3F46A-4B3E-EB31-4E72-EA8242C2CD42}"/>
              </a:ext>
            </a:extLst>
          </p:cNvPr>
          <p:cNvCxnSpPr>
            <a:cxnSpLocks/>
          </p:cNvCxnSpPr>
          <p:nvPr/>
        </p:nvCxnSpPr>
        <p:spPr>
          <a:xfrm>
            <a:off x="7820801" y="3429000"/>
            <a:ext cx="0" cy="835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C89C71-44A6-5A09-22D0-D3A1835C2C63}"/>
              </a:ext>
            </a:extLst>
          </p:cNvPr>
          <p:cNvSpPr txBox="1"/>
          <p:nvPr/>
        </p:nvSpPr>
        <p:spPr>
          <a:xfrm>
            <a:off x="7447684" y="2145268"/>
            <a:ext cx="95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QPU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A1CE03-C5C4-2C55-F9E5-6A11460409C4}"/>
              </a:ext>
            </a:extLst>
          </p:cNvPr>
          <p:cNvSpPr txBox="1"/>
          <p:nvPr/>
        </p:nvSpPr>
        <p:spPr>
          <a:xfrm>
            <a:off x="7477735" y="5274725"/>
            <a:ext cx="95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QPU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85A280-B31E-7E4F-5CD2-C3465D29A498}"/>
              </a:ext>
            </a:extLst>
          </p:cNvPr>
          <p:cNvSpPr txBox="1"/>
          <p:nvPr/>
        </p:nvSpPr>
        <p:spPr>
          <a:xfrm>
            <a:off x="10416856" y="2137385"/>
            <a:ext cx="95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QPU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F92F2A-4D1E-277E-18C8-8EB48CE74E2B}"/>
              </a:ext>
            </a:extLst>
          </p:cNvPr>
          <p:cNvSpPr txBox="1"/>
          <p:nvPr/>
        </p:nvSpPr>
        <p:spPr>
          <a:xfrm>
            <a:off x="10498304" y="5226849"/>
            <a:ext cx="95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QPU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0161DC-C354-7B2D-55C9-A6C2AE83BF55}"/>
              </a:ext>
            </a:extLst>
          </p:cNvPr>
          <p:cNvSpPr txBox="1"/>
          <p:nvPr/>
        </p:nvSpPr>
        <p:spPr>
          <a:xfrm>
            <a:off x="269170" y="1800440"/>
            <a:ext cx="57333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Practical QPUs can have hundreds of qubits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However, important applications require millions of qubits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Quantum networking is needed to connect QPUs and exploit their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can have communication between QPUs and apply non-local gates on qubits located in different QPUs if they share an entanglement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94404A-F9AD-B7B5-5F2E-1FF945532606}"/>
              </a:ext>
            </a:extLst>
          </p:cNvPr>
          <p:cNvSpPr txBox="1"/>
          <p:nvPr/>
        </p:nvSpPr>
        <p:spPr>
          <a:xfrm>
            <a:off x="5230577" y="184068"/>
            <a:ext cx="2343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Entanglement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37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F672C-AC75-CC4D-C948-3B8A2E939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9EE176-B216-68A2-AB97-A9A56742C7F9}"/>
              </a:ext>
            </a:extLst>
          </p:cNvPr>
          <p:cNvSpPr txBox="1"/>
          <p:nvPr/>
        </p:nvSpPr>
        <p:spPr>
          <a:xfrm>
            <a:off x="5230577" y="184068"/>
            <a:ext cx="2343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Entanglement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F8ED7F2-74B5-25D0-0961-ECC9B3A73A4D}"/>
              </a:ext>
            </a:extLst>
          </p:cNvPr>
          <p:cNvSpPr txBox="1">
            <a:spLocks/>
          </p:cNvSpPr>
          <p:nvPr/>
        </p:nvSpPr>
        <p:spPr>
          <a:xfrm>
            <a:off x="1598685" y="1996388"/>
            <a:ext cx="10719198" cy="470716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b="0" dirty="0">
              <a:latin typeface="DIN Condensed" pitchFamily="2" charset="0"/>
            </a:endParaRPr>
          </a:p>
          <a:p>
            <a:pPr marL="742950" indent="-742950" algn="l">
              <a:buFont typeface="+mj-lt"/>
              <a:buAutoNum type="arabicPeriod"/>
            </a:pPr>
            <a:endParaRPr lang="en-US" sz="4000" b="0" dirty="0">
              <a:latin typeface="DIN Condensed" pitchFamily="2" charset="0"/>
            </a:endParaRPr>
          </a:p>
          <a:p>
            <a:pPr algn="l"/>
            <a:endParaRPr lang="en-US" sz="4000" b="0" dirty="0">
              <a:latin typeface="DIN Condensed" pitchFamily="2" charset="0"/>
            </a:endParaRPr>
          </a:p>
          <a:p>
            <a:pPr lvl="1" algn="l"/>
            <a:r>
              <a:rPr lang="en-US" sz="3600" dirty="0">
                <a:latin typeface="DIN Condensed" pitchFamily="2" charset="0"/>
              </a:rPr>
              <a:t>  </a:t>
            </a:r>
          </a:p>
          <a:p>
            <a:pPr lvl="1" algn="l"/>
            <a:endParaRPr lang="en-US" sz="3600" b="0" dirty="0">
              <a:latin typeface="DIN Condense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5E05D5D-E808-D3C8-553A-05E10E916F3D}"/>
              </a:ext>
            </a:extLst>
          </p:cNvPr>
          <p:cNvSpPr txBox="1">
            <a:spLocks/>
          </p:cNvSpPr>
          <p:nvPr/>
        </p:nvSpPr>
        <p:spPr>
          <a:xfrm>
            <a:off x="231516" y="1354727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    </a:t>
            </a:r>
            <a:r>
              <a:rPr lang="en-US" sz="3600" dirty="0">
                <a:solidFill>
                  <a:srgbClr val="C00000"/>
                </a:solidFill>
              </a:rPr>
              <a:t>   </a:t>
            </a:r>
          </a:p>
          <a:p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E65B-83F6-8498-75B6-77C0BD2D7B92}"/>
              </a:ext>
            </a:extLst>
          </p:cNvPr>
          <p:cNvSpPr txBox="1"/>
          <p:nvPr/>
        </p:nvSpPr>
        <p:spPr>
          <a:xfrm>
            <a:off x="1444884" y="1287244"/>
            <a:ext cx="90127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Other Applications:</a:t>
            </a:r>
          </a:p>
          <a:p>
            <a:endParaRPr lang="en-GB" sz="2800" dirty="0"/>
          </a:p>
          <a:p>
            <a:pPr marL="514350" indent="-514350">
              <a:buAutoNum type="arabicPeriod" startAt="3"/>
            </a:pPr>
            <a:r>
              <a:rPr lang="en-GB" sz="2800" dirty="0"/>
              <a:t>Quantum key distribution (E91, BBM92)</a:t>
            </a:r>
          </a:p>
          <a:p>
            <a:pPr marL="514350" indent="-514350">
              <a:buAutoNum type="arabicPeriod" startAt="3"/>
            </a:pPr>
            <a:r>
              <a:rPr lang="en-GB" sz="2800" dirty="0"/>
              <a:t>Distributed quantum error correction</a:t>
            </a:r>
          </a:p>
          <a:p>
            <a:pPr marL="514350" indent="-514350">
              <a:buAutoNum type="arabicPeriod" startAt="3"/>
            </a:pPr>
            <a:r>
              <a:rPr lang="en-GB" sz="2800" dirty="0"/>
              <a:t>Quantum sensing</a:t>
            </a:r>
          </a:p>
          <a:p>
            <a:pPr marL="514350" indent="-514350">
              <a:buAutoNum type="arabicPeriod" startAt="3"/>
            </a:pPr>
            <a:r>
              <a:rPr lang="en-GB" sz="2800" dirty="0"/>
              <a:t>Clock synchronization</a:t>
            </a:r>
            <a:endParaRPr lang="en-US" sz="2800" dirty="0"/>
          </a:p>
          <a:p>
            <a:endParaRPr lang="en-US" sz="3200" dirty="0">
              <a:latin typeface="DIN Condensed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9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8A3B37-5678-D1D9-AAD4-56C13FC3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365" y="2196953"/>
            <a:ext cx="5235982" cy="3052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82E30B-E528-8DD9-ADCE-CAADA6A91CDC}"/>
              </a:ext>
            </a:extLst>
          </p:cNvPr>
          <p:cNvSpPr txBox="1"/>
          <p:nvPr/>
        </p:nvSpPr>
        <p:spPr>
          <a:xfrm>
            <a:off x="195301" y="1351508"/>
            <a:ext cx="55873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Users and quantum switches have limited number of communication qubits.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communication qubit is excited, then it breaks into two entangled particles: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another communication qubit and photon.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Photon is then transferred over fiber optic channel towards Bell-state </a:t>
            </a:r>
            <a:r>
              <a:rPr lang="en-US" sz="2400" dirty="0" err="1"/>
              <a:t>analyser</a:t>
            </a:r>
            <a:r>
              <a:rPr lang="en-US" sz="2400" dirty="0"/>
              <a:t>(BSA) for entanglement swapping.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2F326-1D04-51A9-95B3-9B7CA6603264}"/>
              </a:ext>
            </a:extLst>
          </p:cNvPr>
          <p:cNvSpPr txBox="1"/>
          <p:nvPr/>
        </p:nvSpPr>
        <p:spPr>
          <a:xfrm>
            <a:off x="5230577" y="184068"/>
            <a:ext cx="607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Link-Level Entanglement Distribution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1291F-E95F-CCE5-E685-282789CF375F}"/>
              </a:ext>
            </a:extLst>
          </p:cNvPr>
          <p:cNvSpPr txBox="1"/>
          <p:nvPr/>
        </p:nvSpPr>
        <p:spPr>
          <a:xfrm>
            <a:off x="8036417" y="5383369"/>
            <a:ext cx="305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G.X. Yau et al, 2025</a:t>
            </a:r>
          </a:p>
        </p:txBody>
      </p:sp>
    </p:spTree>
    <p:extLst>
      <p:ext uri="{BB962C8B-B14F-4D97-AF65-F5344CB8AC3E}">
        <p14:creationId xmlns:p14="http://schemas.microsoft.com/office/powerpoint/2010/main" val="1007138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52402-178A-AA25-B476-13C11131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0ABF3A-D62F-B565-B292-F2EBDE336D3B}"/>
              </a:ext>
            </a:extLst>
          </p:cNvPr>
          <p:cNvSpPr txBox="1"/>
          <p:nvPr/>
        </p:nvSpPr>
        <p:spPr>
          <a:xfrm>
            <a:off x="5230577" y="184068"/>
            <a:ext cx="4677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Long Distance Entanglement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AB7FE06-3CF3-1BD3-752D-4AACC6648339}"/>
              </a:ext>
            </a:extLst>
          </p:cNvPr>
          <p:cNvSpPr txBox="1">
            <a:spLocks/>
          </p:cNvSpPr>
          <p:nvPr/>
        </p:nvSpPr>
        <p:spPr>
          <a:xfrm>
            <a:off x="1598685" y="1996388"/>
            <a:ext cx="10719198" cy="470716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b="0" dirty="0">
              <a:latin typeface="DIN Condensed" pitchFamily="2" charset="0"/>
            </a:endParaRPr>
          </a:p>
          <a:p>
            <a:pPr marL="742950" indent="-742950" algn="l">
              <a:buFont typeface="+mj-lt"/>
              <a:buAutoNum type="arabicPeriod"/>
            </a:pPr>
            <a:endParaRPr lang="en-US" sz="4000" b="0" dirty="0">
              <a:latin typeface="DIN Condensed" pitchFamily="2" charset="0"/>
            </a:endParaRPr>
          </a:p>
          <a:p>
            <a:pPr algn="l"/>
            <a:endParaRPr lang="en-US" sz="4000" b="0" dirty="0">
              <a:latin typeface="DIN Condensed" pitchFamily="2" charset="0"/>
            </a:endParaRPr>
          </a:p>
          <a:p>
            <a:pPr lvl="1" algn="l"/>
            <a:r>
              <a:rPr lang="en-US" sz="3600" dirty="0">
                <a:latin typeface="DIN Condensed" pitchFamily="2" charset="0"/>
              </a:rPr>
              <a:t>  </a:t>
            </a:r>
          </a:p>
          <a:p>
            <a:pPr lvl="1" algn="l"/>
            <a:endParaRPr lang="en-US" sz="3600" b="0" dirty="0">
              <a:latin typeface="DIN Condense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CA67E6-AAAE-D875-6A1C-51FB87AE3CCB}"/>
              </a:ext>
            </a:extLst>
          </p:cNvPr>
          <p:cNvGrpSpPr/>
          <p:nvPr/>
        </p:nvGrpSpPr>
        <p:grpSpPr>
          <a:xfrm>
            <a:off x="6315697" y="1451727"/>
            <a:ext cx="4277618" cy="978470"/>
            <a:chOff x="2493109" y="1206844"/>
            <a:chExt cx="8863521" cy="20106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E3E15E2-E16C-907D-6012-DC8A3E54CB31}"/>
                </a:ext>
              </a:extLst>
            </p:cNvPr>
            <p:cNvGrpSpPr/>
            <p:nvPr/>
          </p:nvGrpSpPr>
          <p:grpSpPr>
            <a:xfrm>
              <a:off x="2493109" y="1206844"/>
              <a:ext cx="8863521" cy="2010601"/>
              <a:chOff x="854024" y="1717973"/>
              <a:chExt cx="8863521" cy="201060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6ED644-7DC5-2CCE-89D6-A976FFD98E51}"/>
                  </a:ext>
                </a:extLst>
              </p:cNvPr>
              <p:cNvSpPr txBox="1"/>
              <p:nvPr/>
            </p:nvSpPr>
            <p:spPr>
              <a:xfrm>
                <a:off x="4506149" y="3168470"/>
                <a:ext cx="2674761" cy="56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Switch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204A657-B823-3BF7-167E-1BE8C0509BFC}"/>
                  </a:ext>
                </a:extLst>
              </p:cNvPr>
              <p:cNvGrpSpPr/>
              <p:nvPr/>
            </p:nvGrpSpPr>
            <p:grpSpPr>
              <a:xfrm>
                <a:off x="854024" y="1717973"/>
                <a:ext cx="8863521" cy="1848681"/>
                <a:chOff x="962922" y="1714234"/>
                <a:chExt cx="8863521" cy="1848681"/>
              </a:xfrm>
            </p:grpSpPr>
            <p:sp>
              <p:nvSpPr>
                <p:cNvPr id="10" name="CustomShape 2">
                  <a:extLst>
                    <a:ext uri="{FF2B5EF4-FFF2-40B4-BE49-F238E27FC236}">
                      <a16:creationId xmlns:a16="http://schemas.microsoft.com/office/drawing/2014/main" id="{0280D0F3-28D1-CDEB-4814-8361C75FB36B}"/>
                    </a:ext>
                  </a:extLst>
                </p:cNvPr>
                <p:cNvSpPr/>
                <p:nvPr/>
              </p:nvSpPr>
              <p:spPr>
                <a:xfrm>
                  <a:off x="4615047" y="1781578"/>
                  <a:ext cx="1712593" cy="12157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" name="CustomShape 2">
                  <a:extLst>
                    <a:ext uri="{FF2B5EF4-FFF2-40B4-BE49-F238E27FC236}">
                      <a16:creationId xmlns:a16="http://schemas.microsoft.com/office/drawing/2014/main" id="{06EAE141-832A-56E9-2635-11113DA23C55}"/>
                    </a:ext>
                  </a:extLst>
                </p:cNvPr>
                <p:cNvSpPr/>
                <p:nvPr/>
              </p:nvSpPr>
              <p:spPr>
                <a:xfrm>
                  <a:off x="8099243" y="1781578"/>
                  <a:ext cx="1692219" cy="12157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AD74658-3D8F-C05D-2CA6-A42F85E87870}"/>
                    </a:ext>
                  </a:extLst>
                </p:cNvPr>
                <p:cNvSpPr txBox="1"/>
                <p:nvPr/>
              </p:nvSpPr>
              <p:spPr>
                <a:xfrm>
                  <a:off x="1691976" y="2936917"/>
                  <a:ext cx="1151466" cy="625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1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791C515-B5CC-1DD3-E6D5-2C7980978B37}"/>
                    </a:ext>
                  </a:extLst>
                </p:cNvPr>
                <p:cNvSpPr txBox="1"/>
                <p:nvPr/>
              </p:nvSpPr>
              <p:spPr>
                <a:xfrm>
                  <a:off x="8674977" y="2914879"/>
                  <a:ext cx="1151466" cy="625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2</a:t>
                  </a: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BCBBD9A-797E-45CD-C734-D4B9EEAEE5D7}"/>
                    </a:ext>
                  </a:extLst>
                </p:cNvPr>
                <p:cNvSpPr/>
                <p:nvPr/>
              </p:nvSpPr>
              <p:spPr>
                <a:xfrm>
                  <a:off x="4602209" y="2089047"/>
                  <a:ext cx="575733" cy="457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C8665B5-21F5-EBE8-B865-8BEC46F225F4}"/>
                    </a:ext>
                  </a:extLst>
                </p:cNvPr>
                <p:cNvSpPr/>
                <p:nvPr/>
              </p:nvSpPr>
              <p:spPr>
                <a:xfrm>
                  <a:off x="8099244" y="2120164"/>
                  <a:ext cx="575733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1FB359D-0134-D4BB-3E76-F5E878D03682}"/>
                    </a:ext>
                  </a:extLst>
                </p:cNvPr>
                <p:cNvSpPr/>
                <p:nvPr/>
              </p:nvSpPr>
              <p:spPr>
                <a:xfrm>
                  <a:off x="5751907" y="2103415"/>
                  <a:ext cx="575733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CustomShape 2">
                  <a:extLst>
                    <a:ext uri="{FF2B5EF4-FFF2-40B4-BE49-F238E27FC236}">
                      <a16:creationId xmlns:a16="http://schemas.microsoft.com/office/drawing/2014/main" id="{22A36448-15DB-F21E-C08B-D3238FC9B27C}"/>
                    </a:ext>
                  </a:extLst>
                </p:cNvPr>
                <p:cNvSpPr/>
                <p:nvPr/>
              </p:nvSpPr>
              <p:spPr>
                <a:xfrm>
                  <a:off x="962922" y="1714234"/>
                  <a:ext cx="1712593" cy="12157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9579457-CB5D-CAB1-A8E4-BFB3D3F0D212}"/>
                    </a:ext>
                  </a:extLst>
                </p:cNvPr>
                <p:cNvSpPr/>
                <p:nvPr/>
              </p:nvSpPr>
              <p:spPr>
                <a:xfrm>
                  <a:off x="2099782" y="2069364"/>
                  <a:ext cx="575733" cy="457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2C5EF3F-588C-F297-9E8A-E08E76CB7FC5}"/>
                </a:ext>
              </a:extLst>
            </p:cNvPr>
            <p:cNvCxnSpPr>
              <a:stCxn id="18" idx="6"/>
              <a:endCxn id="14" idx="2"/>
            </p:cNvCxnSpPr>
            <p:nvPr/>
          </p:nvCxnSpPr>
          <p:spPr>
            <a:xfrm>
              <a:off x="4205702" y="1790574"/>
              <a:ext cx="1926694" cy="19683"/>
            </a:xfrm>
            <a:prstGeom prst="line">
              <a:avLst/>
            </a:prstGeom>
            <a:ln w="412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21B542A-CFA7-01E5-8B04-26F1BD8A9097}"/>
                </a:ext>
              </a:extLst>
            </p:cNvPr>
            <p:cNvCxnSpPr>
              <a:cxnSpLocks/>
              <a:stCxn id="16" idx="6"/>
              <a:endCxn id="15" idx="2"/>
            </p:cNvCxnSpPr>
            <p:nvPr/>
          </p:nvCxnSpPr>
          <p:spPr>
            <a:xfrm>
              <a:off x="7857827" y="1824625"/>
              <a:ext cx="1771604" cy="16749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3BB37C-65C7-81D2-A5E0-E942B5E13567}"/>
              </a:ext>
            </a:extLst>
          </p:cNvPr>
          <p:cNvGrpSpPr/>
          <p:nvPr/>
        </p:nvGrpSpPr>
        <p:grpSpPr>
          <a:xfrm>
            <a:off x="6429980" y="3018651"/>
            <a:ext cx="4076420" cy="1109983"/>
            <a:chOff x="2065316" y="2559884"/>
            <a:chExt cx="8863521" cy="20524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AE826E-1ED3-1F5F-138E-985B4EFB6D06}"/>
                </a:ext>
              </a:extLst>
            </p:cNvPr>
            <p:cNvGrpSpPr/>
            <p:nvPr/>
          </p:nvGrpSpPr>
          <p:grpSpPr>
            <a:xfrm>
              <a:off x="2065316" y="2559884"/>
              <a:ext cx="8863521" cy="2052487"/>
              <a:chOff x="854024" y="1717973"/>
              <a:chExt cx="8863521" cy="2052487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28E4A7-B6CB-ECF6-79D2-5C9340671BB5}"/>
                  </a:ext>
                </a:extLst>
              </p:cNvPr>
              <p:cNvSpPr txBox="1"/>
              <p:nvPr/>
            </p:nvSpPr>
            <p:spPr>
              <a:xfrm>
                <a:off x="4254804" y="3178839"/>
                <a:ext cx="2675292" cy="59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Switch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C8D6FC0-05DA-CB62-F113-5C2E15AE0495}"/>
                  </a:ext>
                </a:extLst>
              </p:cNvPr>
              <p:cNvGrpSpPr/>
              <p:nvPr/>
            </p:nvGrpSpPr>
            <p:grpSpPr>
              <a:xfrm>
                <a:off x="854024" y="1717973"/>
                <a:ext cx="8863521" cy="1883906"/>
                <a:chOff x="962922" y="1714234"/>
                <a:chExt cx="8863521" cy="1883906"/>
              </a:xfrm>
            </p:grpSpPr>
            <p:sp>
              <p:nvSpPr>
                <p:cNvPr id="28" name="CustomShape 2">
                  <a:extLst>
                    <a:ext uri="{FF2B5EF4-FFF2-40B4-BE49-F238E27FC236}">
                      <a16:creationId xmlns:a16="http://schemas.microsoft.com/office/drawing/2014/main" id="{CC185297-3AB7-51B8-D394-3A24F11D12AD}"/>
                    </a:ext>
                  </a:extLst>
                </p:cNvPr>
                <p:cNvSpPr/>
                <p:nvPr/>
              </p:nvSpPr>
              <p:spPr>
                <a:xfrm>
                  <a:off x="4615047" y="1781578"/>
                  <a:ext cx="1712593" cy="12157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CustomShape 2">
                  <a:extLst>
                    <a:ext uri="{FF2B5EF4-FFF2-40B4-BE49-F238E27FC236}">
                      <a16:creationId xmlns:a16="http://schemas.microsoft.com/office/drawing/2014/main" id="{138E5531-6388-256A-9884-8A5CDF6A4AB5}"/>
                    </a:ext>
                  </a:extLst>
                </p:cNvPr>
                <p:cNvSpPr/>
                <p:nvPr/>
              </p:nvSpPr>
              <p:spPr>
                <a:xfrm>
                  <a:off x="8099244" y="1781578"/>
                  <a:ext cx="1692219" cy="12157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40E0BB1-ECF9-A738-AAC6-3F0C14078975}"/>
                    </a:ext>
                  </a:extLst>
                </p:cNvPr>
                <p:cNvSpPr txBox="1"/>
                <p:nvPr/>
              </p:nvSpPr>
              <p:spPr>
                <a:xfrm>
                  <a:off x="1691977" y="2936917"/>
                  <a:ext cx="1151465" cy="661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1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76C8F3C-527D-F9EA-3008-9BDF0794FC52}"/>
                    </a:ext>
                  </a:extLst>
                </p:cNvPr>
                <p:cNvSpPr txBox="1"/>
                <p:nvPr/>
              </p:nvSpPr>
              <p:spPr>
                <a:xfrm>
                  <a:off x="8674978" y="2914879"/>
                  <a:ext cx="1151465" cy="661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2</a:t>
                  </a: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E78C76A-50B6-C13B-9C07-66ADD7E0E251}"/>
                    </a:ext>
                  </a:extLst>
                </p:cNvPr>
                <p:cNvSpPr/>
                <p:nvPr/>
              </p:nvSpPr>
              <p:spPr>
                <a:xfrm>
                  <a:off x="4602209" y="2089047"/>
                  <a:ext cx="575733" cy="457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C20CF758-5E65-4B7B-D48B-AEFC6414B0D4}"/>
                    </a:ext>
                  </a:extLst>
                </p:cNvPr>
                <p:cNvSpPr/>
                <p:nvPr/>
              </p:nvSpPr>
              <p:spPr>
                <a:xfrm>
                  <a:off x="8099244" y="2120164"/>
                  <a:ext cx="575733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C9B686D-21AD-AEC8-9013-8A99C764AE01}"/>
                    </a:ext>
                  </a:extLst>
                </p:cNvPr>
                <p:cNvSpPr/>
                <p:nvPr/>
              </p:nvSpPr>
              <p:spPr>
                <a:xfrm>
                  <a:off x="5751907" y="2103415"/>
                  <a:ext cx="575733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CustomShape 2">
                  <a:extLst>
                    <a:ext uri="{FF2B5EF4-FFF2-40B4-BE49-F238E27FC236}">
                      <a16:creationId xmlns:a16="http://schemas.microsoft.com/office/drawing/2014/main" id="{3DCFEF07-AABB-5632-B9F2-90842372D1F9}"/>
                    </a:ext>
                  </a:extLst>
                </p:cNvPr>
                <p:cNvSpPr/>
                <p:nvPr/>
              </p:nvSpPr>
              <p:spPr>
                <a:xfrm>
                  <a:off x="962922" y="1714234"/>
                  <a:ext cx="1712593" cy="12157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2CD2E18-4F31-A1E5-4B9B-93BA4019DCF5}"/>
                    </a:ext>
                  </a:extLst>
                </p:cNvPr>
                <p:cNvSpPr/>
                <p:nvPr/>
              </p:nvSpPr>
              <p:spPr>
                <a:xfrm>
                  <a:off x="2099782" y="2069364"/>
                  <a:ext cx="575733" cy="457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0EA8EF-E44E-F782-A583-5B3257E35E66}"/>
                </a:ext>
              </a:extLst>
            </p:cNvPr>
            <p:cNvCxnSpPr>
              <a:stCxn id="36" idx="6"/>
              <a:endCxn id="32" idx="2"/>
            </p:cNvCxnSpPr>
            <p:nvPr/>
          </p:nvCxnSpPr>
          <p:spPr>
            <a:xfrm>
              <a:off x="3777909" y="3143614"/>
              <a:ext cx="1926694" cy="19683"/>
            </a:xfrm>
            <a:prstGeom prst="line">
              <a:avLst/>
            </a:prstGeom>
            <a:ln w="412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4FEA9CF-A005-FDE6-FD0A-85DB4F6197ED}"/>
                </a:ext>
              </a:extLst>
            </p:cNvPr>
            <p:cNvCxnSpPr>
              <a:cxnSpLocks/>
              <a:stCxn id="34" idx="6"/>
              <a:endCxn id="33" idx="2"/>
            </p:cNvCxnSpPr>
            <p:nvPr/>
          </p:nvCxnSpPr>
          <p:spPr>
            <a:xfrm>
              <a:off x="7430034" y="3177665"/>
              <a:ext cx="1771604" cy="16749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A8D59B-F96D-F678-C899-CF9D1BB23469}"/>
                </a:ext>
              </a:extLst>
            </p:cNvPr>
            <p:cNvSpPr/>
            <p:nvPr/>
          </p:nvSpPr>
          <p:spPr>
            <a:xfrm>
              <a:off x="5658430" y="2641620"/>
              <a:ext cx="1771604" cy="102747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8C265F2-5C1B-0283-84C2-80298756BA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8400" y="3372215"/>
              <a:ext cx="1584960" cy="11065"/>
            </a:xfrm>
            <a:prstGeom prst="straightConnector1">
              <a:avLst/>
            </a:prstGeom>
            <a:ln w="38100"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44B41C-5C88-2FC3-8A77-7D3C5FDB6C4A}"/>
                </a:ext>
              </a:extLst>
            </p:cNvPr>
            <p:cNvSpPr txBox="1"/>
            <p:nvPr/>
          </p:nvSpPr>
          <p:spPr>
            <a:xfrm>
              <a:off x="8025765" y="3391897"/>
              <a:ext cx="909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0,1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C89A16-17C9-F176-98AF-B0ADBF1ED5C6}"/>
              </a:ext>
            </a:extLst>
          </p:cNvPr>
          <p:cNvGrpSpPr/>
          <p:nvPr/>
        </p:nvGrpSpPr>
        <p:grpSpPr>
          <a:xfrm>
            <a:off x="6429980" y="4428253"/>
            <a:ext cx="3963271" cy="1542212"/>
            <a:chOff x="2065316" y="1417321"/>
            <a:chExt cx="8863521" cy="347430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D5CC291-CFDF-FC3D-57A4-68252150E7F4}"/>
                </a:ext>
              </a:extLst>
            </p:cNvPr>
            <p:cNvGrpSpPr/>
            <p:nvPr/>
          </p:nvGrpSpPr>
          <p:grpSpPr>
            <a:xfrm>
              <a:off x="2065316" y="2559884"/>
              <a:ext cx="8863521" cy="2331743"/>
              <a:chOff x="854024" y="1717973"/>
              <a:chExt cx="8863521" cy="233174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39E23C-2E19-523C-F317-8801C5ACFA77}"/>
                  </a:ext>
                </a:extLst>
              </p:cNvPr>
              <p:cNvSpPr txBox="1"/>
              <p:nvPr/>
            </p:nvSpPr>
            <p:spPr>
              <a:xfrm>
                <a:off x="4155615" y="3287978"/>
                <a:ext cx="2840638" cy="76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Switch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5EF73AD-6F6B-31AB-4BF3-4EE049DCE8D6}"/>
                  </a:ext>
                </a:extLst>
              </p:cNvPr>
              <p:cNvGrpSpPr/>
              <p:nvPr/>
            </p:nvGrpSpPr>
            <p:grpSpPr>
              <a:xfrm>
                <a:off x="854024" y="1717973"/>
                <a:ext cx="8863521" cy="2074038"/>
                <a:chOff x="962922" y="1714234"/>
                <a:chExt cx="8863521" cy="2074038"/>
              </a:xfrm>
            </p:grpSpPr>
            <p:sp>
              <p:nvSpPr>
                <p:cNvPr id="42" name="CustomShape 2">
                  <a:extLst>
                    <a:ext uri="{FF2B5EF4-FFF2-40B4-BE49-F238E27FC236}">
                      <a16:creationId xmlns:a16="http://schemas.microsoft.com/office/drawing/2014/main" id="{6F9080EB-6B1D-F9D4-3212-58142E6ECA5B}"/>
                    </a:ext>
                  </a:extLst>
                </p:cNvPr>
                <p:cNvSpPr/>
                <p:nvPr/>
              </p:nvSpPr>
              <p:spPr>
                <a:xfrm>
                  <a:off x="4615047" y="1781578"/>
                  <a:ext cx="1712593" cy="12157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CustomShape 2">
                  <a:extLst>
                    <a:ext uri="{FF2B5EF4-FFF2-40B4-BE49-F238E27FC236}">
                      <a16:creationId xmlns:a16="http://schemas.microsoft.com/office/drawing/2014/main" id="{5EA216C8-ABB2-BC52-EFCB-FC7C6EAC5D07}"/>
                    </a:ext>
                  </a:extLst>
                </p:cNvPr>
                <p:cNvSpPr/>
                <p:nvPr/>
              </p:nvSpPr>
              <p:spPr>
                <a:xfrm>
                  <a:off x="8099244" y="1781578"/>
                  <a:ext cx="1692219" cy="12157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1D22D9C-E51D-330F-AE2C-701404358424}"/>
                    </a:ext>
                  </a:extLst>
                </p:cNvPr>
                <p:cNvSpPr txBox="1"/>
                <p:nvPr/>
              </p:nvSpPr>
              <p:spPr>
                <a:xfrm>
                  <a:off x="1691977" y="2936918"/>
                  <a:ext cx="1151467" cy="8513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1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034E1BD-28ED-D620-C32B-CF69F75FB4C7}"/>
                    </a:ext>
                  </a:extLst>
                </p:cNvPr>
                <p:cNvSpPr txBox="1"/>
                <p:nvPr/>
              </p:nvSpPr>
              <p:spPr>
                <a:xfrm>
                  <a:off x="8674976" y="2914878"/>
                  <a:ext cx="1151467" cy="8513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2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8C56297-3B14-CDC0-60AD-5BF07B2774F7}"/>
                    </a:ext>
                  </a:extLst>
                </p:cNvPr>
                <p:cNvSpPr/>
                <p:nvPr/>
              </p:nvSpPr>
              <p:spPr>
                <a:xfrm>
                  <a:off x="8099244" y="2069364"/>
                  <a:ext cx="575733" cy="457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CustomShape 2">
                  <a:extLst>
                    <a:ext uri="{FF2B5EF4-FFF2-40B4-BE49-F238E27FC236}">
                      <a16:creationId xmlns:a16="http://schemas.microsoft.com/office/drawing/2014/main" id="{87B74958-6DE3-851E-626D-133B42D48157}"/>
                    </a:ext>
                  </a:extLst>
                </p:cNvPr>
                <p:cNvSpPr/>
                <p:nvPr/>
              </p:nvSpPr>
              <p:spPr>
                <a:xfrm>
                  <a:off x="962922" y="1714234"/>
                  <a:ext cx="1712593" cy="121572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22A392B-85CB-4863-1946-385F61F5F232}"/>
                    </a:ext>
                  </a:extLst>
                </p:cNvPr>
                <p:cNvSpPr/>
                <p:nvPr/>
              </p:nvSpPr>
              <p:spPr>
                <a:xfrm>
                  <a:off x="2099782" y="2069364"/>
                  <a:ext cx="575733" cy="457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F290A13D-DCB9-BD8C-74A6-940F6B777BE0}"/>
                </a:ext>
              </a:extLst>
            </p:cNvPr>
            <p:cNvSpPr/>
            <p:nvPr/>
          </p:nvSpPr>
          <p:spPr>
            <a:xfrm>
              <a:off x="3408990" y="1417321"/>
              <a:ext cx="6060130" cy="2595879"/>
            </a:xfrm>
            <a:prstGeom prst="arc">
              <a:avLst>
                <a:gd name="adj1" fmla="val 10513159"/>
                <a:gd name="adj2" fmla="val 282120"/>
              </a:avLst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62274DD-3FB9-6DDB-BDFA-3AF91080EA87}"/>
              </a:ext>
            </a:extLst>
          </p:cNvPr>
          <p:cNvSpPr txBox="1"/>
          <p:nvPr/>
        </p:nvSpPr>
        <p:spPr>
          <a:xfrm>
            <a:off x="254045" y="1326044"/>
            <a:ext cx="560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DIN Condensed" pitchFamily="2" charset="0"/>
              </a:rPr>
              <a:t>Entanglement Swapping:</a:t>
            </a:r>
          </a:p>
        </p:txBody>
      </p:sp>
    </p:spTree>
    <p:extLst>
      <p:ext uri="{BB962C8B-B14F-4D97-AF65-F5344CB8AC3E}">
        <p14:creationId xmlns:p14="http://schemas.microsoft.com/office/powerpoint/2010/main" val="2558202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64F9A-B862-6F1D-1606-9BA62221E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C485FB-5425-AC9C-6C6F-251BA64C6BE6}"/>
              </a:ext>
            </a:extLst>
          </p:cNvPr>
          <p:cNvSpPr txBox="1"/>
          <p:nvPr/>
        </p:nvSpPr>
        <p:spPr>
          <a:xfrm>
            <a:off x="4634702" y="191325"/>
            <a:ext cx="3015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Quantum Network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C55B6071-36FF-4C90-F58D-250C2F6CB310}"/>
              </a:ext>
            </a:extLst>
          </p:cNvPr>
          <p:cNvSpPr txBox="1">
            <a:spLocks/>
          </p:cNvSpPr>
          <p:nvPr/>
        </p:nvSpPr>
        <p:spPr>
          <a:xfrm>
            <a:off x="723143" y="1298785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7716C67-0DCF-C5D1-866A-E112B09B1569}"/>
              </a:ext>
            </a:extLst>
          </p:cNvPr>
          <p:cNvSpPr txBox="1">
            <a:spLocks/>
          </p:cNvSpPr>
          <p:nvPr/>
        </p:nvSpPr>
        <p:spPr>
          <a:xfrm>
            <a:off x="875543" y="1451185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 descr="A diagram of a computer network&#10;&#10;Description automatically generated with medium confidence">
            <a:extLst>
              <a:ext uri="{FF2B5EF4-FFF2-40B4-BE49-F238E27FC236}">
                <a16:creationId xmlns:a16="http://schemas.microsoft.com/office/drawing/2014/main" id="{7DF42D23-3B76-1B62-AB9E-35E1E2CB3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232446"/>
            <a:ext cx="8241543" cy="439310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772D862-1FD6-485C-04ED-4FB70664DC8B}"/>
              </a:ext>
            </a:extLst>
          </p:cNvPr>
          <p:cNvSpPr/>
          <p:nvPr/>
        </p:nvSpPr>
        <p:spPr>
          <a:xfrm>
            <a:off x="2590800" y="2209800"/>
            <a:ext cx="317500" cy="3175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C2838D-00B4-0B04-C2F5-6498F550E89C}"/>
              </a:ext>
            </a:extLst>
          </p:cNvPr>
          <p:cNvSpPr/>
          <p:nvPr/>
        </p:nvSpPr>
        <p:spPr>
          <a:xfrm>
            <a:off x="2597150" y="4489451"/>
            <a:ext cx="317500" cy="3175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B4C998-4C07-E53D-603D-435B20F1ED7B}"/>
              </a:ext>
            </a:extLst>
          </p:cNvPr>
          <p:cNvSpPr/>
          <p:nvPr/>
        </p:nvSpPr>
        <p:spPr>
          <a:xfrm rot="12620587">
            <a:off x="8699500" y="1405071"/>
            <a:ext cx="317500" cy="317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E17EB3-0C41-3779-C6B2-06DF01871669}"/>
              </a:ext>
            </a:extLst>
          </p:cNvPr>
          <p:cNvSpPr/>
          <p:nvPr/>
        </p:nvSpPr>
        <p:spPr>
          <a:xfrm>
            <a:off x="8204200" y="5161589"/>
            <a:ext cx="317500" cy="317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C95687-1D0E-95FA-2D6B-9EC986DA0F4D}"/>
              </a:ext>
            </a:extLst>
          </p:cNvPr>
          <p:cNvSpPr/>
          <p:nvPr/>
        </p:nvSpPr>
        <p:spPr>
          <a:xfrm>
            <a:off x="8204200" y="5161589"/>
            <a:ext cx="317500" cy="317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DA769D-3489-3D15-6547-855473DAE3D2}"/>
              </a:ext>
            </a:extLst>
          </p:cNvPr>
          <p:cNvSpPr/>
          <p:nvPr/>
        </p:nvSpPr>
        <p:spPr>
          <a:xfrm rot="12620587">
            <a:off x="8699500" y="1405071"/>
            <a:ext cx="317500" cy="317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5DB5F8-1477-6B62-BA0F-4B1329B3081A}"/>
              </a:ext>
            </a:extLst>
          </p:cNvPr>
          <p:cNvSpPr/>
          <p:nvPr/>
        </p:nvSpPr>
        <p:spPr>
          <a:xfrm>
            <a:off x="2590800" y="2222085"/>
            <a:ext cx="317500" cy="3175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057ADA-BAE8-D2B5-931C-8F92786D5D17}"/>
              </a:ext>
            </a:extLst>
          </p:cNvPr>
          <p:cNvSpPr/>
          <p:nvPr/>
        </p:nvSpPr>
        <p:spPr>
          <a:xfrm>
            <a:off x="2597150" y="4477166"/>
            <a:ext cx="317500" cy="3175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B90614-6EA3-6F70-824E-6971CA4AC91D}"/>
              </a:ext>
            </a:extLst>
          </p:cNvPr>
          <p:cNvSpPr/>
          <p:nvPr/>
        </p:nvSpPr>
        <p:spPr>
          <a:xfrm>
            <a:off x="8045450" y="3302043"/>
            <a:ext cx="317500" cy="3175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FF5985-FD42-3751-EC11-8ED098D93B52}"/>
              </a:ext>
            </a:extLst>
          </p:cNvPr>
          <p:cNvSpPr/>
          <p:nvPr/>
        </p:nvSpPr>
        <p:spPr>
          <a:xfrm>
            <a:off x="8045450" y="2209800"/>
            <a:ext cx="317500" cy="3175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DDD81-DED5-277C-AA1D-67EE2C2A5ED1}"/>
              </a:ext>
            </a:extLst>
          </p:cNvPr>
          <p:cNvSpPr/>
          <p:nvPr/>
        </p:nvSpPr>
        <p:spPr>
          <a:xfrm>
            <a:off x="8045450" y="3314328"/>
            <a:ext cx="317500" cy="3175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BC6F74-B276-C0AE-DC87-502CAC07816A}"/>
              </a:ext>
            </a:extLst>
          </p:cNvPr>
          <p:cNvSpPr/>
          <p:nvPr/>
        </p:nvSpPr>
        <p:spPr>
          <a:xfrm>
            <a:off x="8045450" y="2209800"/>
            <a:ext cx="317500" cy="3175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FAA8DC-2371-2EA1-D2B3-C3803410900E}"/>
              </a:ext>
            </a:extLst>
          </p:cNvPr>
          <p:cNvCxnSpPr/>
          <p:nvPr/>
        </p:nvCxnSpPr>
        <p:spPr>
          <a:xfrm>
            <a:off x="9321800" y="2209800"/>
            <a:ext cx="0" cy="2006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6F979BB-4E60-9D45-A3D5-6642927B5892}"/>
              </a:ext>
            </a:extLst>
          </p:cNvPr>
          <p:cNvCxnSpPr/>
          <p:nvPr/>
        </p:nvCxnSpPr>
        <p:spPr>
          <a:xfrm>
            <a:off x="2209800" y="2629316"/>
            <a:ext cx="0" cy="200660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B58D921-ED43-8548-6650-A768D53C7320}"/>
              </a:ext>
            </a:extLst>
          </p:cNvPr>
          <p:cNvSpPr txBox="1"/>
          <p:nvPr/>
        </p:nvSpPr>
        <p:spPr>
          <a:xfrm>
            <a:off x="9319879" y="2932711"/>
            <a:ext cx="1421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Shared </a:t>
            </a:r>
          </a:p>
          <a:p>
            <a:r>
              <a:rPr lang="en-US" sz="1600" dirty="0"/>
              <a:t>Entanglement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19123C-80F7-3115-8A7A-93CD59F5E890}"/>
              </a:ext>
            </a:extLst>
          </p:cNvPr>
          <p:cNvSpPr txBox="1"/>
          <p:nvPr/>
        </p:nvSpPr>
        <p:spPr>
          <a:xfrm>
            <a:off x="740094" y="3136612"/>
            <a:ext cx="1421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Shared </a:t>
            </a:r>
          </a:p>
          <a:p>
            <a:r>
              <a:rPr lang="en-US" sz="1600" dirty="0"/>
              <a:t>Entanglement</a:t>
            </a:r>
          </a:p>
        </p:txBody>
      </p:sp>
    </p:spTree>
    <p:extLst>
      <p:ext uri="{BB962C8B-B14F-4D97-AF65-F5344CB8AC3E}">
        <p14:creationId xmlns:p14="http://schemas.microsoft.com/office/powerpoint/2010/main" val="13489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4.44444E-6 L -0.06602 -0.0462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2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972 L 0.08177 0.081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35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875 -0.13704 " pathEditMode="relative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12656 0.0041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7917 -0.05741 " pathEditMode="relative" ptsTypes="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229 0.13426 " pathEditMode="relative" ptsTypes="AA">
                                      <p:cBhvr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45968A-5C4D-652C-79F4-7FEB6A495BFE}"/>
              </a:ext>
            </a:extLst>
          </p:cNvPr>
          <p:cNvSpPr txBox="1"/>
          <p:nvPr/>
        </p:nvSpPr>
        <p:spPr>
          <a:xfrm>
            <a:off x="1960808" y="2583983"/>
            <a:ext cx="87157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INFORMED-AI</a:t>
            </a:r>
            <a:r>
              <a:rPr lang="en-GB" dirty="0"/>
              <a:t> </a:t>
            </a:r>
            <a:r>
              <a:rPr lang="en-GB" sz="2400" dirty="0"/>
              <a:t>is one of three EPSRC funded hubs on the mathematical foundations of artificial intelligence (AI).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Design of AI algorithms and their applications to networks with distributed and heterogeneous agents.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Topics: </a:t>
            </a:r>
            <a:r>
              <a:rPr lang="en-GB" sz="2400" dirty="0"/>
              <a:t>Quantum Internet, Communications, Machine Learning, Robotics etc.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0FDF9-816F-C872-057E-2762213673BB}"/>
              </a:ext>
            </a:extLst>
          </p:cNvPr>
          <p:cNvSpPr txBox="1"/>
          <p:nvPr/>
        </p:nvSpPr>
        <p:spPr>
          <a:xfrm>
            <a:off x="553792" y="1455313"/>
            <a:ext cx="986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Informed-AI Hub: </a:t>
            </a:r>
            <a:r>
              <a:rPr lang="en-US" sz="2800" dirty="0"/>
              <a:t>Bristol (lead), Durham, Imperial, Cambridge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DB933E-1E99-E76A-9E62-AF08F25DF060}"/>
              </a:ext>
            </a:extLst>
          </p:cNvPr>
          <p:cNvSpPr txBox="1"/>
          <p:nvPr/>
        </p:nvSpPr>
        <p:spPr>
          <a:xfrm>
            <a:off x="1110803" y="2096592"/>
            <a:ext cx="6111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URL:      https://informed-</a:t>
            </a:r>
            <a:r>
              <a:rPr lang="en-US" sz="2400" dirty="0" err="1"/>
              <a:t>ai.net</a:t>
            </a:r>
            <a:r>
              <a:rPr lang="en-US" sz="2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0070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244A4-7572-C15E-0506-5C3FFBE5B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30A605-E701-F97B-D9FC-B16A7EA1863C}"/>
              </a:ext>
            </a:extLst>
          </p:cNvPr>
          <p:cNvSpPr txBox="1"/>
          <p:nvPr/>
        </p:nvSpPr>
        <p:spPr>
          <a:xfrm>
            <a:off x="5230577" y="184068"/>
            <a:ext cx="4479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Why Quantum Networking?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0ACCBBC-7E79-EA4C-4154-AD3B2B0BBB16}"/>
              </a:ext>
            </a:extLst>
          </p:cNvPr>
          <p:cNvSpPr txBox="1">
            <a:spLocks/>
          </p:cNvSpPr>
          <p:nvPr/>
        </p:nvSpPr>
        <p:spPr>
          <a:xfrm>
            <a:off x="1598685" y="1996388"/>
            <a:ext cx="10719198" cy="470716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b="0" dirty="0">
              <a:latin typeface="DIN Condensed" pitchFamily="2" charset="0"/>
            </a:endParaRPr>
          </a:p>
          <a:p>
            <a:pPr marL="742950" indent="-742950" algn="l">
              <a:buFont typeface="+mj-lt"/>
              <a:buAutoNum type="arabicPeriod"/>
            </a:pPr>
            <a:endParaRPr lang="en-US" sz="4000" b="0" dirty="0">
              <a:latin typeface="DIN Condensed" pitchFamily="2" charset="0"/>
            </a:endParaRPr>
          </a:p>
          <a:p>
            <a:pPr algn="l"/>
            <a:endParaRPr lang="en-US" sz="4000" b="0" dirty="0">
              <a:latin typeface="DIN Condensed" pitchFamily="2" charset="0"/>
            </a:endParaRPr>
          </a:p>
          <a:p>
            <a:pPr lvl="1" algn="l"/>
            <a:r>
              <a:rPr lang="en-US" sz="3600" dirty="0">
                <a:latin typeface="DIN Condensed" pitchFamily="2" charset="0"/>
              </a:rPr>
              <a:t>  </a:t>
            </a:r>
          </a:p>
          <a:p>
            <a:pPr lvl="1" algn="l"/>
            <a:endParaRPr lang="en-US" sz="3600" b="0" dirty="0">
              <a:latin typeface="DIN Condense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" name="Picture 19" descr="A close-up of a message&#10;&#10;AI-generated content may be incorrect.">
            <a:extLst>
              <a:ext uri="{FF2B5EF4-FFF2-40B4-BE49-F238E27FC236}">
                <a16:creationId xmlns:a16="http://schemas.microsoft.com/office/drawing/2014/main" id="{31FA6E87-80CF-32C9-C02A-C5158DE88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0" y="1686765"/>
            <a:ext cx="6747998" cy="1833117"/>
          </a:xfrm>
          <a:prstGeom prst="rect">
            <a:avLst/>
          </a:prstGeom>
        </p:spPr>
      </p:pic>
      <p:pic>
        <p:nvPicPr>
          <p:cNvPr id="22" name="Picture 21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341DC6EA-99DB-4A4D-40A3-4D2B7471D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373" y="1629388"/>
            <a:ext cx="2724808" cy="13246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2D2963-D83B-39F9-9178-8FFEDA1D4A5B}"/>
              </a:ext>
            </a:extLst>
          </p:cNvPr>
          <p:cNvSpPr txBox="1"/>
          <p:nvPr/>
        </p:nvSpPr>
        <p:spPr>
          <a:xfrm>
            <a:off x="8197295" y="3105834"/>
            <a:ext cx="412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Cisco’s Quantum Network Entanglement Chip</a:t>
            </a:r>
          </a:p>
        </p:txBody>
      </p:sp>
      <p:pic>
        <p:nvPicPr>
          <p:cNvPr id="9" name="Picture 8" descr="A close up of a text&#10;&#10;AI-generated content may be incorrect.">
            <a:extLst>
              <a:ext uri="{FF2B5EF4-FFF2-40B4-BE49-F238E27FC236}">
                <a16:creationId xmlns:a16="http://schemas.microsoft.com/office/drawing/2014/main" id="{ED5DE893-D86C-BACF-D744-1907E092E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14693"/>
            <a:ext cx="6865254" cy="1330111"/>
          </a:xfrm>
          <a:prstGeom prst="rect">
            <a:avLst/>
          </a:prstGeom>
        </p:spPr>
      </p:pic>
      <p:pic>
        <p:nvPicPr>
          <p:cNvPr id="10" name="Picture 9" descr="A close-up of a website&#10;&#10;AI-generated content may be incorrect.">
            <a:extLst>
              <a:ext uri="{FF2B5EF4-FFF2-40B4-BE49-F238E27FC236}">
                <a16:creationId xmlns:a16="http://schemas.microsoft.com/office/drawing/2014/main" id="{D2ADF739-E840-B194-AABB-6E6C607C0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764" y="4296609"/>
            <a:ext cx="5457206" cy="14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07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665CC-0075-654F-BDFA-734DF1252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FDF80-99D4-37ED-E987-E3708ECF4E8F}"/>
              </a:ext>
            </a:extLst>
          </p:cNvPr>
          <p:cNvSpPr txBox="1"/>
          <p:nvPr/>
        </p:nvSpPr>
        <p:spPr>
          <a:xfrm>
            <a:off x="4634702" y="191325"/>
            <a:ext cx="5256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Internet Router/Classical Switch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pic>
        <p:nvPicPr>
          <p:cNvPr id="3" name="Picture 2" descr="A diagram of a crossbar diagram&#10;&#10;Description automatically generated">
            <a:extLst>
              <a:ext uri="{FF2B5EF4-FFF2-40B4-BE49-F238E27FC236}">
                <a16:creationId xmlns:a16="http://schemas.microsoft.com/office/drawing/2014/main" id="{570E0771-BFEB-227C-5653-61E9E93B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5" y="1965577"/>
            <a:ext cx="5624285" cy="28205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EFE940-7823-A3F9-7AF7-CE6966673982}"/>
                  </a:ext>
                </a:extLst>
              </p:cNvPr>
              <p:cNvSpPr txBox="1"/>
              <p:nvPr/>
            </p:nvSpPr>
            <p:spPr>
              <a:xfrm>
                <a:off x="6596743" y="1369819"/>
                <a:ext cx="5196114" cy="725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Each input port maintains Virtual Output Queues (VOQs) of infinite capacity.</a:t>
                </a:r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Goal is to match the input ports to output ports efficiently for maximizing the throughput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At any time, the </a:t>
                </a:r>
                <a:r>
                  <a:rPr lang="en-US" sz="2000" dirty="0" err="1"/>
                  <a:t>MaxWeight</a:t>
                </a:r>
                <a:r>
                  <a:rPr lang="en-US" sz="2000" dirty="0"/>
                  <a:t> policy selects a schedule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 b="0" i="1"/>
                          <m:t>n</m:t>
                        </m:r>
                      </m:e>
                      <m:sup>
                        <m:r>
                          <a:rPr lang="en-GB" sz="2000" b="0" i="1"/>
                          <m:t>𝑀𝑊</m:t>
                        </m:r>
                      </m:sup>
                    </m:sSup>
                  </m:oMath>
                </a14:m>
                <a:r>
                  <a:rPr lang="en-US" sz="2000" dirty="0"/>
                  <a:t> as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GB" sz="20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</m:oMath>
                  </m:oMathPara>
                </a14:m>
                <a:endParaRPr lang="en-GB" sz="2000" b="0" dirty="0"/>
              </a:p>
              <a:p>
                <a:endParaRPr lang="en-GB" sz="2000" b="0" dirty="0"/>
              </a:p>
              <a:p>
                <a:endParaRPr lang="en-GB" sz="2000" b="0" dirty="0"/>
              </a:p>
              <a:p>
                <a:endParaRPr lang="en-GB" sz="2000" b="0" dirty="0"/>
              </a:p>
              <a:p>
                <a:endParaRPr lang="en-US" sz="2000" dirty="0"/>
              </a:p>
              <a:p>
                <a:pPr lvl="1"/>
                <a:endParaRPr lang="en-US" sz="2400" b="1" dirty="0">
                  <a:latin typeface="DIN Condensed" pitchFamily="2" charset="0"/>
                </a:endParaRPr>
              </a:p>
              <a:p>
                <a:pPr lvl="1"/>
                <a:endParaRPr lang="en-US" sz="2400" b="1" dirty="0">
                  <a:latin typeface="DIN Condensed" pitchFamily="2" charset="0"/>
                </a:endParaRPr>
              </a:p>
              <a:p>
                <a:pPr lvl="1"/>
                <a:endParaRPr lang="en-US" sz="2400" b="1" dirty="0">
                  <a:latin typeface="DIN Condensed" pitchFamily="2" charset="0"/>
                </a:endParaRPr>
              </a:p>
              <a:p>
                <a:endParaRPr lang="en-US" sz="2400" b="1" dirty="0">
                  <a:latin typeface="DIN Condensed" pitchFamily="2" charset="0"/>
                </a:endParaRPr>
              </a:p>
              <a:p>
                <a:r>
                  <a:rPr lang="en-US" sz="2400" b="1" dirty="0">
                    <a:latin typeface="DIN Condensed" pitchFamily="2" charset="0"/>
                  </a:rPr>
                  <a:t> 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EFE940-7823-A3F9-7AF7-CE6966673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743" y="1369819"/>
                <a:ext cx="5196114" cy="7250575"/>
              </a:xfrm>
              <a:prstGeom prst="rect">
                <a:avLst/>
              </a:prstGeom>
              <a:blipFill>
                <a:blip r:embed="rId3"/>
                <a:stretch>
                  <a:fillRect l="-976" t="-525" r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CB9175E-FDDA-AF7C-2D8A-6186A659C2B2}"/>
              </a:ext>
            </a:extLst>
          </p:cNvPr>
          <p:cNvSpPr txBox="1"/>
          <p:nvPr/>
        </p:nvSpPr>
        <p:spPr>
          <a:xfrm>
            <a:off x="878981" y="5146141"/>
            <a:ext cx="88832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HelveticaNeue Regular"/>
              </a:rPr>
              <a:t>N. McKeown, A.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Neue Regular"/>
              </a:rPr>
              <a:t>Mekkittikul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Neue Regular"/>
              </a:rPr>
              <a:t>, V.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Neue Regular"/>
              </a:rPr>
              <a:t>Anantharam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Neue Regular"/>
              </a:rPr>
              <a:t> and J.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Neue Regular"/>
              </a:rPr>
              <a:t>Walrand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Neue Regular"/>
              </a:rPr>
              <a:t>, "Achieving 100% throughput in an input-queued switch," in </a:t>
            </a:r>
            <a:r>
              <a:rPr lang="en-GB" b="0" i="1" dirty="0">
                <a:solidFill>
                  <a:srgbClr val="333333"/>
                </a:solidFill>
                <a:effectLst/>
                <a:latin typeface="HelveticaNeue Regular"/>
              </a:rPr>
              <a:t>IEEE Transactions on Communications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Neue Regular"/>
              </a:rPr>
              <a:t>, vol. 47, no. 8, pp. 1260-1267, Aug. 1999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D0C1EF-3360-44D6-1E04-3BF5EF2D3385}"/>
                  </a:ext>
                </a:extLst>
              </p:cNvPr>
              <p:cNvSpPr txBox="1"/>
              <p:nvPr/>
            </p:nvSpPr>
            <p:spPr>
              <a:xfrm>
                <a:off x="7585086" y="4058458"/>
                <a:ext cx="1169166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000" b="0" dirty="0"/>
              </a:p>
              <a:p>
                <a:endParaRPr lang="en-GB" b="0" dirty="0"/>
              </a:p>
              <a:p>
                <a:endParaRPr lang="en-GB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D0C1EF-3360-44D6-1E04-3BF5EF2D3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086" y="4058458"/>
                <a:ext cx="1169166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139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8CCB2-C213-38CE-CBA1-DCB17F501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B838AE-051B-8D14-97DF-5517EFA031D6}"/>
              </a:ext>
            </a:extLst>
          </p:cNvPr>
          <p:cNvSpPr txBox="1"/>
          <p:nvPr/>
        </p:nvSpPr>
        <p:spPr>
          <a:xfrm>
            <a:off x="4037802" y="242125"/>
            <a:ext cx="2757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Quantum Switch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pic>
        <p:nvPicPr>
          <p:cNvPr id="2" name="Picture 1" descr="A diagram of a diagram&#10;&#10;Description automatically generated">
            <a:extLst>
              <a:ext uri="{FF2B5EF4-FFF2-40B4-BE49-F238E27FC236}">
                <a16:creationId xmlns:a16="http://schemas.microsoft.com/office/drawing/2014/main" id="{1001349E-D8F0-D320-0F52-B7818818A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77" y="1449922"/>
            <a:ext cx="6118150" cy="3729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E3793E-03F4-FEE8-F367-CE4E8C403159}"/>
              </a:ext>
            </a:extLst>
          </p:cNvPr>
          <p:cNvSpPr txBox="1"/>
          <p:nvPr/>
        </p:nvSpPr>
        <p:spPr>
          <a:xfrm>
            <a:off x="6416227" y="1595021"/>
            <a:ext cx="58987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User requests come for different multi-qubit entangled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LLEs decohere with time and there is limited memory to store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Swapping operations to serve requests may fail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scheduling cycle consists of two phases: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matching phase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 the swapping phase </a:t>
            </a:r>
          </a:p>
          <a:p>
            <a:endParaRPr lang="en-US" sz="2400" dirty="0"/>
          </a:p>
          <a:p>
            <a:pPr lvl="1"/>
            <a:endParaRPr lang="en-US" sz="2400" b="1" dirty="0">
              <a:latin typeface="DIN Condensed" pitchFamily="2" charset="0"/>
            </a:endParaRPr>
          </a:p>
          <a:p>
            <a:endParaRPr lang="en-US" sz="2400" b="1" dirty="0">
              <a:latin typeface="DIN Condensed" pitchFamily="2" charset="0"/>
            </a:endParaRPr>
          </a:p>
          <a:p>
            <a:endParaRPr lang="en-US" sz="2400" b="1" dirty="0">
              <a:latin typeface="DIN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45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780B8-6B5A-5C63-6856-068A798FE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7FA2AA-BD10-4CAB-0E02-C4B660D6717E}"/>
              </a:ext>
            </a:extLst>
          </p:cNvPr>
          <p:cNvSpPr txBox="1"/>
          <p:nvPr/>
        </p:nvSpPr>
        <p:spPr>
          <a:xfrm>
            <a:off x="4037802" y="242125"/>
            <a:ext cx="3812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Quantum Switch Model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ED6898-3D36-CF91-65D8-7213D20E2E22}"/>
                  </a:ext>
                </a:extLst>
              </p:cNvPr>
              <p:cNvSpPr txBox="1"/>
              <p:nvPr/>
            </p:nvSpPr>
            <p:spPr>
              <a:xfrm>
                <a:off x="6505695" y="1582340"/>
                <a:ext cx="549974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Type </a:t>
                </a:r>
                <a14:m>
                  <m:oMath xmlns:m="http://schemas.openxmlformats.org/officeDocument/2006/math">
                    <m:r>
                      <a:rPr lang="en-GB" sz="2400" b="0" i="1" smtClean="0"/>
                      <m:t>𝑟</m:t>
                    </m:r>
                  </m:oMath>
                </a14:m>
                <a:r>
                  <a:rPr lang="en-US" sz="2400" dirty="0"/>
                  <a:t> request arrive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/>
                        </m:ctrlPr>
                      </m:sSubPr>
                      <m:e>
                        <m:r>
                          <a:rPr lang="en-GB" sz="2400" b="0" i="1" smtClean="0"/>
                          <m:t>𝜆</m:t>
                        </m:r>
                      </m:e>
                      <m:sub>
                        <m:r>
                          <a:rPr lang="en-GB" sz="2400" b="0" i="1" smtClean="0"/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Type</a:t>
                </a:r>
                <a14:m>
                  <m:oMath xmlns:m="http://schemas.openxmlformats.org/officeDocument/2006/math">
                    <m:r>
                      <a:rPr lang="en-GB" sz="2400"/>
                      <m:t> </m:t>
                    </m:r>
                    <m:r>
                      <a:rPr lang="en-GB" sz="2400" b="0" i="1" smtClean="0"/>
                      <m:t>𝑟</m:t>
                    </m:r>
                  </m:oMath>
                </a14:m>
                <a:r>
                  <a:rPr lang="en-US" sz="2400" dirty="0"/>
                  <a:t> request is served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/>
                        </m:ctrlPr>
                      </m:sSubPr>
                      <m:e>
                        <m:r>
                          <a:rPr lang="en-GB" sz="2400" b="0" i="1" smtClean="0"/>
                          <m:t>𝑛</m:t>
                        </m:r>
                      </m:e>
                      <m:sub>
                        <m:r>
                          <a:rPr lang="en-GB" sz="2400" b="0" i="1" smtClean="0"/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qubit LLEs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link </a:t>
                </a:r>
                <a14:m>
                  <m:oMath xmlns:m="http://schemas.openxmlformats.org/officeDocument/2006/math">
                    <m:r>
                      <a:rPr lang="en-GB" sz="2400" b="0" i="1" smtClean="0"/>
                      <m:t>𝑙</m:t>
                    </m:r>
                  </m:oMath>
                </a14:m>
                <a:r>
                  <a:rPr lang="en-US" sz="2400" dirty="0"/>
                  <a:t> LLEs arrive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/>
                        </m:ctrlPr>
                      </m:sSubPr>
                      <m:e>
                        <m:r>
                          <a:rPr lang="en-GB" sz="2400" b="0" i="1" smtClean="0"/>
                          <m:t>𝜆</m:t>
                        </m:r>
                      </m:e>
                      <m:sub>
                        <m:r>
                          <a:rPr lang="en-GB" sz="2400" b="0" i="1" smtClean="0"/>
                          <m:t>𝑙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Each link can hold up to </a:t>
                </a:r>
                <a14:m>
                  <m:oMath xmlns:m="http://schemas.openxmlformats.org/officeDocument/2006/math">
                    <m:r>
                      <a:rPr lang="en-GB" sz="2400" b="0" i="1" smtClean="0"/>
                      <m:t>𝐵</m:t>
                    </m:r>
                  </m:oMath>
                </a14:m>
                <a:r>
                  <a:rPr lang="en-US" sz="2400" dirty="0"/>
                  <a:t> LLEs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Swapping operation for type </a:t>
                </a:r>
                <a14:m>
                  <m:oMath xmlns:m="http://schemas.openxmlformats.org/officeDocument/2006/math">
                    <m:r>
                      <a:rPr lang="en-GB" sz="2400" b="0" i="1" smtClean="0"/>
                      <m:t>𝑟</m:t>
                    </m:r>
                  </m:oMath>
                </a14:m>
                <a:r>
                  <a:rPr lang="en-US" sz="2400" dirty="0"/>
                  <a:t> request is successful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/>
                        </m:ctrlPr>
                      </m:sSubPr>
                      <m:e>
                        <m:r>
                          <a:rPr lang="en-GB" sz="2400" b="0" i="1" smtClean="0"/>
                          <m:t>𝛾</m:t>
                        </m:r>
                      </m:e>
                      <m:sub>
                        <m:r>
                          <a:rPr lang="en-GB" sz="2400" b="0" i="1" smtClean="0"/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link </a:t>
                </a:r>
                <a14:m>
                  <m:oMath xmlns:m="http://schemas.openxmlformats.org/officeDocument/2006/math">
                    <m:r>
                      <a:rPr lang="en-GB" sz="2400" b="0" i="1" smtClean="0"/>
                      <m:t>𝑙</m:t>
                    </m:r>
                  </m:oMath>
                </a14:m>
                <a:r>
                  <a:rPr lang="en-US" sz="2400" dirty="0"/>
                  <a:t> unused LLEs decohere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/>
                        </m:ctrlPr>
                      </m:sSubPr>
                      <m:e>
                        <m:r>
                          <a:rPr lang="en-GB" sz="2400" b="0" i="1" smtClean="0"/>
                          <m:t>𝑑</m:t>
                        </m:r>
                      </m:e>
                      <m:sub>
                        <m:r>
                          <a:rPr lang="en-GB" sz="2400" b="0" i="1" smtClean="0"/>
                          <m:t>𝑙</m:t>
                        </m:r>
                      </m:sub>
                    </m:sSub>
                  </m:oMath>
                </a14:m>
                <a:r>
                  <a:rPr lang="en-US" sz="2400" dirty="0"/>
                  <a:t> in each time slot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ED6898-3D36-CF91-65D8-7213D20E2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695" y="1582340"/>
                <a:ext cx="5499740" cy="3693319"/>
              </a:xfrm>
              <a:prstGeom prst="rect">
                <a:avLst/>
              </a:prstGeom>
              <a:blipFill>
                <a:blip r:embed="rId2"/>
                <a:stretch>
                  <a:fillRect l="-1613" t="-1370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diagram of a diagram&#10;&#10;Description automatically generated">
            <a:extLst>
              <a:ext uri="{FF2B5EF4-FFF2-40B4-BE49-F238E27FC236}">
                <a16:creationId xmlns:a16="http://schemas.microsoft.com/office/drawing/2014/main" id="{BBB40FA9-75A3-F545-9880-F4D5C1350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65" y="1452975"/>
            <a:ext cx="6118150" cy="37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45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A7B28-0DD9-29E2-81DF-3FC9EA754E9B}"/>
              </a:ext>
            </a:extLst>
          </p:cNvPr>
          <p:cNvSpPr txBox="1"/>
          <p:nvPr/>
        </p:nvSpPr>
        <p:spPr>
          <a:xfrm>
            <a:off x="6587819" y="332278"/>
            <a:ext cx="3004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System Dynamics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6C93A-2818-2564-B683-842ACC30F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80" y="1791286"/>
            <a:ext cx="6069517" cy="874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C2F5E3-3246-3B4D-16FB-D7328E480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2665708"/>
            <a:ext cx="3731296" cy="466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41855D-F526-8005-B150-AD9617FEC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214" y="3291399"/>
            <a:ext cx="9045209" cy="7078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919F19-1E00-B937-8840-10331D7B5236}"/>
                  </a:ext>
                </a:extLst>
              </p:cNvPr>
              <p:cNvSpPr txBox="1"/>
              <p:nvPr/>
            </p:nvSpPr>
            <p:spPr>
              <a:xfrm>
                <a:off x="2065214" y="4250028"/>
                <a:ext cx="810909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           :  Queue size of type ‘r’ requests at the beginning of time slot ‘ t’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:  Available link ‘l’ entanglements at the beginning of time slot 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 : Selected number of type ‘r’ requests for service in slot ‘t’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:  Selected number of  link ‘l’  entanglements for swapping in slot ‘t’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919F19-1E00-B937-8840-10331D7B5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214" y="4250028"/>
                <a:ext cx="8109096" cy="1631216"/>
              </a:xfrm>
              <a:prstGeom prst="rect">
                <a:avLst/>
              </a:prstGeom>
              <a:blipFill>
                <a:blip r:embed="rId5"/>
                <a:stretch>
                  <a:fillRect l="-625" t="-1538" b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241D70-A17C-2730-2266-72F48009DAE6}"/>
                  </a:ext>
                </a:extLst>
              </p:cNvPr>
              <p:cNvSpPr txBox="1"/>
              <p:nvPr/>
            </p:nvSpPr>
            <p:spPr>
              <a:xfrm>
                <a:off x="2457180" y="4329052"/>
                <a:ext cx="5886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241D70-A17C-2730-2266-72F48009D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180" y="4329052"/>
                <a:ext cx="588687" cy="276999"/>
              </a:xfrm>
              <a:prstGeom prst="rect">
                <a:avLst/>
              </a:prstGeom>
              <a:blipFill>
                <a:blip r:embed="rId6"/>
                <a:stretch>
                  <a:fillRect l="-12500" r="-125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92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51FF7-F070-3C1E-E85F-FE533AC7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B315C0-CF37-6E8C-E882-D408B537EBB9}"/>
              </a:ext>
            </a:extLst>
          </p:cNvPr>
          <p:cNvSpPr txBox="1"/>
          <p:nvPr/>
        </p:nvSpPr>
        <p:spPr>
          <a:xfrm>
            <a:off x="4037802" y="242125"/>
            <a:ext cx="2472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Related Works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0B6C5-4EB7-B4AC-BE80-72C4FC785DFA}"/>
              </a:ext>
            </a:extLst>
          </p:cNvPr>
          <p:cNvSpPr txBox="1"/>
          <p:nvPr/>
        </p:nvSpPr>
        <p:spPr>
          <a:xfrm>
            <a:off x="1041400" y="1447800"/>
            <a:ext cx="988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G. </a:t>
            </a:r>
            <a:r>
              <a:rPr lang="en-GB" sz="2400" dirty="0" err="1"/>
              <a:t>Vardoyan</a:t>
            </a:r>
            <a:r>
              <a:rPr lang="en-GB" sz="2400" dirty="0"/>
              <a:t>, S. Guha, P. Nain and D. Towsley, "</a:t>
            </a:r>
            <a:r>
              <a:rPr lang="en-GB" sz="2400" dirty="0">
                <a:solidFill>
                  <a:schemeClr val="accent2"/>
                </a:solidFill>
              </a:rPr>
              <a:t> On the Stochastic Analysis of a Quantum Entanglement Distribution Switch,</a:t>
            </a:r>
            <a:r>
              <a:rPr lang="en-GB" sz="2400" dirty="0"/>
              <a:t>" in </a:t>
            </a:r>
            <a:r>
              <a:rPr lang="en-GB" sz="2400" i="1" dirty="0"/>
              <a:t>IEEE Transactions on Quantum Engineering</a:t>
            </a:r>
            <a:r>
              <a:rPr lang="en-GB" sz="2400" dirty="0"/>
              <a:t>, vol. 2, pp. 1-16, 2021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Vasantam,</a:t>
            </a:r>
            <a:r>
              <a:rPr lang="en-GB" sz="2400" dirty="0"/>
              <a:t> </a:t>
            </a:r>
            <a:r>
              <a:rPr lang="en-GB" sz="2400" dirty="0" err="1"/>
              <a:t>Thirupathaiah</a:t>
            </a:r>
            <a:r>
              <a:rPr lang="en-GB" sz="2400" dirty="0"/>
              <a:t>, and Don Towsley. "</a:t>
            </a:r>
            <a:r>
              <a:rPr lang="en-GB" sz="2400" dirty="0">
                <a:solidFill>
                  <a:schemeClr val="accent2"/>
                </a:solidFill>
              </a:rPr>
              <a:t>A throughput optimal scheduling policy for a quantum switch,</a:t>
            </a:r>
            <a:r>
              <a:rPr lang="en-GB" sz="2400" dirty="0"/>
              <a:t>" </a:t>
            </a:r>
            <a:r>
              <a:rPr lang="en-GB" sz="2400" i="1" dirty="0"/>
              <a:t>Quantum Computing, Communication, and Simulation II</a:t>
            </a:r>
            <a:r>
              <a:rPr lang="en-GB" sz="2400" dirty="0"/>
              <a:t>. Vol. 12015. SPIE, 2022.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Zubeldia</a:t>
            </a:r>
            <a:r>
              <a:rPr lang="en-GB" sz="2400" dirty="0"/>
              <a:t>, Martin, </a:t>
            </a:r>
            <a:r>
              <a:rPr lang="en-GB" sz="2400" dirty="0" err="1"/>
              <a:t>Prakirt</a:t>
            </a:r>
            <a:r>
              <a:rPr lang="en-GB" sz="2400" dirty="0"/>
              <a:t> R. Jhunjhunwala, and Siva </a:t>
            </a:r>
            <a:r>
              <a:rPr lang="en-GB" sz="2400" dirty="0" err="1"/>
              <a:t>Theja</a:t>
            </a:r>
            <a:r>
              <a:rPr lang="en-GB" sz="2400" dirty="0"/>
              <a:t> </a:t>
            </a:r>
            <a:r>
              <a:rPr lang="en-GB" sz="2400" dirty="0" err="1"/>
              <a:t>Maguluri</a:t>
            </a:r>
            <a:r>
              <a:rPr lang="en-GB" sz="2400" dirty="0"/>
              <a:t>. "</a:t>
            </a:r>
            <a:r>
              <a:rPr lang="en-GB" sz="2400" dirty="0">
                <a:solidFill>
                  <a:schemeClr val="accent2"/>
                </a:solidFill>
              </a:rPr>
              <a:t>Matching Queues with Abandonments in Quantum Switches: Stability and Throughput Analysis,</a:t>
            </a:r>
            <a:r>
              <a:rPr lang="en-GB" sz="2400" dirty="0"/>
              <a:t>" </a:t>
            </a:r>
            <a:r>
              <a:rPr lang="en-GB" sz="2400" i="1" dirty="0"/>
              <a:t>Operations Research, 2025.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0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76BF-205C-8294-AF66-8FB25CC4B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B49CDE-C661-28A6-FAA9-3CCB19C4EFAE}"/>
              </a:ext>
            </a:extLst>
          </p:cNvPr>
          <p:cNvSpPr txBox="1"/>
          <p:nvPr/>
        </p:nvSpPr>
        <p:spPr>
          <a:xfrm>
            <a:off x="4037802" y="242125"/>
            <a:ext cx="2952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DIN Condensed" pitchFamily="2" charset="0"/>
              </a:rPr>
              <a:t>MaxWeight</a:t>
            </a:r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 Policy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D8B051-F713-64A5-FCE5-0DDF1691EB94}"/>
                  </a:ext>
                </a:extLst>
              </p:cNvPr>
              <p:cNvSpPr txBox="1"/>
              <p:nvPr/>
            </p:nvSpPr>
            <p:spPr>
              <a:xfrm>
                <a:off x="1435100" y="1852386"/>
                <a:ext cx="10275762" cy="1114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any time, the </a:t>
                </a:r>
                <a:r>
                  <a:rPr lang="en-US" sz="2400" dirty="0" err="1"/>
                  <a:t>MaxWeight</a:t>
                </a:r>
                <a:r>
                  <a:rPr lang="en-US" sz="2400" dirty="0"/>
                  <a:t> policy selects a schedule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/>
                        </m:ctrlPr>
                      </m:sSupPr>
                      <m:e>
                        <m:r>
                          <a:rPr lang="en-GB" sz="2400" b="1" i="0" smtClean="0"/>
                          <m:t>𝐧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400" b="0" i="0" smtClean="0"/>
                          <m:t>MW</m:t>
                        </m:r>
                      </m:sup>
                    </m:sSup>
                  </m:oMath>
                </a14:m>
                <a:r>
                  <a:rPr lang="en-US" sz="2400" dirty="0"/>
                  <a:t> by maximizing </a:t>
                </a: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D8B051-F713-64A5-FCE5-0DDF1691E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100" y="1852386"/>
                <a:ext cx="10275762" cy="1114536"/>
              </a:xfrm>
              <a:prstGeom prst="rect">
                <a:avLst/>
              </a:prstGeom>
              <a:blipFill>
                <a:blip r:embed="rId2"/>
                <a:stretch>
                  <a:fillRect l="-740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103DBA6-976A-D43A-6F02-92E5AC11DDCD}"/>
              </a:ext>
            </a:extLst>
          </p:cNvPr>
          <p:cNvSpPr txBox="1"/>
          <p:nvPr/>
        </p:nvSpPr>
        <p:spPr>
          <a:xfrm>
            <a:off x="2821214" y="3125908"/>
            <a:ext cx="250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MaxWeight</a:t>
            </a:r>
            <a:r>
              <a:rPr lang="en-US" sz="2400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BB8A3-4123-71BD-7885-39BE9EA6D2CA}"/>
              </a:ext>
            </a:extLst>
          </p:cNvPr>
          <p:cNvSpPr txBox="1"/>
          <p:nvPr/>
        </p:nvSpPr>
        <p:spPr>
          <a:xfrm>
            <a:off x="1435100" y="4757345"/>
            <a:ext cx="9861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Easy to implement as it does not require the </a:t>
            </a:r>
            <a:r>
              <a:rPr lang="en-US" sz="2400" dirty="0">
                <a:solidFill>
                  <a:schemeClr val="accent2"/>
                </a:solidFill>
              </a:rPr>
              <a:t>knowledge of arrival rates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754FC-C9CB-986B-CB42-764D7D4E1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646" y="2929604"/>
            <a:ext cx="3530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16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DC15E-26F9-A95A-086E-BAECD584A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DF6FB1-38B5-396C-7624-99D9C6E019D8}"/>
              </a:ext>
            </a:extLst>
          </p:cNvPr>
          <p:cNvSpPr txBox="1"/>
          <p:nvPr/>
        </p:nvSpPr>
        <p:spPr>
          <a:xfrm>
            <a:off x="4037802" y="242125"/>
            <a:ext cx="3322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Research Questions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5B5AE-1BDB-CDFE-5F45-51DAB298E403}"/>
              </a:ext>
            </a:extLst>
          </p:cNvPr>
          <p:cNvSpPr txBox="1"/>
          <p:nvPr/>
        </p:nvSpPr>
        <p:spPr>
          <a:xfrm>
            <a:off x="536447" y="2033369"/>
            <a:ext cx="1112554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dirty="0"/>
              <a:t>Can </a:t>
            </a:r>
            <a:r>
              <a:rPr lang="en-US" sz="2800" dirty="0" err="1"/>
              <a:t>MaxWeight</a:t>
            </a:r>
            <a:r>
              <a:rPr lang="en-US" sz="2800" dirty="0"/>
              <a:t>-type schemes achieve maximum capacity for </a:t>
            </a:r>
          </a:p>
          <a:p>
            <a:r>
              <a:rPr lang="en-US" sz="2800" dirty="0"/>
              <a:t>         Quantum Switches also?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Ans.   No, we need new algorithms</a:t>
            </a:r>
          </a:p>
          <a:p>
            <a:pPr marL="742950" indent="-742950">
              <a:buFont typeface="+mj-lt"/>
              <a:buAutoNum type="arabicPeriod"/>
            </a:pPr>
            <a:endParaRPr lang="en-US" sz="2800" dirty="0"/>
          </a:p>
          <a:p>
            <a:r>
              <a:rPr lang="en-US" sz="2800" dirty="0"/>
              <a:t>2.      Can we find a throughput-optimal scheme for Quantum Switches?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Ans.   Yes, using RL/MDP algorithms</a:t>
            </a:r>
          </a:p>
          <a:p>
            <a:endParaRPr lang="en-US" sz="3600" b="1" dirty="0">
              <a:latin typeface="DIN Condensed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51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7527E-026F-C70C-8286-1B27D61EF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A5E1BA-BE3F-3016-65AA-92F448BE7DE9}"/>
              </a:ext>
            </a:extLst>
          </p:cNvPr>
          <p:cNvSpPr txBox="1"/>
          <p:nvPr/>
        </p:nvSpPr>
        <p:spPr>
          <a:xfrm>
            <a:off x="3720302" y="244488"/>
            <a:ext cx="7602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DIN Condensed" pitchFamily="2" charset="0"/>
              </a:rPr>
              <a:t>MaxWeight</a:t>
            </a:r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 Doesn’t Work for a Quantum Switch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5B62CD-DBF6-3361-E04E-3A585E7F712A}"/>
              </a:ext>
            </a:extLst>
          </p:cNvPr>
          <p:cNvSpPr/>
          <p:nvPr/>
        </p:nvSpPr>
        <p:spPr>
          <a:xfrm>
            <a:off x="2434855" y="1339702"/>
            <a:ext cx="584791" cy="1605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4806B4-DA73-7F22-53BE-B83BAF61ABC4}"/>
              </a:ext>
            </a:extLst>
          </p:cNvPr>
          <p:cNvSpPr/>
          <p:nvPr/>
        </p:nvSpPr>
        <p:spPr>
          <a:xfrm>
            <a:off x="3483933" y="1339701"/>
            <a:ext cx="584791" cy="1605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CD4A34-CE80-0288-DF86-A7BD6C882286}"/>
              </a:ext>
            </a:extLst>
          </p:cNvPr>
          <p:cNvSpPr/>
          <p:nvPr/>
        </p:nvSpPr>
        <p:spPr>
          <a:xfrm>
            <a:off x="4462129" y="1339701"/>
            <a:ext cx="584791" cy="1605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F43E32-D790-2A66-15CC-8E141D9D53E4}"/>
              </a:ext>
            </a:extLst>
          </p:cNvPr>
          <p:cNvSpPr/>
          <p:nvPr/>
        </p:nvSpPr>
        <p:spPr>
          <a:xfrm rot="5400000">
            <a:off x="3588485" y="-215312"/>
            <a:ext cx="375685" cy="3110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A3F9F-D70F-322A-58CD-02B697BE2E63}"/>
              </a:ext>
            </a:extLst>
          </p:cNvPr>
          <p:cNvSpPr txBox="1"/>
          <p:nvPr/>
        </p:nvSpPr>
        <p:spPr>
          <a:xfrm>
            <a:off x="563526" y="3147236"/>
            <a:ext cx="12546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t=2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t=3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4EBE1-4087-E705-B422-4B3A50F44AA8}"/>
              </a:ext>
            </a:extLst>
          </p:cNvPr>
          <p:cNvSpPr/>
          <p:nvPr/>
        </p:nvSpPr>
        <p:spPr>
          <a:xfrm>
            <a:off x="2434856" y="2690038"/>
            <a:ext cx="584790" cy="276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E59E87-A6FD-A3E4-9436-00EED7FE1111}"/>
              </a:ext>
            </a:extLst>
          </p:cNvPr>
          <p:cNvSpPr/>
          <p:nvPr/>
        </p:nvSpPr>
        <p:spPr>
          <a:xfrm>
            <a:off x="2438395" y="2406499"/>
            <a:ext cx="584790" cy="276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A46D8F-D538-361C-7898-2D11D7C94771}"/>
              </a:ext>
            </a:extLst>
          </p:cNvPr>
          <p:cNvSpPr/>
          <p:nvPr/>
        </p:nvSpPr>
        <p:spPr>
          <a:xfrm>
            <a:off x="2438395" y="2119422"/>
            <a:ext cx="584790" cy="276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76FDE6-8A28-47EA-BE4B-2C946C2DCE9D}"/>
              </a:ext>
            </a:extLst>
          </p:cNvPr>
          <p:cNvSpPr/>
          <p:nvPr/>
        </p:nvSpPr>
        <p:spPr>
          <a:xfrm>
            <a:off x="3480394" y="2682948"/>
            <a:ext cx="584790" cy="276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8B0FB-8FCB-F582-675D-51584808D9B1}"/>
              </a:ext>
            </a:extLst>
          </p:cNvPr>
          <p:cNvSpPr/>
          <p:nvPr/>
        </p:nvSpPr>
        <p:spPr>
          <a:xfrm>
            <a:off x="3483933" y="2399409"/>
            <a:ext cx="584790" cy="276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AF165E-8FF1-1D18-848D-C538EA604DA0}"/>
              </a:ext>
            </a:extLst>
          </p:cNvPr>
          <p:cNvSpPr/>
          <p:nvPr/>
        </p:nvSpPr>
        <p:spPr>
          <a:xfrm>
            <a:off x="3483933" y="2122965"/>
            <a:ext cx="584790" cy="276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A99284-4516-016F-E201-0E36D9073C12}"/>
              </a:ext>
            </a:extLst>
          </p:cNvPr>
          <p:cNvSpPr/>
          <p:nvPr/>
        </p:nvSpPr>
        <p:spPr>
          <a:xfrm>
            <a:off x="4462132" y="2675857"/>
            <a:ext cx="584790" cy="276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B6595-E73B-E3D0-EAA2-7D9F92F6E099}"/>
              </a:ext>
            </a:extLst>
          </p:cNvPr>
          <p:cNvSpPr/>
          <p:nvPr/>
        </p:nvSpPr>
        <p:spPr>
          <a:xfrm>
            <a:off x="4465671" y="2392318"/>
            <a:ext cx="584790" cy="276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D9773-C3EB-7EE5-8F1F-A7096B400A9C}"/>
              </a:ext>
            </a:extLst>
          </p:cNvPr>
          <p:cNvSpPr/>
          <p:nvPr/>
        </p:nvSpPr>
        <p:spPr>
          <a:xfrm>
            <a:off x="4465671" y="2115874"/>
            <a:ext cx="584790" cy="276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9B556B-3472-6CDE-54BA-F03F7303C39F}"/>
              </a:ext>
            </a:extLst>
          </p:cNvPr>
          <p:cNvSpPr/>
          <p:nvPr/>
        </p:nvSpPr>
        <p:spPr>
          <a:xfrm>
            <a:off x="2519914" y="3168502"/>
            <a:ext cx="414671" cy="40403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80BACC-3BF2-11FF-B88D-BB67F95140A1}"/>
              </a:ext>
            </a:extLst>
          </p:cNvPr>
          <p:cNvSpPr/>
          <p:nvPr/>
        </p:nvSpPr>
        <p:spPr>
          <a:xfrm>
            <a:off x="3565453" y="3982145"/>
            <a:ext cx="414671" cy="40403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6C2216-F963-114B-87C2-3254CB75E515}"/>
              </a:ext>
            </a:extLst>
          </p:cNvPr>
          <p:cNvSpPr/>
          <p:nvPr/>
        </p:nvSpPr>
        <p:spPr>
          <a:xfrm>
            <a:off x="4547188" y="4642885"/>
            <a:ext cx="414671" cy="40403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EFE7C3-434F-2AA6-2B1D-E16E4E7E77C1}"/>
              </a:ext>
            </a:extLst>
          </p:cNvPr>
          <p:cNvCxnSpPr>
            <a:stCxn id="17" idx="4"/>
          </p:cNvCxnSpPr>
          <p:nvPr/>
        </p:nvCxnSpPr>
        <p:spPr>
          <a:xfrm flipH="1">
            <a:off x="2727249" y="3572540"/>
            <a:ext cx="1" cy="147438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E92CEDF-59ED-06CD-A82E-1E76F14F8408}"/>
              </a:ext>
            </a:extLst>
          </p:cNvPr>
          <p:cNvCxnSpPr>
            <a:cxnSpLocks/>
          </p:cNvCxnSpPr>
          <p:nvPr/>
        </p:nvCxnSpPr>
        <p:spPr>
          <a:xfrm>
            <a:off x="3772789" y="4368461"/>
            <a:ext cx="0" cy="67846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2EDDEDA-CC60-B053-F4CC-53F048674FB7}"/>
              </a:ext>
            </a:extLst>
          </p:cNvPr>
          <p:cNvSpPr/>
          <p:nvPr/>
        </p:nvSpPr>
        <p:spPr>
          <a:xfrm>
            <a:off x="4465671" y="2675855"/>
            <a:ext cx="439480" cy="276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8E2B3C-C865-BCCE-6E8F-C6BA8ADA6726}"/>
              </a:ext>
            </a:extLst>
          </p:cNvPr>
          <p:cNvSpPr/>
          <p:nvPr/>
        </p:nvSpPr>
        <p:spPr>
          <a:xfrm>
            <a:off x="4469210" y="2392316"/>
            <a:ext cx="439480" cy="276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B520CD-68C5-4272-D768-75FD3E19A981}"/>
              </a:ext>
            </a:extLst>
          </p:cNvPr>
          <p:cNvSpPr/>
          <p:nvPr/>
        </p:nvSpPr>
        <p:spPr>
          <a:xfrm>
            <a:off x="4469210" y="2115872"/>
            <a:ext cx="439480" cy="276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3A63E7-8F1B-B2E5-9520-B63EBB20220C}"/>
              </a:ext>
            </a:extLst>
          </p:cNvPr>
          <p:cNvSpPr/>
          <p:nvPr/>
        </p:nvSpPr>
        <p:spPr>
          <a:xfrm>
            <a:off x="4465669" y="2679405"/>
            <a:ext cx="184303" cy="276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7CB7C0-E5C8-AED9-11B1-859BEDF65F25}"/>
              </a:ext>
            </a:extLst>
          </p:cNvPr>
          <p:cNvSpPr/>
          <p:nvPr/>
        </p:nvSpPr>
        <p:spPr>
          <a:xfrm>
            <a:off x="4469208" y="2395866"/>
            <a:ext cx="184303" cy="276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13EBFD-C217-E68B-B6AB-38E449B1F353}"/>
              </a:ext>
            </a:extLst>
          </p:cNvPr>
          <p:cNvSpPr/>
          <p:nvPr/>
        </p:nvSpPr>
        <p:spPr>
          <a:xfrm>
            <a:off x="4469208" y="2119422"/>
            <a:ext cx="184303" cy="276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8377D3-A124-DAA7-4198-319B5EB00E79}"/>
                  </a:ext>
                </a:extLst>
              </p:cNvPr>
              <p:cNvSpPr txBox="1"/>
              <p:nvPr/>
            </p:nvSpPr>
            <p:spPr>
              <a:xfrm>
                <a:off x="5186134" y="1760890"/>
                <a:ext cx="7341313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One type r request arrives with probability       every three</a:t>
                </a:r>
              </a:p>
              <a:p>
                <a:r>
                  <a:rPr lang="en-GB" sz="2000" dirty="0"/>
                  <a:t>        time slots</a:t>
                </a:r>
                <a:endParaRPr lang="en-GB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With </a:t>
                </a:r>
                <a:r>
                  <a:rPr lang="en-US" sz="2000" dirty="0" err="1"/>
                  <a:t>MaxWeight</a:t>
                </a:r>
                <a:r>
                  <a:rPr lang="en-US" sz="2000" dirty="0"/>
                  <a:t>, First two queues starve out the final queue.</a:t>
                </a:r>
                <a:endParaRPr lang="en-US" sz="3200" dirty="0"/>
              </a:p>
              <a:p>
                <a:r>
                  <a:rPr lang="en-US" sz="2000" dirty="0"/>
                  <a:t>(Because it does not plan ahead)</a:t>
                </a:r>
              </a:p>
              <a:p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Stability condition for </a:t>
                </a:r>
                <a:r>
                  <a:rPr lang="en-US" sz="2000" dirty="0" err="1"/>
                  <a:t>MaxWeight</a:t>
                </a:r>
                <a:r>
                  <a:rPr lang="en-US" sz="2000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Capacity Region: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&lt;1,  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&lt;1</m:t>
                    </m:r>
                    <m:r>
                      <m:rPr>
                        <m:lit/>
                      </m:rP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MaxWeight</a:t>
                </a:r>
                <a:r>
                  <a:rPr lang="en-US" sz="2000" dirty="0"/>
                  <a:t> is unstable for                 ,  for all r.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8377D3-A124-DAA7-4198-319B5EB00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34" y="1760890"/>
                <a:ext cx="7341313" cy="3447098"/>
              </a:xfrm>
              <a:prstGeom prst="rect">
                <a:avLst/>
              </a:prstGeom>
              <a:blipFill>
                <a:blip r:embed="rId2"/>
                <a:stretch>
                  <a:fillRect l="-864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2F36CF62-2B03-BECA-06E4-5426D1C44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15" y="5327014"/>
            <a:ext cx="8843964" cy="7078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C4EDC1-7A0E-3EE1-EDB2-FEEE50507D86}"/>
                  </a:ext>
                </a:extLst>
              </p:cNvPr>
              <p:cNvSpPr txBox="1"/>
              <p:nvPr/>
            </p:nvSpPr>
            <p:spPr>
              <a:xfrm>
                <a:off x="8418144" y="4567905"/>
                <a:ext cx="8772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C4EDC1-7A0E-3EE1-EDB2-FEEE50507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144" y="4567905"/>
                <a:ext cx="877291" cy="276999"/>
              </a:xfrm>
              <a:prstGeom prst="rect">
                <a:avLst/>
              </a:prstGeom>
              <a:blipFill>
                <a:blip r:embed="rId4"/>
                <a:stretch>
                  <a:fillRect l="-5714" r="-571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72C725-8C14-414F-5200-CF99140EA3D3}"/>
                  </a:ext>
                </a:extLst>
              </p:cNvPr>
              <p:cNvSpPr txBox="1"/>
              <p:nvPr/>
            </p:nvSpPr>
            <p:spPr>
              <a:xfrm>
                <a:off x="7287441" y="3278806"/>
                <a:ext cx="61110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72C725-8C14-414F-5200-CF99140EA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441" y="3278806"/>
                <a:ext cx="61110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8F21C4-BD40-4637-4376-83D4562A1DC3}"/>
                  </a:ext>
                </a:extLst>
              </p:cNvPr>
              <p:cNvSpPr txBox="1"/>
              <p:nvPr/>
            </p:nvSpPr>
            <p:spPr>
              <a:xfrm>
                <a:off x="10170534" y="1834311"/>
                <a:ext cx="3448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8F21C4-BD40-4637-4376-83D4562A1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534" y="1834311"/>
                <a:ext cx="344838" cy="553998"/>
              </a:xfrm>
              <a:prstGeom prst="rect">
                <a:avLst/>
              </a:prstGeom>
              <a:blipFill>
                <a:blip r:embed="rId6"/>
                <a:stretch>
                  <a:fillRect l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569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0E54B-9D20-790B-057D-941C61AF5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04E1A-70DF-77BD-F789-C234FC2E4B84}"/>
              </a:ext>
            </a:extLst>
          </p:cNvPr>
          <p:cNvSpPr txBox="1"/>
          <p:nvPr/>
        </p:nvSpPr>
        <p:spPr>
          <a:xfrm>
            <a:off x="4634702" y="191325"/>
            <a:ext cx="6159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DIN Condensed" pitchFamily="2" charset="0"/>
              </a:rPr>
              <a:t>MaxWeight</a:t>
            </a:r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 drift for a Quantum Switch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A4452-D4F1-91AE-33C6-13F3B091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42" y="1653934"/>
            <a:ext cx="5916887" cy="35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4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6085A7-CBE0-6C8C-85E3-B135A26F8213}"/>
              </a:ext>
            </a:extLst>
          </p:cNvPr>
          <p:cNvSpPr txBox="1"/>
          <p:nvPr/>
        </p:nvSpPr>
        <p:spPr>
          <a:xfrm>
            <a:off x="5230577" y="184068"/>
            <a:ext cx="150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OUTLINE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FE9695E-7B81-339B-E0CF-5664714E4A44}"/>
              </a:ext>
            </a:extLst>
          </p:cNvPr>
          <p:cNvSpPr txBox="1">
            <a:spLocks/>
          </p:cNvSpPr>
          <p:nvPr/>
        </p:nvSpPr>
        <p:spPr>
          <a:xfrm>
            <a:off x="1371710" y="1966772"/>
            <a:ext cx="10719198" cy="470716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/>
            </a:pPr>
            <a:r>
              <a:rPr lang="en-GB" sz="2800" b="0" dirty="0">
                <a:latin typeface="+mn-lt"/>
              </a:rPr>
              <a:t>Quantum Networks: Basics and Motivation for Quantum Networking</a:t>
            </a:r>
          </a:p>
          <a:p>
            <a:pPr marL="742950" indent="-742950" algn="l">
              <a:buFont typeface="+mj-lt"/>
              <a:buAutoNum type="arabicPeriod"/>
            </a:pPr>
            <a:endParaRPr lang="en-US" sz="2800" b="0" dirty="0">
              <a:latin typeface="+mn-lt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2800" b="0" dirty="0">
                <a:latin typeface="+mn-lt"/>
              </a:rPr>
              <a:t>Switching Architectures: Classical and Quantum</a:t>
            </a:r>
          </a:p>
          <a:p>
            <a:pPr marL="742950" indent="-742950" algn="l">
              <a:buFont typeface="+mj-lt"/>
              <a:buAutoNum type="arabicPeriod"/>
            </a:pPr>
            <a:endParaRPr lang="en-US" sz="2800" b="0" dirty="0">
              <a:latin typeface="+mn-lt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2800" b="0" dirty="0">
                <a:latin typeface="+mn-lt"/>
              </a:rPr>
              <a:t>Results: Capacity and Throughput Optimality</a:t>
            </a:r>
          </a:p>
          <a:p>
            <a:pPr algn="l"/>
            <a:endParaRPr lang="en-US" sz="4000" b="0" dirty="0">
              <a:latin typeface="DIN Condensed" pitchFamily="2" charset="0"/>
            </a:endParaRPr>
          </a:p>
          <a:p>
            <a:pPr marL="742950" indent="-742950" algn="l">
              <a:buFont typeface="+mj-lt"/>
              <a:buAutoNum type="arabicPeriod"/>
            </a:pPr>
            <a:endParaRPr lang="en-US" sz="4000" b="0" dirty="0">
              <a:latin typeface="DIN Condensed" pitchFamily="2" charset="0"/>
            </a:endParaRPr>
          </a:p>
          <a:p>
            <a:pPr algn="l"/>
            <a:endParaRPr lang="en-US" sz="4000" b="0" dirty="0">
              <a:latin typeface="DIN Condensed" pitchFamily="2" charset="0"/>
            </a:endParaRPr>
          </a:p>
          <a:p>
            <a:pPr lvl="1" algn="l"/>
            <a:r>
              <a:rPr lang="en-US" sz="3600" dirty="0">
                <a:latin typeface="DIN Condensed" pitchFamily="2" charset="0"/>
              </a:rPr>
              <a:t>  </a:t>
            </a:r>
          </a:p>
          <a:p>
            <a:pPr lvl="1" algn="l"/>
            <a:endParaRPr lang="en-US" sz="3600" b="0" dirty="0">
              <a:latin typeface="DIN Condensed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63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D9113-DE4A-69DC-F91E-ABABF7347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42DBEB-35FB-C71E-E0F4-D45C33FFC282}"/>
              </a:ext>
            </a:extLst>
          </p:cNvPr>
          <p:cNvSpPr txBox="1"/>
          <p:nvPr/>
        </p:nvSpPr>
        <p:spPr>
          <a:xfrm>
            <a:off x="5315838" y="176460"/>
            <a:ext cx="3907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Lyapunov Function Drift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pic>
        <p:nvPicPr>
          <p:cNvPr id="2" name="Picture 1" descr="A diagram of a diagram&#10;&#10;Description automatically generated">
            <a:extLst>
              <a:ext uri="{FF2B5EF4-FFF2-40B4-BE49-F238E27FC236}">
                <a16:creationId xmlns:a16="http://schemas.microsoft.com/office/drawing/2014/main" id="{ADEC0ECD-0D62-3C15-83AF-75CF74E7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7" y="2344001"/>
            <a:ext cx="5409803" cy="3297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D8F675-E8B4-EDB8-DCA1-14D4790639A4}"/>
              </a:ext>
            </a:extLst>
          </p:cNvPr>
          <p:cNvSpPr txBox="1"/>
          <p:nvPr/>
        </p:nvSpPr>
        <p:spPr>
          <a:xfrm>
            <a:off x="5967160" y="6224988"/>
            <a:ext cx="553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DIN Condense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50404-CA7F-F544-E2A5-CF657562314F}"/>
              </a:ext>
            </a:extLst>
          </p:cNvPr>
          <p:cNvSpPr txBox="1"/>
          <p:nvPr/>
        </p:nvSpPr>
        <p:spPr>
          <a:xfrm>
            <a:off x="5799053" y="3900438"/>
            <a:ext cx="5279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To have maximum negative drift , we must maximize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6C563A-B43B-CD1D-F12C-74682B3EED74}"/>
              </a:ext>
            </a:extLst>
          </p:cNvPr>
          <p:cNvSpPr txBox="1"/>
          <p:nvPr/>
        </p:nvSpPr>
        <p:spPr>
          <a:xfrm>
            <a:off x="5894665" y="1580149"/>
            <a:ext cx="573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As LLEs expire with some probabilities, we expect two-time scale separation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355E7-6400-9CA5-3ECF-6FD524846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536" y="2552505"/>
            <a:ext cx="5279522" cy="753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E7B4C-AEB2-CE28-097A-3552EC131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061" y="4747865"/>
            <a:ext cx="3898891" cy="1011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D29AE-3613-1516-2BDC-62300CCB6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952" y="3377143"/>
            <a:ext cx="1388622" cy="589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0ABAC-8F7B-CCEE-4DDC-D9E8AD2050B4}"/>
              </a:ext>
            </a:extLst>
          </p:cNvPr>
          <p:cNvSpPr txBox="1"/>
          <p:nvPr/>
        </p:nvSpPr>
        <p:spPr>
          <a:xfrm>
            <a:off x="6928834" y="3429000"/>
            <a:ext cx="118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3644592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1D0FC-EF39-69E8-C102-AD7F02947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8224D2-1070-F342-5398-096440C4A8B3}"/>
              </a:ext>
            </a:extLst>
          </p:cNvPr>
          <p:cNvSpPr txBox="1"/>
          <p:nvPr/>
        </p:nvSpPr>
        <p:spPr>
          <a:xfrm>
            <a:off x="3631402" y="229425"/>
            <a:ext cx="8371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MDP and Reinforcement Learning for Switch Design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F31DB-4279-9768-42F6-FCC995FCCDF8}"/>
              </a:ext>
            </a:extLst>
          </p:cNvPr>
          <p:cNvSpPr txBox="1"/>
          <p:nvPr/>
        </p:nvSpPr>
        <p:spPr>
          <a:xfrm>
            <a:off x="546099" y="1401244"/>
            <a:ext cx="773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Average Reward Markov Decision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AE591-3CCA-6684-8D40-8E2270B68646}"/>
              </a:ext>
            </a:extLst>
          </p:cNvPr>
          <p:cNvSpPr txBox="1"/>
          <p:nvPr/>
        </p:nvSpPr>
        <p:spPr>
          <a:xfrm>
            <a:off x="622932" y="3453214"/>
            <a:ext cx="485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Bellman Equation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34F3DB-CE59-614E-2D5C-FD5F79046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046" y="4032301"/>
            <a:ext cx="7772400" cy="898317"/>
          </a:xfrm>
          <a:prstGeom prst="rect">
            <a:avLst/>
          </a:prstGeom>
        </p:spPr>
      </p:pic>
      <p:pic>
        <p:nvPicPr>
          <p:cNvPr id="10" name="Picture 9" descr="A black and white math symbols&#10;&#10;Description automatically generated">
            <a:extLst>
              <a:ext uri="{FF2B5EF4-FFF2-40B4-BE49-F238E27FC236}">
                <a16:creationId xmlns:a16="http://schemas.microsoft.com/office/drawing/2014/main" id="{3B7E2DA8-A595-55EC-4565-1910BB64A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678" y="2023326"/>
            <a:ext cx="6347012" cy="13124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C8E1B6-79A2-3EA2-F512-57B86D0E50D0}"/>
                  </a:ext>
                </a:extLst>
              </p:cNvPr>
              <p:cNvSpPr txBox="1"/>
              <p:nvPr/>
            </p:nvSpPr>
            <p:spPr>
              <a:xfrm>
                <a:off x="5168306" y="3108149"/>
                <a:ext cx="6771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C8E1B6-79A2-3EA2-F512-57B86D0E5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06" y="3108149"/>
                <a:ext cx="677108" cy="307777"/>
              </a:xfrm>
              <a:prstGeom prst="rect">
                <a:avLst/>
              </a:prstGeom>
              <a:blipFill>
                <a:blip r:embed="rId4"/>
                <a:stretch>
                  <a:fillRect l="-5556" r="-1296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66009C5-A39F-1AD6-4473-266A358FFDE6}"/>
              </a:ext>
            </a:extLst>
          </p:cNvPr>
          <p:cNvSpPr txBox="1"/>
          <p:nvPr/>
        </p:nvSpPr>
        <p:spPr>
          <a:xfrm>
            <a:off x="1564934" y="3060532"/>
            <a:ext cx="386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Optimal policy is denoted by </a:t>
            </a:r>
          </a:p>
        </p:txBody>
      </p:sp>
    </p:spTree>
    <p:extLst>
      <p:ext uri="{BB962C8B-B14F-4D97-AF65-F5344CB8AC3E}">
        <p14:creationId xmlns:p14="http://schemas.microsoft.com/office/powerpoint/2010/main" val="2730487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9DAC9-49F7-2B19-B60B-DE2D9B055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E0C3EC-BB4D-16F8-A4F6-486EC27A6B5F}"/>
              </a:ext>
            </a:extLst>
          </p:cNvPr>
          <p:cNvSpPr txBox="1"/>
          <p:nvPr/>
        </p:nvSpPr>
        <p:spPr>
          <a:xfrm>
            <a:off x="3631402" y="229425"/>
            <a:ext cx="4747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ARE policy: An optimal policy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0D8BF1-C00A-2224-3778-7AA2EDCA0C08}"/>
                  </a:ext>
                </a:extLst>
              </p:cNvPr>
              <p:cNvSpPr txBox="1"/>
              <p:nvPr/>
            </p:nvSpPr>
            <p:spPr>
              <a:xfrm>
                <a:off x="655246" y="1476356"/>
                <a:ext cx="10398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GB" sz="2400" b="1" i="0"/>
                      <m:t>𝐐</m:t>
                    </m:r>
                    <m:r>
                      <a:rPr lang="en-GB" sz="2400" i="0"/>
                      <m:t>(</m:t>
                    </m:r>
                    <m:r>
                      <m:rPr>
                        <m:sty m:val="p"/>
                      </m:rPr>
                      <a:rPr lang="en-GB" sz="2400" i="0"/>
                      <m:t>t</m:t>
                    </m:r>
                    <m:r>
                      <a:rPr lang="en-GB" sz="2400" i="0"/>
                      <m:t>)</m:t>
                    </m:r>
                  </m:oMath>
                </a14:m>
                <a:r>
                  <a:rPr lang="en-US" sz="2400" dirty="0"/>
                  <a:t>, we solve the average reward MDP for the left-side system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0D8BF1-C00A-2224-3778-7AA2EDCA0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6" y="1476356"/>
                <a:ext cx="10398235" cy="461665"/>
              </a:xfrm>
              <a:prstGeom prst="rect">
                <a:avLst/>
              </a:prstGeom>
              <a:blipFill>
                <a:blip r:embed="rId2"/>
                <a:stretch>
                  <a:fillRect l="-732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C66990-13FA-DA4A-0935-AE51934BE16A}"/>
                  </a:ext>
                </a:extLst>
              </p:cNvPr>
              <p:cNvSpPr txBox="1"/>
              <p:nvPr/>
            </p:nvSpPr>
            <p:spPr>
              <a:xfrm>
                <a:off x="1215897" y="2300059"/>
                <a:ext cx="9760206" cy="120032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ARE: At each time t divisible by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en-US" sz="2400" dirty="0"/>
                  <a:t>, the scheduler observes the state of the right-side process, denoted by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𝐐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sz="2400" dirty="0"/>
                  <a:t>. The policy then implements the scheduler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for time steps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+1,…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i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C66990-13FA-DA4A-0935-AE51934BE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97" y="2300059"/>
                <a:ext cx="9760206" cy="1200329"/>
              </a:xfrm>
              <a:prstGeom prst="rect">
                <a:avLst/>
              </a:prstGeom>
              <a:blipFill>
                <a:blip r:embed="rId3"/>
                <a:stretch>
                  <a:fillRect l="-909" t="-3125" r="-1039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91D12D-D646-6C49-DA54-2D98A2DD6D5D}"/>
                  </a:ext>
                </a:extLst>
              </p:cNvPr>
              <p:cNvSpPr txBox="1"/>
              <p:nvPr/>
            </p:nvSpPr>
            <p:spPr>
              <a:xfrm>
                <a:off x="745399" y="4174115"/>
                <a:ext cx="9563324" cy="12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ARE scheme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Importantly, we don’t need to learn network arrival rates to stabilize.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DIN Condensed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91D12D-D646-6C49-DA54-2D98A2DD6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99" y="4174115"/>
                <a:ext cx="9563324" cy="1261884"/>
              </a:xfrm>
              <a:prstGeom prst="rect">
                <a:avLst/>
              </a:prstGeom>
              <a:blipFill>
                <a:blip r:embed="rId4"/>
                <a:stretch>
                  <a:fillRect l="-796" t="-3960" r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6BFE51-34B6-80BC-EBC6-B4ACBB587D6C}"/>
              </a:ext>
            </a:extLst>
          </p:cNvPr>
          <p:cNvCxnSpPr/>
          <p:nvPr/>
        </p:nvCxnSpPr>
        <p:spPr>
          <a:xfrm flipV="1">
            <a:off x="5937161" y="3850783"/>
            <a:ext cx="5038942" cy="103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69DBBA-3C46-0B40-086B-C2B709DC55A6}"/>
              </a:ext>
            </a:extLst>
          </p:cNvPr>
          <p:cNvCxnSpPr/>
          <p:nvPr/>
        </p:nvCxnSpPr>
        <p:spPr>
          <a:xfrm>
            <a:off x="5937161" y="3760631"/>
            <a:ext cx="0" cy="450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D482A1-534C-996C-8F5A-DDD4D64AC106}"/>
              </a:ext>
            </a:extLst>
          </p:cNvPr>
          <p:cNvCxnSpPr/>
          <p:nvPr/>
        </p:nvCxnSpPr>
        <p:spPr>
          <a:xfrm>
            <a:off x="8044611" y="3685504"/>
            <a:ext cx="0" cy="450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456992-ABBF-9807-8156-E2D3AA55E5E9}"/>
              </a:ext>
            </a:extLst>
          </p:cNvPr>
          <p:cNvCxnSpPr/>
          <p:nvPr/>
        </p:nvCxnSpPr>
        <p:spPr>
          <a:xfrm>
            <a:off x="9954483" y="3666186"/>
            <a:ext cx="0" cy="450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24F71D-CC78-ED32-5D93-8669B7FD0A84}"/>
                  </a:ext>
                </a:extLst>
              </p:cNvPr>
              <p:cNvSpPr txBox="1"/>
              <p:nvPr/>
            </p:nvSpPr>
            <p:spPr>
              <a:xfrm>
                <a:off x="5854363" y="4228798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24F71D-CC78-ED32-5D93-8669B7FD0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363" y="4228798"/>
                <a:ext cx="174728" cy="276999"/>
              </a:xfrm>
              <a:prstGeom prst="rect">
                <a:avLst/>
              </a:prstGeom>
              <a:blipFill>
                <a:blip r:embed="rId5"/>
                <a:stretch>
                  <a:fillRect l="-26667" r="-3333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C871E4-6209-8428-824F-09DB065C3897}"/>
                  </a:ext>
                </a:extLst>
              </p:cNvPr>
              <p:cNvSpPr txBox="1"/>
              <p:nvPr/>
            </p:nvSpPr>
            <p:spPr>
              <a:xfrm>
                <a:off x="7873089" y="4209661"/>
                <a:ext cx="3430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lang="en-GB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C871E4-6209-8428-824F-09DB065C3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089" y="4209661"/>
                <a:ext cx="34304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9AB49B-212D-CA5C-0760-11EE6A3FE674}"/>
                  </a:ext>
                </a:extLst>
              </p:cNvPr>
              <p:cNvSpPr txBox="1"/>
              <p:nvPr/>
            </p:nvSpPr>
            <p:spPr>
              <a:xfrm>
                <a:off x="9782961" y="4136265"/>
                <a:ext cx="3430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lang="en-GB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9AB49B-212D-CA5C-0760-11EE6A3FE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961" y="4136265"/>
                <a:ext cx="343043" cy="553998"/>
              </a:xfrm>
              <a:prstGeom prst="rect">
                <a:avLst/>
              </a:prstGeom>
              <a:blipFill>
                <a:blip r:embed="rId7"/>
                <a:stretch>
                  <a:fillRect l="-7143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A907E8-E0FF-3F48-6568-26E29FA53F17}"/>
              </a:ext>
            </a:extLst>
          </p:cNvPr>
          <p:cNvCxnSpPr/>
          <p:nvPr/>
        </p:nvCxnSpPr>
        <p:spPr>
          <a:xfrm>
            <a:off x="6336406" y="3820732"/>
            <a:ext cx="0" cy="2661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0E01D7-CBAA-FDC4-7197-3D23C404D6D2}"/>
                  </a:ext>
                </a:extLst>
              </p:cNvPr>
              <p:cNvSpPr txBox="1"/>
              <p:nvPr/>
            </p:nvSpPr>
            <p:spPr>
              <a:xfrm>
                <a:off x="6201900" y="4073543"/>
                <a:ext cx="5872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0E01D7-CBAA-FDC4-7197-3D23C404D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900" y="4073543"/>
                <a:ext cx="587277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169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CF20E-4C40-1F86-1015-DA61CC78E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533E89-9877-9779-7EA1-9536C4EB582D}"/>
              </a:ext>
            </a:extLst>
          </p:cNvPr>
          <p:cNvSpPr txBox="1"/>
          <p:nvPr/>
        </p:nvSpPr>
        <p:spPr>
          <a:xfrm>
            <a:off x="4150452" y="238133"/>
            <a:ext cx="2727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Capacity Region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DFA01-8BDF-C2F1-3559-9F49A53C0453}"/>
              </a:ext>
            </a:extLst>
          </p:cNvPr>
          <p:cNvSpPr txBox="1"/>
          <p:nvPr/>
        </p:nvSpPr>
        <p:spPr>
          <a:xfrm>
            <a:off x="402699" y="2125341"/>
            <a:ext cx="10822650" cy="2791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E1DB4EA9-3C63-2DC6-07AF-DEC4F729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89" y="1293448"/>
            <a:ext cx="10403869" cy="33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74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ECA84-81B0-F544-E67A-1A26BDEF2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BB7CFB-6A2D-A00C-209E-9CDEBD93B88B}"/>
              </a:ext>
            </a:extLst>
          </p:cNvPr>
          <p:cNvSpPr txBox="1"/>
          <p:nvPr/>
        </p:nvSpPr>
        <p:spPr>
          <a:xfrm>
            <a:off x="3631402" y="229425"/>
            <a:ext cx="3617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ARE policy: Optimality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F561F-A5EE-7473-19B7-0F62A5C770CB}"/>
              </a:ext>
            </a:extLst>
          </p:cNvPr>
          <p:cNvSpPr txBox="1"/>
          <p:nvPr/>
        </p:nvSpPr>
        <p:spPr>
          <a:xfrm>
            <a:off x="552777" y="1476084"/>
            <a:ext cx="583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Prove it is an optimal policy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0CB71-A561-E1A5-0E1E-D1D5CD4E6D4B}"/>
              </a:ext>
            </a:extLst>
          </p:cNvPr>
          <p:cNvSpPr txBox="1"/>
          <p:nvPr/>
        </p:nvSpPr>
        <p:spPr>
          <a:xfrm>
            <a:off x="402699" y="2138220"/>
            <a:ext cx="11407228" cy="4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DA772B-682C-75DB-E8B1-8E7CDFA8C932}"/>
              </a:ext>
            </a:extLst>
          </p:cNvPr>
          <p:cNvSpPr txBox="1"/>
          <p:nvPr/>
        </p:nvSpPr>
        <p:spPr>
          <a:xfrm>
            <a:off x="1485864" y="2217191"/>
            <a:ext cx="8656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Theorem 3: The ARE policies are asymptotically optimal </a:t>
            </a:r>
            <a:endParaRPr lang="en-GB" sz="2800" b="0" i="1" dirty="0"/>
          </a:p>
          <a:p>
            <a:endParaRPr lang="en-US" sz="3600" dirty="0">
              <a:latin typeface="DIN Condensed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DECD5F-A45E-987B-9C6C-96898D9FF5FE}"/>
                  </a:ext>
                </a:extLst>
              </p:cNvPr>
              <p:cNvSpPr txBox="1"/>
              <p:nvPr/>
            </p:nvSpPr>
            <p:spPr>
              <a:xfrm>
                <a:off x="1880315" y="2886239"/>
                <a:ext cx="8656320" cy="2715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consider class of policies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/>
                        </m:ctrlPr>
                      </m:sSupPr>
                      <m:e>
                        <m:r>
                          <a:rPr lang="en-GB" sz="2400" b="0" i="1" smtClean="0"/>
                          <m:t>𝜋</m:t>
                        </m:r>
                      </m:e>
                      <m:sup>
                        <m:r>
                          <a:rPr lang="en-GB" sz="2400" b="0" i="1" smtClean="0"/>
                          <m:t>∗</m:t>
                        </m:r>
                      </m:sup>
                    </m:sSup>
                    <m:d>
                      <m:dPr>
                        <m:ctrlPr>
                          <a:rPr lang="en-GB" sz="2400" b="0" i="1" smtClean="0"/>
                        </m:ctrlPr>
                      </m:dPr>
                      <m:e>
                        <m:r>
                          <a:rPr lang="en-GB" sz="2400" b="0" i="1" smtClean="0"/>
                          <m:t>𝜏</m:t>
                        </m:r>
                        <m:d>
                          <m:dPr>
                            <m:ctrlPr>
                              <a:rPr lang="en-GB" sz="2400" b="0" i="1" smtClean="0"/>
                            </m:ctrlPr>
                          </m:dPr>
                          <m:e>
                            <m:r>
                              <a:rPr lang="en-GB" sz="2400" b="0" i="1" smtClean="0"/>
                              <m:t>𝑐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400" b="0" dirty="0"/>
                  <a:t> where </a:t>
                </a:r>
                <a14:m>
                  <m:oMath xmlns:m="http://schemas.openxmlformats.org/officeDocument/2006/math">
                    <m:r>
                      <a:rPr lang="en-GB" sz="2400" b="0" i="1" smtClean="0"/>
                      <m:t>𝜏</m:t>
                    </m:r>
                    <m:d>
                      <m:dPr>
                        <m:ctrlPr>
                          <a:rPr lang="en-GB" sz="2400" b="0" i="1" smtClean="0"/>
                        </m:ctrlPr>
                      </m:dPr>
                      <m:e>
                        <m:r>
                          <a:rPr lang="en-GB" sz="2400" b="0" i="1" smtClean="0"/>
                          <m:t>𝑐</m:t>
                        </m:r>
                      </m:e>
                    </m:d>
                    <m:r>
                      <a:rPr lang="en-GB" sz="2400" b="0" i="1" smtClean="0"/>
                      <m:t>=</m:t>
                    </m:r>
                    <m:sSup>
                      <m:sSupPr>
                        <m:ctrlPr>
                          <a:rPr lang="en-GB" sz="2400" b="0" i="1" smtClean="0"/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/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400" b="0" i="1" smtClean="0"/>
                              <m:t>log</m:t>
                            </m:r>
                            <m:d>
                              <m:dPr>
                                <m:ctrlPr>
                                  <a:rPr lang="en-GB" sz="2400" b="0" i="1" smtClean="0"/>
                                </m:ctrlPr>
                              </m:dPr>
                              <m:e>
                                <m:r>
                                  <a:rPr lang="en-GB" sz="2400" b="0" i="1" smtClean="0"/>
                                  <m:t>𝑐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GB" sz="2400" b="0" i="1" smtClean="0"/>
                          <m:t>2</m:t>
                        </m:r>
                      </m:sup>
                    </m:sSup>
                  </m:oMath>
                </a14:m>
                <a:endParaRPr lang="en-GB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2400" dirty="0"/>
                  <a:t>, we get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/>
                  <a:t> which corresponds to the fluid limit equations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b="0" dirty="0"/>
                  <a:t>Mixing time of the link process is in the order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endParaRPr lang="en-GB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b="0" dirty="0"/>
              </a:p>
              <a:p>
                <a:endParaRPr lang="en-GB" sz="2400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DECD5F-A45E-987B-9C6C-96898D9FF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315" y="2886239"/>
                <a:ext cx="8656320" cy="2715230"/>
              </a:xfrm>
              <a:prstGeom prst="rect">
                <a:avLst/>
              </a:prstGeom>
              <a:blipFill>
                <a:blip r:embed="rId3"/>
                <a:stretch>
                  <a:fillRect l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5D7040C-BCE7-8731-2997-098044EA5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536" y="4599184"/>
            <a:ext cx="8825821" cy="864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15D726-BAD1-FC17-7211-69FA97319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35" y="5203151"/>
            <a:ext cx="6108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92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0E083-0B37-7006-05B6-D0E303065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B85F7D-5CBD-020A-F0A5-0E5E2BD138FF}"/>
              </a:ext>
            </a:extLst>
          </p:cNvPr>
          <p:cNvSpPr txBox="1"/>
          <p:nvPr/>
        </p:nvSpPr>
        <p:spPr>
          <a:xfrm>
            <a:off x="4072637" y="296819"/>
            <a:ext cx="4333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Proof sketch of Theorem 3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44DFC4-582B-ABD6-0CBC-55976B4D79B7}"/>
                  </a:ext>
                </a:extLst>
              </p:cNvPr>
              <p:cNvSpPr txBox="1"/>
              <p:nvPr/>
            </p:nvSpPr>
            <p:spPr>
              <a:xfrm>
                <a:off x="641797" y="1143000"/>
                <a:ext cx="10908406" cy="752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first define the fluid scaled processes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/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GB" sz="2400" b="1" i="1" smtClean="0"/>
                            </m:ctrlPr>
                          </m:accPr>
                          <m:e>
                            <m:r>
                              <a:rPr lang="en-GB" sz="2400" b="1" i="0" smtClean="0"/>
                              <m:t>𝐐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GB" sz="2400" b="0" i="0" dirty="0" smtClean="0"/>
                          <m:t>c</m:t>
                        </m:r>
                      </m:sup>
                    </m:sSup>
                    <m:d>
                      <m:dPr>
                        <m:ctrlPr>
                          <a:rPr lang="en-GB" sz="2400" b="0" i="1" dirty="0" smtClean="0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400" b="0" i="0" dirty="0" smtClean="0"/>
                          <m:t>t</m:t>
                        </m:r>
                      </m:e>
                    </m:d>
                    <m:r>
                      <a:rPr lang="en-GB" sz="2400" b="0" i="0" dirty="0" smtClean="0"/>
                      <m:t>=</m:t>
                    </m:r>
                    <m:f>
                      <m:fPr>
                        <m:ctrlPr>
                          <a:rPr lang="en-GB" sz="2400" b="0" i="1" dirty="0" smtClean="0"/>
                        </m:ctrlPr>
                      </m:fPr>
                      <m:num>
                        <m:r>
                          <a:rPr lang="en-GB" sz="2400" b="1" i="0" dirty="0" smtClean="0"/>
                          <m:t>𝐐</m:t>
                        </m:r>
                        <m:r>
                          <a:rPr lang="en-GB" sz="2400" b="0" i="0" dirty="0" smtClean="0"/>
                          <m:t>(</m:t>
                        </m:r>
                        <m:r>
                          <m:rPr>
                            <m:sty m:val="p"/>
                          </m:rPr>
                          <a:rPr lang="en-GB" sz="2400" b="0" i="0" dirty="0" smtClean="0"/>
                          <m:t>ct</m:t>
                        </m:r>
                        <m:r>
                          <a:rPr lang="en-GB" sz="2400" b="0" i="0" dirty="0" smtClean="0"/>
                          <m:t>)</m:t>
                        </m:r>
                      </m:num>
                      <m:den>
                        <m:r>
                          <a:rPr lang="en-GB" sz="2400" b="0" i="1" dirty="0" smtClean="0"/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,                           </a:t>
                </a:r>
                <a14:m>
                  <m:oMath xmlns:m="http://schemas.openxmlformats.org/officeDocument/2006/math">
                    <m:r>
                      <a:rPr lang="en-GB" sz="2400" b="0" i="0" dirty="0" smtClean="0"/>
                      <m:t>  </m:t>
                    </m:r>
                    <m:sSup>
                      <m:sSupPr>
                        <m:ctrlPr>
                          <a:rPr lang="en-GB" sz="2400" i="1" dirty="0"/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GB" sz="2400" b="1" i="1" smtClean="0"/>
                            </m:ctrlPr>
                          </m:accPr>
                          <m:e>
                            <m:r>
                              <a:rPr lang="en-GB" sz="2400" b="1" i="1" smtClean="0"/>
                              <m:t>𝒁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GB" sz="2400" dirty="0"/>
                          <m:t>c</m:t>
                        </m:r>
                      </m:sup>
                    </m:sSup>
                    <m:d>
                      <m:dPr>
                        <m:ctrlPr>
                          <a:rPr lang="en-GB" sz="2400" i="1" dirty="0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400" dirty="0"/>
                          <m:t>t</m:t>
                        </m:r>
                      </m:e>
                    </m:d>
                    <m:r>
                      <a:rPr lang="en-GB" sz="2400" dirty="0"/>
                      <m:t>=</m:t>
                    </m:r>
                    <m:f>
                      <m:fPr>
                        <m:ctrlPr>
                          <a:rPr lang="en-GB" sz="2400" i="1" dirty="0"/>
                        </m:ctrlPr>
                      </m:fPr>
                      <m:num>
                        <m:r>
                          <a:rPr lang="en-GB" sz="2400" b="1" i="0" dirty="0" smtClean="0"/>
                          <m:t>𝐙</m:t>
                        </m:r>
                        <m:r>
                          <a:rPr lang="en-GB" sz="2400" dirty="0"/>
                          <m:t>(</m:t>
                        </m:r>
                        <m:r>
                          <m:rPr>
                            <m:sty m:val="p"/>
                          </m:rPr>
                          <a:rPr lang="en-GB" sz="2400" dirty="0"/>
                          <m:t>ct</m:t>
                        </m:r>
                        <m:r>
                          <a:rPr lang="en-GB" sz="2400" dirty="0"/>
                          <m:t>)</m:t>
                        </m:r>
                      </m:num>
                      <m:den>
                        <m:r>
                          <a:rPr lang="en-GB" sz="2400" i="1" dirty="0"/>
                          <m:t>𝑐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Then we prove that sequence of processes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dirty="0" smtClean="0"/>
                        </m:ctrlPr>
                      </m:sSubPr>
                      <m:e>
                        <m:d>
                          <m:dPr>
                            <m:ctrlPr>
                              <a:rPr lang="en-GB" sz="2400" b="0" i="1" dirty="0" smtClean="0"/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b="0" i="1" dirty="0" smtClean="0"/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GB" sz="2400" b="1" i="1" smtClean="0"/>
                                    </m:ctrlPr>
                                  </m:accPr>
                                  <m:e>
                                    <m:r>
                                      <a:rPr lang="en-GB" sz="2400" b="1" i="0" smtClean="0"/>
                                      <m:t>𝐐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GB" sz="2400" b="0" i="0" dirty="0" smtClean="0"/>
                                  <m:t>c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GB" sz="2400" b="0" i="0" dirty="0" smtClean="0"/>
                          <m:t>c</m:t>
                        </m:r>
                      </m:sub>
                    </m:sSub>
                  </m:oMath>
                </a14:m>
                <a:r>
                  <a:rPr lang="en-US" sz="2400" dirty="0"/>
                  <a:t> is tight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Using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time-scale separation </a:t>
                </a:r>
                <a:r>
                  <a:rPr lang="en-US" sz="2400" dirty="0"/>
                  <a:t>we characterize the fluid limit of the limiting process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/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GB" sz="2400" b="1" i="1" smtClean="0"/>
                            </m:ctrlPr>
                          </m:accPr>
                          <m:e>
                            <m:r>
                              <a:rPr lang="en-GB" sz="2400" b="1" i="0" smtClean="0"/>
                              <m:t>𝐐</m:t>
                            </m:r>
                          </m:e>
                        </m:acc>
                      </m:e>
                      <m:sup>
                        <m:r>
                          <a:rPr lang="en-GB" sz="2400" b="0" i="0" smtClean="0"/>
                          <m:t> 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After that, we show that fluid limit of the system under the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ARE policy is stable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Finally, we complete the proof using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Multiplicative Foster Lyapunov Theorem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DIN Condensed" pitchFamily="2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DIN Condensed" pitchFamily="2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DIN Condensed" pitchFamily="2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DIN Condensed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DIN Condensed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DIN Condensed" pitchFamily="2" charset="0"/>
                </a:endParaRPr>
              </a:p>
              <a:p>
                <a:r>
                  <a:rPr lang="en-US" sz="2400" dirty="0">
                    <a:latin typeface="DIN Condensed" pitchFamily="2" charset="0"/>
                  </a:rPr>
                  <a:t>      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44DFC4-582B-ABD6-0CBC-55976B4D7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97" y="1143000"/>
                <a:ext cx="10908406" cy="7528664"/>
              </a:xfrm>
              <a:prstGeom prst="rect">
                <a:avLst/>
              </a:prstGeom>
              <a:blipFill>
                <a:blip r:embed="rId2"/>
                <a:stretch>
                  <a:fillRect l="-698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47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A9627-96B8-FF01-D675-805275393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57C3F8-CA01-4993-B51A-78405B9FD0B9}"/>
              </a:ext>
            </a:extLst>
          </p:cNvPr>
          <p:cNvSpPr txBox="1"/>
          <p:nvPr/>
        </p:nvSpPr>
        <p:spPr>
          <a:xfrm>
            <a:off x="3631402" y="229425"/>
            <a:ext cx="2105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Conclusions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FB455-F361-D2D1-A9D3-445258D40FA9}"/>
              </a:ext>
            </a:extLst>
          </p:cNvPr>
          <p:cNvSpPr txBox="1"/>
          <p:nvPr/>
        </p:nvSpPr>
        <p:spPr>
          <a:xfrm>
            <a:off x="215900" y="1720582"/>
            <a:ext cx="1176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err="1"/>
              <a:t>MaxWeight</a:t>
            </a:r>
            <a:r>
              <a:rPr lang="en-GB" sz="2400" b="1" dirty="0"/>
              <a:t> Scheme Limitation:</a:t>
            </a:r>
            <a:br>
              <a:rPr lang="en-GB" sz="2400" dirty="0"/>
            </a:br>
            <a:r>
              <a:rPr lang="en-GB" sz="2400" dirty="0"/>
              <a:t>The </a:t>
            </a:r>
            <a:r>
              <a:rPr lang="en-GB" sz="2400" dirty="0" err="1"/>
              <a:t>MaxWeight</a:t>
            </a:r>
            <a:r>
              <a:rPr lang="en-GB" sz="2400" dirty="0"/>
              <a:t> scheme, which is optimal for classical switches, is no longer optimal for quantum switches. New algorithms are needed.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Proposed Optimal Scheduling Scheme:</a:t>
            </a:r>
            <a:br>
              <a:rPr lang="en-GB" sz="2400" dirty="0"/>
            </a:br>
            <a:r>
              <a:rPr lang="en-GB" sz="2400" dirty="0"/>
              <a:t>An optimal scheduling scheme based on </a:t>
            </a:r>
            <a:r>
              <a:rPr lang="en-GB" sz="2400" b="1" dirty="0">
                <a:solidFill>
                  <a:schemeClr val="accent2"/>
                </a:solidFill>
              </a:rPr>
              <a:t>Average Reward MDP </a:t>
            </a:r>
            <a:r>
              <a:rPr lang="en-GB" sz="2400" dirty="0"/>
              <a:t>was proposed to address the scheduling in quantum switches.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Capacity Region Characterization and Optimality:</a:t>
            </a:r>
            <a:br>
              <a:rPr lang="en-GB" sz="2400" dirty="0"/>
            </a:br>
            <a:r>
              <a:rPr lang="en-GB" sz="2400" dirty="0"/>
              <a:t>The capacity region for the quantum switch was characterized, and it was proven that the </a:t>
            </a:r>
            <a:r>
              <a:rPr lang="en-GB" sz="2400" b="1" dirty="0">
                <a:solidFill>
                  <a:schemeClr val="accent2"/>
                </a:solidFill>
              </a:rPr>
              <a:t>ARE policy</a:t>
            </a:r>
            <a:r>
              <a:rPr lang="en-GB" sz="2400" dirty="0">
                <a:solidFill>
                  <a:schemeClr val="accent2"/>
                </a:solidFill>
              </a:rPr>
              <a:t> </a:t>
            </a:r>
            <a:r>
              <a:rPr lang="en-GB" sz="2400" dirty="0"/>
              <a:t>is optimal for achieving this capacity.</a:t>
            </a:r>
          </a:p>
          <a:p>
            <a:r>
              <a:rPr lang="en-GB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68749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EF1EC-8EA2-8D9C-576B-0843722A2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262FD5-AEC1-848E-F936-435706681994}"/>
              </a:ext>
            </a:extLst>
          </p:cNvPr>
          <p:cNvSpPr txBox="1"/>
          <p:nvPr/>
        </p:nvSpPr>
        <p:spPr>
          <a:xfrm>
            <a:off x="3631402" y="229425"/>
            <a:ext cx="2129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Future Work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D86BD-168A-95D0-E2ED-E82DC23F5365}"/>
              </a:ext>
            </a:extLst>
          </p:cNvPr>
          <p:cNvSpPr txBox="1"/>
          <p:nvPr/>
        </p:nvSpPr>
        <p:spPr>
          <a:xfrm>
            <a:off x="100526" y="2029675"/>
            <a:ext cx="1176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Future Work: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Extend the proof to the scenario where LLEs have bounded lifetimes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Designing algorithms for quantum networks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Low complexity algorithms</a:t>
            </a:r>
          </a:p>
          <a:p>
            <a:r>
              <a:rPr lang="en-GB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86288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630707-DBD8-0677-3022-D8FC3A701C2E}"/>
              </a:ext>
            </a:extLst>
          </p:cNvPr>
          <p:cNvSpPr txBox="1"/>
          <p:nvPr/>
        </p:nvSpPr>
        <p:spPr>
          <a:xfrm>
            <a:off x="5485960" y="319577"/>
            <a:ext cx="1984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References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70997-4275-37AE-1614-E5C1E6804F8D}"/>
              </a:ext>
            </a:extLst>
          </p:cNvPr>
          <p:cNvSpPr txBox="1"/>
          <p:nvPr/>
        </p:nvSpPr>
        <p:spPr>
          <a:xfrm>
            <a:off x="367354" y="1804912"/>
            <a:ext cx="957513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 err="1">
                <a:solidFill>
                  <a:srgbClr val="333333"/>
                </a:solidFill>
                <a:effectLst/>
              </a:rPr>
              <a:t>Sanidhay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Bhambay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,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Thirupathaiah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Vasantam,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and Neil Walton</a:t>
            </a:r>
            <a:r>
              <a:rPr lang="en-GB" sz="2000" dirty="0">
                <a:solidFill>
                  <a:srgbClr val="333333"/>
                </a:solidFill>
              </a:rPr>
              <a:t>,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“Optimal Scheduling in a Quantum Switch: Capacity and Throughput Optimality</a:t>
            </a:r>
            <a:r>
              <a:rPr lang="en-GB" sz="2000" dirty="0">
                <a:solidFill>
                  <a:srgbClr val="333333"/>
                </a:solidFill>
              </a:rPr>
              <a:t>,” 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SIGMETRICS Perform. Eval. Rev. 53, 1 (June 2025), 139–141, 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Sanidhay</a:t>
            </a:r>
            <a:r>
              <a:rPr lang="en-GB" sz="2000" dirty="0"/>
              <a:t> </a:t>
            </a:r>
            <a:r>
              <a:rPr lang="en-GB" sz="2000" dirty="0" err="1"/>
              <a:t>Bhambay</a:t>
            </a:r>
            <a:r>
              <a:rPr lang="en-GB" sz="2000" dirty="0"/>
              <a:t>, </a:t>
            </a:r>
            <a:r>
              <a:rPr lang="en-GB" sz="2000" dirty="0" err="1"/>
              <a:t>Thirupathaiah</a:t>
            </a:r>
            <a:r>
              <a:rPr lang="en-GB" sz="2000" dirty="0"/>
              <a:t> </a:t>
            </a:r>
            <a:r>
              <a:rPr lang="en-GB" sz="2000" dirty="0" err="1"/>
              <a:t>Vasantam,</a:t>
            </a:r>
            <a:r>
              <a:rPr lang="en-GB" sz="2000" dirty="0"/>
              <a:t> and Neil Walton, “Optimal Scheduling in a Quantum Switch,” arXiv:2501.05380 [quant-</a:t>
            </a:r>
            <a:r>
              <a:rPr lang="en-GB" sz="2000" dirty="0" err="1"/>
              <a:t>ph</a:t>
            </a:r>
            <a:r>
              <a:rPr lang="en-GB" sz="2000" dirty="0"/>
              <a:t>] </a:t>
            </a:r>
            <a:r>
              <a:rPr lang="en-GB" sz="2000" dirty="0">
                <a:hlinkClick r:id="rId2"/>
              </a:rPr>
              <a:t>https://arxiv.org/abs/2501.05380</a:t>
            </a:r>
            <a:r>
              <a:rPr lang="en-GB" sz="2000" dirty="0"/>
              <a:t>, 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G. X. Yau, T. </a:t>
            </a:r>
            <a:r>
              <a:rPr lang="en-GB" sz="2000" dirty="0" err="1"/>
              <a:t>Vasantam</a:t>
            </a:r>
            <a:r>
              <a:rPr lang="en-GB" sz="2000" dirty="0"/>
              <a:t> and G. </a:t>
            </a:r>
            <a:r>
              <a:rPr lang="en-GB" sz="2000" dirty="0" err="1"/>
              <a:t>Vardoyan</a:t>
            </a:r>
            <a:r>
              <a:rPr lang="en-GB" sz="2000" dirty="0"/>
              <a:t>, "Service-the-Longest-Queue Among d Choices Policy for Quantum Entanglement Switching," </a:t>
            </a:r>
            <a:r>
              <a:rPr lang="en-GB" sz="2000" i="1" dirty="0"/>
              <a:t>2025 International Conference on Quantum Communications, Networking, and Computing (QCNC)</a:t>
            </a:r>
            <a:r>
              <a:rPr lang="en-GB" sz="2000" dirty="0"/>
              <a:t>, Nara, Japan, 2025, pp. 1-8, </a:t>
            </a:r>
            <a:r>
              <a:rPr lang="en-GB" sz="2000" dirty="0" err="1"/>
              <a:t>doi</a:t>
            </a:r>
            <a:r>
              <a:rPr lang="en-GB" sz="2000" dirty="0"/>
              <a:t>: 10.1109/QCNC64685.2025.00011.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0433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6A9EF-39DF-D8E3-BD26-DC39D4500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CC28-3D8B-F4BF-9573-834BD8D8F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8BA11-6084-533D-0034-DBAE0026CA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F7040CC-705A-739A-6B69-5F4CD2C42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109"/>
            <a:ext cx="12202508" cy="6852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62A798-7A84-429F-B7CA-B4A9B64BF584}"/>
              </a:ext>
            </a:extLst>
          </p:cNvPr>
          <p:cNvSpPr txBox="1"/>
          <p:nvPr/>
        </p:nvSpPr>
        <p:spPr>
          <a:xfrm>
            <a:off x="846491" y="4780066"/>
            <a:ext cx="6658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GB" sz="5400" dirty="0">
                <a:solidFill>
                  <a:schemeClr val="bg1"/>
                </a:solidFill>
                <a:effectLst/>
                <a:latin typeface="DIN Condensed" pitchFamily="2" charset="0"/>
                <a:ea typeface="Apple Color Emoji" pitchFamily="2" charset="0"/>
              </a:rPr>
              <a:t>THANK YOU FOR LISTENING!</a:t>
            </a:r>
            <a:endParaRPr lang="en-GB" sz="3600" dirty="0">
              <a:solidFill>
                <a:schemeClr val="bg1"/>
              </a:solidFill>
              <a:effectLst/>
              <a:latin typeface="DIN Condensed" pitchFamily="2" charset="0"/>
              <a:ea typeface="Apple Color Emoji" pitchFamily="2" charset="0"/>
            </a:endParaRPr>
          </a:p>
          <a:p>
            <a:r>
              <a:rPr lang="en-GB" dirty="0">
                <a:effectLst/>
                <a:latin typeface="-apple-system"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B20C2C-7D38-3628-6BBB-4E9089496C37}"/>
              </a:ext>
            </a:extLst>
          </p:cNvPr>
          <p:cNvSpPr txBox="1"/>
          <p:nvPr/>
        </p:nvSpPr>
        <p:spPr>
          <a:xfrm>
            <a:off x="751489" y="6205557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74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053BA-6245-9AA9-EE62-319BE217B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40EB8B-C20A-F9C0-92ED-A4DDB0AD6F8A}"/>
              </a:ext>
            </a:extLst>
          </p:cNvPr>
          <p:cNvSpPr txBox="1"/>
          <p:nvPr/>
        </p:nvSpPr>
        <p:spPr>
          <a:xfrm>
            <a:off x="5742684" y="220727"/>
            <a:ext cx="1643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Objective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1D259-047B-D01A-E06E-07F591336CEE}"/>
                  </a:ext>
                </a:extLst>
              </p:cNvPr>
              <p:cNvSpPr txBox="1"/>
              <p:nvPr/>
            </p:nvSpPr>
            <p:spPr>
              <a:xfrm>
                <a:off x="1657134" y="2482704"/>
                <a:ext cx="539857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link </a:t>
                </a:r>
                <a14:m>
                  <m:oMath xmlns:m="http://schemas.openxmlformats.org/officeDocument/2006/math">
                    <m:r>
                      <a:rPr lang="en-GB" sz="2400" b="0" i="1" smtClean="0"/>
                      <m:t>𝑙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link-level entanglements (LLEs) arrive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/>
                        </m:ctrlPr>
                      </m:sSubPr>
                      <m:e>
                        <m:r>
                          <a:rPr lang="en-GB" sz="2400" b="0" i="1" smtClean="0"/>
                          <m:t>𝜆</m:t>
                        </m:r>
                      </m:e>
                      <m:sub>
                        <m:r>
                          <a:rPr lang="en-GB" sz="2400" b="0" i="1" smtClean="0"/>
                          <m:t>𝑙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Each link can hold up to </a:t>
                </a:r>
                <a14:m>
                  <m:oMath xmlns:m="http://schemas.openxmlformats.org/officeDocument/2006/math">
                    <m:r>
                      <a:rPr lang="en-GB" sz="2400" b="0" i="1" smtClean="0"/>
                      <m:t>𝐵</m:t>
                    </m:r>
                  </m:oMath>
                </a14:m>
                <a:r>
                  <a:rPr lang="en-US" sz="2400" dirty="0"/>
                  <a:t> LLEs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LLEs expire with some probabilities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1D259-047B-D01A-E06E-07F591336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134" y="2482704"/>
                <a:ext cx="5398573" cy="1569660"/>
              </a:xfrm>
              <a:prstGeom prst="rect">
                <a:avLst/>
              </a:prstGeom>
              <a:blipFill>
                <a:blip r:embed="rId2"/>
                <a:stretch>
                  <a:fillRect l="-1643" t="-32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08CFE678-508B-A320-87B8-6586B2B6A82B}"/>
              </a:ext>
            </a:extLst>
          </p:cNvPr>
          <p:cNvSpPr/>
          <p:nvPr/>
        </p:nvSpPr>
        <p:spPr>
          <a:xfrm>
            <a:off x="8786538" y="2355221"/>
            <a:ext cx="592428" cy="6053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7D430-E430-867F-4146-B223DAA789EC}"/>
              </a:ext>
            </a:extLst>
          </p:cNvPr>
          <p:cNvSpPr/>
          <p:nvPr/>
        </p:nvSpPr>
        <p:spPr>
          <a:xfrm rot="8465446">
            <a:off x="7850321" y="1452975"/>
            <a:ext cx="443673" cy="4273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80DA0-0CC5-92ED-44D6-90098A85930E}"/>
              </a:ext>
            </a:extLst>
          </p:cNvPr>
          <p:cNvSpPr/>
          <p:nvPr/>
        </p:nvSpPr>
        <p:spPr>
          <a:xfrm rot="21203411">
            <a:off x="10372791" y="2306231"/>
            <a:ext cx="443673" cy="4273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79981F-AC83-279B-BCEF-630F6A2213D0}"/>
              </a:ext>
            </a:extLst>
          </p:cNvPr>
          <p:cNvSpPr/>
          <p:nvPr/>
        </p:nvSpPr>
        <p:spPr>
          <a:xfrm rot="1533238">
            <a:off x="8350313" y="3613969"/>
            <a:ext cx="443673" cy="4273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571161-2803-D881-C389-C841BF6FB00C}"/>
              </a:ext>
            </a:extLst>
          </p:cNvPr>
          <p:cNvCxnSpPr>
            <a:stCxn id="6" idx="0"/>
          </p:cNvCxnSpPr>
          <p:nvPr/>
        </p:nvCxnSpPr>
        <p:spPr>
          <a:xfrm>
            <a:off x="8206361" y="1832911"/>
            <a:ext cx="731577" cy="6497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28BCE-A696-B8EA-9F13-7C5ABEE560A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9378966" y="2545436"/>
            <a:ext cx="995300" cy="122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2CE4BF-4505-BCA8-93E4-1B6FFC49198E}"/>
              </a:ext>
            </a:extLst>
          </p:cNvPr>
          <p:cNvCxnSpPr>
            <a:cxnSpLocks/>
          </p:cNvCxnSpPr>
          <p:nvPr/>
        </p:nvCxnSpPr>
        <p:spPr>
          <a:xfrm flipV="1">
            <a:off x="8664319" y="2941690"/>
            <a:ext cx="273619" cy="680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FECC873-06A1-344C-11AB-7821745BF730}"/>
              </a:ext>
            </a:extLst>
          </p:cNvPr>
          <p:cNvSpPr txBox="1"/>
          <p:nvPr/>
        </p:nvSpPr>
        <p:spPr>
          <a:xfrm>
            <a:off x="7875828" y="2009577"/>
            <a:ext cx="44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3D7CAB-EF93-D146-BB45-33E23021160C}"/>
              </a:ext>
            </a:extLst>
          </p:cNvPr>
          <p:cNvSpPr txBox="1"/>
          <p:nvPr/>
        </p:nvSpPr>
        <p:spPr>
          <a:xfrm>
            <a:off x="8807131" y="3891629"/>
            <a:ext cx="44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E84EAD-D24D-AF0E-B700-05757E2C140C}"/>
              </a:ext>
            </a:extLst>
          </p:cNvPr>
          <p:cNvSpPr txBox="1"/>
          <p:nvPr/>
        </p:nvSpPr>
        <p:spPr>
          <a:xfrm>
            <a:off x="10419150" y="2775862"/>
            <a:ext cx="44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EAD7E1-AB73-3EF8-F916-590DCD241CB6}"/>
              </a:ext>
            </a:extLst>
          </p:cNvPr>
          <p:cNvSpPr txBox="1"/>
          <p:nvPr/>
        </p:nvSpPr>
        <p:spPr>
          <a:xfrm>
            <a:off x="8937938" y="3013673"/>
            <a:ext cx="1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100831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FAFD2-5D8B-75CE-2328-2908FC33C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932D77-E6AD-32F9-0060-0A3EFFC7B395}"/>
              </a:ext>
            </a:extLst>
          </p:cNvPr>
          <p:cNvSpPr txBox="1"/>
          <p:nvPr/>
        </p:nvSpPr>
        <p:spPr>
          <a:xfrm>
            <a:off x="5742684" y="220727"/>
            <a:ext cx="1643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Objective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0DADF-840F-315B-592E-264970E39ED1}"/>
                  </a:ext>
                </a:extLst>
              </p:cNvPr>
              <p:cNvSpPr txBox="1"/>
              <p:nvPr/>
            </p:nvSpPr>
            <p:spPr>
              <a:xfrm>
                <a:off x="6974978" y="1859511"/>
                <a:ext cx="5398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Type </a:t>
                </a:r>
                <a14:m>
                  <m:oMath xmlns:m="http://schemas.openxmlformats.org/officeDocument/2006/math">
                    <m:r>
                      <a:rPr lang="en-GB" sz="2400" b="0" i="1" smtClean="0"/>
                      <m:t>𝑟</m:t>
                    </m:r>
                  </m:oMath>
                </a14:m>
                <a:r>
                  <a:rPr lang="en-US" sz="2400" dirty="0"/>
                  <a:t> request arrive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/>
                        </m:ctrlPr>
                      </m:sSubPr>
                      <m:e>
                        <m:r>
                          <a:rPr lang="en-GB" sz="2400" b="0" i="1" smtClean="0"/>
                          <m:t>𝜆</m:t>
                        </m:r>
                      </m:e>
                      <m:sub>
                        <m:r>
                          <a:rPr lang="en-GB" sz="2400" b="0" i="1" smtClean="0"/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0DADF-840F-315B-592E-264970E39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978" y="1859511"/>
                <a:ext cx="5398573" cy="461665"/>
              </a:xfrm>
              <a:prstGeom prst="rect">
                <a:avLst/>
              </a:prstGeom>
              <a:blipFill>
                <a:blip r:embed="rId2"/>
                <a:stretch>
                  <a:fillRect l="-1643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diagram of a diagram&#10;&#10;Description automatically generated">
            <a:extLst>
              <a:ext uri="{FF2B5EF4-FFF2-40B4-BE49-F238E27FC236}">
                <a16:creationId xmlns:a16="http://schemas.microsoft.com/office/drawing/2014/main" id="{789E73BD-DEE7-0FF0-6AA5-7FAB40BC0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65" y="1452975"/>
            <a:ext cx="6118150" cy="37295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192880-D75B-E651-864B-72FFC8FF46BE}"/>
              </a:ext>
            </a:extLst>
          </p:cNvPr>
          <p:cNvSpPr txBox="1"/>
          <p:nvPr/>
        </p:nvSpPr>
        <p:spPr>
          <a:xfrm>
            <a:off x="4333562" y="4732703"/>
            <a:ext cx="680666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Objective: </a:t>
            </a:r>
          </a:p>
          <a:p>
            <a:r>
              <a:rPr lang="en-US" sz="2400" dirty="0">
                <a:solidFill>
                  <a:srgbClr val="0070C0"/>
                </a:solidFill>
                <a:highlight>
                  <a:srgbClr val="FFFFFF"/>
                </a:highlight>
              </a:rPr>
              <a:t>What is the optimal way to distribute entanglements?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E0F8BE-D7E0-1784-3B01-C6D4F71FC5B2}"/>
              </a:ext>
            </a:extLst>
          </p:cNvPr>
          <p:cNvSpPr txBox="1"/>
          <p:nvPr/>
        </p:nvSpPr>
        <p:spPr>
          <a:xfrm>
            <a:off x="6126718" y="2165781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D09D54-B531-7C07-489A-EAA761494FD3}"/>
              </a:ext>
            </a:extLst>
          </p:cNvPr>
          <p:cNvSpPr txBox="1"/>
          <p:nvPr/>
        </p:nvSpPr>
        <p:spPr>
          <a:xfrm>
            <a:off x="6111053" y="2829007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{1,3}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9F43B1-CCFB-CA7B-578A-7E7ADEE7A0AB}"/>
              </a:ext>
            </a:extLst>
          </p:cNvPr>
          <p:cNvSpPr txBox="1"/>
          <p:nvPr/>
        </p:nvSpPr>
        <p:spPr>
          <a:xfrm>
            <a:off x="6146613" y="3539178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{2,3}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E330C1-858D-9454-5B52-CE1C16C20C40}"/>
              </a:ext>
            </a:extLst>
          </p:cNvPr>
          <p:cNvSpPr txBox="1"/>
          <p:nvPr/>
        </p:nvSpPr>
        <p:spPr>
          <a:xfrm>
            <a:off x="6153919" y="4212973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{1,2,3}</a:t>
            </a:r>
          </a:p>
        </p:txBody>
      </p:sp>
    </p:spTree>
    <p:extLst>
      <p:ext uri="{BB962C8B-B14F-4D97-AF65-F5344CB8AC3E}">
        <p14:creationId xmlns:p14="http://schemas.microsoft.com/office/powerpoint/2010/main" val="148739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E08225-9538-0F56-51C0-DD755B19AE8A}"/>
              </a:ext>
            </a:extLst>
          </p:cNvPr>
          <p:cNvSpPr txBox="1"/>
          <p:nvPr/>
        </p:nvSpPr>
        <p:spPr>
          <a:xfrm>
            <a:off x="6240089" y="229246"/>
            <a:ext cx="1815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Motivation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8DAF4-DF4B-5407-E231-914E33427FD8}"/>
              </a:ext>
            </a:extLst>
          </p:cNvPr>
          <p:cNvSpPr txBox="1"/>
          <p:nvPr/>
        </p:nvSpPr>
        <p:spPr>
          <a:xfrm>
            <a:off x="1017430" y="1777285"/>
            <a:ext cx="10187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transistor size reaches to atomic level, their </a:t>
            </a:r>
            <a:r>
              <a:rPr lang="en-US" sz="2400" dirty="0" err="1"/>
              <a:t>behaviour</a:t>
            </a:r>
            <a:r>
              <a:rPr lang="en-US" sz="2400" dirty="0"/>
              <a:t> follows quantum mechanics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1981, Richard Feynman has suggested that, to simulate the nature in computers correctly we need to build quantum 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Breakthrough results: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 1984: BB84 QKD protocol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 1994: Peter Shor’s algorithm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  2016: China’s QKD distribution experiment using satellites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650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07053D-AEA6-CA8B-830C-20F72C389C32}"/>
              </a:ext>
            </a:extLst>
          </p:cNvPr>
          <p:cNvSpPr txBox="1"/>
          <p:nvPr/>
        </p:nvSpPr>
        <p:spPr>
          <a:xfrm>
            <a:off x="1061545" y="2406869"/>
            <a:ext cx="9343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Classical bit: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                              </a:t>
            </a:r>
            <a:r>
              <a:rPr lang="en-US" sz="3600" dirty="0"/>
              <a:t>0 or 1</a:t>
            </a:r>
          </a:p>
          <a:p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Quantum bit (Qubit):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Represents spin of an electron or polarization of photon etc.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 Superposition of 0 and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88F8B-CCF3-3438-4549-99B8A982A4A8}"/>
              </a:ext>
            </a:extLst>
          </p:cNvPr>
          <p:cNvSpPr txBox="1"/>
          <p:nvPr/>
        </p:nvSpPr>
        <p:spPr>
          <a:xfrm>
            <a:off x="5230577" y="184068"/>
            <a:ext cx="1000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Qubit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0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9AC180-C480-490B-324B-A0C943230603}"/>
              </a:ext>
            </a:extLst>
          </p:cNvPr>
          <p:cNvSpPr txBox="1"/>
          <p:nvPr/>
        </p:nvSpPr>
        <p:spPr>
          <a:xfrm>
            <a:off x="618186" y="2021983"/>
            <a:ext cx="8525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For communication: </a:t>
            </a:r>
            <a:r>
              <a:rPr lang="en-US" sz="2800" dirty="0"/>
              <a:t>Photons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For storage and computation: </a:t>
            </a:r>
            <a:r>
              <a:rPr lang="en-US" sz="2800" dirty="0"/>
              <a:t>trapped-ions, nitrogen vacancy centers in diamonds, super conducting qubits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4FBFA-BA7E-8C69-E726-B59873646B42}"/>
              </a:ext>
            </a:extLst>
          </p:cNvPr>
          <p:cNvSpPr txBox="1"/>
          <p:nvPr/>
        </p:nvSpPr>
        <p:spPr>
          <a:xfrm>
            <a:off x="5230577" y="184068"/>
            <a:ext cx="1000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Qubit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1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1FB4FA-DE4B-BB3D-B68A-AC6CD4D198C3}"/>
              </a:ext>
            </a:extLst>
          </p:cNvPr>
          <p:cNvSpPr txBox="1">
            <a:spLocks/>
          </p:cNvSpPr>
          <p:nvPr/>
        </p:nvSpPr>
        <p:spPr>
          <a:xfrm>
            <a:off x="838200" y="1689100"/>
            <a:ext cx="1100666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D8285B-96D6-6BB4-0343-448A5E95899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13685" y="2697426"/>
            <a:ext cx="2832895" cy="4081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87F8AF-8804-ED30-9398-64662F3AE402}"/>
              </a:ext>
            </a:extLst>
          </p:cNvPr>
          <p:cNvSpPr txBox="1"/>
          <p:nvPr/>
        </p:nvSpPr>
        <p:spPr>
          <a:xfrm>
            <a:off x="1193799" y="3466501"/>
            <a:ext cx="738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where the basis is                         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18A84A-59BE-5719-9727-CE477B389E1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27239" y="2362972"/>
            <a:ext cx="937521" cy="964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2129E-A3FC-57EE-46AE-C0D4B8B49E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9607" y="5077948"/>
            <a:ext cx="1232308" cy="403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660DE4-7DA4-D5ED-BA96-E59A55784E4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136128" y="5560248"/>
            <a:ext cx="921905" cy="2544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1EBDB9-5BDF-1EA3-85F9-64755BF29B4B}"/>
              </a:ext>
            </a:extLst>
          </p:cNvPr>
          <p:cNvSpPr txBox="1"/>
          <p:nvPr/>
        </p:nvSpPr>
        <p:spPr>
          <a:xfrm>
            <a:off x="3426137" y="4989051"/>
            <a:ext cx="313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Measurement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3FF26E-1522-23E8-1725-83D7B972944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909732" y="5154206"/>
            <a:ext cx="581896" cy="205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2EB35D-4C2C-C074-9A19-08267592FEC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972566" y="4723075"/>
            <a:ext cx="4477066" cy="10293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CF06E1-2721-735F-8911-CB9F9281086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688244" y="3387666"/>
            <a:ext cx="1109988" cy="7224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9D13C8-B539-9491-0EE2-5C4C99614F1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371091" y="3336496"/>
            <a:ext cx="1252320" cy="8151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AEFAA0-B4F2-F9E3-C6B7-14035E48A6DF}"/>
              </a:ext>
            </a:extLst>
          </p:cNvPr>
          <p:cNvSpPr txBox="1"/>
          <p:nvPr/>
        </p:nvSpPr>
        <p:spPr>
          <a:xfrm>
            <a:off x="3156154" y="3914072"/>
            <a:ext cx="86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Ket</a:t>
            </a:r>
            <a:r>
              <a:rPr lang="en-US" sz="2400" dirty="0">
                <a:solidFill>
                  <a:srgbClr val="FF0000"/>
                </a:solidFill>
              </a:rPr>
              <a:t> 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70A4FE-AFF4-7906-0AD7-66B7ADA56312}"/>
              </a:ext>
            </a:extLst>
          </p:cNvPr>
          <p:cNvCxnSpPr/>
          <p:nvPr/>
        </p:nvCxnSpPr>
        <p:spPr>
          <a:xfrm flipV="1">
            <a:off x="3903160" y="3826045"/>
            <a:ext cx="449006" cy="189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C0EE78-68DB-8243-EBD5-16D194C51952}"/>
              </a:ext>
            </a:extLst>
          </p:cNvPr>
          <p:cNvSpPr txBox="1"/>
          <p:nvPr/>
        </p:nvSpPr>
        <p:spPr>
          <a:xfrm>
            <a:off x="599090" y="2081048"/>
            <a:ext cx="445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qubit is written 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04AE26-EDD8-F57D-CD3A-40D48A80B59B}"/>
              </a:ext>
            </a:extLst>
          </p:cNvPr>
          <p:cNvSpPr txBox="1"/>
          <p:nvPr/>
        </p:nvSpPr>
        <p:spPr>
          <a:xfrm>
            <a:off x="599090" y="4375737"/>
            <a:ext cx="447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Measurement principle: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C5BE0-99DE-D2CA-C5D1-DD7558EEF414}"/>
              </a:ext>
            </a:extLst>
          </p:cNvPr>
          <p:cNvSpPr txBox="1"/>
          <p:nvPr/>
        </p:nvSpPr>
        <p:spPr>
          <a:xfrm>
            <a:off x="5230577" y="184068"/>
            <a:ext cx="1000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pitchFamily="2" charset="0"/>
              </a:rPr>
              <a:t>Qubit</a:t>
            </a:r>
            <a:endParaRPr lang="en-US" sz="2000" dirty="0">
              <a:solidFill>
                <a:schemeClr val="bg1"/>
              </a:solidFill>
              <a:latin typeface="DIN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60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69.1414"/>
  <p:tag name="LATEXADDIN" val="\documentclass{article}&#10;\usepackage{amsmath}&#10;\pagestyle{empty}&#10;\begin{document}&#10;&#10;$|\psi\rangle=a|0\rangle+b|1\rangle$&#10;&#10;&#10;\end{document}"/>
  <p:tag name="IGUANATEXSIZE" val="20"/>
  <p:tag name="IGUANATEXCURSOR" val="116"/>
  <p:tag name="TRANSPARENCY" val="True"/>
  <p:tag name="FILENAME" val=""/>
  <p:tag name="LATEXENGINEID" val="0"/>
  <p:tag name="TEMPFOLDER" val="C:\Users\tvasantam\Desktop\Iguanatex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pagestyle{empty}&#10;\begin{document}&#10;&#10;&#10;$2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254.2182"/>
  <p:tag name="LATEXADDIN" val="\documentclass{article}&#10;\usepackage{amsmath}&#10;\pagestyle{empty}&#10;\begin{document}&#10;&#10;$~e^{-\beta L}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pagestyle{empty}&#10;\begin{document}&#10;&#10;&#10;$L$&#10;&#10;\end{document}"/>
  <p:tag name="IGUANATEXSIZE" val="20"/>
  <p:tag name="IGUANATEXCURSOR" val="84"/>
  <p:tag name="TRANSPARENCY" val="True"/>
  <p:tag name="FILENAME" val=""/>
  <p:tag name="LATEXENGINEID" val="0"/>
  <p:tag name="TEMPFOLDER" val="C:\Users\tvasantam\Desktop\Iguanatex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90.9636"/>
  <p:tag name="LATEXADDIN" val="\documentclass{article}&#10;\usepackage{amsmath}&#10;\pagestyle{empty}&#10;\begin{document}&#10;&#10;$=\begin{bmatrix}a\\&#10;b&#10;\end{bmatrix}$&#10;&#10;&#10;\end{document}"/>
  <p:tag name="IGUANATEXSIZE" val="20"/>
  <p:tag name="IGUANATEXCURSOR" val="116"/>
  <p:tag name="TRANSPARENCY" val="True"/>
  <p:tag name="FILENAME" val=""/>
  <p:tag name="LATEXENGINEID" val="0"/>
  <p:tag name="TEMPFOLDER" val="C:\Users\tvasantam\Desktop\Iguanatex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2.4522"/>
  <p:tag name="LATEXADDIN" val="\documentclass{article}&#10;\usepackage{amsmath}&#10;\pagestyle{empty}&#10;\begin{document}&#10;&#10;$|\psi\rangle\longrightarrow$&#10;&#10;&#10;\end{document}"/>
  <p:tag name="IGUANATEXSIZE" val="20"/>
  <p:tag name="IGUANATEXCURSOR" val="109"/>
  <p:tag name="TRANSPARENCY" val="True"/>
  <p:tag name="FILENAME" val=""/>
  <p:tag name="LATEXENGINEID" val="0"/>
  <p:tag name="TEMPFOLDER" val="C:\Users\tvasantam\Desktop\Iguanatex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3.6933"/>
  <p:tag name="LATEXADDIN" val="\documentclass{article}&#10;\usepackage{amsmath}&#10;\pagestyle{empty}&#10;\begin{document}&#10;&#10;&#10;$\{|0\rangle,|1\rangle\}$&#10;&#10;\end{document}"/>
  <p:tag name="IGUANATEXSIZE" val="20"/>
  <p:tag name="IGUANATEXCURSOR" val="106"/>
  <p:tag name="TRANSPARENCY" val="True"/>
  <p:tag name="FILENAME" val=""/>
  <p:tag name="LATEXENGINEID" val="0"/>
  <p:tag name="TEMPFOLDER" val="C:\Users\tvasantam\Desktop\Iguanatex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.24181"/>
  <p:tag name="ORIGINALWIDTH" val="184.4769"/>
  <p:tag name="LATEXADDIN" val="\documentclass{article}&#10;\usepackage{amsmath}&#10;\pagestyle{empty}&#10;\begin{document}&#10;&#10;$\longrightarrow$&#10;&#10;&#10;\end{document}"/>
  <p:tag name="IGUANATEXSIZE" val="20"/>
  <p:tag name="IGUANATEXCURSOR" val="97"/>
  <p:tag name="TRANSPARENCY" val="True"/>
  <p:tag name="FILENAME" val=""/>
  <p:tag name="LATEXENGINEID" val="0"/>
  <p:tag name="TEMPFOLDER" val="C:\Users\tvasantam\Desktop\Iguanatex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624.297"/>
  <p:tag name="LATEXADDIN" val="\documentclass{article}&#10;\usepackage{amsmath}&#10;\pagestyle{empty}&#10;\begin{document}&#10;&#10;$=\begin{cases}&#10;0, &amp; \text{ with probability } |a|^2,\\&#10;1, &amp; \text{ with probability } |b|^2&#10;\end{cases}$&#10;&#10;&#10;\end{document}"/>
  <p:tag name="IGUANATEXSIZE" val="20"/>
  <p:tag name="IGUANATEXCURSOR" val="166"/>
  <p:tag name="TRANSPARENCY" val="True"/>
  <p:tag name="FILENAME" val=""/>
  <p:tag name="LATEXENGINEID" val="0"/>
  <p:tag name="TEMPFOLDER" val="C:\Users\tvasantam\Desktop\Iguanatex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59.6925"/>
  <p:tag name="LATEXADDIN" val="\documentclass{article}&#10;\usepackage{amsmath}&#10;\pagestyle{empty}&#10;\begin{document}&#10;$|1\rangle=\begin{bmatrix}&#10;0\\&#10;1&#10;\end{bmatrix}$&#10;&#10;&#10;&#10;\end{document}"/>
  <p:tag name="IGUANATEXSIZE" val="20"/>
  <p:tag name="IGUANATEXCURSOR" val="83"/>
  <p:tag name="TRANSPARENCY" val="True"/>
  <p:tag name="FILENAME" val=""/>
  <p:tag name="LATEXENGINEID" val="0"/>
  <p:tag name="TEMPFOLDER" val="C:\Users\tvasantam\Desktop\Iguanatex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59.6925"/>
  <p:tag name="LATEXADDIN" val="\documentclass{article}&#10;\usepackage{amsmath}&#10;\pagestyle{empty}&#10;\begin{document}&#10;&#10;$|0\rangle=\begin{bmatrix}&#10;1\\&#10;0\end{bmatrix}$&#10;&#10;&#10;\end{document}"/>
  <p:tag name="IGUANATEXSIZE" val="20"/>
  <p:tag name="IGUANATEXCURSOR" val="84"/>
  <p:tag name="TRANSPARENCY" val="True"/>
  <p:tag name="FILENAME" val=""/>
  <p:tag name="LATEXENGINEID" val="0"/>
  <p:tag name="TEMPFOLDER" val="C:\Users\tvasantam\Desktop\Iguanatex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$1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nff-NeilWalton-2025  -  Read-Only" id="{CF091085-262C-7B44-9AFC-D5ED7288D526}" vid="{FBFD3557-0952-184D-A6CE-C86BE17F5D1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nff-NeilWalton-2025  -  Read-Only" id="{CF091085-262C-7B44-9AFC-D5ED7288D526}" vid="{7127B7D0-0E12-154F-8F9D-2903624817F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nff-NeilWalton-2025  -  Read-Only" id="{CF091085-262C-7B44-9AFC-D5ED7288D526}" vid="{E51A1635-C46F-5E40-9E80-BEF5E8EF6286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nff-NeilWalton-2025  -  Read-Only" id="{CF091085-262C-7B44-9AFC-D5ED7288D526}" vid="{C1FB209B-A73A-2243-9036-F962897BCE2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B7CD51510C641A3913867259C2A49" ma:contentTypeVersion="13" ma:contentTypeDescription="Create a new document." ma:contentTypeScope="" ma:versionID="8622f842d51b38909478d803ee0f1dbf">
  <xsd:schema xmlns:xsd="http://www.w3.org/2001/XMLSchema" xmlns:xs="http://www.w3.org/2001/XMLSchema" xmlns:p="http://schemas.microsoft.com/office/2006/metadata/properties" xmlns:ns2="f0009b52-d5ad-4f83-8f65-c596f527720a" xmlns:ns3="c240c6da-0508-41fe-a4c6-22f7cf109a98" targetNamespace="http://schemas.microsoft.com/office/2006/metadata/properties" ma:root="true" ma:fieldsID="fa05b11de1a105b4e1e14ecdffe2eb1e" ns2:_="" ns3:_="">
    <xsd:import namespace="f0009b52-d5ad-4f83-8f65-c596f527720a"/>
    <xsd:import namespace="c240c6da-0508-41fe-a4c6-22f7cf109a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009b52-d5ad-4f83-8f65-c596f52772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0c6da-0508-41fe-a4c6-22f7cf109a9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cad3e54-2af8-487c-943c-c034a145bdb0}" ma:internalName="TaxCatchAll" ma:showField="CatchAllData" ma:web="c240c6da-0508-41fe-a4c6-22f7cf109a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40c6da-0508-41fe-a4c6-22f7cf109a98" xsi:nil="true"/>
    <lcf76f155ced4ddcb4097134ff3c332f xmlns="f0009b52-d5ad-4f83-8f65-c596f527720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C868F0-293E-4028-9AAA-D4763BB032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009b52-d5ad-4f83-8f65-c596f527720a"/>
    <ds:schemaRef ds:uri="c240c6da-0508-41fe-a4c6-22f7cf109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65F975-565B-40C9-8F3F-A4DA254259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4631B3-4917-48A9-B262-662EAECFCB56}">
  <ds:schemaRefs>
    <ds:schemaRef ds:uri="http://purl.org/dc/dcmitype/"/>
    <ds:schemaRef ds:uri="http://purl.org/dc/terms/"/>
    <ds:schemaRef ds:uri="http://purl.org/dc/elements/1.1/"/>
    <ds:schemaRef ds:uri="f0009b52-d5ad-4f83-8f65-c596f527720a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c240c6da-0508-41fe-a4c6-22f7cf109a9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21454</TotalTime>
  <Words>1851</Words>
  <Application>Microsoft Macintosh PowerPoint</Application>
  <PresentationFormat>Widescreen</PresentationFormat>
  <Paragraphs>333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-apple-system</vt:lpstr>
      <vt:lpstr>Aptos</vt:lpstr>
      <vt:lpstr>Aptos Display</vt:lpstr>
      <vt:lpstr>Arial</vt:lpstr>
      <vt:lpstr>Cambria Math</vt:lpstr>
      <vt:lpstr>DIN Condensed</vt:lpstr>
      <vt:lpstr>HelveticaNeue Regular</vt:lpstr>
      <vt:lpstr>Office Theme</vt:lpstr>
      <vt:lpstr>1_Office Theme</vt:lpstr>
      <vt:lpstr>1_Custom Design</vt:lpstr>
      <vt:lpstr>Custom Design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Applications: Distributed Quantum 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VASANTAM, THIRUPATHAIAH</dc:creator>
  <cp:lastModifiedBy>VASANTAM, THIRUPATHAIAH</cp:lastModifiedBy>
  <cp:revision>5</cp:revision>
  <dcterms:created xsi:type="dcterms:W3CDTF">2025-06-03T14:41:48Z</dcterms:created>
  <dcterms:modified xsi:type="dcterms:W3CDTF">2025-08-11T09:54:34Z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0x010100AD8B7CD51510C641A3913867259C2A49</vt:lpwstr>
  </property>
</Properties>
</file>