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comments/modernComment_104_3F7E8019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3"/>
  </p:notesMasterIdLst>
  <p:sldIdLst>
    <p:sldId id="272" r:id="rId5"/>
    <p:sldId id="2180" r:id="rId6"/>
    <p:sldId id="2387" r:id="rId7"/>
    <p:sldId id="2412" r:id="rId8"/>
    <p:sldId id="908" r:id="rId9"/>
    <p:sldId id="2361" r:id="rId10"/>
    <p:sldId id="2362" r:id="rId11"/>
    <p:sldId id="2597" r:id="rId12"/>
    <p:sldId id="2598" r:id="rId13"/>
    <p:sldId id="2600" r:id="rId14"/>
    <p:sldId id="2602" r:id="rId15"/>
    <p:sldId id="2363" r:id="rId16"/>
    <p:sldId id="2601" r:id="rId17"/>
    <p:sldId id="943" r:id="rId18"/>
    <p:sldId id="2364" r:id="rId19"/>
    <p:sldId id="2365" r:id="rId20"/>
    <p:sldId id="2396" r:id="rId21"/>
    <p:sldId id="2604" r:id="rId22"/>
    <p:sldId id="2605" r:id="rId23"/>
    <p:sldId id="2397" r:id="rId24"/>
    <p:sldId id="2367" r:id="rId25"/>
    <p:sldId id="2374" r:id="rId26"/>
    <p:sldId id="2373" r:id="rId27"/>
    <p:sldId id="2375" r:id="rId28"/>
    <p:sldId id="2378" r:id="rId29"/>
    <p:sldId id="2603" r:id="rId30"/>
    <p:sldId id="2366" r:id="rId31"/>
    <p:sldId id="2369" r:id="rId32"/>
    <p:sldId id="2393" r:id="rId33"/>
    <p:sldId id="339" r:id="rId34"/>
    <p:sldId id="2394" r:id="rId35"/>
    <p:sldId id="1872" r:id="rId36"/>
    <p:sldId id="1873" r:id="rId37"/>
    <p:sldId id="1874" r:id="rId38"/>
    <p:sldId id="1875" r:id="rId39"/>
    <p:sldId id="1876" r:id="rId40"/>
    <p:sldId id="340" r:id="rId41"/>
    <p:sldId id="2606" r:id="rId42"/>
    <p:sldId id="341" r:id="rId43"/>
    <p:sldId id="2608" r:id="rId44"/>
    <p:sldId id="342" r:id="rId45"/>
    <p:sldId id="345" r:id="rId46"/>
    <p:sldId id="727" r:id="rId47"/>
    <p:sldId id="2609" r:id="rId48"/>
    <p:sldId id="2611" r:id="rId49"/>
    <p:sldId id="2612" r:id="rId50"/>
    <p:sldId id="2613" r:id="rId51"/>
    <p:sldId id="2370" r:id="rId52"/>
    <p:sldId id="2371" r:id="rId53"/>
    <p:sldId id="2372" r:id="rId54"/>
    <p:sldId id="2376" r:id="rId55"/>
    <p:sldId id="2377" r:id="rId56"/>
    <p:sldId id="2416" r:id="rId57"/>
    <p:sldId id="363" r:id="rId58"/>
    <p:sldId id="264" r:id="rId59"/>
    <p:sldId id="2349" r:id="rId60"/>
    <p:sldId id="260" r:id="rId61"/>
    <p:sldId id="706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IGCOM presentation" id="{597D02D7-AD72-6D48-9B13-54C0FF6C66C5}">
          <p14:sldIdLst>
            <p14:sldId id="272"/>
            <p14:sldId id="2180"/>
            <p14:sldId id="2387"/>
            <p14:sldId id="2412"/>
            <p14:sldId id="908"/>
            <p14:sldId id="2361"/>
            <p14:sldId id="2362"/>
            <p14:sldId id="2597"/>
            <p14:sldId id="2598"/>
            <p14:sldId id="2600"/>
            <p14:sldId id="2602"/>
            <p14:sldId id="2363"/>
            <p14:sldId id="2601"/>
            <p14:sldId id="943"/>
            <p14:sldId id="2364"/>
            <p14:sldId id="2365"/>
            <p14:sldId id="2396"/>
            <p14:sldId id="2604"/>
            <p14:sldId id="2605"/>
            <p14:sldId id="2397"/>
            <p14:sldId id="2367"/>
            <p14:sldId id="2374"/>
            <p14:sldId id="2373"/>
            <p14:sldId id="2375"/>
            <p14:sldId id="2378"/>
            <p14:sldId id="2603"/>
            <p14:sldId id="2366"/>
            <p14:sldId id="2369"/>
            <p14:sldId id="2393"/>
            <p14:sldId id="339"/>
            <p14:sldId id="2394"/>
            <p14:sldId id="1872"/>
            <p14:sldId id="1873"/>
            <p14:sldId id="1874"/>
            <p14:sldId id="1875"/>
            <p14:sldId id="1876"/>
            <p14:sldId id="340"/>
            <p14:sldId id="2606"/>
            <p14:sldId id="341"/>
            <p14:sldId id="2608"/>
            <p14:sldId id="342"/>
            <p14:sldId id="345"/>
            <p14:sldId id="727"/>
            <p14:sldId id="2609"/>
            <p14:sldId id="2611"/>
            <p14:sldId id="2612"/>
            <p14:sldId id="2613"/>
            <p14:sldId id="2370"/>
            <p14:sldId id="2371"/>
            <p14:sldId id="2372"/>
            <p14:sldId id="2376"/>
            <p14:sldId id="2377"/>
            <p14:sldId id="2416"/>
            <p14:sldId id="363"/>
            <p14:sldId id="264"/>
            <p14:sldId id="2349"/>
            <p14:sldId id="260"/>
            <p14:sldId id="706"/>
          </p14:sldIdLst>
        </p14:section>
        <p14:section name="Closing slide" id="{6CD7D25F-2552-3C4C-999B-CC083837989F}">
          <p14:sldIdLst/>
        </p14:section>
        <p14:section name="Closing slide" id="{A49075C3-D57C-5C44-939D-4F444E372E12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1E7A196-CB0E-9A11-3747-E1F8EA922914}" name="Bhavani Shankar MYSORE RAMA RAO" initials="BM" userId="S::Bhavani.Shankar@uni.lu::507cb976-d8f1-4c40-bd1d-07ee6e3986b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lvia CALLEGARI" initials="SC" lastIdx="13" clrIdx="0">
    <p:extLst>
      <p:ext uri="{19B8F6BF-5375-455C-9EA6-DF929625EA0E}">
        <p15:presenceInfo xmlns:p15="http://schemas.microsoft.com/office/powerpoint/2012/main" userId="S::silvia.callegari@uni.lu::a4e532ac-c7db-4b71-b9da-24acb8dc5a18" providerId="AD"/>
      </p:ext>
    </p:extLst>
  </p:cmAuthor>
  <p:cmAuthor id="2" name="Symeon CHATZINOTAS" initials="SC" lastIdx="5" clrIdx="1">
    <p:extLst>
      <p:ext uri="{19B8F6BF-5375-455C-9EA6-DF929625EA0E}">
        <p15:presenceInfo xmlns:p15="http://schemas.microsoft.com/office/powerpoint/2012/main" userId="S-1-5-21-3337309816-2907398862-663535011-30643" providerId="AD"/>
      </p:ext>
    </p:extLst>
  </p:cmAuthor>
  <p:cmAuthor id="3" name="Symeon Chatzinotas" initials="SC" lastIdx="10" clrIdx="2">
    <p:extLst>
      <p:ext uri="{19B8F6BF-5375-455C-9EA6-DF929625EA0E}">
        <p15:presenceInfo xmlns:p15="http://schemas.microsoft.com/office/powerpoint/2012/main" userId="ac53cab781537322" providerId="Windows Live"/>
      </p:ext>
    </p:extLst>
  </p:cmAuthor>
  <p:cmAuthor id="4" name="Guest User" initials="GU" lastIdx="6" clrIdx="3">
    <p:extLst>
      <p:ext uri="{19B8F6BF-5375-455C-9EA6-DF929625EA0E}">
        <p15:presenceInfo xmlns:p15="http://schemas.microsoft.com/office/powerpoint/2012/main" userId="1028b86b054f6e0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2C46"/>
    <a:srgbClr val="B70000"/>
    <a:srgbClr val="7F6000"/>
    <a:srgbClr val="203864"/>
    <a:srgbClr val="582A62"/>
    <a:srgbClr val="582A8B"/>
    <a:srgbClr val="5A237E"/>
    <a:srgbClr val="CA0000"/>
    <a:srgbClr val="FF0000"/>
    <a:srgbClr val="CA2D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FC499A-94DF-4FBA-9B89-1E55E2BEC5B0}" v="1640" dt="2026-04-16T11:39:20.9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77" autoAdjust="0"/>
    <p:restoredTop sz="94660"/>
  </p:normalViewPr>
  <p:slideViewPr>
    <p:cSldViewPr snapToGrid="0">
      <p:cViewPr varScale="1">
        <p:scale>
          <a:sx n="67" d="100"/>
          <a:sy n="67" d="100"/>
        </p:scale>
        <p:origin x="20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commentAuthors" Target="commentAuthors.xml"/><Relationship Id="rId69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omments/modernComment_104_3F7E801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F7AA825-89BF-4A5F-A526-46FDF4D4C201}" authorId="{21E7A196-CB0E-9A11-3747-E1F8EA922914}" created="2026-02-08T15:28:29.03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60"/>
      <ac:picMk id="511" creationId="{00000000-0000-0000-0000-000000000000}"/>
    </ac:deMkLst>
    <p188:txBody>
      <a:bodyPr/>
      <a:lstStyle/>
      <a:p>
        <a:r>
          <a:rPr lang="en-US"/>
          <a:t>Updated, 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E2CF07-2923-40DF-BCFF-5E7FBD727064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033892-0FD7-4517-8A80-4823FCCD53A7}">
      <dgm:prSet phldrT="[Text]" custT="1"/>
      <dgm:spPr>
        <a:solidFill>
          <a:schemeClr val="accent3">
            <a:lumMod val="50000"/>
          </a:schemeClr>
        </a:solidFill>
        <a:ln>
          <a:solidFill>
            <a:schemeClr val="bg2">
              <a:lumMod val="10000"/>
            </a:schemeClr>
          </a:solidFill>
        </a:ln>
      </dgm:spPr>
      <dgm:t>
        <a:bodyPr/>
        <a:lstStyle/>
        <a:p>
          <a:r>
            <a:rPr lang="en-US" sz="2800" b="1">
              <a:solidFill>
                <a:schemeClr val="bg1"/>
              </a:solidFill>
              <a:latin typeface="Gill Sans MT" panose="020B0502020104020203" pitchFamily="34" charset="0"/>
            </a:rPr>
            <a:t>Radar</a:t>
          </a:r>
          <a:endParaRPr lang="en-US" sz="2000" b="1">
            <a:solidFill>
              <a:schemeClr val="bg1"/>
            </a:solidFill>
            <a:latin typeface="Gill Sans MT" panose="020B0502020104020203" pitchFamily="34" charset="0"/>
          </a:endParaRPr>
        </a:p>
      </dgm:t>
    </dgm:pt>
    <dgm:pt modelId="{029727A4-D50B-48BF-9FE9-A54CB7685865}" type="sibTrans" cxnId="{54A8DFBA-3353-4731-BE1A-9D134D97A85E}">
      <dgm:prSet/>
      <dgm:spPr/>
      <dgm:t>
        <a:bodyPr/>
        <a:lstStyle/>
        <a:p>
          <a:endParaRPr lang="en-US"/>
        </a:p>
      </dgm:t>
    </dgm:pt>
    <dgm:pt modelId="{49F71C36-B3CA-41DA-A77B-E66DDDF221AD}" type="parTrans" cxnId="{54A8DFBA-3353-4731-BE1A-9D134D97A85E}">
      <dgm:prSet/>
      <dgm:spPr/>
      <dgm:t>
        <a:bodyPr/>
        <a:lstStyle/>
        <a:p>
          <a:endParaRPr lang="en-US"/>
        </a:p>
      </dgm:t>
    </dgm:pt>
    <dgm:pt modelId="{70102A28-84DA-4AEC-8022-36680F6F064C}">
      <dgm:prSet phldrT="[Text]"/>
      <dgm:spPr>
        <a:solidFill>
          <a:schemeClr val="tx1">
            <a:lumMod val="95000"/>
            <a:lumOff val="5000"/>
          </a:schemeClr>
        </a:solidFill>
      </dgm:spPr>
      <dgm:t>
        <a:bodyPr/>
        <a:lstStyle/>
        <a:p>
          <a:r>
            <a:rPr lang="en-US" b="1" dirty="0"/>
            <a:t>Multiple antenna Radar</a:t>
          </a:r>
        </a:p>
      </dgm:t>
    </dgm:pt>
    <dgm:pt modelId="{635A7365-75B2-4777-AFBF-E89CB8CE5012}" type="sibTrans" cxnId="{8A81D9CA-42E1-4989-880A-D7D6F9AD28ED}">
      <dgm:prSet/>
      <dgm:spPr/>
      <dgm:t>
        <a:bodyPr/>
        <a:lstStyle/>
        <a:p>
          <a:endParaRPr lang="en-US"/>
        </a:p>
      </dgm:t>
    </dgm:pt>
    <dgm:pt modelId="{BC57D446-FDD3-402E-8F5B-28D64E62C6A3}" type="parTrans" cxnId="{8A81D9CA-42E1-4989-880A-D7D6F9AD28ED}">
      <dgm:prSet/>
      <dgm:spPr/>
      <dgm:t>
        <a:bodyPr/>
        <a:lstStyle/>
        <a:p>
          <a:endParaRPr lang="en-US"/>
        </a:p>
      </dgm:t>
    </dgm:pt>
    <dgm:pt modelId="{33DF9C79-C2E2-4FC3-BC09-6BFB621C2142}">
      <dgm:prSet phldrT="[Text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b="1"/>
            <a:t>Distributed Radar</a:t>
          </a:r>
        </a:p>
      </dgm:t>
    </dgm:pt>
    <dgm:pt modelId="{1B502905-D7A3-4CE5-86BE-5C3013FFEE37}" type="sibTrans" cxnId="{4538F855-50D8-4050-83FE-EB1814F8C238}">
      <dgm:prSet/>
      <dgm:spPr/>
      <dgm:t>
        <a:bodyPr/>
        <a:lstStyle/>
        <a:p>
          <a:endParaRPr lang="en-US"/>
        </a:p>
      </dgm:t>
    </dgm:pt>
    <dgm:pt modelId="{55493800-15B6-42A9-9522-16865FC125BB}" type="parTrans" cxnId="{4538F855-50D8-4050-83FE-EB1814F8C238}">
      <dgm:prSet/>
      <dgm:spPr/>
      <dgm:t>
        <a:bodyPr/>
        <a:lstStyle/>
        <a:p>
          <a:endParaRPr lang="en-US"/>
        </a:p>
      </dgm:t>
    </dgm:pt>
    <dgm:pt modelId="{F7911CD9-3558-4AC4-BF37-C277C143EE0B}">
      <dgm:prSet phldrT="[Text]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b="1" dirty="0"/>
            <a:t>Sensing and Communications</a:t>
          </a:r>
        </a:p>
      </dgm:t>
    </dgm:pt>
    <dgm:pt modelId="{8754D587-EB9C-43B7-9AB8-A8995B3FE30A}" type="sibTrans" cxnId="{DA53D177-B229-47F8-A42F-8BA744A7128F}">
      <dgm:prSet/>
      <dgm:spPr/>
      <dgm:t>
        <a:bodyPr/>
        <a:lstStyle/>
        <a:p>
          <a:endParaRPr lang="en-US"/>
        </a:p>
      </dgm:t>
    </dgm:pt>
    <dgm:pt modelId="{D553DA36-B80E-4B98-8BA0-FEAE692F2D39}" type="parTrans" cxnId="{DA53D177-B229-47F8-A42F-8BA744A7128F}">
      <dgm:prSet/>
      <dgm:spPr/>
      <dgm:t>
        <a:bodyPr/>
        <a:lstStyle/>
        <a:p>
          <a:endParaRPr lang="en-US"/>
        </a:p>
      </dgm:t>
    </dgm:pt>
    <dgm:pt modelId="{5F84A42A-7841-483A-8046-44B97563B08A}">
      <dgm:prSet phldrT="[Text]"/>
      <dgm:spPr/>
      <dgm:t>
        <a:bodyPr/>
        <a:lstStyle/>
        <a:p>
          <a:r>
            <a:rPr lang="en-US" b="1"/>
            <a:t>Sensor Fusion</a:t>
          </a:r>
        </a:p>
      </dgm:t>
    </dgm:pt>
    <dgm:pt modelId="{62991633-7DEE-486E-827C-127456810D27}" type="sibTrans" cxnId="{515FF3B2-AC64-4CA9-9574-880A79251AD9}">
      <dgm:prSet/>
      <dgm:spPr/>
      <dgm:t>
        <a:bodyPr/>
        <a:lstStyle/>
        <a:p>
          <a:endParaRPr lang="en-US"/>
        </a:p>
      </dgm:t>
    </dgm:pt>
    <dgm:pt modelId="{F56B772B-502C-4570-A1EE-564F8280E36D}" type="parTrans" cxnId="{515FF3B2-AC64-4CA9-9574-880A79251AD9}">
      <dgm:prSet/>
      <dgm:spPr/>
      <dgm:t>
        <a:bodyPr/>
        <a:lstStyle/>
        <a:p>
          <a:endParaRPr lang="en-US"/>
        </a:p>
      </dgm:t>
    </dgm:pt>
    <dgm:pt modelId="{74E56DA4-B49D-4B88-99CB-6B902C24393E}">
      <dgm:prSet phldrT="[Text]"/>
      <dgm:spPr>
        <a:solidFill>
          <a:srgbClr val="582A8B"/>
        </a:solidFill>
      </dgm:spPr>
      <dgm:t>
        <a:bodyPr/>
        <a:lstStyle/>
        <a:p>
          <a:r>
            <a:rPr lang="en-US" b="1"/>
            <a:t>Simulators &amp; Prototypes</a:t>
          </a:r>
        </a:p>
      </dgm:t>
    </dgm:pt>
    <dgm:pt modelId="{E1A114BD-3EE0-4341-9276-E8ACEA9AB809}" type="sibTrans" cxnId="{64554BC6-5732-499C-B3E9-A9750CC395EF}">
      <dgm:prSet/>
      <dgm:spPr/>
      <dgm:t>
        <a:bodyPr/>
        <a:lstStyle/>
        <a:p>
          <a:endParaRPr lang="en-US"/>
        </a:p>
      </dgm:t>
    </dgm:pt>
    <dgm:pt modelId="{CA5312F3-D27B-4F65-AF5C-3A16BBD9FBC4}" type="parTrans" cxnId="{64554BC6-5732-499C-B3E9-A9750CC395EF}">
      <dgm:prSet/>
      <dgm:spPr/>
      <dgm:t>
        <a:bodyPr/>
        <a:lstStyle/>
        <a:p>
          <a:endParaRPr lang="en-US"/>
        </a:p>
      </dgm:t>
    </dgm:pt>
    <dgm:pt modelId="{A39AA42B-7B11-4910-A0B7-8B0280DAA2B4}">
      <dgm:prSet phldrT="[Text]"/>
      <dgm:spPr>
        <a:solidFill>
          <a:srgbClr val="B70000"/>
        </a:solidFill>
      </dgm:spPr>
      <dgm:t>
        <a:bodyPr/>
        <a:lstStyle/>
        <a:p>
          <a:r>
            <a:rPr lang="en-US" b="1" dirty="0"/>
            <a:t>Interior      &amp;     Exterior</a:t>
          </a:r>
        </a:p>
      </dgm:t>
    </dgm:pt>
    <dgm:pt modelId="{0693AD92-EDE9-42D1-B783-BF3F9B5BD854}" type="sibTrans" cxnId="{63638CC5-98B5-445C-8837-E6DE2A8A3731}">
      <dgm:prSet/>
      <dgm:spPr/>
      <dgm:t>
        <a:bodyPr/>
        <a:lstStyle/>
        <a:p>
          <a:endParaRPr lang="en-US"/>
        </a:p>
      </dgm:t>
    </dgm:pt>
    <dgm:pt modelId="{0B44B4E0-E91A-42C5-BA35-663F521E5EFB}" type="parTrans" cxnId="{63638CC5-98B5-445C-8837-E6DE2A8A3731}">
      <dgm:prSet/>
      <dgm:spPr/>
      <dgm:t>
        <a:bodyPr/>
        <a:lstStyle/>
        <a:p>
          <a:endParaRPr lang="en-US"/>
        </a:p>
      </dgm:t>
    </dgm:pt>
    <dgm:pt modelId="{6C902A69-1D6A-44CD-92FB-660A9E8AFF00}" type="pres">
      <dgm:prSet presAssocID="{F7E2CF07-2923-40DF-BCFF-5E7FBD72706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EC74F59F-B621-4F66-A570-CEDDC9353D1C}" type="pres">
      <dgm:prSet presAssocID="{D8033892-0FD7-4517-8A80-4823FCCD53A7}" presName="Parent" presStyleLbl="node0" presStyleIdx="0" presStyleCnt="1">
        <dgm:presLayoutVars>
          <dgm:chMax val="6"/>
          <dgm:chPref val="6"/>
        </dgm:presLayoutVars>
      </dgm:prSet>
      <dgm:spPr/>
    </dgm:pt>
    <dgm:pt modelId="{E205313F-ED55-48C4-AD2D-4D5DC37DA591}" type="pres">
      <dgm:prSet presAssocID="{70102A28-84DA-4AEC-8022-36680F6F064C}" presName="Accent1" presStyleCnt="0"/>
      <dgm:spPr/>
    </dgm:pt>
    <dgm:pt modelId="{0D547986-D28C-4E91-BD45-8509C88237D9}" type="pres">
      <dgm:prSet presAssocID="{70102A28-84DA-4AEC-8022-36680F6F064C}" presName="Accent" presStyleLbl="bgShp" presStyleIdx="0" presStyleCnt="6"/>
      <dgm:spPr/>
    </dgm:pt>
    <dgm:pt modelId="{2F0737A2-86F1-4BF6-A910-D8C5E053B919}" type="pres">
      <dgm:prSet presAssocID="{70102A28-84DA-4AEC-8022-36680F6F064C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973FABB0-481C-4C31-9BB1-F095F055716C}" type="pres">
      <dgm:prSet presAssocID="{33DF9C79-C2E2-4FC3-BC09-6BFB621C2142}" presName="Accent2" presStyleCnt="0"/>
      <dgm:spPr/>
    </dgm:pt>
    <dgm:pt modelId="{960E9514-1E8D-4FD4-B548-2598935D3509}" type="pres">
      <dgm:prSet presAssocID="{33DF9C79-C2E2-4FC3-BC09-6BFB621C2142}" presName="Accent" presStyleLbl="bgShp" presStyleIdx="1" presStyleCnt="6" custLinFactX="151491" custLinFactY="35325" custLinFactNeighborX="200000" custLinFactNeighborY="100000"/>
      <dgm:spPr>
        <a:noFill/>
      </dgm:spPr>
    </dgm:pt>
    <dgm:pt modelId="{39F96437-5947-4CB5-B120-6D005F43F145}" type="pres">
      <dgm:prSet presAssocID="{33DF9C79-C2E2-4FC3-BC09-6BFB621C2142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A41FCE99-1EA9-4726-B4E1-EB7CDD871C75}" type="pres">
      <dgm:prSet presAssocID="{F7911CD9-3558-4AC4-BF37-C277C143EE0B}" presName="Accent3" presStyleCnt="0"/>
      <dgm:spPr/>
    </dgm:pt>
    <dgm:pt modelId="{19FCC091-6504-47F6-A51B-9F6C568A3E55}" type="pres">
      <dgm:prSet presAssocID="{F7911CD9-3558-4AC4-BF37-C277C143EE0B}" presName="Accent" presStyleLbl="bgShp" presStyleIdx="2" presStyleCnt="6" custLinFactY="46965" custLinFactNeighborX="2719" custLinFactNeighborY="100000"/>
      <dgm:spPr>
        <a:prstGeom prst="round2DiagRect">
          <a:avLst/>
        </a:prstGeom>
      </dgm:spPr>
    </dgm:pt>
    <dgm:pt modelId="{76FF63AD-8CC5-4859-8B5B-F536727C3F7E}" type="pres">
      <dgm:prSet presAssocID="{F7911CD9-3558-4AC4-BF37-C277C143EE0B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6CFA801C-D118-46C8-9229-544EFE4A8D6B}" type="pres">
      <dgm:prSet presAssocID="{5F84A42A-7841-483A-8046-44B97563B08A}" presName="Accent4" presStyleCnt="0"/>
      <dgm:spPr/>
    </dgm:pt>
    <dgm:pt modelId="{CC0946AA-575A-42F9-9C52-1A21E2A63036}" type="pres">
      <dgm:prSet presAssocID="{5F84A42A-7841-483A-8046-44B97563B08A}" presName="Accent" presStyleLbl="bgShp" presStyleIdx="3" presStyleCnt="6" custLinFactX="100000" custLinFactY="-6222" custLinFactNeighborX="176872" custLinFactNeighborY="-100000"/>
      <dgm:spPr>
        <a:noFill/>
      </dgm:spPr>
    </dgm:pt>
    <dgm:pt modelId="{2292E86F-0602-4A50-A265-CFE1F9969BFB}" type="pres">
      <dgm:prSet presAssocID="{5F84A42A-7841-483A-8046-44B97563B08A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27122BBD-F542-4C2F-884A-26C980DE0120}" type="pres">
      <dgm:prSet presAssocID="{74E56DA4-B49D-4B88-99CB-6B902C24393E}" presName="Accent5" presStyleCnt="0"/>
      <dgm:spPr/>
    </dgm:pt>
    <dgm:pt modelId="{8E79DAD6-A650-4945-BBD7-0DD6D2FB5F70}" type="pres">
      <dgm:prSet presAssocID="{74E56DA4-B49D-4B88-99CB-6B902C24393E}" presName="Accent" presStyleLbl="bgShp" presStyleIdx="4" presStyleCnt="6" custLinFactX="100000" custLinFactNeighborX="187220" custLinFactNeighborY="-95687"/>
      <dgm:spPr>
        <a:noFill/>
      </dgm:spPr>
    </dgm:pt>
    <dgm:pt modelId="{A3B1E342-F239-487A-A3B8-3015B89D777C}" type="pres">
      <dgm:prSet presAssocID="{74E56DA4-B49D-4B88-99CB-6B902C24393E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555B4DF3-0CDC-4AF8-9213-55EF104192C1}" type="pres">
      <dgm:prSet presAssocID="{A39AA42B-7B11-4910-A0B7-8B0280DAA2B4}" presName="Accent6" presStyleCnt="0"/>
      <dgm:spPr/>
    </dgm:pt>
    <dgm:pt modelId="{E64B2A2B-5C38-4F86-BEAD-CA5B41EDEF90}" type="pres">
      <dgm:prSet presAssocID="{A39AA42B-7B11-4910-A0B7-8B0280DAA2B4}" presName="Accent" presStyleLbl="bgShp" presStyleIdx="5" presStyleCnt="6" custFlipVert="1" custFlipHor="1" custScaleX="16416" custScaleY="11967" custLinFactX="300000" custLinFactNeighborX="335660" custLinFactNeighborY="-97979"/>
      <dgm:spPr>
        <a:noFill/>
      </dgm:spPr>
    </dgm:pt>
    <dgm:pt modelId="{0CE2ED0A-A67F-4CF0-A2EB-34F93F6867A0}" type="pres">
      <dgm:prSet presAssocID="{A39AA42B-7B11-4910-A0B7-8B0280DAA2B4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AC68473C-6875-4C21-B6D4-1AB65DA63996}" type="presOf" srcId="{A39AA42B-7B11-4910-A0B7-8B0280DAA2B4}" destId="{0CE2ED0A-A67F-4CF0-A2EB-34F93F6867A0}" srcOrd="0" destOrd="0" presId="urn:microsoft.com/office/officeart/2011/layout/HexagonRadial"/>
    <dgm:cxn modelId="{34D19E3C-9AE2-4DE7-AD3A-26DCF807EA67}" type="presOf" srcId="{70102A28-84DA-4AEC-8022-36680F6F064C}" destId="{2F0737A2-86F1-4BF6-A910-D8C5E053B919}" srcOrd="0" destOrd="0" presId="urn:microsoft.com/office/officeart/2011/layout/HexagonRadial"/>
    <dgm:cxn modelId="{4CF7195B-CDF7-4061-B322-A945F4618E1F}" type="presOf" srcId="{F7911CD9-3558-4AC4-BF37-C277C143EE0B}" destId="{76FF63AD-8CC5-4859-8B5B-F536727C3F7E}" srcOrd="0" destOrd="0" presId="urn:microsoft.com/office/officeart/2011/layout/HexagonRadial"/>
    <dgm:cxn modelId="{B6BE675E-7814-4544-A9F0-213094E0EF2C}" type="presOf" srcId="{5F84A42A-7841-483A-8046-44B97563B08A}" destId="{2292E86F-0602-4A50-A265-CFE1F9969BFB}" srcOrd="0" destOrd="0" presId="urn:microsoft.com/office/officeart/2011/layout/HexagonRadial"/>
    <dgm:cxn modelId="{FDBCF375-2F01-4773-8C8D-2580C85B0BB4}" type="presOf" srcId="{F7E2CF07-2923-40DF-BCFF-5E7FBD727064}" destId="{6C902A69-1D6A-44CD-92FB-660A9E8AFF00}" srcOrd="0" destOrd="0" presId="urn:microsoft.com/office/officeart/2011/layout/HexagonRadial"/>
    <dgm:cxn modelId="{4538F855-50D8-4050-83FE-EB1814F8C238}" srcId="{D8033892-0FD7-4517-8A80-4823FCCD53A7}" destId="{33DF9C79-C2E2-4FC3-BC09-6BFB621C2142}" srcOrd="1" destOrd="0" parTransId="{55493800-15B6-42A9-9522-16865FC125BB}" sibTransId="{1B502905-D7A3-4CE5-86BE-5C3013FFEE37}"/>
    <dgm:cxn modelId="{DA53D177-B229-47F8-A42F-8BA744A7128F}" srcId="{D8033892-0FD7-4517-8A80-4823FCCD53A7}" destId="{F7911CD9-3558-4AC4-BF37-C277C143EE0B}" srcOrd="2" destOrd="0" parTransId="{D553DA36-B80E-4B98-8BA0-FEAE692F2D39}" sibTransId="{8754D587-EB9C-43B7-9AB8-A8995B3FE30A}"/>
    <dgm:cxn modelId="{FED8B080-5C67-4CE6-9AB7-8AC21717E7D4}" type="presOf" srcId="{74E56DA4-B49D-4B88-99CB-6B902C24393E}" destId="{A3B1E342-F239-487A-A3B8-3015B89D777C}" srcOrd="0" destOrd="0" presId="urn:microsoft.com/office/officeart/2011/layout/HexagonRadial"/>
    <dgm:cxn modelId="{C4661D93-06C5-4B60-8329-A16DEACAD14B}" type="presOf" srcId="{33DF9C79-C2E2-4FC3-BC09-6BFB621C2142}" destId="{39F96437-5947-4CB5-B120-6D005F43F145}" srcOrd="0" destOrd="0" presId="urn:microsoft.com/office/officeart/2011/layout/HexagonRadial"/>
    <dgm:cxn modelId="{515FF3B2-AC64-4CA9-9574-880A79251AD9}" srcId="{D8033892-0FD7-4517-8A80-4823FCCD53A7}" destId="{5F84A42A-7841-483A-8046-44B97563B08A}" srcOrd="3" destOrd="0" parTransId="{F56B772B-502C-4570-A1EE-564F8280E36D}" sibTransId="{62991633-7DEE-486E-827C-127456810D27}"/>
    <dgm:cxn modelId="{54A8DFBA-3353-4731-BE1A-9D134D97A85E}" srcId="{F7E2CF07-2923-40DF-BCFF-5E7FBD727064}" destId="{D8033892-0FD7-4517-8A80-4823FCCD53A7}" srcOrd="0" destOrd="0" parTransId="{49F71C36-B3CA-41DA-A77B-E66DDDF221AD}" sibTransId="{029727A4-D50B-48BF-9FE9-A54CB7685865}"/>
    <dgm:cxn modelId="{63638CC5-98B5-445C-8837-E6DE2A8A3731}" srcId="{D8033892-0FD7-4517-8A80-4823FCCD53A7}" destId="{A39AA42B-7B11-4910-A0B7-8B0280DAA2B4}" srcOrd="5" destOrd="0" parTransId="{0B44B4E0-E91A-42C5-BA35-663F521E5EFB}" sibTransId="{0693AD92-EDE9-42D1-B783-BF3F9B5BD854}"/>
    <dgm:cxn modelId="{64554BC6-5732-499C-B3E9-A9750CC395EF}" srcId="{D8033892-0FD7-4517-8A80-4823FCCD53A7}" destId="{74E56DA4-B49D-4B88-99CB-6B902C24393E}" srcOrd="4" destOrd="0" parTransId="{CA5312F3-D27B-4F65-AF5C-3A16BBD9FBC4}" sibTransId="{E1A114BD-3EE0-4341-9276-E8ACEA9AB809}"/>
    <dgm:cxn modelId="{8A81D9CA-42E1-4989-880A-D7D6F9AD28ED}" srcId="{D8033892-0FD7-4517-8A80-4823FCCD53A7}" destId="{70102A28-84DA-4AEC-8022-36680F6F064C}" srcOrd="0" destOrd="0" parTransId="{BC57D446-FDD3-402E-8F5B-28D64E62C6A3}" sibTransId="{635A7365-75B2-4777-AFBF-E89CB8CE5012}"/>
    <dgm:cxn modelId="{E6C334DE-3E10-4B56-8ECE-A48E7C263720}" type="presOf" srcId="{D8033892-0FD7-4517-8A80-4823FCCD53A7}" destId="{EC74F59F-B621-4F66-A570-CEDDC9353D1C}" srcOrd="0" destOrd="0" presId="urn:microsoft.com/office/officeart/2011/layout/HexagonRadial"/>
    <dgm:cxn modelId="{AA72A44B-51D0-4FF9-8449-6B493A6882E5}" type="presParOf" srcId="{6C902A69-1D6A-44CD-92FB-660A9E8AFF00}" destId="{EC74F59F-B621-4F66-A570-CEDDC9353D1C}" srcOrd="0" destOrd="0" presId="urn:microsoft.com/office/officeart/2011/layout/HexagonRadial"/>
    <dgm:cxn modelId="{F07327EC-F0F8-4E48-B5D4-669DE200C62B}" type="presParOf" srcId="{6C902A69-1D6A-44CD-92FB-660A9E8AFF00}" destId="{E205313F-ED55-48C4-AD2D-4D5DC37DA591}" srcOrd="1" destOrd="0" presId="urn:microsoft.com/office/officeart/2011/layout/HexagonRadial"/>
    <dgm:cxn modelId="{38AC38E2-ABAD-4D35-B8D0-B506DAC31C28}" type="presParOf" srcId="{E205313F-ED55-48C4-AD2D-4D5DC37DA591}" destId="{0D547986-D28C-4E91-BD45-8509C88237D9}" srcOrd="0" destOrd="0" presId="urn:microsoft.com/office/officeart/2011/layout/HexagonRadial"/>
    <dgm:cxn modelId="{5C48021A-1CAC-40D7-94CC-D891B7224D3A}" type="presParOf" srcId="{6C902A69-1D6A-44CD-92FB-660A9E8AFF00}" destId="{2F0737A2-86F1-4BF6-A910-D8C5E053B919}" srcOrd="2" destOrd="0" presId="urn:microsoft.com/office/officeart/2011/layout/HexagonRadial"/>
    <dgm:cxn modelId="{1A69C05F-B9F4-48BD-A83A-4C98EDB8298F}" type="presParOf" srcId="{6C902A69-1D6A-44CD-92FB-660A9E8AFF00}" destId="{973FABB0-481C-4C31-9BB1-F095F055716C}" srcOrd="3" destOrd="0" presId="urn:microsoft.com/office/officeart/2011/layout/HexagonRadial"/>
    <dgm:cxn modelId="{37BE23C2-8A86-4AE4-BEC6-FEC99CAD75DA}" type="presParOf" srcId="{973FABB0-481C-4C31-9BB1-F095F055716C}" destId="{960E9514-1E8D-4FD4-B548-2598935D3509}" srcOrd="0" destOrd="0" presId="urn:microsoft.com/office/officeart/2011/layout/HexagonRadial"/>
    <dgm:cxn modelId="{5779737D-8232-47A8-BB72-BDCBFA54E490}" type="presParOf" srcId="{6C902A69-1D6A-44CD-92FB-660A9E8AFF00}" destId="{39F96437-5947-4CB5-B120-6D005F43F145}" srcOrd="4" destOrd="0" presId="urn:microsoft.com/office/officeart/2011/layout/HexagonRadial"/>
    <dgm:cxn modelId="{53B431D2-F91C-49BC-B589-CFB20E3F8FB0}" type="presParOf" srcId="{6C902A69-1D6A-44CD-92FB-660A9E8AFF00}" destId="{A41FCE99-1EA9-4726-B4E1-EB7CDD871C75}" srcOrd="5" destOrd="0" presId="urn:microsoft.com/office/officeart/2011/layout/HexagonRadial"/>
    <dgm:cxn modelId="{FD3FDA3B-BA46-4E32-A0B7-81BA624D8A58}" type="presParOf" srcId="{A41FCE99-1EA9-4726-B4E1-EB7CDD871C75}" destId="{19FCC091-6504-47F6-A51B-9F6C568A3E55}" srcOrd="0" destOrd="0" presId="urn:microsoft.com/office/officeart/2011/layout/HexagonRadial"/>
    <dgm:cxn modelId="{250AB688-E07F-4126-A5EE-52AEB27C8853}" type="presParOf" srcId="{6C902A69-1D6A-44CD-92FB-660A9E8AFF00}" destId="{76FF63AD-8CC5-4859-8B5B-F536727C3F7E}" srcOrd="6" destOrd="0" presId="urn:microsoft.com/office/officeart/2011/layout/HexagonRadial"/>
    <dgm:cxn modelId="{47809154-5CDA-4589-A920-FB39EE78AE7F}" type="presParOf" srcId="{6C902A69-1D6A-44CD-92FB-660A9E8AFF00}" destId="{6CFA801C-D118-46C8-9229-544EFE4A8D6B}" srcOrd="7" destOrd="0" presId="urn:microsoft.com/office/officeart/2011/layout/HexagonRadial"/>
    <dgm:cxn modelId="{4511DB18-3F2C-417C-B77A-DF82FA5A1383}" type="presParOf" srcId="{6CFA801C-D118-46C8-9229-544EFE4A8D6B}" destId="{CC0946AA-575A-42F9-9C52-1A21E2A63036}" srcOrd="0" destOrd="0" presId="urn:microsoft.com/office/officeart/2011/layout/HexagonRadial"/>
    <dgm:cxn modelId="{0A443EA1-7EE8-4A25-9BB2-9C41E445F2F5}" type="presParOf" srcId="{6C902A69-1D6A-44CD-92FB-660A9E8AFF00}" destId="{2292E86F-0602-4A50-A265-CFE1F9969BFB}" srcOrd="8" destOrd="0" presId="urn:microsoft.com/office/officeart/2011/layout/HexagonRadial"/>
    <dgm:cxn modelId="{B546E36F-34C6-47F4-A105-06444F0DC597}" type="presParOf" srcId="{6C902A69-1D6A-44CD-92FB-660A9E8AFF00}" destId="{27122BBD-F542-4C2F-884A-26C980DE0120}" srcOrd="9" destOrd="0" presId="urn:microsoft.com/office/officeart/2011/layout/HexagonRadial"/>
    <dgm:cxn modelId="{B23BEFB7-7DA4-4B1E-A56A-37E97C63381C}" type="presParOf" srcId="{27122BBD-F542-4C2F-884A-26C980DE0120}" destId="{8E79DAD6-A650-4945-BBD7-0DD6D2FB5F70}" srcOrd="0" destOrd="0" presId="urn:microsoft.com/office/officeart/2011/layout/HexagonRadial"/>
    <dgm:cxn modelId="{2589A448-EA01-4953-8F54-E667829F2D49}" type="presParOf" srcId="{6C902A69-1D6A-44CD-92FB-660A9E8AFF00}" destId="{A3B1E342-F239-487A-A3B8-3015B89D777C}" srcOrd="10" destOrd="0" presId="urn:microsoft.com/office/officeart/2011/layout/HexagonRadial"/>
    <dgm:cxn modelId="{E1AFC33D-F6AE-4207-992E-E79F864CF916}" type="presParOf" srcId="{6C902A69-1D6A-44CD-92FB-660A9E8AFF00}" destId="{555B4DF3-0CDC-4AF8-9213-55EF104192C1}" srcOrd="11" destOrd="0" presId="urn:microsoft.com/office/officeart/2011/layout/HexagonRadial"/>
    <dgm:cxn modelId="{80CFA382-DE96-43C4-A101-53D272FC38A1}" type="presParOf" srcId="{555B4DF3-0CDC-4AF8-9213-55EF104192C1}" destId="{E64B2A2B-5C38-4F86-BEAD-CA5B41EDEF90}" srcOrd="0" destOrd="0" presId="urn:microsoft.com/office/officeart/2011/layout/HexagonRadial"/>
    <dgm:cxn modelId="{629B3410-BCBE-45E6-842A-39D4B19B01DA}" type="presParOf" srcId="{6C902A69-1D6A-44CD-92FB-660A9E8AFF00}" destId="{0CE2ED0A-A67F-4CF0-A2EB-34F93F6867A0}" srcOrd="12" destOrd="0" presId="urn:microsoft.com/office/officeart/2011/layout/HexagonRadial"/>
  </dgm:cxnLst>
  <dgm:bg>
    <a:solidFill>
      <a:schemeClr val="bg1">
        <a:lumMod val="95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74F59F-B621-4F66-A570-CEDDC9353D1C}">
      <dsp:nvSpPr>
        <dsp:cNvPr id="0" name=""/>
        <dsp:cNvSpPr/>
      </dsp:nvSpPr>
      <dsp:spPr>
        <a:xfrm>
          <a:off x="2351504" y="1723991"/>
          <a:ext cx="2191268" cy="1895535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bg2">
              <a:lumMod val="1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solidFill>
                <a:schemeClr val="bg1"/>
              </a:solidFill>
              <a:latin typeface="Gill Sans MT" panose="020B0502020104020203" pitchFamily="34" charset="0"/>
            </a:rPr>
            <a:t>Radar</a:t>
          </a:r>
          <a:endParaRPr lang="en-US" sz="2000" b="1" kern="1200">
            <a:solidFill>
              <a:schemeClr val="bg1"/>
            </a:solidFill>
            <a:latin typeface="Gill Sans MT" panose="020B0502020104020203" pitchFamily="34" charset="0"/>
          </a:endParaRPr>
        </a:p>
      </dsp:txBody>
      <dsp:txXfrm>
        <a:off x="2714628" y="2038108"/>
        <a:ext cx="1465020" cy="1267301"/>
      </dsp:txXfrm>
    </dsp:sp>
    <dsp:sp modelId="{960E9514-1E8D-4FD4-B548-2598935D3509}">
      <dsp:nvSpPr>
        <dsp:cNvPr id="0" name=""/>
        <dsp:cNvSpPr/>
      </dsp:nvSpPr>
      <dsp:spPr>
        <a:xfrm>
          <a:off x="6068027" y="1781109"/>
          <a:ext cx="826758" cy="712362"/>
        </a:xfrm>
        <a:prstGeom prst="hexagon">
          <a:avLst>
            <a:gd name="adj" fmla="val 28900"/>
            <a:gd name="vf" fmla="val 11547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0737A2-86F1-4BF6-A910-D8C5E053B919}">
      <dsp:nvSpPr>
        <dsp:cNvPr id="0" name=""/>
        <dsp:cNvSpPr/>
      </dsp:nvSpPr>
      <dsp:spPr>
        <a:xfrm>
          <a:off x="2553351" y="0"/>
          <a:ext cx="1795728" cy="1553516"/>
        </a:xfrm>
        <a:prstGeom prst="hexagon">
          <a:avLst>
            <a:gd name="adj" fmla="val 28570"/>
            <a:gd name="vf" fmla="val 115470"/>
          </a:avLst>
        </a:prstGeom>
        <a:solidFill>
          <a:schemeClr val="tx1">
            <a:lumMod val="95000"/>
            <a:lumOff val="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Multiple antenna Radar</a:t>
          </a:r>
        </a:p>
      </dsp:txBody>
      <dsp:txXfrm>
        <a:off x="2850942" y="257451"/>
        <a:ext cx="1200546" cy="1038614"/>
      </dsp:txXfrm>
    </dsp:sp>
    <dsp:sp modelId="{19FCC091-6504-47F6-A51B-9F6C568A3E55}">
      <dsp:nvSpPr>
        <dsp:cNvPr id="0" name=""/>
        <dsp:cNvSpPr/>
      </dsp:nvSpPr>
      <dsp:spPr>
        <a:xfrm>
          <a:off x="4711030" y="3195766"/>
          <a:ext cx="826758" cy="712362"/>
        </a:xfrm>
        <a:prstGeom prst="round2DiagRect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F96437-5947-4CB5-B120-6D005F43F145}">
      <dsp:nvSpPr>
        <dsp:cNvPr id="0" name=""/>
        <dsp:cNvSpPr/>
      </dsp:nvSpPr>
      <dsp:spPr>
        <a:xfrm>
          <a:off x="4200243" y="955516"/>
          <a:ext cx="1795728" cy="155351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Distributed Radar</a:t>
          </a:r>
        </a:p>
      </dsp:txBody>
      <dsp:txXfrm>
        <a:off x="4497834" y="1212967"/>
        <a:ext cx="1200546" cy="1038614"/>
      </dsp:txXfrm>
    </dsp:sp>
    <dsp:sp modelId="{CC0946AA-575A-42F9-9C52-1A21E2A63036}">
      <dsp:nvSpPr>
        <dsp:cNvPr id="0" name=""/>
        <dsp:cNvSpPr/>
      </dsp:nvSpPr>
      <dsp:spPr>
        <a:xfrm>
          <a:off x="6068027" y="2895440"/>
          <a:ext cx="826758" cy="712362"/>
        </a:xfrm>
        <a:prstGeom prst="hexagon">
          <a:avLst>
            <a:gd name="adj" fmla="val 28900"/>
            <a:gd name="vf" fmla="val 11547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FF63AD-8CC5-4859-8B5B-F536727C3F7E}">
      <dsp:nvSpPr>
        <dsp:cNvPr id="0" name=""/>
        <dsp:cNvSpPr/>
      </dsp:nvSpPr>
      <dsp:spPr>
        <a:xfrm>
          <a:off x="4200243" y="2833951"/>
          <a:ext cx="1795728" cy="1553516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Sensing and Communications</a:t>
          </a:r>
        </a:p>
      </dsp:txBody>
      <dsp:txXfrm>
        <a:off x="4497834" y="3091402"/>
        <a:ext cx="1200546" cy="1038614"/>
      </dsp:txXfrm>
    </dsp:sp>
    <dsp:sp modelId="{8E79DAD6-A650-4945-BBD7-0DD6D2FB5F70}">
      <dsp:nvSpPr>
        <dsp:cNvPr id="0" name=""/>
        <dsp:cNvSpPr/>
      </dsp:nvSpPr>
      <dsp:spPr>
        <a:xfrm>
          <a:off x="4730198" y="3126534"/>
          <a:ext cx="826758" cy="712362"/>
        </a:xfrm>
        <a:prstGeom prst="hexagon">
          <a:avLst>
            <a:gd name="adj" fmla="val 28900"/>
            <a:gd name="vf" fmla="val 11547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92E86F-0602-4A50-A265-CFE1F9969BFB}">
      <dsp:nvSpPr>
        <dsp:cNvPr id="0" name=""/>
        <dsp:cNvSpPr/>
      </dsp:nvSpPr>
      <dsp:spPr>
        <a:xfrm>
          <a:off x="2553351" y="3790536"/>
          <a:ext cx="1795728" cy="155351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Sensor Fusion</a:t>
          </a:r>
        </a:p>
      </dsp:txBody>
      <dsp:txXfrm>
        <a:off x="2850942" y="4047987"/>
        <a:ext cx="1200546" cy="1038614"/>
      </dsp:txXfrm>
    </dsp:sp>
    <dsp:sp modelId="{E64B2A2B-5C38-4F86-BEAD-CA5B41EDEF90}">
      <dsp:nvSpPr>
        <dsp:cNvPr id="0" name=""/>
        <dsp:cNvSpPr/>
      </dsp:nvSpPr>
      <dsp:spPr>
        <a:xfrm flipH="1" flipV="1">
          <a:off x="6759065" y="2092560"/>
          <a:ext cx="135720" cy="85248"/>
        </a:xfrm>
        <a:prstGeom prst="hexagon">
          <a:avLst>
            <a:gd name="adj" fmla="val 28900"/>
            <a:gd name="vf" fmla="val 11547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B1E342-F239-487A-A3B8-3015B89D777C}">
      <dsp:nvSpPr>
        <dsp:cNvPr id="0" name=""/>
        <dsp:cNvSpPr/>
      </dsp:nvSpPr>
      <dsp:spPr>
        <a:xfrm>
          <a:off x="898814" y="2835020"/>
          <a:ext cx="1795728" cy="1553516"/>
        </a:xfrm>
        <a:prstGeom prst="hexagon">
          <a:avLst>
            <a:gd name="adj" fmla="val 28570"/>
            <a:gd name="vf" fmla="val 115470"/>
          </a:avLst>
        </a:prstGeom>
        <a:solidFill>
          <a:srgbClr val="582A8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Simulators &amp; Prototypes</a:t>
          </a:r>
        </a:p>
      </dsp:txBody>
      <dsp:txXfrm>
        <a:off x="1196405" y="3092471"/>
        <a:ext cx="1200546" cy="1038614"/>
      </dsp:txXfrm>
    </dsp:sp>
    <dsp:sp modelId="{0CE2ED0A-A67F-4CF0-A2EB-34F93F6867A0}">
      <dsp:nvSpPr>
        <dsp:cNvPr id="0" name=""/>
        <dsp:cNvSpPr/>
      </dsp:nvSpPr>
      <dsp:spPr>
        <a:xfrm>
          <a:off x="898814" y="953379"/>
          <a:ext cx="1795728" cy="1553516"/>
        </a:xfrm>
        <a:prstGeom prst="hexagon">
          <a:avLst>
            <a:gd name="adj" fmla="val 28570"/>
            <a:gd name="vf" fmla="val 115470"/>
          </a:avLst>
        </a:prstGeom>
        <a:solidFill>
          <a:srgbClr val="B7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Interior      &amp;     Exterior</a:t>
          </a:r>
        </a:p>
      </dsp:txBody>
      <dsp:txXfrm>
        <a:off x="1196405" y="1210830"/>
        <a:ext cx="1200546" cy="10386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DFBB42-0972-C34D-AD3D-127E0D86452A}" type="datetimeFigureOut">
              <a:rPr lang="en-LU" smtClean="0"/>
              <a:t>04/16/2026</a:t>
            </a:fld>
            <a:endParaRPr lang="en-L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EA2658-96BD-8A46-AF65-FA90BCCB4A5A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2206561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A2658-96BD-8A46-AF65-FA90BCCB4A5A}" type="slidenum">
              <a:rPr lang="en-LU" smtClean="0"/>
              <a:t>1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3431866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Statistical </a:t>
            </a:r>
            <a:r>
              <a:rPr lang="en-US" dirty="0" err="1"/>
              <a:t>Inteference</a:t>
            </a:r>
            <a:r>
              <a:rPr lang="en-US" dirty="0"/>
              <a:t>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A2658-96BD-8A46-AF65-FA90BCCB4A5A}" type="slidenum">
              <a:rPr lang="en-LU" smtClean="0"/>
              <a:t>31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3556875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>
                <a:latin typeface="Gill Sans MT" panose="020B0502020104020203" pitchFamily="34" charset="0"/>
              </a:rPr>
              <a:t>Time-Staggered FMCW Waveform: </a:t>
            </a:r>
            <a:r>
              <a:rPr lang="en-US" dirty="0">
                <a:latin typeface="Gill Sans MT" panose="020B0502020104020203" pitchFamily="34" charset="0"/>
              </a:rPr>
              <a:t>More efficient than alternative transmitting </a:t>
            </a:r>
            <a:endParaRPr lang="en-US" i="1" dirty="0">
              <a:latin typeface="Gill Sans MT" panose="020B0502020104020203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A2658-96BD-8A46-AF65-FA90BCCB4A5A}" type="slidenum">
              <a:rPr lang="en-LU" smtClean="0"/>
              <a:t>51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1162723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F8907-B037-FD8B-F3A5-1A2BEB085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6DE14C-BC5F-2444-8156-B53CE8F165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EAF340-99A4-1788-6CD2-37CF038F3F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>
                <a:latin typeface="Gill Sans MT" panose="020B0502020104020203" pitchFamily="34" charset="0"/>
              </a:rPr>
              <a:t>Time-Staggered FMCW Waveform: </a:t>
            </a:r>
            <a:r>
              <a:rPr lang="en-US" dirty="0">
                <a:latin typeface="Gill Sans MT" panose="020B0502020104020203" pitchFamily="34" charset="0"/>
              </a:rPr>
              <a:t>More efficient than alternative transmitting </a:t>
            </a:r>
            <a:endParaRPr lang="en-US" i="1" dirty="0">
              <a:latin typeface="Gill Sans MT" panose="020B0502020104020203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C8B01-78A2-3B97-92BC-9094E6FF3F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A2658-96BD-8A46-AF65-FA90BCCB4A5A}" type="slidenum">
              <a:rPr lang="en-LU" smtClean="0"/>
              <a:t>53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1237127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A2658-96BD-8A46-AF65-FA90BCCB4A5A}" type="slidenum">
              <a:rPr lang="en-LU" smtClean="0"/>
              <a:t>55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164255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367cd8c1723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5" name="Google Shape;495;g367cd8c172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54379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B6CD3-B491-407E-BA36-DF2980AE9BDB}" type="slidenum">
              <a:rPr lang="en-US" altLang="en-US"/>
              <a:pPr/>
              <a:t>5</a:t>
            </a:fld>
            <a:endParaRPr lang="en-US" altLang="en-US" dirty="0"/>
          </a:p>
        </p:txBody>
      </p:sp>
      <p:sp>
        <p:nvSpPr>
          <p:cNvPr id="409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NEED TO MAKE</a:t>
            </a:r>
            <a:r>
              <a:rPr lang="en-US" altLang="en-US" baseline="0" dirty="0"/>
              <a:t> IT MORE COLORFUL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46948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A2658-96BD-8A46-AF65-FA90BCCB4A5A}" type="slidenum">
              <a:rPr lang="en-LU" smtClean="0"/>
              <a:t>8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4249063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A2658-96BD-8A46-AF65-FA90BCCB4A5A}" type="slidenum">
              <a:rPr lang="en-LU" smtClean="0"/>
              <a:t>9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1008018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A2658-96BD-8A46-AF65-FA90BCCB4A5A}" type="slidenum">
              <a:rPr lang="en-LU" smtClean="0"/>
              <a:t>10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3871207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>
                <a:latin typeface="Gill Sans MT" panose="020B0502020104020203" pitchFamily="34" charset="0"/>
              </a:rPr>
              <a:t>Time-Staggered FMCW Waveform: </a:t>
            </a:r>
            <a:r>
              <a:rPr lang="en-US" dirty="0">
                <a:latin typeface="Gill Sans MT" panose="020B0502020104020203" pitchFamily="34" charset="0"/>
              </a:rPr>
              <a:t>More efficient than alternative transmitting </a:t>
            </a:r>
            <a:endParaRPr lang="en-US" i="1" dirty="0">
              <a:latin typeface="Gill Sans MT" panose="020B0502020104020203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A2658-96BD-8A46-AF65-FA90BCCB4A5A}" type="slidenum">
              <a:rPr lang="en-LU" smtClean="0"/>
              <a:t>25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2018579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Scenario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A2658-96BD-8A46-AF65-FA90BCCB4A5A}" type="slidenum">
              <a:rPr lang="en-LU" smtClean="0"/>
              <a:t>28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493883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Scenario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A2658-96BD-8A46-AF65-FA90BCCB4A5A}" type="slidenum">
              <a:rPr lang="en-LU" smtClean="0"/>
              <a:t>29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597698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EA2658-96BD-8A46-AF65-FA90BCCB4A5A}" type="slidenum">
              <a:rPr lang="en-LU" smtClean="0"/>
              <a:t>30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3617662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6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6.emf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boat, sitting, water, large&#10;&#10;Description automatically generated">
            <a:extLst>
              <a:ext uri="{FF2B5EF4-FFF2-40B4-BE49-F238E27FC236}">
                <a16:creationId xmlns:a16="http://schemas.microsoft.com/office/drawing/2014/main" id="{AC7380C7-C536-A740-B261-4D3541D404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714" y="0"/>
            <a:ext cx="12216714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C17AE70-1BF8-414E-8F25-1D07EC3A63AC}"/>
              </a:ext>
            </a:extLst>
          </p:cNvPr>
          <p:cNvSpPr txBox="1"/>
          <p:nvPr userDrawn="1"/>
        </p:nvSpPr>
        <p:spPr>
          <a:xfrm>
            <a:off x="823663" y="2492928"/>
            <a:ext cx="50621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</a:rPr>
              <a:t>Interdisciplinary Centre for Security, Reliability and Trust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61E8F76-26CA-F141-B757-6FAD43179B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9877" y="1303339"/>
            <a:ext cx="1233934" cy="97012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BF0A53D-8BE0-8D48-88B2-24D80BAF9D6A}"/>
              </a:ext>
            </a:extLst>
          </p:cNvPr>
          <p:cNvGrpSpPr/>
          <p:nvPr userDrawn="1"/>
        </p:nvGrpSpPr>
        <p:grpSpPr>
          <a:xfrm>
            <a:off x="-24715" y="5825730"/>
            <a:ext cx="12216715" cy="1418626"/>
            <a:chOff x="-24715" y="5825730"/>
            <a:chExt cx="12216715" cy="1418626"/>
          </a:xfrm>
        </p:grpSpPr>
        <p:pic>
          <p:nvPicPr>
            <p:cNvPr id="9" name="Image 5" descr="Bande_Logo_UNI_PP_right_long.eps">
              <a:extLst>
                <a:ext uri="{FF2B5EF4-FFF2-40B4-BE49-F238E27FC236}">
                  <a16:creationId xmlns:a16="http://schemas.microsoft.com/office/drawing/2014/main" id="{BA4808A0-BDDC-C54B-87E1-DC1DE7F141EB}"/>
                </a:ext>
              </a:extLst>
            </p:cNvPr>
            <p:cNvPicPr/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2064" r="2500" b="52664"/>
            <a:stretch/>
          </p:blipFill>
          <p:spPr bwMode="auto">
            <a:xfrm>
              <a:off x="-24715" y="5825730"/>
              <a:ext cx="12216715" cy="1055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F9F14ED-66BA-8B47-A8A6-480039CD80C5}"/>
                </a:ext>
              </a:extLst>
            </p:cNvPr>
            <p:cNvSpPr/>
            <p:nvPr/>
          </p:nvSpPr>
          <p:spPr>
            <a:xfrm>
              <a:off x="10500767" y="5987422"/>
              <a:ext cx="960699" cy="893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U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35021C0-D1D8-854A-A512-95F90B3321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2056"/>
            <a:stretch/>
          </p:blipFill>
          <p:spPr>
            <a:xfrm>
              <a:off x="10151661" y="5987422"/>
              <a:ext cx="1612609" cy="12569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1965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>
              <a:defRPr sz="4320" b="1">
                <a:solidFill>
                  <a:srgbClr val="005F86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886200"/>
            <a:ext cx="10363200" cy="1752600"/>
          </a:xfrm>
        </p:spPr>
        <p:txBody>
          <a:bodyPr>
            <a:normAutofit/>
          </a:bodyPr>
          <a:lstStyle>
            <a:lvl1pPr marL="0" indent="0" algn="l">
              <a:buNone/>
              <a:defRPr sz="336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1pPr>
            <a:lvl2pPr marL="548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Master subtitle style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49800EB-BCE0-4F84-93C5-500DAB48EB57}" type="slidenum">
              <a:rPr lang="es-ES_tradnl" smtClean="0"/>
              <a:pPr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03523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rgbClr val="AFABA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0957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-27384"/>
            <a:ext cx="10972800" cy="936307"/>
          </a:xfrm>
        </p:spPr>
        <p:txBody>
          <a:bodyPr>
            <a:normAutofit/>
          </a:bodyPr>
          <a:lstStyle>
            <a:lvl1pPr>
              <a:defRPr sz="3120">
                <a:latin typeface="Gill Sans MT" panose="020B0502020104020203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923122"/>
            <a:ext cx="10972800" cy="5530215"/>
          </a:xfrm>
        </p:spPr>
        <p:txBody>
          <a:bodyPr/>
          <a:lstStyle>
            <a:lvl1pPr marL="411470" indent="-411470">
              <a:buClr>
                <a:srgbClr val="005F86"/>
              </a:buClr>
              <a:buSzPct val="80000"/>
              <a:buFont typeface="Wingdings" charset="2"/>
              <a:buChar char="u"/>
              <a:defRPr sz="2640">
                <a:latin typeface="Gill Sans MT" panose="020B0502020104020203" pitchFamily="34" charset="0"/>
              </a:defRPr>
            </a:lvl1pPr>
            <a:lvl2pPr marL="891518" indent="-342891">
              <a:buClr>
                <a:srgbClr val="FF0000"/>
              </a:buClr>
              <a:buSzPct val="100000"/>
              <a:buFont typeface="Wingdings" charset="2"/>
              <a:buChar char=""/>
              <a:defRPr sz="2400">
                <a:latin typeface="Gill Sans MT" panose="020B0502020104020203" pitchFamily="34" charset="0"/>
              </a:defRPr>
            </a:lvl2pPr>
            <a:lvl3pPr>
              <a:buClr>
                <a:srgbClr val="C6531F"/>
              </a:buClr>
              <a:defRPr sz="2160">
                <a:latin typeface="Gill Sans MT" panose="020B0502020104020203" pitchFamily="34" charset="0"/>
              </a:defRPr>
            </a:lvl3pPr>
            <a:lvl4pPr>
              <a:buClr>
                <a:srgbClr val="C6531F"/>
              </a:buClr>
              <a:defRPr sz="1920">
                <a:latin typeface="Gill Sans MT" panose="020B0502020104020203" pitchFamily="34" charset="0"/>
              </a:defRPr>
            </a:lvl4pPr>
            <a:lvl5pPr>
              <a:buClr>
                <a:srgbClr val="C6531F"/>
              </a:buClr>
              <a:defRPr sz="1680"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Marcador de número de diapositiva 4"/>
          <p:cNvSpPr>
            <a:spLocks noGrp="1"/>
          </p:cNvSpPr>
          <p:nvPr>
            <p:ph type="sldNum" sz="quarter" idx="11"/>
          </p:nvPr>
        </p:nvSpPr>
        <p:spPr>
          <a:xfrm>
            <a:off x="9448800" y="6494146"/>
            <a:ext cx="2743200" cy="363855"/>
          </a:xfrm>
        </p:spPr>
        <p:txBody>
          <a:bodyPr/>
          <a:lstStyle/>
          <a:p>
            <a:fld id="{949800EB-BCE0-4F84-93C5-500DAB48EB57}" type="slidenum">
              <a:rPr lang="es-ES_tradnl" smtClean="0"/>
              <a:pPr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427027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with background">
  <p:cSld name="1_Content slide with background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body" idx="1"/>
          </p:nvPr>
        </p:nvSpPr>
        <p:spPr>
          <a:xfrm>
            <a:off x="544513" y="427730"/>
            <a:ext cx="11362565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" name="Google Shape;27;p3"/>
          <p:cNvPicPr preferRelativeResize="0"/>
          <p:nvPr/>
        </p:nvPicPr>
        <p:blipFill rotWithShape="1">
          <a:blip r:embed="rId2">
            <a:alphaModFix/>
          </a:blip>
          <a:srcRect l="-1"/>
          <a:stretch/>
        </p:blipFill>
        <p:spPr>
          <a:xfrm flipH="1">
            <a:off x="-1" y="2335882"/>
            <a:ext cx="5481423" cy="45221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" name="Google Shape;28;p3"/>
          <p:cNvCxnSpPr/>
          <p:nvPr/>
        </p:nvCxnSpPr>
        <p:spPr>
          <a:xfrm rot="10800000">
            <a:off x="643236" y="131876"/>
            <a:ext cx="11548765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" name="Google Shape;29;p3"/>
          <p:cNvSpPr txBox="1"/>
          <p:nvPr/>
        </p:nvSpPr>
        <p:spPr>
          <a:xfrm>
            <a:off x="122978" y="150926"/>
            <a:ext cx="37232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8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" name="Google Shape;30;p3"/>
          <p:cNvCxnSpPr/>
          <p:nvPr/>
        </p:nvCxnSpPr>
        <p:spPr>
          <a:xfrm rot="10800000">
            <a:off x="1" y="131876"/>
            <a:ext cx="438149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" name="Google Shape;31;p3"/>
          <p:cNvSpPr txBox="1">
            <a:spLocks noGrp="1"/>
          </p:cNvSpPr>
          <p:nvPr>
            <p:ph type="body" idx="2"/>
          </p:nvPr>
        </p:nvSpPr>
        <p:spPr>
          <a:xfrm>
            <a:off x="543600" y="151200"/>
            <a:ext cx="4873665" cy="231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800"/>
              <a:buNone/>
              <a:defRPr sz="800">
                <a:solidFill>
                  <a:srgbClr val="7F7F7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279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800"/>
              <a:buChar char="•"/>
              <a:defRPr sz="800">
                <a:solidFill>
                  <a:srgbClr val="7F7F7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lvl="2" indent="-279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800"/>
              <a:buChar char="•"/>
              <a:defRPr sz="800">
                <a:solidFill>
                  <a:srgbClr val="7F7F7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1828800" lvl="3" indent="-279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800"/>
              <a:buChar char="•"/>
              <a:defRPr sz="800">
                <a:solidFill>
                  <a:srgbClr val="7F7F7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2286000" lvl="4" indent="-279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800"/>
              <a:buChar char="•"/>
              <a:defRPr sz="800">
                <a:solidFill>
                  <a:srgbClr val="7F7F7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body" idx="3"/>
          </p:nvPr>
        </p:nvSpPr>
        <p:spPr>
          <a:xfrm>
            <a:off x="544513" y="1648319"/>
            <a:ext cx="11362565" cy="331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body" idx="4"/>
          </p:nvPr>
        </p:nvSpPr>
        <p:spPr>
          <a:xfrm>
            <a:off x="543600" y="915974"/>
            <a:ext cx="11362565" cy="331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6382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BF53CC9-146E-7044-ADBF-2E781CDB14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4513" y="427730"/>
            <a:ext cx="11362565" cy="47625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n-GB" sz="24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 in Arial bold 24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028FB-44E9-4656-A0AB-A09D8FA94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A0637-A15D-4E44-AA39-3D41D3E0A246}" type="datetimeFigureOut">
              <a:rPr lang="en-US" smtClean="0"/>
              <a:t>4/16/2026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62A16B-8DED-5044-8AAD-4BB3279B96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 flipH="1">
            <a:off x="-1" y="2335882"/>
            <a:ext cx="5481423" cy="452211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617CB0-1819-7B47-B5D0-FFE50F6696E0}"/>
              </a:ext>
            </a:extLst>
          </p:cNvPr>
          <p:cNvCxnSpPr>
            <a:cxnSpLocks/>
          </p:cNvCxnSpPr>
          <p:nvPr userDrawn="1"/>
        </p:nvCxnSpPr>
        <p:spPr>
          <a:xfrm flipH="1">
            <a:off x="643236" y="131876"/>
            <a:ext cx="1154876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10B328C-B73B-6840-8B04-DB9E7A568C51}"/>
              </a:ext>
            </a:extLst>
          </p:cNvPr>
          <p:cNvSpPr txBox="1"/>
          <p:nvPr userDrawn="1"/>
        </p:nvSpPr>
        <p:spPr>
          <a:xfrm>
            <a:off x="122978" y="150926"/>
            <a:ext cx="3723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8B45F66-8A40-B345-AA56-8E056E4B9DD3}" type="slidenum">
              <a:rPr lang="en-US" sz="8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‹#›</a:t>
            </a:fld>
            <a:endParaRPr lang="en-US" sz="8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4DF365-CAAF-4642-A291-C02792B889D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131876"/>
            <a:ext cx="43814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D9C9E04-C17E-9F4E-8A20-A7FCF70272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3600" y="151200"/>
            <a:ext cx="4873665" cy="231111"/>
          </a:xfrm>
        </p:spPr>
        <p:txBody>
          <a:bodyPr/>
          <a:lstStyle>
            <a:lvl1pPr marL="0" indent="0">
              <a:buNone/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Section title</a:t>
            </a:r>
            <a:endParaRPr lang="en-LU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A01C38D-79EF-5340-A920-4137016C60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4513" y="1648319"/>
            <a:ext cx="11362565" cy="331787"/>
          </a:xfrm>
        </p:spPr>
        <p:txBody>
          <a:bodyPr>
            <a:normAutofit/>
          </a:bodyPr>
          <a:lstStyle>
            <a:lvl1pPr marL="0" indent="0">
              <a:buNone/>
              <a:defRPr lang="en-GB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Text in Arial 14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51528F0C-03FE-E74C-8A06-A43AAB6798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600" y="915974"/>
            <a:ext cx="11362565" cy="331787"/>
          </a:xfrm>
        </p:spPr>
        <p:txBody>
          <a:bodyPr>
            <a:normAutofit/>
          </a:bodyPr>
          <a:lstStyle>
            <a:lvl1pPr marL="0" indent="0">
              <a:buNone/>
              <a:defRPr lang="en-GB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Optional: subtitle in Arial 14</a:t>
            </a:r>
          </a:p>
        </p:txBody>
      </p:sp>
    </p:spTree>
    <p:extLst>
      <p:ext uri="{BB962C8B-B14F-4D97-AF65-F5344CB8AC3E}">
        <p14:creationId xmlns:p14="http://schemas.microsoft.com/office/powerpoint/2010/main" val="3554314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617CB0-1819-7B47-B5D0-FFE50F6696E0}"/>
              </a:ext>
            </a:extLst>
          </p:cNvPr>
          <p:cNvCxnSpPr>
            <a:cxnSpLocks/>
          </p:cNvCxnSpPr>
          <p:nvPr userDrawn="1"/>
        </p:nvCxnSpPr>
        <p:spPr>
          <a:xfrm flipH="1">
            <a:off x="643236" y="131876"/>
            <a:ext cx="1154876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4DF365-CAAF-4642-A291-C02792B889D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131876"/>
            <a:ext cx="43814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DF10B6C-2220-F442-9841-F23C2A22A7E6}"/>
              </a:ext>
            </a:extLst>
          </p:cNvPr>
          <p:cNvSpPr txBox="1"/>
          <p:nvPr userDrawn="1"/>
        </p:nvSpPr>
        <p:spPr>
          <a:xfrm>
            <a:off x="122978" y="150926"/>
            <a:ext cx="3723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8B45F66-8A40-B345-AA56-8E056E4B9DD3}" type="slidenum">
              <a:rPr lang="en-US" sz="800" smtClean="0">
                <a:latin typeface="Arial" panose="020B0604020202020204" pitchFamily="34" charset="0"/>
              </a:rPr>
              <a:t>‹#›</a:t>
            </a:fld>
            <a:endParaRPr lang="en-US" sz="800">
              <a:latin typeface="Arial" panose="020B0604020202020204" pitchFamily="34" charset="0"/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4DE82F8-4CF6-0F41-BF24-6B537AD3D7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4513" y="427730"/>
            <a:ext cx="11362565" cy="47625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n-GB" sz="24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 in Arial bold 24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129BDC8-36EE-0047-B7EA-726C86D781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3600" y="151200"/>
            <a:ext cx="4873665" cy="231111"/>
          </a:xfrm>
        </p:spPr>
        <p:txBody>
          <a:bodyPr/>
          <a:lstStyle>
            <a:lvl1pPr marL="0" indent="0">
              <a:buNone/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Section title</a:t>
            </a:r>
            <a:endParaRPr lang="en-LU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4A5E3861-A818-4849-B095-26DEB252A6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4513" y="1648319"/>
            <a:ext cx="11362565" cy="331787"/>
          </a:xfrm>
        </p:spPr>
        <p:txBody>
          <a:bodyPr>
            <a:normAutofit/>
          </a:bodyPr>
          <a:lstStyle>
            <a:lvl1pPr marL="0" indent="0">
              <a:buNone/>
              <a:defRPr lang="en-GB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Text in Arial 14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DD67E7D2-988C-4B49-BBDD-5883CC690D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600" y="915974"/>
            <a:ext cx="11362565" cy="331787"/>
          </a:xfrm>
        </p:spPr>
        <p:txBody>
          <a:bodyPr>
            <a:normAutofit/>
          </a:bodyPr>
          <a:lstStyle>
            <a:lvl1pPr marL="0" indent="0">
              <a:buNone/>
              <a:defRPr lang="en-GB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Optional: subtitle in Arial 14</a:t>
            </a:r>
          </a:p>
        </p:txBody>
      </p:sp>
    </p:spTree>
    <p:extLst>
      <p:ext uri="{BB962C8B-B14F-4D97-AF65-F5344CB8AC3E}">
        <p14:creationId xmlns:p14="http://schemas.microsoft.com/office/powerpoint/2010/main" val="835210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water, table, holding, large&#10;&#10;Description automatically generated">
            <a:extLst>
              <a:ext uri="{FF2B5EF4-FFF2-40B4-BE49-F238E27FC236}">
                <a16:creationId xmlns:a16="http://schemas.microsoft.com/office/drawing/2014/main" id="{54B85152-44A4-3A4F-A601-06908EA4CA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ED45BE-A5FB-4F40-99CB-579F650A5A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6284567" cy="2852737"/>
          </a:xfrm>
        </p:spPr>
        <p:txBody>
          <a:bodyPr anchor="b">
            <a:normAutofit/>
          </a:bodyPr>
          <a:lstStyle>
            <a:lvl1pPr>
              <a:defRPr lang="en-US" sz="66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section 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F4C128C-B036-3D46-88D1-6E3D60FB7E66}"/>
              </a:ext>
            </a:extLst>
          </p:cNvPr>
          <p:cNvCxnSpPr>
            <a:cxnSpLocks/>
          </p:cNvCxnSpPr>
          <p:nvPr userDrawn="1"/>
        </p:nvCxnSpPr>
        <p:spPr>
          <a:xfrm flipH="1">
            <a:off x="643236" y="131876"/>
            <a:ext cx="11548765" cy="0"/>
          </a:xfrm>
          <a:prstGeom prst="line">
            <a:avLst/>
          </a:prstGeom>
          <a:ln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5D38699C-CAA6-0A4C-A736-5095BDB97BB4}"/>
              </a:ext>
            </a:extLst>
          </p:cNvPr>
          <p:cNvGrpSpPr/>
          <p:nvPr userDrawn="1"/>
        </p:nvGrpSpPr>
        <p:grpSpPr>
          <a:xfrm>
            <a:off x="-24715" y="5825730"/>
            <a:ext cx="12216715" cy="1418626"/>
            <a:chOff x="-24715" y="5825730"/>
            <a:chExt cx="12216715" cy="1418626"/>
          </a:xfrm>
        </p:grpSpPr>
        <p:pic>
          <p:nvPicPr>
            <p:cNvPr id="9" name="Image 5" descr="Bande_Logo_UNI_PP_right_long.eps">
              <a:extLst>
                <a:ext uri="{FF2B5EF4-FFF2-40B4-BE49-F238E27FC236}">
                  <a16:creationId xmlns:a16="http://schemas.microsoft.com/office/drawing/2014/main" id="{F960BBB5-41E2-9549-B5FA-0012C30FE421}"/>
                </a:ext>
              </a:extLst>
            </p:cNvPr>
            <p:cNvPicPr/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2064" r="2500" b="52664"/>
            <a:stretch/>
          </p:blipFill>
          <p:spPr bwMode="auto">
            <a:xfrm>
              <a:off x="-24715" y="5825730"/>
              <a:ext cx="12216715" cy="1055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5CA9B7A-A4A6-BB48-9521-C4F9FB6A3437}"/>
                </a:ext>
              </a:extLst>
            </p:cNvPr>
            <p:cNvSpPr/>
            <p:nvPr/>
          </p:nvSpPr>
          <p:spPr>
            <a:xfrm>
              <a:off x="10500767" y="5987422"/>
              <a:ext cx="960699" cy="893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U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8876458-803E-1C4D-BEEA-5F830B9D0D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2056"/>
            <a:stretch/>
          </p:blipFill>
          <p:spPr>
            <a:xfrm>
              <a:off x="10151661" y="5987422"/>
              <a:ext cx="1612609" cy="1256934"/>
            </a:xfrm>
            <a:prstGeom prst="rect">
              <a:avLst/>
            </a:prstGeom>
          </p:spPr>
        </p:pic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4D8040F2-EF7F-7A45-AB3D-761B09F5A46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0285" y="1386141"/>
            <a:ext cx="1256457" cy="98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17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tar, game, glass&#10;&#10;Description automatically generated">
            <a:extLst>
              <a:ext uri="{FF2B5EF4-FFF2-40B4-BE49-F238E27FC236}">
                <a16:creationId xmlns:a16="http://schemas.microsoft.com/office/drawing/2014/main" id="{4DDCF0D0-9C6D-094B-98F9-E076CD1DD5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ED45BE-A5FB-4F40-99CB-579F650A5A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6284567" cy="2852737"/>
          </a:xfrm>
        </p:spPr>
        <p:txBody>
          <a:bodyPr anchor="b">
            <a:normAutofit/>
          </a:bodyPr>
          <a:lstStyle>
            <a:lvl1pPr>
              <a:defRPr lang="en-US" sz="66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section 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F4C128C-B036-3D46-88D1-6E3D60FB7E66}"/>
              </a:ext>
            </a:extLst>
          </p:cNvPr>
          <p:cNvCxnSpPr>
            <a:cxnSpLocks/>
          </p:cNvCxnSpPr>
          <p:nvPr userDrawn="1"/>
        </p:nvCxnSpPr>
        <p:spPr>
          <a:xfrm flipH="1">
            <a:off x="643236" y="131876"/>
            <a:ext cx="11548765" cy="0"/>
          </a:xfrm>
          <a:prstGeom prst="line">
            <a:avLst/>
          </a:prstGeom>
          <a:ln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7B63906A-4BFD-4B4B-85AD-3464F2D706D9}"/>
              </a:ext>
            </a:extLst>
          </p:cNvPr>
          <p:cNvGrpSpPr/>
          <p:nvPr userDrawn="1"/>
        </p:nvGrpSpPr>
        <p:grpSpPr>
          <a:xfrm>
            <a:off x="-24715" y="5825730"/>
            <a:ext cx="12216715" cy="1418626"/>
            <a:chOff x="-24715" y="5825730"/>
            <a:chExt cx="12216715" cy="1418626"/>
          </a:xfrm>
        </p:grpSpPr>
        <p:pic>
          <p:nvPicPr>
            <p:cNvPr id="9" name="Image 5" descr="Bande_Logo_UNI_PP_right_long.eps">
              <a:extLst>
                <a:ext uri="{FF2B5EF4-FFF2-40B4-BE49-F238E27FC236}">
                  <a16:creationId xmlns:a16="http://schemas.microsoft.com/office/drawing/2014/main" id="{31FC56D1-B78D-6945-AD64-C428DF38144A}"/>
                </a:ext>
              </a:extLst>
            </p:cNvPr>
            <p:cNvPicPr/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2064" r="2500" b="52664"/>
            <a:stretch/>
          </p:blipFill>
          <p:spPr bwMode="auto">
            <a:xfrm>
              <a:off x="-24715" y="5825730"/>
              <a:ext cx="12216715" cy="1055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B73630B-A2F5-E64D-9EAE-557596B909FB}"/>
                </a:ext>
              </a:extLst>
            </p:cNvPr>
            <p:cNvSpPr/>
            <p:nvPr/>
          </p:nvSpPr>
          <p:spPr>
            <a:xfrm>
              <a:off x="10500767" y="5987422"/>
              <a:ext cx="960699" cy="893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U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C6265B-E736-2042-B1E9-963A32659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2056"/>
            <a:stretch/>
          </p:blipFill>
          <p:spPr>
            <a:xfrm>
              <a:off x="10151661" y="5987422"/>
              <a:ext cx="1612609" cy="1256934"/>
            </a:xfrm>
            <a:prstGeom prst="rect">
              <a:avLst/>
            </a:prstGeom>
          </p:spPr>
        </p:pic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6BC51A8B-A66D-3047-B601-FBD9C57920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0285" y="1386141"/>
            <a:ext cx="1256457" cy="98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22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FD93927-40CA-4B4B-BFFC-4531B2573C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 flipH="1">
            <a:off x="-1" y="2335882"/>
            <a:ext cx="5481423" cy="452211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5D105-A183-4D5C-8439-AA6787FE3F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7314" y="1444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B44B22-3E6D-4C0C-AE07-3C8899F23A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1314" y="1444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8E07E8B-810F-5E48-A31D-15AED5EEB7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4513" y="427730"/>
            <a:ext cx="11362565" cy="47625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n-GB" sz="24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 in Arial bold 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22DFD6-7E52-F946-BCF2-42F1F4CCDCCA}"/>
              </a:ext>
            </a:extLst>
          </p:cNvPr>
          <p:cNvSpPr txBox="1"/>
          <p:nvPr userDrawn="1"/>
        </p:nvSpPr>
        <p:spPr>
          <a:xfrm>
            <a:off x="122978" y="150926"/>
            <a:ext cx="3723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8B45F66-8A40-B345-AA56-8E056E4B9DD3}" type="slidenum">
              <a:rPr lang="en-US" sz="8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‹#›</a:t>
            </a:fld>
            <a:endParaRPr lang="en-US" sz="8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94AF36B-1BA4-8A42-A228-A83DDA7A8429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131876"/>
            <a:ext cx="43814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C11A367-FA04-BA46-A604-BBF1CD8850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3600" y="151200"/>
            <a:ext cx="4873665" cy="231111"/>
          </a:xfrm>
        </p:spPr>
        <p:txBody>
          <a:bodyPr/>
          <a:lstStyle>
            <a:lvl1pPr marL="0" indent="0">
              <a:buNone/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Section title</a:t>
            </a:r>
            <a:endParaRPr lang="en-LU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23EE7A-C4AC-2A43-8682-30AF56F401B4}"/>
              </a:ext>
            </a:extLst>
          </p:cNvPr>
          <p:cNvCxnSpPr>
            <a:cxnSpLocks/>
          </p:cNvCxnSpPr>
          <p:nvPr userDrawn="1"/>
        </p:nvCxnSpPr>
        <p:spPr>
          <a:xfrm flipH="1">
            <a:off x="643236" y="131876"/>
            <a:ext cx="1154876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3621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06169FD-D34F-5C49-9B04-B582AE001B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 flipH="1">
            <a:off x="-1" y="2335882"/>
            <a:ext cx="5481423" cy="452211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366767-753A-4654-96CF-A211F6E66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6972BF-7F94-4BD2-B605-C311E5F334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556B8E-0CEA-4136-BF0D-0143A8BBBC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CE8AE0-0D9F-49E2-B0C4-0EEDC20DC0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88F28D1-FAB6-984C-9553-F908C6153E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4513" y="427730"/>
            <a:ext cx="11362565" cy="47625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n-GB" sz="24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 in Arial bold 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4FC75E-6FBC-2149-9C86-89E620C13660}"/>
              </a:ext>
            </a:extLst>
          </p:cNvPr>
          <p:cNvSpPr txBox="1"/>
          <p:nvPr userDrawn="1"/>
        </p:nvSpPr>
        <p:spPr>
          <a:xfrm>
            <a:off x="122978" y="150926"/>
            <a:ext cx="3723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8B45F66-8A40-B345-AA56-8E056E4B9DD3}" type="slidenum">
              <a:rPr lang="en-US" sz="8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‹#›</a:t>
            </a:fld>
            <a:endParaRPr lang="en-US" sz="8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3648B8-79F7-F943-8CCB-20505014FC2C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131876"/>
            <a:ext cx="43814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13C4E7C-0264-FD42-8F4A-AD7B690C7A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3600" y="151200"/>
            <a:ext cx="4873665" cy="231111"/>
          </a:xfrm>
        </p:spPr>
        <p:txBody>
          <a:bodyPr/>
          <a:lstStyle>
            <a:lvl1pPr marL="0" indent="0">
              <a:buNone/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Section title</a:t>
            </a:r>
            <a:endParaRPr lang="en-LU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679A9C0-33F1-D54C-AC27-B1BE4F75CB15}"/>
              </a:ext>
            </a:extLst>
          </p:cNvPr>
          <p:cNvCxnSpPr>
            <a:cxnSpLocks/>
          </p:cNvCxnSpPr>
          <p:nvPr userDrawn="1"/>
        </p:nvCxnSpPr>
        <p:spPr>
          <a:xfrm flipH="1">
            <a:off x="643236" y="131876"/>
            <a:ext cx="1154876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7867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10E6548-DD14-544B-BB32-A4D6620F82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 flipH="1">
            <a:off x="-1" y="2335882"/>
            <a:ext cx="5481423" cy="4522118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CEFD14-E995-403F-9443-5994DE20C9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132114"/>
            <a:ext cx="6172200" cy="47289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11685B-BC32-4D47-BAE0-0EC61C0BF1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4513" y="1132114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85C4972-6BF3-7A4F-A93B-8B4CA582FF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4513" y="427730"/>
            <a:ext cx="11362565" cy="47625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n-GB" sz="24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 in Arial bold 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B8EB1F-2018-E249-9A84-68D3071F3359}"/>
              </a:ext>
            </a:extLst>
          </p:cNvPr>
          <p:cNvSpPr txBox="1"/>
          <p:nvPr userDrawn="1"/>
        </p:nvSpPr>
        <p:spPr>
          <a:xfrm>
            <a:off x="122978" y="150926"/>
            <a:ext cx="3723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8B45F66-8A40-B345-AA56-8E056E4B9DD3}" type="slidenum">
              <a:rPr lang="en-US" sz="8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‹#›</a:t>
            </a:fld>
            <a:endParaRPr lang="en-US" sz="8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9E22F63-1A61-E747-B502-F129094A92EE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131876"/>
            <a:ext cx="43814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D61F708-93AB-734D-AE48-F38F98C103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3600" y="151200"/>
            <a:ext cx="4873665" cy="231111"/>
          </a:xfrm>
        </p:spPr>
        <p:txBody>
          <a:bodyPr/>
          <a:lstStyle>
            <a:lvl1pPr marL="0" indent="0">
              <a:buNone/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Section title</a:t>
            </a:r>
            <a:endParaRPr lang="en-LU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EB3AB32-733F-7745-A1EB-B3A4215B7E02}"/>
              </a:ext>
            </a:extLst>
          </p:cNvPr>
          <p:cNvCxnSpPr>
            <a:cxnSpLocks/>
          </p:cNvCxnSpPr>
          <p:nvPr userDrawn="1"/>
        </p:nvCxnSpPr>
        <p:spPr>
          <a:xfrm flipH="1">
            <a:off x="643236" y="131876"/>
            <a:ext cx="1154876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8435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028FB-44E9-4656-A0AB-A09D8FA94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A0637-A15D-4E44-AA39-3D41D3E0A246}" type="datetimeFigureOut">
              <a:rPr lang="en-US" smtClean="0"/>
              <a:t>4/16/2026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62A16B-8DED-5044-8AAD-4BB3279B96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 flipH="1">
            <a:off x="-1" y="2335882"/>
            <a:ext cx="5481423" cy="45221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0B328C-B73B-6840-8B04-DB9E7A568C51}"/>
              </a:ext>
            </a:extLst>
          </p:cNvPr>
          <p:cNvSpPr txBox="1"/>
          <p:nvPr userDrawn="1"/>
        </p:nvSpPr>
        <p:spPr>
          <a:xfrm>
            <a:off x="122978" y="150926"/>
            <a:ext cx="3723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8B45F66-8A40-B345-AA56-8E056E4B9DD3}" type="slidenum">
              <a:rPr lang="en-US" sz="8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‹#›</a:t>
            </a:fld>
            <a:endParaRPr lang="en-US" sz="8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4DF365-CAAF-4642-A291-C02792B889D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131876"/>
            <a:ext cx="43814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D660865-2FCC-6F4B-8409-C7C0FB109F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3600" y="151200"/>
            <a:ext cx="4873665" cy="231111"/>
          </a:xfrm>
        </p:spPr>
        <p:txBody>
          <a:bodyPr/>
          <a:lstStyle>
            <a:lvl1pPr marL="0" indent="0">
              <a:buNone/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Section title</a:t>
            </a:r>
            <a:endParaRPr lang="en-LU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E3D2100-D64C-094B-9D25-81C5D11253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4513" y="427730"/>
            <a:ext cx="11362565" cy="47625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n-GB" sz="24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 in Arial bold 24</a:t>
            </a:r>
          </a:p>
        </p:txBody>
      </p:sp>
    </p:spTree>
    <p:extLst>
      <p:ext uri="{BB962C8B-B14F-4D97-AF65-F5344CB8AC3E}">
        <p14:creationId xmlns:p14="http://schemas.microsoft.com/office/powerpoint/2010/main" val="2100030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F3B06C-6316-4316-B1A9-68A38337F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B95A23-D002-440A-A893-A244FA459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0520C-0F97-48F0-A8B0-2B7A2947A0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A0637-A15D-4E44-AA39-3D41D3E0A246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7F6AC-EE76-494F-8F3F-49218C416E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F23ED-A2D1-4E56-A333-4FFF3B917E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A6BC4-1A91-4A60-BD38-D5E84256509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385427A5-1A27-3943-9392-E883365C6A5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0309" y="6176963"/>
            <a:ext cx="1821691" cy="58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94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63" r:id="rId5"/>
    <p:sldLayoutId id="2147483652" r:id="rId6"/>
    <p:sldLayoutId id="2147483653" r:id="rId7"/>
    <p:sldLayoutId id="2147483657" r:id="rId8"/>
    <p:sldLayoutId id="2147483664" r:id="rId9"/>
    <p:sldLayoutId id="2147483665" r:id="rId10"/>
    <p:sldLayoutId id="2147483666" r:id="rId11"/>
    <p:sldLayoutId id="2147483667" r:id="rId12"/>
    <p:sldLayoutId id="214748366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jpe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emf"/><Relationship Id="rId5" Type="http://schemas.openxmlformats.org/officeDocument/2006/relationships/image" Target="../media/image12.svg"/><Relationship Id="rId4" Type="http://schemas.openxmlformats.org/officeDocument/2006/relationships/image" Target="../media/image3.png"/><Relationship Id="rId9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EP7OIdu_SUk?feature=oembed" TargetMode="External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99.png"/><Relationship Id="rId4" Type="http://schemas.openxmlformats.org/officeDocument/2006/relationships/image" Target="../media/image60.jpeg"/><Relationship Id="rId9" Type="http://schemas.openxmlformats.org/officeDocument/2006/relationships/image" Target="../media/image10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114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12" Type="http://schemas.openxmlformats.org/officeDocument/2006/relationships/image" Target="../media/image74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73.png"/><Relationship Id="rId5" Type="http://schemas.openxmlformats.org/officeDocument/2006/relationships/image" Target="../media/image107.png"/><Relationship Id="rId10" Type="http://schemas.openxmlformats.org/officeDocument/2006/relationships/image" Target="../media/image72.png"/><Relationship Id="rId4" Type="http://schemas.openxmlformats.org/officeDocument/2006/relationships/image" Target="../media/image106.png"/><Relationship Id="rId9" Type="http://schemas.openxmlformats.org/officeDocument/2006/relationships/hyperlink" Target="https://www.researchgate.net/publication/318813832_A_generalized_multivariate_Student-t_mixture_model_for_Bayesian_classification_and_clustering_of_radar_waveforms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1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0" Type="http://schemas.openxmlformats.org/officeDocument/2006/relationships/image" Target="../media/image100.png"/><Relationship Id="rId4" Type="http://schemas.openxmlformats.org/officeDocument/2006/relationships/image" Target="../media/image102.png"/><Relationship Id="rId9" Type="http://schemas.openxmlformats.org/officeDocument/2006/relationships/image" Target="../media/image1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24.png"/><Relationship Id="rId7" Type="http://schemas.openxmlformats.org/officeDocument/2006/relationships/image" Target="../media/image13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emf"/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emf"/><Relationship Id="rId5" Type="http://schemas.openxmlformats.org/officeDocument/2006/relationships/image" Target="../media/image1370.png"/><Relationship Id="rId4" Type="http://schemas.openxmlformats.org/officeDocument/2006/relationships/image" Target="../media/image136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emf"/><Relationship Id="rId7" Type="http://schemas.openxmlformats.org/officeDocument/2006/relationships/image" Target="../media/image169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emf"/><Relationship Id="rId5" Type="http://schemas.openxmlformats.org/officeDocument/2006/relationships/image" Target="../media/image167.emf"/><Relationship Id="rId4" Type="http://schemas.openxmlformats.org/officeDocument/2006/relationships/image" Target="../media/image16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emf"/><Relationship Id="rId5" Type="http://schemas.openxmlformats.org/officeDocument/2006/relationships/image" Target="../media/image173.emf"/><Relationship Id="rId4" Type="http://schemas.openxmlformats.org/officeDocument/2006/relationships/image" Target="../media/image17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0.png"/><Relationship Id="rId5" Type="http://schemas.openxmlformats.org/officeDocument/2006/relationships/image" Target="../media/image1530.png"/><Relationship Id="rId4" Type="http://schemas.openxmlformats.org/officeDocument/2006/relationships/image" Target="../media/image15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hyperlink" Target="http://www.iee.l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jpeg"/><Relationship Id="rId5" Type="http://schemas.openxmlformats.org/officeDocument/2006/relationships/image" Target="../media/image177.png"/><Relationship Id="rId4" Type="http://schemas.openxmlformats.org/officeDocument/2006/relationships/image" Target="../media/image17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jpeg"/><Relationship Id="rId4" Type="http://schemas.openxmlformats.org/officeDocument/2006/relationships/hyperlink" Target="https://www.uni.lu/snt-en/research-groups/sparc/" TargetMode="Externa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183.jpeg"/><Relationship Id="rId18" Type="http://schemas.openxmlformats.org/officeDocument/2006/relationships/image" Target="../media/image187.png"/><Relationship Id="rId3" Type="http://schemas.openxmlformats.org/officeDocument/2006/relationships/diagramLayout" Target="../diagrams/layout1.xml"/><Relationship Id="rId21" Type="http://schemas.openxmlformats.org/officeDocument/2006/relationships/image" Target="../media/image190.png"/><Relationship Id="rId7" Type="http://schemas.openxmlformats.org/officeDocument/2006/relationships/image" Target="../media/image15.png"/><Relationship Id="rId12" Type="http://schemas.openxmlformats.org/officeDocument/2006/relationships/image" Target="../media/image182.jpeg"/><Relationship Id="rId17" Type="http://schemas.openxmlformats.org/officeDocument/2006/relationships/image" Target="../media/image16.png"/><Relationship Id="rId2" Type="http://schemas.openxmlformats.org/officeDocument/2006/relationships/diagramData" Target="../diagrams/data1.xml"/><Relationship Id="rId16" Type="http://schemas.openxmlformats.org/officeDocument/2006/relationships/image" Target="../media/image186.jpeg"/><Relationship Id="rId20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81.jpeg"/><Relationship Id="rId5" Type="http://schemas.openxmlformats.org/officeDocument/2006/relationships/diagramColors" Target="../diagrams/colors1.xml"/><Relationship Id="rId15" Type="http://schemas.openxmlformats.org/officeDocument/2006/relationships/image" Target="../media/image185.png"/><Relationship Id="rId23" Type="http://schemas.openxmlformats.org/officeDocument/2006/relationships/image" Target="../media/image192.png"/><Relationship Id="rId10" Type="http://schemas.openxmlformats.org/officeDocument/2006/relationships/image" Target="../media/image180.png"/><Relationship Id="rId19" Type="http://schemas.openxmlformats.org/officeDocument/2006/relationships/image" Target="../media/image188.png"/><Relationship Id="rId4" Type="http://schemas.openxmlformats.org/officeDocument/2006/relationships/diagramQuickStyle" Target="../diagrams/quickStyle1.xml"/><Relationship Id="rId9" Type="http://schemas.microsoft.com/office/2007/relationships/hdphoto" Target="../media/hdphoto1.wdp"/><Relationship Id="rId14" Type="http://schemas.openxmlformats.org/officeDocument/2006/relationships/image" Target="../media/image184.jpeg"/><Relationship Id="rId22" Type="http://schemas.openxmlformats.org/officeDocument/2006/relationships/image" Target="../media/image19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13" Type="http://schemas.openxmlformats.org/officeDocument/2006/relationships/image" Target="../media/image200.jpeg"/><Relationship Id="rId3" Type="http://schemas.microsoft.com/office/2018/10/relationships/comments" Target="../comments/modernComment_104_3F7E8019.xml"/><Relationship Id="rId7" Type="http://schemas.openxmlformats.org/officeDocument/2006/relationships/image" Target="../media/image194.png"/><Relationship Id="rId12" Type="http://schemas.openxmlformats.org/officeDocument/2006/relationships/image" Target="../media/image19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11" Type="http://schemas.openxmlformats.org/officeDocument/2006/relationships/image" Target="../media/image198.png"/><Relationship Id="rId5" Type="http://schemas.openxmlformats.org/officeDocument/2006/relationships/image" Target="../media/image33.png"/><Relationship Id="rId10" Type="http://schemas.openxmlformats.org/officeDocument/2006/relationships/image" Target="../media/image197.png"/><Relationship Id="rId4" Type="http://schemas.openxmlformats.org/officeDocument/2006/relationships/image" Target="../media/image193.png"/><Relationship Id="rId9" Type="http://schemas.openxmlformats.org/officeDocument/2006/relationships/image" Target="../media/image196.png"/><Relationship Id="rId14" Type="http://schemas.openxmlformats.org/officeDocument/2006/relationships/image" Target="../media/image20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5.jpeg"/><Relationship Id="rId5" Type="http://schemas.openxmlformats.org/officeDocument/2006/relationships/image" Target="../media/image204.png"/><Relationship Id="rId4" Type="http://schemas.openxmlformats.org/officeDocument/2006/relationships/image" Target="../media/image20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9.png"/><Relationship Id="rId12" Type="http://schemas.openxmlformats.org/officeDocument/2006/relationships/image" Target="../media/image30.jpeg"/><Relationship Id="rId2" Type="http://schemas.microsoft.com/office/2007/relationships/media" Target="../media/media1.mp4"/><Relationship Id="rId16" Type="http://schemas.openxmlformats.org/officeDocument/2006/relationships/image" Target="../media/image31.png"/><Relationship Id="rId1" Type="http://schemas.openxmlformats.org/officeDocument/2006/relationships/video" Target="NULL" TargetMode="External"/><Relationship Id="rId6" Type="http://schemas.openxmlformats.org/officeDocument/2006/relationships/image" Target="../media/image28.png"/><Relationship Id="rId11" Type="http://schemas.openxmlformats.org/officeDocument/2006/relationships/image" Target="../media/image380.png"/><Relationship Id="rId5" Type="http://schemas.openxmlformats.org/officeDocument/2006/relationships/image" Target="../media/image27.jpeg"/><Relationship Id="rId15" Type="http://schemas.openxmlformats.org/officeDocument/2006/relationships/image" Target="../media/image42.png"/><Relationship Id="rId10" Type="http://schemas.openxmlformats.org/officeDocument/2006/relationships/image" Target="../media/image37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60.png"/><Relationship Id="rId1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5.jpeg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6HykFk4ICw0?feature=oembed" TargetMode="External"/><Relationship Id="rId6" Type="http://schemas.openxmlformats.org/officeDocument/2006/relationships/image" Target="../media/image34.jfif"/><Relationship Id="rId11" Type="http://schemas.openxmlformats.org/officeDocument/2006/relationships/image" Target="../media/image39.jpe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oat, sitting, water, large&#10;&#10;Description automatically generated">
            <a:extLst>
              <a:ext uri="{FF2B5EF4-FFF2-40B4-BE49-F238E27FC236}">
                <a16:creationId xmlns:a16="http://schemas.microsoft.com/office/drawing/2014/main" id="{F00E1AFC-9E47-6847-BAF7-C2C8E4B4E6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0" y="0"/>
            <a:ext cx="12216714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A51964E-D1BC-4D3F-BA0B-1A785B62290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9617" y="164914"/>
            <a:ext cx="1091006" cy="8577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E18AA4-B35A-48D2-80F3-306B22E2B1E5}"/>
              </a:ext>
            </a:extLst>
          </p:cNvPr>
          <p:cNvSpPr txBox="1"/>
          <p:nvPr/>
        </p:nvSpPr>
        <p:spPr>
          <a:xfrm>
            <a:off x="1480259" y="359789"/>
            <a:ext cx="1074828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Gill Sans MT" panose="020B0502020104020203" pitchFamily="34" charset="0"/>
                <a:cs typeface="Arial"/>
              </a:rPr>
              <a:t>Interdisciplinary Centre for Security, Reliability and Trust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CCC3601-F952-AC44-B4F1-180C72ED515A}"/>
              </a:ext>
            </a:extLst>
          </p:cNvPr>
          <p:cNvGrpSpPr/>
          <p:nvPr/>
        </p:nvGrpSpPr>
        <p:grpSpPr>
          <a:xfrm>
            <a:off x="-24715" y="5825730"/>
            <a:ext cx="12216715" cy="1418626"/>
            <a:chOff x="-24715" y="5825730"/>
            <a:chExt cx="12216715" cy="1418626"/>
          </a:xfrm>
        </p:grpSpPr>
        <p:pic>
          <p:nvPicPr>
            <p:cNvPr id="8" name="Image 5" descr="Bande_Logo_UNI_PP_right_long.eps">
              <a:extLst>
                <a:ext uri="{FF2B5EF4-FFF2-40B4-BE49-F238E27FC236}">
                  <a16:creationId xmlns:a16="http://schemas.microsoft.com/office/drawing/2014/main" id="{DDC90646-B5E2-A048-8BC7-918AEBDABF44}"/>
                </a:ext>
              </a:extLst>
            </p:cNvPr>
            <p:cNvPicPr/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2064" r="2500" b="52664"/>
            <a:stretch/>
          </p:blipFill>
          <p:spPr bwMode="auto">
            <a:xfrm>
              <a:off x="-24715" y="5825730"/>
              <a:ext cx="12216715" cy="1055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2907E7D-B793-A846-9EC5-4654387E807E}"/>
                </a:ext>
              </a:extLst>
            </p:cNvPr>
            <p:cNvSpPr/>
            <p:nvPr/>
          </p:nvSpPr>
          <p:spPr>
            <a:xfrm>
              <a:off x="10500767" y="5987422"/>
              <a:ext cx="960699" cy="893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U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3D05D72-CA22-8740-8B55-0F927AF927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2056"/>
            <a:stretch/>
          </p:blipFill>
          <p:spPr>
            <a:xfrm>
              <a:off x="10151661" y="5987422"/>
              <a:ext cx="1612609" cy="1256934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38D57CA-2857-432E-CAEA-7269C2855E7C}"/>
              </a:ext>
            </a:extLst>
          </p:cNvPr>
          <p:cNvGrpSpPr/>
          <p:nvPr/>
        </p:nvGrpSpPr>
        <p:grpSpPr>
          <a:xfrm>
            <a:off x="9263247" y="2167656"/>
            <a:ext cx="2928753" cy="2343774"/>
            <a:chOff x="9202366" y="2649759"/>
            <a:chExt cx="2928753" cy="2343774"/>
          </a:xfrm>
        </p:grpSpPr>
        <p:pic>
          <p:nvPicPr>
            <p:cNvPr id="26" name="Picture 25" descr="A computer screen with icons&#10;&#10;Description automatically generated with medium confidence">
              <a:extLst>
                <a:ext uri="{FF2B5EF4-FFF2-40B4-BE49-F238E27FC236}">
                  <a16:creationId xmlns:a16="http://schemas.microsoft.com/office/drawing/2014/main" id="{19F1383E-6C64-5B16-A5C6-D755816E1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53" r="14980" b="6788"/>
            <a:stretch/>
          </p:blipFill>
          <p:spPr>
            <a:xfrm>
              <a:off x="9202366" y="2649759"/>
              <a:ext cx="2880153" cy="234377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282E074-7D91-441E-0831-C3C99E83BEB3}"/>
                </a:ext>
              </a:extLst>
            </p:cNvPr>
            <p:cNvSpPr txBox="1"/>
            <p:nvPr/>
          </p:nvSpPr>
          <p:spPr>
            <a:xfrm>
              <a:off x="9272476" y="2694219"/>
              <a:ext cx="270161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/>
                <a:t>Signal Processing Applications in Radar and Communications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F52E1AF-064F-1B13-520F-CC48F09E42F7}"/>
                </a:ext>
              </a:extLst>
            </p:cNvPr>
            <p:cNvSpPr txBox="1"/>
            <p:nvPr/>
          </p:nvSpPr>
          <p:spPr>
            <a:xfrm>
              <a:off x="9272476" y="4664596"/>
              <a:ext cx="2858643" cy="283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5A237E"/>
                  </a:solidFill>
                </a:rPr>
                <a:t>SPARC Research Group</a:t>
              </a:r>
              <a:endParaRPr lang="en-US" sz="1600" dirty="0">
                <a:solidFill>
                  <a:srgbClr val="5A237E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DF4B0E8-E805-FBC8-8F1A-102045F4D67F}"/>
              </a:ext>
            </a:extLst>
          </p:cNvPr>
          <p:cNvSpPr txBox="1"/>
          <p:nvPr/>
        </p:nvSpPr>
        <p:spPr>
          <a:xfrm>
            <a:off x="262061" y="2568237"/>
            <a:ext cx="8175062" cy="28007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Gill Sans MT" panose="020B0502020104020203" pitchFamily="34" charset="0"/>
                <a:cs typeface="Arial"/>
              </a:rPr>
              <a:t>Waveform Design in Modern Radar Systems</a:t>
            </a:r>
            <a:endParaRPr lang="en-US" sz="3600" b="1" dirty="0">
              <a:solidFill>
                <a:schemeClr val="bg1"/>
              </a:solidFill>
              <a:latin typeface="Gill Sans MT" panose="020B0502020104020203" pitchFamily="34" charset="0"/>
              <a:cs typeface="Arial"/>
            </a:endParaRPr>
          </a:p>
          <a:p>
            <a:endParaRPr lang="en-US" sz="3600" b="1" dirty="0">
              <a:solidFill>
                <a:schemeClr val="bg1"/>
              </a:solidFill>
              <a:latin typeface="Gill Sans MT" panose="020B0502020104020203" pitchFamily="34" charset="0"/>
              <a:cs typeface="Arial"/>
            </a:endParaRPr>
          </a:p>
          <a:p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  <a:cs typeface="Arial"/>
              </a:rPr>
              <a:t>Bhavani Shankar M. R</a:t>
            </a:r>
          </a:p>
          <a:p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  <a:cs typeface="Arial"/>
              </a:rPr>
              <a:t>16 April 2026</a:t>
            </a:r>
          </a:p>
          <a:p>
            <a:endParaRPr lang="en-US" sz="3600" dirty="0">
              <a:solidFill>
                <a:schemeClr val="bg1"/>
              </a:solidFill>
              <a:latin typeface="Gill Sans MT" panose="020B0502020104020203" pitchFamily="34" charset="0"/>
              <a:cs typeface="Arial"/>
            </a:endParaRPr>
          </a:p>
          <a:p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  <a:cs typeface="Arial"/>
              </a:rPr>
              <a:t>Hosted by:  </a:t>
            </a:r>
          </a:p>
        </p:txBody>
      </p:sp>
      <p:pic>
        <p:nvPicPr>
          <p:cNvPr id="1026" name="Picture 2" descr="Centre for Networked Intelligence logo">
            <a:extLst>
              <a:ext uri="{FF2B5EF4-FFF2-40B4-BE49-F238E27FC236}">
                <a16:creationId xmlns:a16="http://schemas.microsoft.com/office/drawing/2014/main" id="{82BB0585-5F6A-E367-62CC-6A0D88439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4738387"/>
            <a:ext cx="1087343" cy="108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CC217C-6DA1-911D-A937-73E1F430D2F5}"/>
              </a:ext>
            </a:extLst>
          </p:cNvPr>
          <p:cNvSpPr txBox="1"/>
          <p:nvPr/>
        </p:nvSpPr>
        <p:spPr>
          <a:xfrm>
            <a:off x="1059891" y="5984108"/>
            <a:ext cx="62817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Gill Sans MT" panose="020B0502020104020203" pitchFamily="34" charset="0"/>
                <a:cs typeface="Arial"/>
              </a:rPr>
              <a:t>Centre for Networked Intelligence, IISc</a:t>
            </a:r>
          </a:p>
        </p:txBody>
      </p:sp>
    </p:spTree>
    <p:extLst>
      <p:ext uri="{BB962C8B-B14F-4D97-AF65-F5344CB8AC3E}">
        <p14:creationId xmlns:p14="http://schemas.microsoft.com/office/powerpoint/2010/main" val="1000904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89A6EB1-A8E7-DD77-54B4-0D88A6AED2E7}"/>
              </a:ext>
            </a:extLst>
          </p:cNvPr>
          <p:cNvSpPr txBox="1"/>
          <p:nvPr/>
        </p:nvSpPr>
        <p:spPr>
          <a:xfrm>
            <a:off x="18869" y="354299"/>
            <a:ext cx="11664289" cy="523220"/>
          </a:xfrm>
          <a:prstGeom prst="rect">
            <a:avLst/>
          </a:prstGeom>
          <a:solidFill>
            <a:schemeClr val="accent4">
              <a:lumMod val="50000"/>
              <a:alpha val="50000"/>
            </a:schemeClr>
          </a:solidFill>
          <a:ln w="22225" cap="rnd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Gill Sans MT" panose="020B0502020104020203" pitchFamily="34" charset="0"/>
              </a:rPr>
              <a:t>Multi-modal Fusion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2601C0-2173-B8C4-5EB8-682C0911F5AD}"/>
              </a:ext>
            </a:extLst>
          </p:cNvPr>
          <p:cNvSpPr txBox="1"/>
          <p:nvPr/>
        </p:nvSpPr>
        <p:spPr>
          <a:xfrm>
            <a:off x="7282774" y="877519"/>
            <a:ext cx="4572000" cy="35445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Radar</a:t>
            </a:r>
            <a:endParaRPr lang="en-US" b="0" dirty="0">
              <a:effectLst/>
              <a:latin typeface="Gill Sans MT" panose="020B0502020104020203" pitchFamily="3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Can measure range/speed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Can see through medium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Not affected by weather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  <a:latin typeface="Gill Sans MT" panose="020B0502020104020203" pitchFamily="34" charset="0"/>
              </a:rPr>
            </a:b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Lidar</a:t>
            </a:r>
            <a:endParaRPr lang="en-US" b="0" dirty="0">
              <a:effectLst/>
              <a:latin typeface="Gill Sans MT" panose="020B0502020104020203" pitchFamily="3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Can generate high resolution 3D points</a:t>
            </a:r>
            <a:endParaRPr lang="en-US" sz="1400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Sensitive to weather</a:t>
            </a:r>
            <a:endParaRPr lang="en-US" sz="1400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Cannot see through medium</a:t>
            </a:r>
            <a:endParaRPr lang="en-US" sz="1400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Limited range</a:t>
            </a:r>
          </a:p>
          <a:p>
            <a:pPr algn="ctr" rtl="0">
              <a:spcBef>
                <a:spcPts val="1000"/>
              </a:spcBef>
              <a:spcAft>
                <a:spcPts val="0"/>
              </a:spcAft>
            </a:pPr>
            <a:r>
              <a:rPr lang="en-US" sz="1800" b="1" i="1" u="none" strike="noStrike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Why not combine both for a system that is bigger than the sum of their parts?</a:t>
            </a:r>
            <a:endParaRPr lang="en-US" sz="1400" b="0" dirty="0">
              <a:effectLst/>
              <a:latin typeface="Gill Sans MT" panose="020B0502020104020203" pitchFamily="34" charset="0"/>
            </a:endParaRPr>
          </a:p>
        </p:txBody>
      </p:sp>
      <p:pic>
        <p:nvPicPr>
          <p:cNvPr id="4" name="Online Media 3" title="Radar-Lidar : security demo">
            <a:hlinkClick r:id="" action="ppaction://media"/>
            <a:extLst>
              <a:ext uri="{FF2B5EF4-FFF2-40B4-BE49-F238E27FC236}">
                <a16:creationId xmlns:a16="http://schemas.microsoft.com/office/drawing/2014/main" id="{B1BB2A1B-8EF0-7875-1ED2-714F9E1EDC9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67802" y="1083455"/>
            <a:ext cx="9593355" cy="542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6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C4C9013-A2AB-D51C-1859-697027390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858" y="239083"/>
            <a:ext cx="11362565" cy="4762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latin typeface="Gill Sans MT" panose="020B0502020104020203" pitchFamily="34" charset="77"/>
                <a:cs typeface="Arial"/>
              </a:rPr>
              <a:t>A brief digression with multiple sensors</a:t>
            </a:r>
          </a:p>
        </p:txBody>
      </p:sp>
      <p:sp>
        <p:nvSpPr>
          <p:cNvPr id="9" name="Rectangle: Rounded Corners 43">
            <a:extLst>
              <a:ext uri="{FF2B5EF4-FFF2-40B4-BE49-F238E27FC236}">
                <a16:creationId xmlns:a16="http://schemas.microsoft.com/office/drawing/2014/main" id="{24DD8EA7-00AD-7C64-6C71-295C34EBEE8A}"/>
              </a:ext>
            </a:extLst>
          </p:cNvPr>
          <p:cNvSpPr/>
          <p:nvPr/>
        </p:nvSpPr>
        <p:spPr>
          <a:xfrm>
            <a:off x="32858" y="750050"/>
            <a:ext cx="5828214" cy="107807"/>
          </a:xfrm>
          <a:prstGeom prst="roundRect">
            <a:avLst>
              <a:gd name="adj" fmla="val 13031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061" name="Picture 13" descr="Challenges in the design of radar transceivers for ADAS/AD">
            <a:extLst>
              <a:ext uri="{FF2B5EF4-FFF2-40B4-BE49-F238E27FC236}">
                <a16:creationId xmlns:a16="http://schemas.microsoft.com/office/drawing/2014/main" id="{EB97BFFB-2294-E354-CF15-6A2805C2EA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 r="29388"/>
          <a:stretch/>
        </p:blipFill>
        <p:spPr bwMode="auto">
          <a:xfrm rot="16200000">
            <a:off x="8076356" y="3611445"/>
            <a:ext cx="4367970" cy="212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2C25098-D23F-DE0D-9B0C-BADA1C09B2D6}"/>
              </a:ext>
            </a:extLst>
          </p:cNvPr>
          <p:cNvGrpSpPr/>
          <p:nvPr/>
        </p:nvGrpSpPr>
        <p:grpSpPr>
          <a:xfrm>
            <a:off x="32858" y="1691640"/>
            <a:ext cx="4325782" cy="5074920"/>
            <a:chOff x="32858" y="1783080"/>
            <a:chExt cx="4325782" cy="507492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4AD177B-C7AD-DD1E-F81D-75A1132A7BA6}"/>
                </a:ext>
              </a:extLst>
            </p:cNvPr>
            <p:cNvSpPr/>
            <p:nvPr/>
          </p:nvSpPr>
          <p:spPr>
            <a:xfrm>
              <a:off x="32858" y="1783080"/>
              <a:ext cx="4325782" cy="5074920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9" name="Picture 11">
              <a:extLst>
                <a:ext uri="{FF2B5EF4-FFF2-40B4-BE49-F238E27FC236}">
                  <a16:creationId xmlns:a16="http://schemas.microsoft.com/office/drawing/2014/main" id="{9A221D83-1AFF-E714-AA32-11BAB19349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" y="2439271"/>
              <a:ext cx="3763010" cy="4037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CD505A3-0210-72F8-8714-558159FC88FF}"/>
                </a:ext>
              </a:extLst>
            </p:cNvPr>
            <p:cNvSpPr txBox="1"/>
            <p:nvPr/>
          </p:nvSpPr>
          <p:spPr>
            <a:xfrm>
              <a:off x="1112520" y="1890887"/>
              <a:ext cx="2346960" cy="36933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Oncoming Traffic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5CD700B-88BD-C416-024D-D36AEE6A4BCC}"/>
              </a:ext>
            </a:extLst>
          </p:cNvPr>
          <p:cNvGrpSpPr/>
          <p:nvPr/>
        </p:nvGrpSpPr>
        <p:grpSpPr>
          <a:xfrm>
            <a:off x="4497708" y="1676400"/>
            <a:ext cx="4049558" cy="5074920"/>
            <a:chOff x="4482468" y="1783080"/>
            <a:chExt cx="4049558" cy="507492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4F9EB6A-DAFF-B758-3D81-A8AE94B20306}"/>
                </a:ext>
              </a:extLst>
            </p:cNvPr>
            <p:cNvSpPr/>
            <p:nvPr/>
          </p:nvSpPr>
          <p:spPr>
            <a:xfrm>
              <a:off x="4482468" y="1783080"/>
              <a:ext cx="4049558" cy="5074920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60" name="Picture 12">
              <a:extLst>
                <a:ext uri="{FF2B5EF4-FFF2-40B4-BE49-F238E27FC236}">
                  <a16:creationId xmlns:a16="http://schemas.microsoft.com/office/drawing/2014/main" id="{FD2FC109-50E1-EB2A-5365-A47AADD722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2161" y="2439270"/>
              <a:ext cx="3430171" cy="4037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C639AE6-C171-5683-D035-E297CBA62084}"/>
                </a:ext>
              </a:extLst>
            </p:cNvPr>
            <p:cNvSpPr txBox="1"/>
            <p:nvPr/>
          </p:nvSpPr>
          <p:spPr>
            <a:xfrm>
              <a:off x="5333766" y="1925604"/>
              <a:ext cx="2346960" cy="36933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Cruise Control</a:t>
              </a:r>
            </a:p>
          </p:txBody>
        </p:sp>
      </p:grpSp>
      <p:pic>
        <p:nvPicPr>
          <p:cNvPr id="20" name="Picture 19" descr="Challenges in the design of radar transceivers for ADAS/AD">
            <a:extLst>
              <a:ext uri="{FF2B5EF4-FFF2-40B4-BE49-F238E27FC236}">
                <a16:creationId xmlns:a16="http://schemas.microsoft.com/office/drawing/2014/main" id="{82372DFA-CEFA-DD08-2A5C-16895C00C3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896" t="17501" r="1987" b="4356"/>
          <a:stretch/>
        </p:blipFill>
        <p:spPr bwMode="auto">
          <a:xfrm>
            <a:off x="9117207" y="341526"/>
            <a:ext cx="2125136" cy="216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63A0141-F734-0BF6-E381-61ECFE29B813}"/>
              </a:ext>
            </a:extLst>
          </p:cNvPr>
          <p:cNvSpPr txBox="1"/>
          <p:nvPr/>
        </p:nvSpPr>
        <p:spPr>
          <a:xfrm>
            <a:off x="152576" y="1085653"/>
            <a:ext cx="8069756" cy="369332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l" rtl="0" fontAlgn="base"/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Un </a:t>
            </a:r>
            <a:r>
              <a:rPr lang="en-US" b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co-ordinated</a:t>
            </a:r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 transmissions:  Interference in Roadside scenarios </a:t>
            </a:r>
          </a:p>
        </p:txBody>
      </p:sp>
    </p:spTree>
    <p:extLst>
      <p:ext uri="{BB962C8B-B14F-4D97-AF65-F5344CB8AC3E}">
        <p14:creationId xmlns:p14="http://schemas.microsoft.com/office/powerpoint/2010/main" val="418982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69BD1A9-83B8-4A69-8759-48633D1A37FC}"/>
              </a:ext>
            </a:extLst>
          </p:cNvPr>
          <p:cNvSpPr txBox="1">
            <a:spLocks/>
          </p:cNvSpPr>
          <p:nvPr/>
        </p:nvSpPr>
        <p:spPr>
          <a:xfrm>
            <a:off x="83945" y="1065106"/>
            <a:ext cx="3200400" cy="6400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3500" dirty="0">
                <a:latin typeface="Gill Sans MT" panose="020B0502020104020203" pitchFamily="34" charset="77"/>
                <a:cs typeface="Times New Roman"/>
              </a:rPr>
              <a:t> </a:t>
            </a:r>
            <a:r>
              <a:rPr lang="en-US" dirty="0">
                <a:latin typeface="Gill Sans MT" panose="020B0502020104020203" pitchFamily="34" charset="77"/>
                <a:cs typeface="Times New Roman"/>
              </a:rPr>
              <a:t>Short(er) Range</a:t>
            </a:r>
            <a:endParaRPr lang="en-US" sz="3500" dirty="0">
              <a:latin typeface="Gill Sans MT" panose="020B0502020104020203" pitchFamily="34" charset="77"/>
              <a:cs typeface="Times New Roman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F4CD0-9DB1-698F-EA76-4C813A52AD77}"/>
              </a:ext>
            </a:extLst>
          </p:cNvPr>
          <p:cNvSpPr txBox="1">
            <a:spLocks/>
          </p:cNvSpPr>
          <p:nvPr/>
        </p:nvSpPr>
        <p:spPr>
          <a:xfrm>
            <a:off x="68704" y="2957779"/>
            <a:ext cx="5943600" cy="64008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  <a:cs typeface="Times New Roman"/>
              </a:rPr>
              <a:t> High Resolution</a:t>
            </a:r>
            <a:endParaRPr lang="en-US" sz="3200" dirty="0">
              <a:solidFill>
                <a:schemeClr val="bg1"/>
              </a:solidFill>
              <a:latin typeface="Gill Sans MT" panose="020B0502020104020203" pitchFamily="34" charset="77"/>
              <a:cs typeface="Times New Roman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8F384C6-72D8-09D9-9FB3-614CF0FA8B35}"/>
              </a:ext>
            </a:extLst>
          </p:cNvPr>
          <p:cNvSpPr txBox="1">
            <a:spLocks/>
          </p:cNvSpPr>
          <p:nvPr/>
        </p:nvSpPr>
        <p:spPr>
          <a:xfrm>
            <a:off x="52969" y="2010389"/>
            <a:ext cx="4846320" cy="640080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3200" dirty="0">
                <a:latin typeface="Gill Sans MT" panose="020B0502020104020203" pitchFamily="34" charset="77"/>
                <a:cs typeface="Times New Roman"/>
              </a:rPr>
              <a:t> </a:t>
            </a:r>
            <a:r>
              <a:rPr lang="en-US" dirty="0">
                <a:latin typeface="Gill Sans MT" panose="020B0502020104020203" pitchFamily="34" charset="77"/>
                <a:cs typeface="Times New Roman"/>
              </a:rPr>
              <a:t>Many non-stationary Targets</a:t>
            </a:r>
            <a:endParaRPr lang="en-US" sz="3800" dirty="0">
              <a:latin typeface="Gill Sans MT" panose="020B0502020104020203" pitchFamily="34" charset="77"/>
              <a:cs typeface="Times New Roman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0DB2D89-11F5-96BB-F2D1-68AC0379E43B}"/>
              </a:ext>
            </a:extLst>
          </p:cNvPr>
          <p:cNvSpPr txBox="1">
            <a:spLocks/>
          </p:cNvSpPr>
          <p:nvPr/>
        </p:nvSpPr>
        <p:spPr>
          <a:xfrm>
            <a:off x="52969" y="3952181"/>
            <a:ext cx="7589520" cy="64008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  <a:cs typeface="Times New Roman"/>
              </a:rPr>
              <a:t> Multiple and potentially un </a:t>
            </a:r>
            <a:r>
              <a:rPr lang="en-US" dirty="0" err="1">
                <a:solidFill>
                  <a:schemeClr val="bg1"/>
                </a:solidFill>
                <a:latin typeface="Gill Sans MT" panose="020B0502020104020203" pitchFamily="34" charset="77"/>
                <a:cs typeface="Times New Roman"/>
              </a:rPr>
              <a:t>co-ordinated</a:t>
            </a:r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  <a:cs typeface="Times New Roman"/>
              </a:rPr>
              <a:t> </a:t>
            </a:r>
            <a:endParaRPr lang="en-US" sz="3200" dirty="0">
              <a:solidFill>
                <a:schemeClr val="bg1"/>
              </a:solidFill>
              <a:latin typeface="Gill Sans MT" panose="020B0502020104020203" pitchFamily="34" charset="77"/>
              <a:cs typeface="Times New Roman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51F10B7-0E0D-3254-68F7-05D0C1010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379" y="473566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D289C37-DE31-F2C9-62F8-5A787B589244}"/>
              </a:ext>
            </a:extLst>
          </p:cNvPr>
          <p:cNvSpPr txBox="1"/>
          <p:nvPr/>
        </p:nvSpPr>
        <p:spPr>
          <a:xfrm>
            <a:off x="9860279" y="4267200"/>
            <a:ext cx="2095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© Ant PC Systems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8E0A007E-C5B2-2F65-727F-35AA3D2501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163643"/>
            <a:ext cx="11362565" cy="4762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latin typeface="Gill Sans MT" panose="020B0502020104020203" pitchFamily="34" charset="77"/>
                <a:cs typeface="Arial"/>
              </a:rPr>
              <a:t>New Scenarios, Challenges and </a:t>
            </a:r>
            <a:r>
              <a:rPr lang="en-US" sz="3200" dirty="0" err="1">
                <a:latin typeface="Gill Sans MT" panose="020B0502020104020203" pitchFamily="34" charset="77"/>
                <a:cs typeface="Arial"/>
              </a:rPr>
              <a:t>DoF</a:t>
            </a:r>
            <a:endParaRPr lang="en-US" sz="3200" dirty="0">
              <a:latin typeface="Gill Sans MT" panose="020B0502020104020203" pitchFamily="34" charset="77"/>
              <a:cs typeface="Arial"/>
            </a:endParaRPr>
          </a:p>
        </p:txBody>
      </p:sp>
      <p:sp>
        <p:nvSpPr>
          <p:cNvPr id="18" name="Rectangle: Rounded Corners 43">
            <a:extLst>
              <a:ext uri="{FF2B5EF4-FFF2-40B4-BE49-F238E27FC236}">
                <a16:creationId xmlns:a16="http://schemas.microsoft.com/office/drawing/2014/main" id="{2D9B4DD9-3E53-1054-7FF2-922B5400EDA0}"/>
              </a:ext>
            </a:extLst>
          </p:cNvPr>
          <p:cNvSpPr/>
          <p:nvPr/>
        </p:nvSpPr>
        <p:spPr>
          <a:xfrm>
            <a:off x="32858" y="750050"/>
            <a:ext cx="6435974" cy="108000"/>
          </a:xfrm>
          <a:prstGeom prst="roundRect">
            <a:avLst>
              <a:gd name="adj" fmla="val 13031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62BE732-100D-6533-6A9E-5C75E132AE78}"/>
              </a:ext>
            </a:extLst>
          </p:cNvPr>
          <p:cNvSpPr txBox="1">
            <a:spLocks/>
          </p:cNvSpPr>
          <p:nvPr/>
        </p:nvSpPr>
        <p:spPr>
          <a:xfrm>
            <a:off x="1950720" y="4802830"/>
            <a:ext cx="8312872" cy="188915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600" dirty="0">
                <a:solidFill>
                  <a:schemeClr val="bg1"/>
                </a:solidFill>
                <a:latin typeface="Gill Sans MT" panose="020B0502020104020203" pitchFamily="34" charset="77"/>
                <a:cs typeface="Times New Roman"/>
              </a:rPr>
              <a:t>Available Degrees of Freedom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Gill Sans MT" panose="020B0502020104020203" pitchFamily="34" charset="77"/>
                <a:cs typeface="Times New Roman"/>
              </a:rPr>
              <a:t>Multiple antennas and Waveform Diversity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Gill Sans MT" panose="020B0502020104020203" pitchFamily="34" charset="77"/>
                <a:cs typeface="Times New Roman"/>
              </a:rPr>
              <a:t>Multiple sensors and Spatial Diversity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Gill Sans MT" panose="020B0502020104020203" pitchFamily="34" charset="77"/>
                <a:cs typeface="Times New Roman"/>
              </a:rPr>
              <a:t>Receiver Processing  Algorithms</a:t>
            </a:r>
            <a:endParaRPr lang="en-US" sz="3200" dirty="0">
              <a:solidFill>
                <a:schemeClr val="bg1"/>
              </a:solidFill>
              <a:latin typeface="Gill Sans MT" panose="020B0502020104020203" pitchFamily="34" charset="77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592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5" grpId="0" animBg="1"/>
      <p:bldP spid="6" grpId="0" animBg="1"/>
      <p:bldP spid="14" grpId="0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C9A7F-6160-DC74-181B-FB2484563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>
            <a:extLst>
              <a:ext uri="{FF2B5EF4-FFF2-40B4-BE49-F238E27FC236}">
                <a16:creationId xmlns:a16="http://schemas.microsoft.com/office/drawing/2014/main" id="{161D1E3B-B8EC-9E4B-4A3E-42637E798707}"/>
              </a:ext>
            </a:extLst>
          </p:cNvPr>
          <p:cNvGrpSpPr/>
          <p:nvPr/>
        </p:nvGrpSpPr>
        <p:grpSpPr>
          <a:xfrm>
            <a:off x="932299" y="1479452"/>
            <a:ext cx="6829210" cy="4221578"/>
            <a:chOff x="340938" y="1565988"/>
            <a:chExt cx="6829210" cy="4221578"/>
          </a:xfrm>
        </p:grpSpPr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59DF002D-7C2A-9FE2-A6CA-C8F3A2D24489}"/>
                </a:ext>
              </a:extLst>
            </p:cNvPr>
            <p:cNvSpPr/>
            <p:nvPr/>
          </p:nvSpPr>
          <p:spPr>
            <a:xfrm>
              <a:off x="340938" y="1565988"/>
              <a:ext cx="706755" cy="1009650"/>
            </a:xfrm>
            <a:custGeom>
              <a:avLst/>
              <a:gdLst/>
              <a:ahLst/>
              <a:cxnLst/>
              <a:rect l="l" t="t" r="r" b="b"/>
              <a:pathLst>
                <a:path w="706755" h="1009650">
                  <a:moveTo>
                    <a:pt x="706540" y="0"/>
                  </a:moveTo>
                  <a:lnTo>
                    <a:pt x="353270" y="353269"/>
                  </a:lnTo>
                  <a:lnTo>
                    <a:pt x="0" y="0"/>
                  </a:lnTo>
                  <a:lnTo>
                    <a:pt x="0" y="656071"/>
                  </a:lnTo>
                  <a:lnTo>
                    <a:pt x="353270" y="1009341"/>
                  </a:lnTo>
                  <a:lnTo>
                    <a:pt x="706540" y="656071"/>
                  </a:lnTo>
                  <a:lnTo>
                    <a:pt x="706540" y="0"/>
                  </a:lnTo>
                  <a:close/>
                </a:path>
              </a:pathLst>
            </a:custGeom>
            <a:solidFill>
              <a:srgbClr val="D7712B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7A577282-DC74-2F25-6F74-C72712013672}"/>
                </a:ext>
              </a:extLst>
            </p:cNvPr>
            <p:cNvSpPr/>
            <p:nvPr/>
          </p:nvSpPr>
          <p:spPr>
            <a:xfrm>
              <a:off x="340938" y="1565988"/>
              <a:ext cx="706755" cy="1009650"/>
            </a:xfrm>
            <a:custGeom>
              <a:avLst/>
              <a:gdLst/>
              <a:ahLst/>
              <a:cxnLst/>
              <a:rect l="l" t="t" r="r" b="b"/>
              <a:pathLst>
                <a:path w="706755" h="1009650">
                  <a:moveTo>
                    <a:pt x="706540" y="0"/>
                  </a:moveTo>
                  <a:lnTo>
                    <a:pt x="706540" y="656072"/>
                  </a:lnTo>
                  <a:lnTo>
                    <a:pt x="353270" y="1009342"/>
                  </a:lnTo>
                  <a:lnTo>
                    <a:pt x="0" y="656072"/>
                  </a:lnTo>
                  <a:lnTo>
                    <a:pt x="0" y="0"/>
                  </a:lnTo>
                  <a:lnTo>
                    <a:pt x="353270" y="353269"/>
                  </a:lnTo>
                  <a:lnTo>
                    <a:pt x="706540" y="0"/>
                  </a:lnTo>
                  <a:close/>
                </a:path>
              </a:pathLst>
            </a:custGeom>
            <a:ln w="12700">
              <a:solidFill>
                <a:srgbClr val="D7712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1B226BF5-70D3-83C2-D416-FF8E7168AE5C}"/>
                </a:ext>
              </a:extLst>
            </p:cNvPr>
            <p:cNvSpPr/>
            <p:nvPr/>
          </p:nvSpPr>
          <p:spPr>
            <a:xfrm>
              <a:off x="1047477" y="1565989"/>
              <a:ext cx="6122670" cy="656590"/>
            </a:xfrm>
            <a:custGeom>
              <a:avLst/>
              <a:gdLst/>
              <a:ahLst/>
              <a:cxnLst/>
              <a:rect l="l" t="t" r="r" b="b"/>
              <a:pathLst>
                <a:path w="6122670" h="656589">
                  <a:moveTo>
                    <a:pt x="6013080" y="0"/>
                  </a:moveTo>
                  <a:lnTo>
                    <a:pt x="0" y="0"/>
                  </a:lnTo>
                  <a:lnTo>
                    <a:pt x="0" y="655971"/>
                  </a:lnTo>
                  <a:lnTo>
                    <a:pt x="6013080" y="655971"/>
                  </a:lnTo>
                  <a:lnTo>
                    <a:pt x="6055637" y="647379"/>
                  </a:lnTo>
                  <a:lnTo>
                    <a:pt x="6090389" y="623948"/>
                  </a:lnTo>
                  <a:lnTo>
                    <a:pt x="6113820" y="589196"/>
                  </a:lnTo>
                  <a:lnTo>
                    <a:pt x="6122412" y="546639"/>
                  </a:lnTo>
                  <a:lnTo>
                    <a:pt x="6122412" y="109331"/>
                  </a:lnTo>
                  <a:lnTo>
                    <a:pt x="6113820" y="66774"/>
                  </a:lnTo>
                  <a:lnTo>
                    <a:pt x="6090389" y="32022"/>
                  </a:lnTo>
                  <a:lnTo>
                    <a:pt x="6055637" y="8591"/>
                  </a:lnTo>
                  <a:lnTo>
                    <a:pt x="6013080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7C8CA11C-2FE9-C9AE-C57D-A65D12182898}"/>
                </a:ext>
              </a:extLst>
            </p:cNvPr>
            <p:cNvSpPr/>
            <p:nvPr/>
          </p:nvSpPr>
          <p:spPr>
            <a:xfrm>
              <a:off x="1047478" y="1565989"/>
              <a:ext cx="6122670" cy="656590"/>
            </a:xfrm>
            <a:custGeom>
              <a:avLst/>
              <a:gdLst/>
              <a:ahLst/>
              <a:cxnLst/>
              <a:rect l="l" t="t" r="r" b="b"/>
              <a:pathLst>
                <a:path w="6122670" h="656589">
                  <a:moveTo>
                    <a:pt x="6122412" y="109331"/>
                  </a:moveTo>
                  <a:lnTo>
                    <a:pt x="6122412" y="546639"/>
                  </a:lnTo>
                  <a:lnTo>
                    <a:pt x="6113820" y="589196"/>
                  </a:lnTo>
                  <a:lnTo>
                    <a:pt x="6090389" y="623948"/>
                  </a:lnTo>
                  <a:lnTo>
                    <a:pt x="6055637" y="647379"/>
                  </a:lnTo>
                  <a:lnTo>
                    <a:pt x="6013080" y="655971"/>
                  </a:lnTo>
                  <a:lnTo>
                    <a:pt x="0" y="655971"/>
                  </a:lnTo>
                  <a:lnTo>
                    <a:pt x="0" y="0"/>
                  </a:lnTo>
                  <a:lnTo>
                    <a:pt x="6013080" y="0"/>
                  </a:lnTo>
                  <a:lnTo>
                    <a:pt x="6055637" y="8591"/>
                  </a:lnTo>
                  <a:lnTo>
                    <a:pt x="6090389" y="32022"/>
                  </a:lnTo>
                  <a:lnTo>
                    <a:pt x="6113820" y="66775"/>
                  </a:lnTo>
                  <a:lnTo>
                    <a:pt x="6122412" y="109331"/>
                  </a:lnTo>
                  <a:close/>
                </a:path>
              </a:pathLst>
            </a:custGeom>
            <a:ln w="12700">
              <a:solidFill>
                <a:srgbClr val="D7712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F42BC762-92F6-8C57-CA05-DDE73B49AC35}"/>
                </a:ext>
              </a:extLst>
            </p:cNvPr>
            <p:cNvSpPr/>
            <p:nvPr/>
          </p:nvSpPr>
          <p:spPr>
            <a:xfrm>
              <a:off x="340938" y="2457235"/>
              <a:ext cx="706755" cy="1009650"/>
            </a:xfrm>
            <a:custGeom>
              <a:avLst/>
              <a:gdLst/>
              <a:ahLst/>
              <a:cxnLst/>
              <a:rect l="l" t="t" r="r" b="b"/>
              <a:pathLst>
                <a:path w="706755" h="1009650">
                  <a:moveTo>
                    <a:pt x="706540" y="0"/>
                  </a:moveTo>
                  <a:lnTo>
                    <a:pt x="353270" y="353269"/>
                  </a:lnTo>
                  <a:lnTo>
                    <a:pt x="0" y="0"/>
                  </a:lnTo>
                  <a:lnTo>
                    <a:pt x="0" y="656071"/>
                  </a:lnTo>
                  <a:lnTo>
                    <a:pt x="353270" y="1009342"/>
                  </a:lnTo>
                  <a:lnTo>
                    <a:pt x="706540" y="656071"/>
                  </a:lnTo>
                  <a:lnTo>
                    <a:pt x="706540" y="0"/>
                  </a:lnTo>
                  <a:close/>
                </a:path>
              </a:pathLst>
            </a:custGeom>
            <a:solidFill>
              <a:srgbClr val="DF7F4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D47AA77D-F688-37F6-6080-1A12131768F6}"/>
                </a:ext>
              </a:extLst>
            </p:cNvPr>
            <p:cNvSpPr/>
            <p:nvPr/>
          </p:nvSpPr>
          <p:spPr>
            <a:xfrm>
              <a:off x="340938" y="2457235"/>
              <a:ext cx="706755" cy="1009650"/>
            </a:xfrm>
            <a:custGeom>
              <a:avLst/>
              <a:gdLst/>
              <a:ahLst/>
              <a:cxnLst/>
              <a:rect l="l" t="t" r="r" b="b"/>
              <a:pathLst>
                <a:path w="706755" h="1009650">
                  <a:moveTo>
                    <a:pt x="706540" y="0"/>
                  </a:moveTo>
                  <a:lnTo>
                    <a:pt x="706540" y="656072"/>
                  </a:lnTo>
                  <a:lnTo>
                    <a:pt x="353270" y="1009342"/>
                  </a:lnTo>
                  <a:lnTo>
                    <a:pt x="0" y="656072"/>
                  </a:lnTo>
                  <a:lnTo>
                    <a:pt x="0" y="0"/>
                  </a:lnTo>
                  <a:lnTo>
                    <a:pt x="353270" y="353269"/>
                  </a:lnTo>
                  <a:lnTo>
                    <a:pt x="706540" y="0"/>
                  </a:lnTo>
                  <a:close/>
                </a:path>
              </a:pathLst>
            </a:custGeom>
            <a:ln w="12700">
              <a:solidFill>
                <a:srgbClr val="DF7F4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861E54DA-300B-95FB-3F77-1A79C462AC89}"/>
                </a:ext>
              </a:extLst>
            </p:cNvPr>
            <p:cNvSpPr/>
            <p:nvPr/>
          </p:nvSpPr>
          <p:spPr>
            <a:xfrm>
              <a:off x="1047477" y="2457236"/>
              <a:ext cx="6122670" cy="656590"/>
            </a:xfrm>
            <a:custGeom>
              <a:avLst/>
              <a:gdLst/>
              <a:ahLst/>
              <a:cxnLst/>
              <a:rect l="l" t="t" r="r" b="b"/>
              <a:pathLst>
                <a:path w="6122670" h="656589">
                  <a:moveTo>
                    <a:pt x="6013080" y="0"/>
                  </a:moveTo>
                  <a:lnTo>
                    <a:pt x="0" y="0"/>
                  </a:lnTo>
                  <a:lnTo>
                    <a:pt x="0" y="655971"/>
                  </a:lnTo>
                  <a:lnTo>
                    <a:pt x="6013080" y="655971"/>
                  </a:lnTo>
                  <a:lnTo>
                    <a:pt x="6055637" y="647379"/>
                  </a:lnTo>
                  <a:lnTo>
                    <a:pt x="6090389" y="623948"/>
                  </a:lnTo>
                  <a:lnTo>
                    <a:pt x="6113820" y="589196"/>
                  </a:lnTo>
                  <a:lnTo>
                    <a:pt x="6122412" y="546639"/>
                  </a:lnTo>
                  <a:lnTo>
                    <a:pt x="6122412" y="109331"/>
                  </a:lnTo>
                  <a:lnTo>
                    <a:pt x="6113820" y="66774"/>
                  </a:lnTo>
                  <a:lnTo>
                    <a:pt x="6090389" y="32022"/>
                  </a:lnTo>
                  <a:lnTo>
                    <a:pt x="6055637" y="8591"/>
                  </a:lnTo>
                  <a:lnTo>
                    <a:pt x="6013080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E3B701C7-42C2-84B3-FBB0-257F881996EC}"/>
                </a:ext>
              </a:extLst>
            </p:cNvPr>
            <p:cNvSpPr/>
            <p:nvPr/>
          </p:nvSpPr>
          <p:spPr>
            <a:xfrm>
              <a:off x="1047478" y="2457236"/>
              <a:ext cx="6122670" cy="656590"/>
            </a:xfrm>
            <a:custGeom>
              <a:avLst/>
              <a:gdLst/>
              <a:ahLst/>
              <a:cxnLst/>
              <a:rect l="l" t="t" r="r" b="b"/>
              <a:pathLst>
                <a:path w="6122670" h="656589">
                  <a:moveTo>
                    <a:pt x="6122412" y="109331"/>
                  </a:moveTo>
                  <a:lnTo>
                    <a:pt x="6122412" y="546639"/>
                  </a:lnTo>
                  <a:lnTo>
                    <a:pt x="6113820" y="589196"/>
                  </a:lnTo>
                  <a:lnTo>
                    <a:pt x="6090389" y="623948"/>
                  </a:lnTo>
                  <a:lnTo>
                    <a:pt x="6055637" y="647379"/>
                  </a:lnTo>
                  <a:lnTo>
                    <a:pt x="6013080" y="655971"/>
                  </a:lnTo>
                  <a:lnTo>
                    <a:pt x="0" y="655971"/>
                  </a:lnTo>
                  <a:lnTo>
                    <a:pt x="0" y="0"/>
                  </a:lnTo>
                  <a:lnTo>
                    <a:pt x="6013080" y="0"/>
                  </a:lnTo>
                  <a:lnTo>
                    <a:pt x="6055637" y="8591"/>
                  </a:lnTo>
                  <a:lnTo>
                    <a:pt x="6090389" y="32022"/>
                  </a:lnTo>
                  <a:lnTo>
                    <a:pt x="6113820" y="66775"/>
                  </a:lnTo>
                  <a:lnTo>
                    <a:pt x="6122412" y="109331"/>
                  </a:lnTo>
                  <a:close/>
                </a:path>
              </a:pathLst>
            </a:custGeom>
            <a:ln w="12700">
              <a:solidFill>
                <a:srgbClr val="DF7F4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7A6E7DCA-8E8D-299A-F6CB-77EC85320AB2}"/>
                </a:ext>
              </a:extLst>
            </p:cNvPr>
            <p:cNvSpPr/>
            <p:nvPr/>
          </p:nvSpPr>
          <p:spPr>
            <a:xfrm>
              <a:off x="340938" y="3348482"/>
              <a:ext cx="706755" cy="1009650"/>
            </a:xfrm>
            <a:custGeom>
              <a:avLst/>
              <a:gdLst/>
              <a:ahLst/>
              <a:cxnLst/>
              <a:rect l="l" t="t" r="r" b="b"/>
              <a:pathLst>
                <a:path w="706755" h="1009650">
                  <a:moveTo>
                    <a:pt x="706540" y="0"/>
                  </a:moveTo>
                  <a:lnTo>
                    <a:pt x="353270" y="353269"/>
                  </a:lnTo>
                  <a:lnTo>
                    <a:pt x="0" y="0"/>
                  </a:lnTo>
                  <a:lnTo>
                    <a:pt x="0" y="656073"/>
                  </a:lnTo>
                  <a:lnTo>
                    <a:pt x="353270" y="1009342"/>
                  </a:lnTo>
                  <a:lnTo>
                    <a:pt x="706540" y="656073"/>
                  </a:lnTo>
                  <a:lnTo>
                    <a:pt x="706540" y="0"/>
                  </a:lnTo>
                  <a:close/>
                </a:path>
              </a:pathLst>
            </a:custGeom>
            <a:solidFill>
              <a:srgbClr val="E68E61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C1CC5BAA-E506-FD2D-F367-3148F0599E46}"/>
                </a:ext>
              </a:extLst>
            </p:cNvPr>
            <p:cNvSpPr/>
            <p:nvPr/>
          </p:nvSpPr>
          <p:spPr>
            <a:xfrm>
              <a:off x="340938" y="3348482"/>
              <a:ext cx="706755" cy="1009650"/>
            </a:xfrm>
            <a:custGeom>
              <a:avLst/>
              <a:gdLst/>
              <a:ahLst/>
              <a:cxnLst/>
              <a:rect l="l" t="t" r="r" b="b"/>
              <a:pathLst>
                <a:path w="706755" h="1009650">
                  <a:moveTo>
                    <a:pt x="706540" y="0"/>
                  </a:moveTo>
                  <a:lnTo>
                    <a:pt x="706540" y="656072"/>
                  </a:lnTo>
                  <a:lnTo>
                    <a:pt x="353270" y="1009342"/>
                  </a:lnTo>
                  <a:lnTo>
                    <a:pt x="0" y="656072"/>
                  </a:lnTo>
                  <a:lnTo>
                    <a:pt x="0" y="0"/>
                  </a:lnTo>
                  <a:lnTo>
                    <a:pt x="353270" y="353269"/>
                  </a:lnTo>
                  <a:lnTo>
                    <a:pt x="706540" y="0"/>
                  </a:lnTo>
                  <a:close/>
                </a:path>
              </a:pathLst>
            </a:custGeom>
            <a:ln w="12700">
              <a:solidFill>
                <a:srgbClr val="E68E6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BB4278A6-F033-D55A-BB66-EB9F9792E949}"/>
                </a:ext>
              </a:extLst>
            </p:cNvPr>
            <p:cNvSpPr/>
            <p:nvPr/>
          </p:nvSpPr>
          <p:spPr>
            <a:xfrm>
              <a:off x="1047477" y="3348484"/>
              <a:ext cx="6122670" cy="656590"/>
            </a:xfrm>
            <a:custGeom>
              <a:avLst/>
              <a:gdLst/>
              <a:ahLst/>
              <a:cxnLst/>
              <a:rect l="l" t="t" r="r" b="b"/>
              <a:pathLst>
                <a:path w="6122670" h="656589">
                  <a:moveTo>
                    <a:pt x="6013080" y="0"/>
                  </a:moveTo>
                  <a:lnTo>
                    <a:pt x="0" y="0"/>
                  </a:lnTo>
                  <a:lnTo>
                    <a:pt x="0" y="655971"/>
                  </a:lnTo>
                  <a:lnTo>
                    <a:pt x="6013080" y="655971"/>
                  </a:lnTo>
                  <a:lnTo>
                    <a:pt x="6055637" y="647379"/>
                  </a:lnTo>
                  <a:lnTo>
                    <a:pt x="6090389" y="623948"/>
                  </a:lnTo>
                  <a:lnTo>
                    <a:pt x="6113820" y="589196"/>
                  </a:lnTo>
                  <a:lnTo>
                    <a:pt x="6122412" y="546638"/>
                  </a:lnTo>
                  <a:lnTo>
                    <a:pt x="6122412" y="109331"/>
                  </a:lnTo>
                  <a:lnTo>
                    <a:pt x="6113820" y="66774"/>
                  </a:lnTo>
                  <a:lnTo>
                    <a:pt x="6090389" y="32022"/>
                  </a:lnTo>
                  <a:lnTo>
                    <a:pt x="6055637" y="8591"/>
                  </a:lnTo>
                  <a:lnTo>
                    <a:pt x="6013080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F31D1106-932B-5E6B-B296-97A948D4F1A7}"/>
                </a:ext>
              </a:extLst>
            </p:cNvPr>
            <p:cNvSpPr/>
            <p:nvPr/>
          </p:nvSpPr>
          <p:spPr>
            <a:xfrm>
              <a:off x="1047478" y="3348484"/>
              <a:ext cx="6122670" cy="656590"/>
            </a:xfrm>
            <a:custGeom>
              <a:avLst/>
              <a:gdLst/>
              <a:ahLst/>
              <a:cxnLst/>
              <a:rect l="l" t="t" r="r" b="b"/>
              <a:pathLst>
                <a:path w="6122670" h="656589">
                  <a:moveTo>
                    <a:pt x="6122412" y="109331"/>
                  </a:moveTo>
                  <a:lnTo>
                    <a:pt x="6122412" y="546639"/>
                  </a:lnTo>
                  <a:lnTo>
                    <a:pt x="6113820" y="589196"/>
                  </a:lnTo>
                  <a:lnTo>
                    <a:pt x="6090389" y="623948"/>
                  </a:lnTo>
                  <a:lnTo>
                    <a:pt x="6055637" y="647379"/>
                  </a:lnTo>
                  <a:lnTo>
                    <a:pt x="6013080" y="655971"/>
                  </a:lnTo>
                  <a:lnTo>
                    <a:pt x="0" y="655971"/>
                  </a:lnTo>
                  <a:lnTo>
                    <a:pt x="0" y="0"/>
                  </a:lnTo>
                  <a:lnTo>
                    <a:pt x="6013080" y="0"/>
                  </a:lnTo>
                  <a:lnTo>
                    <a:pt x="6055637" y="8591"/>
                  </a:lnTo>
                  <a:lnTo>
                    <a:pt x="6090389" y="32022"/>
                  </a:lnTo>
                  <a:lnTo>
                    <a:pt x="6113820" y="66775"/>
                  </a:lnTo>
                  <a:lnTo>
                    <a:pt x="6122412" y="109331"/>
                  </a:lnTo>
                  <a:close/>
                </a:path>
              </a:pathLst>
            </a:custGeom>
            <a:ln w="12700">
              <a:solidFill>
                <a:srgbClr val="E68E6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DC3B5FB2-4E89-3990-F02D-F5DE622EABCC}"/>
                </a:ext>
              </a:extLst>
            </p:cNvPr>
            <p:cNvSpPr/>
            <p:nvPr/>
          </p:nvSpPr>
          <p:spPr>
            <a:xfrm>
              <a:off x="340938" y="4239729"/>
              <a:ext cx="706755" cy="1009650"/>
            </a:xfrm>
            <a:custGeom>
              <a:avLst/>
              <a:gdLst/>
              <a:ahLst/>
              <a:cxnLst/>
              <a:rect l="l" t="t" r="r" b="b"/>
              <a:pathLst>
                <a:path w="706755" h="1009650">
                  <a:moveTo>
                    <a:pt x="706540" y="0"/>
                  </a:moveTo>
                  <a:lnTo>
                    <a:pt x="353270" y="353269"/>
                  </a:lnTo>
                  <a:lnTo>
                    <a:pt x="0" y="0"/>
                  </a:lnTo>
                  <a:lnTo>
                    <a:pt x="0" y="656071"/>
                  </a:lnTo>
                  <a:lnTo>
                    <a:pt x="353270" y="1009341"/>
                  </a:lnTo>
                  <a:lnTo>
                    <a:pt x="706540" y="656071"/>
                  </a:lnTo>
                  <a:lnTo>
                    <a:pt x="706540" y="0"/>
                  </a:lnTo>
                  <a:close/>
                </a:path>
              </a:pathLst>
            </a:custGeom>
            <a:solidFill>
              <a:srgbClr val="ED9F7D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FBC45B37-75C8-076D-CD3C-2F45ABF8667E}"/>
                </a:ext>
              </a:extLst>
            </p:cNvPr>
            <p:cNvSpPr/>
            <p:nvPr/>
          </p:nvSpPr>
          <p:spPr>
            <a:xfrm>
              <a:off x="340938" y="4239729"/>
              <a:ext cx="706755" cy="1009650"/>
            </a:xfrm>
            <a:custGeom>
              <a:avLst/>
              <a:gdLst/>
              <a:ahLst/>
              <a:cxnLst/>
              <a:rect l="l" t="t" r="r" b="b"/>
              <a:pathLst>
                <a:path w="706755" h="1009650">
                  <a:moveTo>
                    <a:pt x="706540" y="0"/>
                  </a:moveTo>
                  <a:lnTo>
                    <a:pt x="706540" y="656072"/>
                  </a:lnTo>
                  <a:lnTo>
                    <a:pt x="353270" y="1009342"/>
                  </a:lnTo>
                  <a:lnTo>
                    <a:pt x="0" y="656072"/>
                  </a:lnTo>
                  <a:lnTo>
                    <a:pt x="0" y="0"/>
                  </a:lnTo>
                  <a:lnTo>
                    <a:pt x="353270" y="353269"/>
                  </a:lnTo>
                  <a:lnTo>
                    <a:pt x="706540" y="0"/>
                  </a:lnTo>
                  <a:close/>
                </a:path>
              </a:pathLst>
            </a:custGeom>
            <a:ln w="12700">
              <a:solidFill>
                <a:srgbClr val="ED9F7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object 19">
              <a:extLst>
                <a:ext uri="{FF2B5EF4-FFF2-40B4-BE49-F238E27FC236}">
                  <a16:creationId xmlns:a16="http://schemas.microsoft.com/office/drawing/2014/main" id="{0A19F0C9-5656-8D3A-661F-62B20D3C32A2}"/>
                </a:ext>
              </a:extLst>
            </p:cNvPr>
            <p:cNvSpPr/>
            <p:nvPr/>
          </p:nvSpPr>
          <p:spPr>
            <a:xfrm>
              <a:off x="1047477" y="4239731"/>
              <a:ext cx="6122670" cy="656590"/>
            </a:xfrm>
            <a:custGeom>
              <a:avLst/>
              <a:gdLst/>
              <a:ahLst/>
              <a:cxnLst/>
              <a:rect l="l" t="t" r="r" b="b"/>
              <a:pathLst>
                <a:path w="6122670" h="656589">
                  <a:moveTo>
                    <a:pt x="6013080" y="0"/>
                  </a:moveTo>
                  <a:lnTo>
                    <a:pt x="0" y="0"/>
                  </a:lnTo>
                  <a:lnTo>
                    <a:pt x="0" y="655971"/>
                  </a:lnTo>
                  <a:lnTo>
                    <a:pt x="6013080" y="655971"/>
                  </a:lnTo>
                  <a:lnTo>
                    <a:pt x="6055637" y="647379"/>
                  </a:lnTo>
                  <a:lnTo>
                    <a:pt x="6090389" y="623948"/>
                  </a:lnTo>
                  <a:lnTo>
                    <a:pt x="6113820" y="589196"/>
                  </a:lnTo>
                  <a:lnTo>
                    <a:pt x="6122412" y="546639"/>
                  </a:lnTo>
                  <a:lnTo>
                    <a:pt x="6122412" y="109331"/>
                  </a:lnTo>
                  <a:lnTo>
                    <a:pt x="6113820" y="66774"/>
                  </a:lnTo>
                  <a:lnTo>
                    <a:pt x="6090389" y="32022"/>
                  </a:lnTo>
                  <a:lnTo>
                    <a:pt x="6055637" y="8591"/>
                  </a:lnTo>
                  <a:lnTo>
                    <a:pt x="6013080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object 20">
              <a:extLst>
                <a:ext uri="{FF2B5EF4-FFF2-40B4-BE49-F238E27FC236}">
                  <a16:creationId xmlns:a16="http://schemas.microsoft.com/office/drawing/2014/main" id="{AD82752F-FB06-CEA4-8864-CC9BAFF1955E}"/>
                </a:ext>
              </a:extLst>
            </p:cNvPr>
            <p:cNvSpPr/>
            <p:nvPr/>
          </p:nvSpPr>
          <p:spPr>
            <a:xfrm>
              <a:off x="1047478" y="4239731"/>
              <a:ext cx="6122670" cy="656590"/>
            </a:xfrm>
            <a:custGeom>
              <a:avLst/>
              <a:gdLst/>
              <a:ahLst/>
              <a:cxnLst/>
              <a:rect l="l" t="t" r="r" b="b"/>
              <a:pathLst>
                <a:path w="6122670" h="656589">
                  <a:moveTo>
                    <a:pt x="6122412" y="109331"/>
                  </a:moveTo>
                  <a:lnTo>
                    <a:pt x="6122412" y="546639"/>
                  </a:lnTo>
                  <a:lnTo>
                    <a:pt x="6113820" y="589196"/>
                  </a:lnTo>
                  <a:lnTo>
                    <a:pt x="6090389" y="623948"/>
                  </a:lnTo>
                  <a:lnTo>
                    <a:pt x="6055637" y="647379"/>
                  </a:lnTo>
                  <a:lnTo>
                    <a:pt x="6013080" y="655971"/>
                  </a:lnTo>
                  <a:lnTo>
                    <a:pt x="0" y="655971"/>
                  </a:lnTo>
                  <a:lnTo>
                    <a:pt x="0" y="0"/>
                  </a:lnTo>
                  <a:lnTo>
                    <a:pt x="6013080" y="0"/>
                  </a:lnTo>
                  <a:lnTo>
                    <a:pt x="6055637" y="8591"/>
                  </a:lnTo>
                  <a:lnTo>
                    <a:pt x="6090389" y="32022"/>
                  </a:lnTo>
                  <a:lnTo>
                    <a:pt x="6113820" y="66775"/>
                  </a:lnTo>
                  <a:lnTo>
                    <a:pt x="6122412" y="109331"/>
                  </a:lnTo>
                  <a:close/>
                </a:path>
              </a:pathLst>
            </a:custGeom>
            <a:ln w="12700">
              <a:solidFill>
                <a:srgbClr val="ED9F7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object 23">
              <a:extLst>
                <a:ext uri="{FF2B5EF4-FFF2-40B4-BE49-F238E27FC236}">
                  <a16:creationId xmlns:a16="http://schemas.microsoft.com/office/drawing/2014/main" id="{CEE9DC75-C4C1-E6A4-4262-54BA832B1EE4}"/>
                </a:ext>
              </a:extLst>
            </p:cNvPr>
            <p:cNvSpPr/>
            <p:nvPr/>
          </p:nvSpPr>
          <p:spPr>
            <a:xfrm>
              <a:off x="1047477" y="5130976"/>
              <a:ext cx="6122670" cy="656590"/>
            </a:xfrm>
            <a:custGeom>
              <a:avLst/>
              <a:gdLst/>
              <a:ahLst/>
              <a:cxnLst/>
              <a:rect l="l" t="t" r="r" b="b"/>
              <a:pathLst>
                <a:path w="6122670" h="656589">
                  <a:moveTo>
                    <a:pt x="6013080" y="0"/>
                  </a:moveTo>
                  <a:lnTo>
                    <a:pt x="0" y="0"/>
                  </a:lnTo>
                  <a:lnTo>
                    <a:pt x="0" y="655971"/>
                  </a:lnTo>
                  <a:lnTo>
                    <a:pt x="6013080" y="655971"/>
                  </a:lnTo>
                  <a:lnTo>
                    <a:pt x="6055637" y="647379"/>
                  </a:lnTo>
                  <a:lnTo>
                    <a:pt x="6090389" y="623949"/>
                  </a:lnTo>
                  <a:lnTo>
                    <a:pt x="6113820" y="589196"/>
                  </a:lnTo>
                  <a:lnTo>
                    <a:pt x="6122412" y="546639"/>
                  </a:lnTo>
                  <a:lnTo>
                    <a:pt x="6122412" y="109331"/>
                  </a:lnTo>
                  <a:lnTo>
                    <a:pt x="6113820" y="66774"/>
                  </a:lnTo>
                  <a:lnTo>
                    <a:pt x="6090389" y="32022"/>
                  </a:lnTo>
                  <a:lnTo>
                    <a:pt x="6055637" y="8591"/>
                  </a:lnTo>
                  <a:lnTo>
                    <a:pt x="6013080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5" name="object 25">
            <a:extLst>
              <a:ext uri="{FF2B5EF4-FFF2-40B4-BE49-F238E27FC236}">
                <a16:creationId xmlns:a16="http://schemas.microsoft.com/office/drawing/2014/main" id="{DA24245C-ACA4-8D23-7E06-67493A1F0B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805183" y="1551945"/>
            <a:ext cx="8005568" cy="32063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275" marR="3920490" fontAlgn="base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spc="-110" dirty="0">
                <a:solidFill>
                  <a:schemeClr val="bg2">
                    <a:lumMod val="75000"/>
                  </a:schemeClr>
                </a:solidFill>
                <a:latin typeface="Gill Sans Nova" panose="020B0602020104020203" pitchFamily="34" charset="0"/>
              </a:rPr>
              <a:t>Modern Radar Systems</a:t>
            </a:r>
          </a:p>
          <a:p>
            <a:pPr marL="41275">
              <a:lnSpc>
                <a:spcPct val="100000"/>
              </a:lnSpc>
            </a:pPr>
            <a:endParaRPr lang="en-US" sz="2400" spc="-70" dirty="0">
              <a:latin typeface="Gill Sans Nova" panose="020B0602020104020203" pitchFamily="34" charset="0"/>
            </a:endParaRPr>
          </a:p>
          <a:p>
            <a:pPr marL="228594" marR="3920490" indent="-304792" defTabSz="1219170" fontAlgn="base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2400" spc="-70" dirty="0">
                <a:solidFill>
                  <a:schemeClr val="tx1"/>
                </a:solidFill>
                <a:latin typeface="Gill Sans Nova" panose="020B0602020104020203" pitchFamily="34" charset="0"/>
              </a:rPr>
              <a:t>SISO Radar Waveform Design</a:t>
            </a:r>
          </a:p>
          <a:p>
            <a:pPr marL="41275" marR="3920490">
              <a:lnSpc>
                <a:spcPct val="254300"/>
              </a:lnSpc>
              <a:spcBef>
                <a:spcPts val="1200"/>
              </a:spcBef>
            </a:pPr>
            <a:r>
              <a:rPr lang="en-US" sz="2400" spc="-90" dirty="0">
                <a:latin typeface="Gill Sans Nova" panose="020B0602020104020203" pitchFamily="34" charset="0"/>
              </a:rPr>
              <a:t>Examples</a:t>
            </a:r>
          </a:p>
          <a:p>
            <a:pPr marL="41275" marR="3920490">
              <a:lnSpc>
                <a:spcPct val="254300"/>
              </a:lnSpc>
              <a:spcBef>
                <a:spcPts val="15"/>
              </a:spcBef>
            </a:pPr>
            <a:r>
              <a:rPr lang="en-US" sz="2400" spc="-130" dirty="0">
                <a:latin typeface="Gill Sans Nova" panose="020B0602020104020203" pitchFamily="34" charset="0"/>
              </a:rPr>
              <a:t>MIMO Radar Waveforms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57BA95E1-5EBA-E999-5B87-6BDCBC40A9CA}"/>
              </a:ext>
            </a:extLst>
          </p:cNvPr>
          <p:cNvSpPr txBox="1">
            <a:spLocks/>
          </p:cNvSpPr>
          <p:nvPr/>
        </p:nvSpPr>
        <p:spPr>
          <a:xfrm>
            <a:off x="17929" y="120793"/>
            <a:ext cx="4464224" cy="69269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Outline</a:t>
            </a:r>
            <a:endParaRPr lang="el-GR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726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009BA-B645-FB4F-913E-2CC9AF963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0" y="89980"/>
            <a:ext cx="8229600" cy="717147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en-US" sz="3200" b="1" dirty="0">
                <a:latin typeface="Gill Sans MT" panose="020B0502020104020203" pitchFamily="34" charset="77"/>
                <a:ea typeface="+mn-ea"/>
                <a:cs typeface="Arial"/>
              </a:rPr>
              <a:t>Classical Pulse Doppler Radar Processing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77BDEA-5608-F649-9995-2EC12B50AD85}"/>
              </a:ext>
            </a:extLst>
          </p:cNvPr>
          <p:cNvSpPr txBox="1">
            <a:spLocks/>
          </p:cNvSpPr>
          <p:nvPr/>
        </p:nvSpPr>
        <p:spPr>
          <a:xfrm>
            <a:off x="291314" y="2667000"/>
            <a:ext cx="8337815" cy="3962400"/>
          </a:xfrm>
          <a:prstGeom prst="rect">
            <a:avLst/>
          </a:prstGeom>
          <a:solidFill>
            <a:srgbClr val="863204"/>
          </a:solidFill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77"/>
                <a:cs typeface="Calibri Light" panose="020F0302020204030204" pitchFamily="34" charset="0"/>
              </a:rPr>
              <a:t>Electromagnetic wave is characterized by amplitude, frequency, and polarization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77"/>
                <a:cs typeface="Calibri Light" panose="020F0302020204030204" pitchFamily="34" charset="0"/>
              </a:rPr>
              <a:t>When an incident wave interacts with the object of interest, all these properties change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77"/>
                <a:cs typeface="Calibri Light" panose="020F0302020204030204" pitchFamily="34" charset="0"/>
              </a:rPr>
              <a:t>Single antenna transmit pulse train:</a:t>
            </a:r>
            <a:endParaRPr lang="en-US" sz="2400" dirty="0">
              <a:solidFill>
                <a:schemeClr val="bg1"/>
              </a:solidFill>
              <a:latin typeface="Gill Sans MT" panose="020B0502020104020203" pitchFamily="34" charset="77"/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77"/>
                <a:cs typeface="Calibri Light" panose="020F0302020204030204" pitchFamily="34" charset="0"/>
              </a:rPr>
              <a:t>Reflections from L targets, each defined by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77"/>
                <a:cs typeface="Calibri Light" panose="020F0302020204030204" pitchFamily="34" charset="0"/>
              </a:rPr>
              <a:t>Received signal:</a:t>
            </a:r>
            <a:endParaRPr lang="en-US" sz="2000" dirty="0">
              <a:solidFill>
                <a:schemeClr val="bg1"/>
              </a:solidFill>
              <a:latin typeface="Gill Sans MT" panose="020B0502020104020203" pitchFamily="34" charset="77"/>
            </a:endParaRP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  <a:latin typeface="Gill Sans MT" panose="020B0502020104020203" pitchFamily="34" charset="77"/>
            </a:endParaRP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  <a:latin typeface="Gill Sans MT" panose="020B0502020104020203" pitchFamily="34" charset="77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latin typeface="Gill Sans MT" panose="020B0502020104020203" pitchFamily="34" charset="77"/>
                <a:cs typeface="Calibri Light" panose="020F0302020204030204" pitchFamily="34" charset="0"/>
              </a:rPr>
              <a:t>Design Trade-Offs</a:t>
            </a:r>
          </a:p>
          <a:p>
            <a:r>
              <a:rPr lang="en-US" sz="1800" dirty="0">
                <a:solidFill>
                  <a:schemeClr val="bg1"/>
                </a:solidFill>
                <a:latin typeface="Gill Sans MT" panose="020B0502020104020203" pitchFamily="34" charset="77"/>
                <a:cs typeface="Calibri Light" panose="020F0302020204030204" pitchFamily="34" charset="0"/>
              </a:rPr>
              <a:t>High range resolution requires short time transmissions/ large signal bandwidths</a:t>
            </a:r>
          </a:p>
          <a:p>
            <a:r>
              <a:rPr lang="en-US" sz="1800" dirty="0">
                <a:solidFill>
                  <a:schemeClr val="bg1"/>
                </a:solidFill>
                <a:latin typeface="Gill Sans MT" panose="020B0502020104020203" pitchFamily="34" charset="77"/>
                <a:cs typeface="Calibri Light" panose="020F0302020204030204" pitchFamily="34" charset="0"/>
              </a:rPr>
              <a:t>High Doppler resolution requires long dwell times</a:t>
            </a:r>
          </a:p>
          <a:p>
            <a:r>
              <a:rPr lang="en-US" sz="1800" dirty="0">
                <a:solidFill>
                  <a:schemeClr val="bg1"/>
                </a:solidFill>
                <a:latin typeface="Gill Sans MT" panose="020B0502020104020203" pitchFamily="34" charset="77"/>
                <a:cs typeface="Calibri Light" panose="020F0302020204030204" pitchFamily="34" charset="0"/>
              </a:rPr>
              <a:t>High angular resolution is achieved with more antenna element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4DD8C6-7A12-A744-84B2-FEC740ED11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47" y="688145"/>
            <a:ext cx="11851107" cy="1720392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CF927C3-60D0-E24F-B680-D17216DD9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276" y="2831936"/>
            <a:ext cx="1787525" cy="1404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0">
            <a:extLst>
              <a:ext uri="{FF2B5EF4-FFF2-40B4-BE49-F238E27FC236}">
                <a16:creationId xmlns:a16="http://schemas.microsoft.com/office/drawing/2014/main" id="{189696C1-46E4-7B4E-AD42-37DBFB1D5A82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754289" y="2541781"/>
            <a:ext cx="19800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800" kern="0" dirty="0">
                <a:solidFill>
                  <a:srgbClr val="000000"/>
                </a:solidFill>
                <a:latin typeface="Calibri Light" panose="020F0302020204030204" pitchFamily="34" charset="0"/>
              </a:rPr>
              <a:t>Delay-Doppler map</a:t>
            </a:r>
          </a:p>
        </p:txBody>
      </p:sp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AE841D8A-5AB8-D54C-A846-D0CE194B7510}"/>
              </a:ext>
            </a:extLst>
          </p:cNvPr>
          <p:cNvCxnSpPr/>
          <p:nvPr/>
        </p:nvCxnSpPr>
        <p:spPr>
          <a:xfrm rot="16200000" flipH="1">
            <a:off x="8205268" y="2255836"/>
            <a:ext cx="606000" cy="504056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>
            <a:extLst>
              <a:ext uri="{FF2B5EF4-FFF2-40B4-BE49-F238E27FC236}">
                <a16:creationId xmlns:a16="http://schemas.microsoft.com/office/drawing/2014/main" id="{FE527EE2-F1DE-944F-8CE5-25CF36ACAF8C}"/>
              </a:ext>
            </a:extLst>
          </p:cNvPr>
          <p:cNvCxnSpPr>
            <a:cxnSpLocks/>
          </p:cNvCxnSpPr>
          <p:nvPr/>
        </p:nvCxnSpPr>
        <p:spPr>
          <a:xfrm rot="16200000" flipV="1">
            <a:off x="9505427" y="4336178"/>
            <a:ext cx="670891" cy="474391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0E8C0647-7003-AE49-9F0D-C84C60DE5481}"/>
              </a:ext>
            </a:extLst>
          </p:cNvPr>
          <p:cNvGrpSpPr/>
          <p:nvPr/>
        </p:nvGrpSpPr>
        <p:grpSpPr>
          <a:xfrm>
            <a:off x="8833273" y="4887585"/>
            <a:ext cx="2232219" cy="1537319"/>
            <a:chOff x="6228185" y="4840170"/>
            <a:chExt cx="2232219" cy="1537318"/>
          </a:xfrm>
        </p:grpSpPr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4E4E84C8-66BD-CC46-A119-0E5CBB87A3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185" y="4840170"/>
              <a:ext cx="2232219" cy="1537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22C4DFD-581D-AA42-85D2-DF9C84CED28A}"/>
                </a:ext>
              </a:extLst>
            </p:cNvPr>
            <p:cNvSpPr/>
            <p:nvPr/>
          </p:nvSpPr>
          <p:spPr>
            <a:xfrm>
              <a:off x="6444208" y="4909522"/>
              <a:ext cx="1872208" cy="12626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4" dirty="0"/>
            </a:p>
          </p:txBody>
        </p:sp>
        <p:pic>
          <p:nvPicPr>
            <p:cNvPr id="15" name="Picture 6">
              <a:extLst>
                <a:ext uri="{FF2B5EF4-FFF2-40B4-BE49-F238E27FC236}">
                  <a16:creationId xmlns:a16="http://schemas.microsoft.com/office/drawing/2014/main" id="{375CDB0F-86C0-0548-AD36-0D2F09B804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59" t="42628" r="56038" b="38637"/>
            <a:stretch/>
          </p:blipFill>
          <p:spPr bwMode="auto">
            <a:xfrm>
              <a:off x="7583426" y="5589240"/>
              <a:ext cx="288032" cy="2880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81F4524-D80F-8148-A3F7-5D7CAA4A7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6824" y="5114278"/>
              <a:ext cx="350988" cy="18530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5195768-042A-C24B-9A3E-96DC5057D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5702">
              <a:off x="7383446" y="5960012"/>
              <a:ext cx="350988" cy="18530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FB197CA-8431-514E-87A0-A63A7747B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53551" y="5609927"/>
              <a:ext cx="450157" cy="23766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6E7114B-886B-A94E-98BD-BD2AECEFA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080934">
              <a:off x="6808825" y="5981328"/>
              <a:ext cx="274320" cy="14482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33B78FF-DE78-ED45-A86A-897C0D9ED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42775">
              <a:off x="7891975" y="5986805"/>
              <a:ext cx="274611" cy="144981"/>
            </a:xfrm>
            <a:prstGeom prst="rect">
              <a:avLst/>
            </a:prstGeom>
          </p:spPr>
        </p:pic>
      </p:grpSp>
      <p:grpSp>
        <p:nvGrpSpPr>
          <p:cNvPr id="27" name="Group 33">
            <a:extLst>
              <a:ext uri="{FF2B5EF4-FFF2-40B4-BE49-F238E27FC236}">
                <a16:creationId xmlns:a16="http://schemas.microsoft.com/office/drawing/2014/main" id="{F83B4152-5D8C-5444-A4D4-91E35DDA9DA3}"/>
              </a:ext>
            </a:extLst>
          </p:cNvPr>
          <p:cNvGrpSpPr>
            <a:grpSpLocks/>
          </p:cNvGrpSpPr>
          <p:nvPr/>
        </p:nvGrpSpPr>
        <p:grpSpPr bwMode="auto">
          <a:xfrm>
            <a:off x="3966617" y="4364039"/>
            <a:ext cx="1076779" cy="479043"/>
            <a:chOff x="6793363" y="2143306"/>
            <a:chExt cx="1625504" cy="639999"/>
          </a:xfrm>
        </p:grpSpPr>
        <p:sp>
          <p:nvSpPr>
            <p:cNvPr id="28" name="Text Box 4">
              <a:extLst>
                <a:ext uri="{FF2B5EF4-FFF2-40B4-BE49-F238E27FC236}">
                  <a16:creationId xmlns:a16="http://schemas.microsoft.com/office/drawing/2014/main" id="{DADCEBA6-1CDC-024B-82C0-5F19BF88F3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93363" y="2413235"/>
              <a:ext cx="1625504" cy="370070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Palatino Linotype" panose="0204050205050503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Palatino Linotype" panose="0204050205050503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Palatino Linotype" panose="0204050205050503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rgbClr val="FFFFFF"/>
                  </a:solidFill>
                </a:rPr>
                <a:t>Reflectivity</a:t>
              </a:r>
              <a:endParaRPr lang="en-US" sz="1600" b="1" dirty="0">
                <a:solidFill>
                  <a:srgbClr val="FFFFFF"/>
                </a:solidFill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A765E84-246E-1F4A-A700-26031D022DC9}"/>
                </a:ext>
              </a:extLst>
            </p:cNvPr>
            <p:cNvCxnSpPr>
              <a:cxnSpLocks/>
              <a:stCxn id="28" idx="0"/>
            </p:cNvCxnSpPr>
            <p:nvPr/>
          </p:nvCxnSpPr>
          <p:spPr>
            <a:xfrm flipV="1">
              <a:off x="7606116" y="2143306"/>
              <a:ext cx="503641" cy="269928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37">
            <a:extLst>
              <a:ext uri="{FF2B5EF4-FFF2-40B4-BE49-F238E27FC236}">
                <a16:creationId xmlns:a16="http://schemas.microsoft.com/office/drawing/2014/main" id="{54CFA0DC-BF8C-334E-8CC9-62DEA1016D85}"/>
              </a:ext>
            </a:extLst>
          </p:cNvPr>
          <p:cNvGrpSpPr>
            <a:grpSpLocks/>
          </p:cNvGrpSpPr>
          <p:nvPr/>
        </p:nvGrpSpPr>
        <p:grpSpPr bwMode="auto">
          <a:xfrm>
            <a:off x="5191082" y="4402838"/>
            <a:ext cx="1112175" cy="406266"/>
            <a:chOff x="7408178" y="3403261"/>
            <a:chExt cx="1262303" cy="493757"/>
          </a:xfrm>
        </p:grpSpPr>
        <p:sp>
          <p:nvSpPr>
            <p:cNvPr id="31" name="Text Box 4">
              <a:extLst>
                <a:ext uri="{FF2B5EF4-FFF2-40B4-BE49-F238E27FC236}">
                  <a16:creationId xmlns:a16="http://schemas.microsoft.com/office/drawing/2014/main" id="{5035A649-3A02-384D-937F-E7464CD178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08178" y="3560366"/>
              <a:ext cx="1262303" cy="336652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Palatino Linotype" panose="0204050205050503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Palatino Linotype" panose="0204050205050503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Palatino Linotype" panose="0204050205050503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rgbClr val="FFFFFF"/>
                  </a:solidFill>
                </a:rPr>
                <a:t>Range-time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E74DA8EE-FE05-EC4E-9B3C-50A709F4A39E}"/>
                </a:ext>
              </a:extLst>
            </p:cNvPr>
            <p:cNvCxnSpPr>
              <a:cxnSpLocks/>
              <a:stCxn id="31" idx="0"/>
            </p:cNvCxnSpPr>
            <p:nvPr/>
          </p:nvCxnSpPr>
          <p:spPr>
            <a:xfrm flipH="1" flipV="1">
              <a:off x="7489448" y="3403261"/>
              <a:ext cx="549883" cy="157105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5">
            <a:extLst>
              <a:ext uri="{FF2B5EF4-FFF2-40B4-BE49-F238E27FC236}">
                <a16:creationId xmlns:a16="http://schemas.microsoft.com/office/drawing/2014/main" id="{9E26687B-823D-374C-8D16-62161164FD9C}"/>
              </a:ext>
            </a:extLst>
          </p:cNvPr>
          <p:cNvGrpSpPr>
            <a:grpSpLocks/>
          </p:cNvGrpSpPr>
          <p:nvPr/>
        </p:nvGrpSpPr>
        <p:grpSpPr bwMode="auto">
          <a:xfrm>
            <a:off x="5436663" y="3787285"/>
            <a:ext cx="1193739" cy="285786"/>
            <a:chOff x="7863570" y="2791961"/>
            <a:chExt cx="1609393" cy="326689"/>
          </a:xfrm>
        </p:grpSpPr>
        <p:sp>
          <p:nvSpPr>
            <p:cNvPr id="34" name="Text Box 4">
              <a:extLst>
                <a:ext uri="{FF2B5EF4-FFF2-40B4-BE49-F238E27FC236}">
                  <a16:creationId xmlns:a16="http://schemas.microsoft.com/office/drawing/2014/main" id="{6330F8FF-8BD5-C848-967A-A33810AD73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77013" y="2791961"/>
              <a:ext cx="1195950" cy="316644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Palatino Linotype" panose="0204050205050503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Palatino Linotype" panose="0204050205050503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Palatino Linotype" panose="0204050205050503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Palatino Linotype" panose="0204050205050503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rgbClr val="FFFFFF"/>
                  </a:solidFill>
                </a:rPr>
                <a:t>Doppler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256097D8-AE4D-DD40-9F90-4ABC731DA8F2}"/>
                </a:ext>
              </a:extLst>
            </p:cNvPr>
            <p:cNvCxnSpPr>
              <a:cxnSpLocks/>
              <a:stCxn id="34" idx="1"/>
            </p:cNvCxnSpPr>
            <p:nvPr/>
          </p:nvCxnSpPr>
          <p:spPr>
            <a:xfrm flipH="1">
              <a:off x="7863570" y="2950283"/>
              <a:ext cx="413443" cy="168367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BABBC975-4CD1-0B49-8731-AB23482E3849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3953830" y="3500772"/>
            <a:ext cx="1504501" cy="5547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4474029-3B91-3047-B114-647B62CB50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biLevel thresh="25000"/>
          </a:blip>
          <a:srcRect l="32519" t="31062" b="21593"/>
          <a:stretch/>
        </p:blipFill>
        <p:spPr>
          <a:xfrm>
            <a:off x="4529031" y="4056044"/>
            <a:ext cx="1176603" cy="38100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B6E7F93-3088-D14D-9D87-4B7D55E2B1B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biLevel thresh="25000"/>
          </a:blip>
          <a:srcRect l="11813"/>
          <a:stretch/>
        </p:blipFill>
        <p:spPr>
          <a:xfrm>
            <a:off x="1490687" y="4676637"/>
            <a:ext cx="3785567" cy="66584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B5FED-5E78-0ABB-1EAB-FB83AB0AB0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49800EB-BCE0-4F84-93C5-500DAB48EB57}" type="slidenum">
              <a:rPr lang="es-ES_tradnl" smtClean="0"/>
              <a:pPr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84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0" y="857857"/>
                <a:ext cx="6294120" cy="6000143"/>
              </a:xfrm>
              <a:prstGeom prst="rect">
                <a:avLst/>
              </a:prstGeom>
            </p:spPr>
            <p:txBody>
              <a:bodyPr lIns="91440" tIns="45720" rIns="91440" bIns="4572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en-US" dirty="0">
                    <a:solidFill>
                      <a:srgbClr val="0070C0"/>
                    </a:solidFill>
                    <a:latin typeface="Gill Sans MT" panose="020B0502020104020203" pitchFamily="34" charset="0"/>
                  </a:rPr>
                  <a:t>Short pulses </a:t>
                </a:r>
              </a:p>
              <a:p>
                <a:pPr lvl="1"/>
                <a:r>
                  <a:rPr lang="en-US" altLang="en-US" dirty="0">
                    <a:latin typeface="Gill Sans MT" panose="020B0502020104020203" pitchFamily="34" charset="0"/>
                  </a:rPr>
                  <a:t>have good range resolution</a:t>
                </a:r>
              </a:p>
              <a:p>
                <a:pPr lvl="1"/>
                <a:r>
                  <a:rPr lang="en-US" altLang="en-US" dirty="0">
                    <a:latin typeface="Gill Sans MT" panose="020B0502020104020203" pitchFamily="34" charset="0"/>
                  </a:rPr>
                  <a:t>Decreased average power </a:t>
                </a:r>
                <a:r>
                  <a:rPr lang="en-US" altLang="en-US" dirty="0">
                    <a:latin typeface="Gill Sans MT" panose="020B0502020104020203" pitchFamily="34" charset="0"/>
                    <a:sym typeface="Wingdings" panose="05000000000000000000" pitchFamily="2" charset="2"/>
                  </a:rPr>
                  <a:t> </a:t>
                </a:r>
                <a:r>
                  <a:rPr lang="en-US" altLang="en-US" dirty="0">
                    <a:latin typeface="Gill Sans MT" panose="020B0502020104020203" pitchFamily="34" charset="0"/>
                  </a:rPr>
                  <a:t> L</a:t>
                </a:r>
                <a:r>
                  <a:rPr lang="en-US" dirty="0">
                    <a:latin typeface="Gill Sans MT" panose="020B0502020104020203" pitchFamily="34" charset="0"/>
                  </a:rPr>
                  <a:t>imited </a:t>
                </a:r>
                <a:r>
                  <a:rPr lang="en-US" dirty="0">
                    <a:solidFill>
                      <a:srgbClr val="0070C0"/>
                    </a:solidFill>
                    <a:latin typeface="Gill Sans MT" panose="020B0502020104020203" pitchFamily="34" charset="0"/>
                  </a:rPr>
                  <a:t>receive</a:t>
                </a:r>
                <a:r>
                  <a:rPr lang="en-US" dirty="0">
                    <a:latin typeface="Gill Sans MT" panose="020B0502020104020203" pitchFamily="34" charset="0"/>
                  </a:rPr>
                  <a:t> </a:t>
                </a:r>
                <a:r>
                  <a:rPr lang="en-US" dirty="0">
                    <a:solidFill>
                      <a:srgbClr val="0070C0"/>
                    </a:solidFill>
                    <a:latin typeface="Gill Sans MT" panose="020B0502020104020203" pitchFamily="34" charset="0"/>
                  </a:rPr>
                  <a:t>SNR </a:t>
                </a:r>
                <a:r>
                  <a:rPr lang="en-US" altLang="en-US" dirty="0">
                    <a:latin typeface="Gill Sans MT" panose="020B0502020104020203" pitchFamily="34" charset="0"/>
                    <a:sym typeface="Wingdings" panose="05000000000000000000" pitchFamily="2" charset="2"/>
                  </a:rPr>
                  <a:t> Decreased detection</a:t>
                </a:r>
                <a:endParaRPr lang="en-US" altLang="en-US" dirty="0">
                  <a:solidFill>
                    <a:srgbClr val="0070C0"/>
                  </a:solidFill>
                  <a:latin typeface="Gill Sans MT" panose="020B0502020104020203" pitchFamily="34" charset="0"/>
                </a:endParaRPr>
              </a:p>
              <a:p>
                <a:r>
                  <a:rPr lang="en-US" dirty="0">
                    <a:latin typeface="Gill Sans MT" panose="020B0502020104020203" pitchFamily="34" charset="0"/>
                    <a:cs typeface="Arial"/>
                  </a:rPr>
                  <a:t>Dilemma</a:t>
                </a:r>
              </a:p>
              <a:p>
                <a:pPr lvl="1"/>
                <a:r>
                  <a:rPr lang="en-US" dirty="0">
                    <a:latin typeface="Gill Sans MT" panose="020B0502020104020203" pitchFamily="34" charset="0"/>
                    <a:cs typeface="Arial"/>
                  </a:rPr>
                  <a:t>Average power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Arial"/>
                      </a:rPr>
                      <m:t>∝</m:t>
                    </m:r>
                  </m:oMath>
                </a14:m>
                <a:r>
                  <a:rPr lang="en-US" dirty="0">
                    <a:latin typeface="Gill Sans MT" panose="020B0502020104020203" pitchFamily="34" charset="0"/>
                    <a:cs typeface="Arial"/>
                  </a:rPr>
                  <a:t>  pulse width</a:t>
                </a:r>
              </a:p>
              <a:p>
                <a:pPr lvl="1"/>
                <a:r>
                  <a:rPr lang="en-US" dirty="0">
                    <a:latin typeface="Gill Sans MT" panose="020B0502020104020203" pitchFamily="34" charset="0"/>
                    <a:cs typeface="Arial"/>
                  </a:rPr>
                  <a:t>Resolution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Arial"/>
                      </a:rPr>
                      <m:t>∝</m:t>
                    </m:r>
                  </m:oMath>
                </a14:m>
                <a:r>
                  <a:rPr lang="en-US" dirty="0">
                    <a:latin typeface="Gill Sans MT" panose="020B0502020104020203" pitchFamily="34" charset="0"/>
                    <a:cs typeface="Arial"/>
                  </a:rPr>
                  <a:t> 1/ pulse width</a:t>
                </a:r>
              </a:p>
              <a:p>
                <a:r>
                  <a:rPr lang="en-US" dirty="0">
                    <a:latin typeface="Gill Sans MT" panose="020B0502020104020203" pitchFamily="34" charset="0"/>
                  </a:rPr>
                  <a:t>Requirement </a:t>
                </a:r>
              </a:p>
              <a:p>
                <a:pPr lvl="1"/>
                <a:r>
                  <a:rPr lang="en-US" dirty="0">
                    <a:latin typeface="Gill Sans MT" panose="020B0502020104020203" pitchFamily="34" charset="0"/>
                  </a:rPr>
                  <a:t>Energy of a</a:t>
                </a:r>
                <a:r>
                  <a:rPr lang="en-US" dirty="0">
                    <a:solidFill>
                      <a:srgbClr val="7030A0"/>
                    </a:solidFill>
                    <a:latin typeface="Gill Sans MT" panose="020B0502020104020203" pitchFamily="34" charset="0"/>
                  </a:rPr>
                  <a:t> long pulse </a:t>
                </a:r>
                <a:r>
                  <a:rPr lang="en-US" dirty="0">
                    <a:latin typeface="Gill Sans MT" panose="020B0502020104020203" pitchFamily="34" charset="0"/>
                  </a:rPr>
                  <a:t>+ resolution of a </a:t>
                </a:r>
                <a:r>
                  <a:rPr lang="en-US" dirty="0">
                    <a:solidFill>
                      <a:srgbClr val="0070C0"/>
                    </a:solidFill>
                    <a:latin typeface="Gill Sans MT" panose="020B0502020104020203" pitchFamily="34" charset="0"/>
                  </a:rPr>
                  <a:t>short pulse</a:t>
                </a:r>
              </a:p>
              <a:p>
                <a:pPr lvl="1"/>
                <a:r>
                  <a:rPr lang="en-US" dirty="0">
                    <a:latin typeface="Gill Sans MT" panose="020B0502020104020203" pitchFamily="34" charset="0"/>
                  </a:rPr>
                  <a:t>Use of a waveform</a:t>
                </a:r>
              </a:p>
              <a:p>
                <a:r>
                  <a:rPr lang="en-US" dirty="0">
                    <a:latin typeface="Gill Sans MT" panose="020B0502020104020203" pitchFamily="34" charset="0"/>
                  </a:rPr>
                  <a:t>Waveform: structured modulation of the pulse, typically in frequency/phase and sometimes also in amplitude (AM).</a:t>
                </a:r>
                <a:endParaRPr lang="en-US" altLang="en-US" dirty="0">
                  <a:solidFill>
                    <a:srgbClr val="0070C0"/>
                  </a:solidFill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57857"/>
                <a:ext cx="6294120" cy="6000143"/>
              </a:xfrm>
              <a:prstGeom prst="rect">
                <a:avLst/>
              </a:prstGeom>
              <a:blipFill>
                <a:blip r:embed="rId2"/>
                <a:stretch>
                  <a:fillRect l="-1742" t="-1829" r="-2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C4C9013-A2AB-D51C-1859-697027390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858" y="239083"/>
            <a:ext cx="11362565" cy="4762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latin typeface="Gill Sans MT" panose="020B0502020104020203" pitchFamily="34" charset="77"/>
                <a:cs typeface="Arial"/>
              </a:rPr>
              <a:t>Waveforms </a:t>
            </a:r>
          </a:p>
        </p:txBody>
      </p:sp>
      <p:sp>
        <p:nvSpPr>
          <p:cNvPr id="9" name="Rectangle: Rounded Corners 43">
            <a:extLst>
              <a:ext uri="{FF2B5EF4-FFF2-40B4-BE49-F238E27FC236}">
                <a16:creationId xmlns:a16="http://schemas.microsoft.com/office/drawing/2014/main" id="{24DD8EA7-00AD-7C64-6C71-295C34EBEE8A}"/>
              </a:ext>
            </a:extLst>
          </p:cNvPr>
          <p:cNvSpPr/>
          <p:nvPr/>
        </p:nvSpPr>
        <p:spPr>
          <a:xfrm>
            <a:off x="32858" y="750050"/>
            <a:ext cx="5828214" cy="107807"/>
          </a:xfrm>
          <a:prstGeom prst="roundRect">
            <a:avLst>
              <a:gd name="adj" fmla="val 13031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1069" name="Group 1068">
            <a:extLst>
              <a:ext uri="{FF2B5EF4-FFF2-40B4-BE49-F238E27FC236}">
                <a16:creationId xmlns:a16="http://schemas.microsoft.com/office/drawing/2014/main" id="{ED6353DE-50AF-2585-C4A9-826479C3BD24}"/>
              </a:ext>
            </a:extLst>
          </p:cNvPr>
          <p:cNvGrpSpPr/>
          <p:nvPr/>
        </p:nvGrpSpPr>
        <p:grpSpPr>
          <a:xfrm>
            <a:off x="5829691" y="507364"/>
            <a:ext cx="2836939" cy="3341810"/>
            <a:chOff x="5875411" y="111124"/>
            <a:chExt cx="2836939" cy="3341810"/>
          </a:xfrm>
        </p:grpSpPr>
        <p:sp>
          <p:nvSpPr>
            <p:cNvPr id="1063" name="Rectangle 1062">
              <a:extLst>
                <a:ext uri="{FF2B5EF4-FFF2-40B4-BE49-F238E27FC236}">
                  <a16:creationId xmlns:a16="http://schemas.microsoft.com/office/drawing/2014/main" id="{AEC4AE39-7597-C367-4090-F78AF467850F}"/>
                </a:ext>
              </a:extLst>
            </p:cNvPr>
            <p:cNvSpPr/>
            <p:nvPr/>
          </p:nvSpPr>
          <p:spPr>
            <a:xfrm>
              <a:off x="5875411" y="111124"/>
              <a:ext cx="2836939" cy="334181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E372126-B7D2-78EA-CB46-B0F27B5A7516}"/>
                </a:ext>
              </a:extLst>
            </p:cNvPr>
            <p:cNvGrpSpPr/>
            <p:nvPr/>
          </p:nvGrpSpPr>
          <p:grpSpPr>
            <a:xfrm>
              <a:off x="6499727" y="1461188"/>
              <a:ext cx="1629503" cy="947288"/>
              <a:chOff x="1910392" y="3376288"/>
              <a:chExt cx="1696442" cy="947288"/>
            </a:xfrm>
          </p:grpSpPr>
          <p:sp>
            <p:nvSpPr>
              <p:cNvPr id="24" name="Freeform 39">
                <a:extLst>
                  <a:ext uri="{FF2B5EF4-FFF2-40B4-BE49-F238E27FC236}">
                    <a16:creationId xmlns:a16="http://schemas.microsoft.com/office/drawing/2014/main" id="{3CCDD76B-AB49-937B-1524-522AE64955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0392" y="3387472"/>
                <a:ext cx="432048" cy="936104"/>
              </a:xfrm>
              <a:custGeom>
                <a:avLst/>
                <a:gdLst>
                  <a:gd name="T0" fmla="*/ 0 w 318"/>
                  <a:gd name="T1" fmla="*/ 2147483646 h 364"/>
                  <a:gd name="T2" fmla="*/ 2147483646 w 318"/>
                  <a:gd name="T3" fmla="*/ 2147483646 h 364"/>
                  <a:gd name="T4" fmla="*/ 2147483646 w 318"/>
                  <a:gd name="T5" fmla="*/ 2147483646 h 364"/>
                  <a:gd name="T6" fmla="*/ 2147483646 w 318"/>
                  <a:gd name="T7" fmla="*/ 2147483646 h 364"/>
                  <a:gd name="T8" fmla="*/ 2147483646 w 318"/>
                  <a:gd name="T9" fmla="*/ 2147483646 h 364"/>
                  <a:gd name="T10" fmla="*/ 2147483646 w 318"/>
                  <a:gd name="T11" fmla="*/ 2147483646 h 364"/>
                  <a:gd name="T12" fmla="*/ 2147483646 w 318"/>
                  <a:gd name="T13" fmla="*/ 2147483646 h 364"/>
                  <a:gd name="T14" fmla="*/ 2147483646 w 318"/>
                  <a:gd name="T15" fmla="*/ 2147483646 h 36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8"/>
                  <a:gd name="T25" fmla="*/ 0 h 364"/>
                  <a:gd name="T26" fmla="*/ 318 w 318"/>
                  <a:gd name="T27" fmla="*/ 364 h 36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8" h="364">
                    <a:moveTo>
                      <a:pt x="0" y="205"/>
                    </a:moveTo>
                    <a:cubicBezTo>
                      <a:pt x="15" y="102"/>
                      <a:pt x="31" y="0"/>
                      <a:pt x="46" y="23"/>
                    </a:cubicBezTo>
                    <a:cubicBezTo>
                      <a:pt x="61" y="46"/>
                      <a:pt x="76" y="341"/>
                      <a:pt x="91" y="341"/>
                    </a:cubicBezTo>
                    <a:cubicBezTo>
                      <a:pt x="106" y="341"/>
                      <a:pt x="121" y="23"/>
                      <a:pt x="136" y="23"/>
                    </a:cubicBezTo>
                    <a:cubicBezTo>
                      <a:pt x="151" y="23"/>
                      <a:pt x="167" y="341"/>
                      <a:pt x="182" y="341"/>
                    </a:cubicBezTo>
                    <a:cubicBezTo>
                      <a:pt x="197" y="341"/>
                      <a:pt x="212" y="23"/>
                      <a:pt x="227" y="23"/>
                    </a:cubicBezTo>
                    <a:cubicBezTo>
                      <a:pt x="242" y="23"/>
                      <a:pt x="257" y="318"/>
                      <a:pt x="272" y="341"/>
                    </a:cubicBezTo>
                    <a:cubicBezTo>
                      <a:pt x="287" y="364"/>
                      <a:pt x="310" y="189"/>
                      <a:pt x="318" y="159"/>
                    </a:cubicBezTo>
                  </a:path>
                </a:pathLst>
              </a:custGeom>
              <a:noFill/>
              <a:ln w="19050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" name="Freeform 39">
                <a:extLst>
                  <a:ext uri="{FF2B5EF4-FFF2-40B4-BE49-F238E27FC236}">
                    <a16:creationId xmlns:a16="http://schemas.microsoft.com/office/drawing/2014/main" id="{EEF248C9-52EE-8020-1E08-926768392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1264" y="3387472"/>
                <a:ext cx="432048" cy="936104"/>
              </a:xfrm>
              <a:custGeom>
                <a:avLst/>
                <a:gdLst>
                  <a:gd name="T0" fmla="*/ 0 w 318"/>
                  <a:gd name="T1" fmla="*/ 2147483646 h 364"/>
                  <a:gd name="T2" fmla="*/ 2147483646 w 318"/>
                  <a:gd name="T3" fmla="*/ 2147483646 h 364"/>
                  <a:gd name="T4" fmla="*/ 2147483646 w 318"/>
                  <a:gd name="T5" fmla="*/ 2147483646 h 364"/>
                  <a:gd name="T6" fmla="*/ 2147483646 w 318"/>
                  <a:gd name="T7" fmla="*/ 2147483646 h 364"/>
                  <a:gd name="T8" fmla="*/ 2147483646 w 318"/>
                  <a:gd name="T9" fmla="*/ 2147483646 h 364"/>
                  <a:gd name="T10" fmla="*/ 2147483646 w 318"/>
                  <a:gd name="T11" fmla="*/ 2147483646 h 364"/>
                  <a:gd name="T12" fmla="*/ 2147483646 w 318"/>
                  <a:gd name="T13" fmla="*/ 2147483646 h 364"/>
                  <a:gd name="T14" fmla="*/ 2147483646 w 318"/>
                  <a:gd name="T15" fmla="*/ 2147483646 h 36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8"/>
                  <a:gd name="T25" fmla="*/ 0 h 364"/>
                  <a:gd name="T26" fmla="*/ 318 w 318"/>
                  <a:gd name="T27" fmla="*/ 364 h 36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8" h="364">
                    <a:moveTo>
                      <a:pt x="0" y="205"/>
                    </a:moveTo>
                    <a:cubicBezTo>
                      <a:pt x="15" y="102"/>
                      <a:pt x="31" y="0"/>
                      <a:pt x="46" y="23"/>
                    </a:cubicBezTo>
                    <a:cubicBezTo>
                      <a:pt x="61" y="46"/>
                      <a:pt x="76" y="341"/>
                      <a:pt x="91" y="341"/>
                    </a:cubicBezTo>
                    <a:cubicBezTo>
                      <a:pt x="106" y="341"/>
                      <a:pt x="121" y="23"/>
                      <a:pt x="136" y="23"/>
                    </a:cubicBezTo>
                    <a:cubicBezTo>
                      <a:pt x="151" y="23"/>
                      <a:pt x="167" y="341"/>
                      <a:pt x="182" y="341"/>
                    </a:cubicBezTo>
                    <a:cubicBezTo>
                      <a:pt x="197" y="341"/>
                      <a:pt x="212" y="23"/>
                      <a:pt x="227" y="23"/>
                    </a:cubicBezTo>
                    <a:cubicBezTo>
                      <a:pt x="242" y="23"/>
                      <a:pt x="257" y="318"/>
                      <a:pt x="272" y="341"/>
                    </a:cubicBezTo>
                    <a:cubicBezTo>
                      <a:pt x="287" y="364"/>
                      <a:pt x="310" y="189"/>
                      <a:pt x="318" y="159"/>
                    </a:cubicBezTo>
                  </a:path>
                </a:pathLst>
              </a:custGeom>
              <a:noFill/>
              <a:ln w="19050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6" name="Freeform 39">
                <a:extLst>
                  <a:ext uri="{FF2B5EF4-FFF2-40B4-BE49-F238E27FC236}">
                    <a16:creationId xmlns:a16="http://schemas.microsoft.com/office/drawing/2014/main" id="{4C9E5042-154A-4AEE-C038-0F256BF0DB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2898" y="3387472"/>
                <a:ext cx="432048" cy="936104"/>
              </a:xfrm>
              <a:custGeom>
                <a:avLst/>
                <a:gdLst>
                  <a:gd name="T0" fmla="*/ 0 w 318"/>
                  <a:gd name="T1" fmla="*/ 2147483646 h 364"/>
                  <a:gd name="T2" fmla="*/ 2147483646 w 318"/>
                  <a:gd name="T3" fmla="*/ 2147483646 h 364"/>
                  <a:gd name="T4" fmla="*/ 2147483646 w 318"/>
                  <a:gd name="T5" fmla="*/ 2147483646 h 364"/>
                  <a:gd name="T6" fmla="*/ 2147483646 w 318"/>
                  <a:gd name="T7" fmla="*/ 2147483646 h 364"/>
                  <a:gd name="T8" fmla="*/ 2147483646 w 318"/>
                  <a:gd name="T9" fmla="*/ 2147483646 h 364"/>
                  <a:gd name="T10" fmla="*/ 2147483646 w 318"/>
                  <a:gd name="T11" fmla="*/ 2147483646 h 364"/>
                  <a:gd name="T12" fmla="*/ 2147483646 w 318"/>
                  <a:gd name="T13" fmla="*/ 2147483646 h 364"/>
                  <a:gd name="T14" fmla="*/ 2147483646 w 318"/>
                  <a:gd name="T15" fmla="*/ 2147483646 h 36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8"/>
                  <a:gd name="T25" fmla="*/ 0 h 364"/>
                  <a:gd name="T26" fmla="*/ 318 w 318"/>
                  <a:gd name="T27" fmla="*/ 364 h 36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8" h="364">
                    <a:moveTo>
                      <a:pt x="0" y="205"/>
                    </a:moveTo>
                    <a:cubicBezTo>
                      <a:pt x="15" y="102"/>
                      <a:pt x="31" y="0"/>
                      <a:pt x="46" y="23"/>
                    </a:cubicBezTo>
                    <a:cubicBezTo>
                      <a:pt x="61" y="46"/>
                      <a:pt x="76" y="341"/>
                      <a:pt x="91" y="341"/>
                    </a:cubicBezTo>
                    <a:cubicBezTo>
                      <a:pt x="106" y="341"/>
                      <a:pt x="121" y="23"/>
                      <a:pt x="136" y="23"/>
                    </a:cubicBezTo>
                    <a:cubicBezTo>
                      <a:pt x="151" y="23"/>
                      <a:pt x="167" y="341"/>
                      <a:pt x="182" y="341"/>
                    </a:cubicBezTo>
                    <a:cubicBezTo>
                      <a:pt x="197" y="341"/>
                      <a:pt x="212" y="23"/>
                      <a:pt x="227" y="23"/>
                    </a:cubicBezTo>
                    <a:cubicBezTo>
                      <a:pt x="242" y="23"/>
                      <a:pt x="257" y="318"/>
                      <a:pt x="272" y="341"/>
                    </a:cubicBezTo>
                    <a:cubicBezTo>
                      <a:pt x="287" y="364"/>
                      <a:pt x="310" y="189"/>
                      <a:pt x="318" y="159"/>
                    </a:cubicBezTo>
                  </a:path>
                </a:pathLst>
              </a:custGeom>
              <a:noFill/>
              <a:ln w="19050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" name="Freeform 39">
                <a:extLst>
                  <a:ext uri="{FF2B5EF4-FFF2-40B4-BE49-F238E27FC236}">
                    <a16:creationId xmlns:a16="http://schemas.microsoft.com/office/drawing/2014/main" id="{A9106036-A577-B092-9E53-2433588ACF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4786" y="3376288"/>
                <a:ext cx="432048" cy="936104"/>
              </a:xfrm>
              <a:custGeom>
                <a:avLst/>
                <a:gdLst>
                  <a:gd name="T0" fmla="*/ 0 w 318"/>
                  <a:gd name="T1" fmla="*/ 2147483646 h 364"/>
                  <a:gd name="T2" fmla="*/ 2147483646 w 318"/>
                  <a:gd name="T3" fmla="*/ 2147483646 h 364"/>
                  <a:gd name="T4" fmla="*/ 2147483646 w 318"/>
                  <a:gd name="T5" fmla="*/ 2147483646 h 364"/>
                  <a:gd name="T6" fmla="*/ 2147483646 w 318"/>
                  <a:gd name="T7" fmla="*/ 2147483646 h 364"/>
                  <a:gd name="T8" fmla="*/ 2147483646 w 318"/>
                  <a:gd name="T9" fmla="*/ 2147483646 h 364"/>
                  <a:gd name="T10" fmla="*/ 2147483646 w 318"/>
                  <a:gd name="T11" fmla="*/ 2147483646 h 364"/>
                  <a:gd name="T12" fmla="*/ 2147483646 w 318"/>
                  <a:gd name="T13" fmla="*/ 2147483646 h 364"/>
                  <a:gd name="T14" fmla="*/ 2147483646 w 318"/>
                  <a:gd name="T15" fmla="*/ 2147483646 h 36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8"/>
                  <a:gd name="T25" fmla="*/ 0 h 364"/>
                  <a:gd name="T26" fmla="*/ 318 w 318"/>
                  <a:gd name="T27" fmla="*/ 364 h 36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8" h="364">
                    <a:moveTo>
                      <a:pt x="0" y="205"/>
                    </a:moveTo>
                    <a:cubicBezTo>
                      <a:pt x="15" y="102"/>
                      <a:pt x="31" y="0"/>
                      <a:pt x="46" y="23"/>
                    </a:cubicBezTo>
                    <a:cubicBezTo>
                      <a:pt x="61" y="46"/>
                      <a:pt x="76" y="341"/>
                      <a:pt x="91" y="341"/>
                    </a:cubicBezTo>
                    <a:cubicBezTo>
                      <a:pt x="106" y="341"/>
                      <a:pt x="121" y="23"/>
                      <a:pt x="136" y="23"/>
                    </a:cubicBezTo>
                    <a:cubicBezTo>
                      <a:pt x="151" y="23"/>
                      <a:pt x="167" y="341"/>
                      <a:pt x="182" y="341"/>
                    </a:cubicBezTo>
                    <a:cubicBezTo>
                      <a:pt x="197" y="341"/>
                      <a:pt x="212" y="23"/>
                      <a:pt x="227" y="23"/>
                    </a:cubicBezTo>
                    <a:cubicBezTo>
                      <a:pt x="242" y="23"/>
                      <a:pt x="257" y="318"/>
                      <a:pt x="272" y="341"/>
                    </a:cubicBezTo>
                    <a:cubicBezTo>
                      <a:pt x="287" y="364"/>
                      <a:pt x="310" y="189"/>
                      <a:pt x="318" y="159"/>
                    </a:cubicBezTo>
                  </a:path>
                </a:pathLst>
              </a:custGeom>
              <a:noFill/>
              <a:ln w="19050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978969C-1E94-D976-FD4D-735D3952C33B}"/>
                </a:ext>
              </a:extLst>
            </p:cNvPr>
            <p:cNvGrpSpPr/>
            <p:nvPr/>
          </p:nvGrpSpPr>
          <p:grpSpPr>
            <a:xfrm>
              <a:off x="5968290" y="1466022"/>
              <a:ext cx="2657550" cy="545584"/>
              <a:chOff x="1377444" y="3387472"/>
              <a:chExt cx="2766720" cy="545584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B541393-010F-F1E3-9024-24DE56F37A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77444" y="3927976"/>
                <a:ext cx="54463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3DE1230E-F558-ADEC-97B9-85D73E563F9A}"/>
                  </a:ext>
                </a:extLst>
              </p:cNvPr>
              <p:cNvCxnSpPr/>
              <p:nvPr/>
            </p:nvCxnSpPr>
            <p:spPr>
              <a:xfrm flipV="1">
                <a:off x="1919282" y="3387472"/>
                <a:ext cx="0" cy="54558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6B78204F-27F1-3214-7D5C-B875A8956B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19282" y="3387472"/>
                <a:ext cx="172082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49ACE2D8-6E76-89D7-1E70-8D47E894788B}"/>
                  </a:ext>
                </a:extLst>
              </p:cNvPr>
              <p:cNvCxnSpPr/>
              <p:nvPr/>
            </p:nvCxnSpPr>
            <p:spPr>
              <a:xfrm>
                <a:off x="3640108" y="3387472"/>
                <a:ext cx="0" cy="54558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C942DAD3-8EF7-EA4F-91EE-622FBA437F62}"/>
                  </a:ext>
                </a:extLst>
              </p:cNvPr>
              <p:cNvCxnSpPr/>
              <p:nvPr/>
            </p:nvCxnSpPr>
            <p:spPr>
              <a:xfrm>
                <a:off x="3640108" y="3933056"/>
                <a:ext cx="50405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24FA1DD-4430-EEBD-D202-770C3D33EC75}"/>
                </a:ext>
              </a:extLst>
            </p:cNvPr>
            <p:cNvCxnSpPr/>
            <p:nvPr/>
          </p:nvCxnSpPr>
          <p:spPr>
            <a:xfrm>
              <a:off x="6499727" y="1358836"/>
              <a:ext cx="1641946" cy="0"/>
            </a:xfrm>
            <a:prstGeom prst="straightConnector1">
              <a:avLst/>
            </a:prstGeom>
            <a:ln w="38100" cap="flat" cmpd="sng" algn="ctr">
              <a:solidFill>
                <a:srgbClr val="C00000"/>
              </a:solidFill>
              <a:prstDash val="dash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4119615-2E6F-6BE8-315C-FE4017794A71}"/>
                    </a:ext>
                  </a:extLst>
                </p:cNvPr>
                <p:cNvSpPr txBox="1"/>
                <p:nvPr/>
              </p:nvSpPr>
              <p:spPr>
                <a:xfrm>
                  <a:off x="6576746" y="971090"/>
                  <a:ext cx="153881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latin typeface="Gill Sans MT" panose="020B0502020104020203" pitchFamily="34" charset="0"/>
                    </a:rPr>
                    <a:t>Pulse Width, </a:t>
                  </a:r>
                  <a14:m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a14:m>
                  <a:endParaRPr lang="en-GB" dirty="0">
                    <a:latin typeface="Gill Sans MT" panose="020B0502020104020203" pitchFamily="34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4119615-2E6F-6BE8-315C-FE4017794A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6746" y="971090"/>
                  <a:ext cx="1538819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3162"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7AA1713-818C-A8C3-70B1-031466834D09}"/>
                </a:ext>
              </a:extLst>
            </p:cNvPr>
            <p:cNvSpPr txBox="1"/>
            <p:nvPr/>
          </p:nvSpPr>
          <p:spPr>
            <a:xfrm>
              <a:off x="6304350" y="299984"/>
              <a:ext cx="21213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>
                      <a:lumMod val="50000"/>
                    </a:schemeClr>
                  </a:solidFill>
                  <a:latin typeface="Gill Sans MT" panose="020B0502020104020203" pitchFamily="34" charset="0"/>
                </a:rPr>
                <a:t>Square Pulse</a:t>
              </a:r>
              <a:endParaRPr lang="en-GB" sz="2400" b="1" dirty="0">
                <a:solidFill>
                  <a:schemeClr val="accent5">
                    <a:lumMod val="50000"/>
                  </a:schemeClr>
                </a:solidFill>
                <a:latin typeface="Gill Sans MT" panose="020B0502020104020203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EAF89C7-6140-BC21-5AFD-00FBCF2C6AB6}"/>
                    </a:ext>
                  </a:extLst>
                </p:cNvPr>
                <p:cNvSpPr txBox="1"/>
                <p:nvPr/>
              </p:nvSpPr>
              <p:spPr>
                <a:xfrm>
                  <a:off x="6557825" y="2507771"/>
                  <a:ext cx="1544269" cy="4834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Gill Sans MT" panose="020B0502020104020203" pitchFamily="34" charset="0"/>
                    </a:rPr>
                    <a:t>Bandwidth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a14:m>
                  <a:endParaRPr lang="en-GB" dirty="0">
                    <a:latin typeface="Gill Sans MT" panose="020B0502020104020203" pitchFamily="34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EAF89C7-6140-BC21-5AFD-00FBCF2C6A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7825" y="2507771"/>
                  <a:ext cx="1544269" cy="483466"/>
                </a:xfrm>
                <a:prstGeom prst="rect">
                  <a:avLst/>
                </a:prstGeom>
                <a:blipFill>
                  <a:blip r:embed="rId4"/>
                  <a:stretch>
                    <a:fillRect l="-2756" b="-6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939A2EA-DA0D-10D4-8465-A69A84E1B9E5}"/>
                    </a:ext>
                  </a:extLst>
                </p:cNvPr>
                <p:cNvSpPr txBox="1"/>
                <p:nvPr/>
              </p:nvSpPr>
              <p:spPr>
                <a:xfrm>
                  <a:off x="6181239" y="2987315"/>
                  <a:ext cx="230543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Gill Sans MT" panose="020B0502020104020203" pitchFamily="34" charset="0"/>
                    </a:rPr>
                    <a:t>Time × Bandwidth =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a14:m>
                  <a:endParaRPr lang="en-GB" dirty="0">
                    <a:latin typeface="Gill Sans MT" panose="020B0502020104020203" pitchFamily="34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939A2EA-DA0D-10D4-8465-A69A84E1B9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81239" y="2987315"/>
                  <a:ext cx="2305439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1847"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70" name="Group 1069">
            <a:extLst>
              <a:ext uri="{FF2B5EF4-FFF2-40B4-BE49-F238E27FC236}">
                <a16:creationId xmlns:a16="http://schemas.microsoft.com/office/drawing/2014/main" id="{D71080A4-C077-A47C-531C-35E2D53AD171}"/>
              </a:ext>
            </a:extLst>
          </p:cNvPr>
          <p:cNvGrpSpPr/>
          <p:nvPr/>
        </p:nvGrpSpPr>
        <p:grpSpPr>
          <a:xfrm>
            <a:off x="8769304" y="15240"/>
            <a:ext cx="3422696" cy="4251960"/>
            <a:chOff x="8769304" y="76200"/>
            <a:chExt cx="3422696" cy="4251960"/>
          </a:xfrm>
        </p:grpSpPr>
        <p:sp>
          <p:nvSpPr>
            <p:cNvPr id="1064" name="Rectangle 1063">
              <a:extLst>
                <a:ext uri="{FF2B5EF4-FFF2-40B4-BE49-F238E27FC236}">
                  <a16:creationId xmlns:a16="http://schemas.microsoft.com/office/drawing/2014/main" id="{89164B65-D6D6-AED0-8EAB-51AC9F0FBB8B}"/>
                </a:ext>
              </a:extLst>
            </p:cNvPr>
            <p:cNvSpPr/>
            <p:nvPr/>
          </p:nvSpPr>
          <p:spPr>
            <a:xfrm>
              <a:off x="8769304" y="76200"/>
              <a:ext cx="3422696" cy="425196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60A9A1D-9CD6-1CCB-1779-DE541E46AB1D}"/>
                </a:ext>
              </a:extLst>
            </p:cNvPr>
            <p:cNvGrpSpPr/>
            <p:nvPr/>
          </p:nvGrpSpPr>
          <p:grpSpPr>
            <a:xfrm>
              <a:off x="8842345" y="127447"/>
              <a:ext cx="3273701" cy="4016850"/>
              <a:chOff x="7124525" y="2055738"/>
              <a:chExt cx="3840966" cy="4006177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C707ECF5-CBBD-5A3F-1BE7-7D0577C8984F}"/>
                  </a:ext>
                </a:extLst>
              </p:cNvPr>
              <p:cNvGrpSpPr/>
              <p:nvPr/>
            </p:nvGrpSpPr>
            <p:grpSpPr>
              <a:xfrm>
                <a:off x="7124525" y="2055738"/>
                <a:ext cx="3821723" cy="4006177"/>
                <a:chOff x="359818" y="2026731"/>
                <a:chExt cx="3821723" cy="4006177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7C1F1C20-BFA8-7A2D-D7ED-BBAC09456E2E}"/>
                    </a:ext>
                  </a:extLst>
                </p:cNvPr>
                <p:cNvGrpSpPr/>
                <p:nvPr/>
              </p:nvGrpSpPr>
              <p:grpSpPr>
                <a:xfrm>
                  <a:off x="1323017" y="3556124"/>
                  <a:ext cx="1694250" cy="962402"/>
                  <a:chOff x="1910392" y="3361174"/>
                  <a:chExt cx="1694250" cy="962402"/>
                </a:xfrm>
              </p:grpSpPr>
              <p:sp>
                <p:nvSpPr>
                  <p:cNvPr id="46" name="Freeform 39">
                    <a:extLst>
                      <a:ext uri="{FF2B5EF4-FFF2-40B4-BE49-F238E27FC236}">
                        <a16:creationId xmlns:a16="http://schemas.microsoft.com/office/drawing/2014/main" id="{12B7001F-3C7D-C54B-E64B-8C411EB935E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10392" y="3387472"/>
                    <a:ext cx="432048" cy="936104"/>
                  </a:xfrm>
                  <a:custGeom>
                    <a:avLst/>
                    <a:gdLst>
                      <a:gd name="T0" fmla="*/ 0 w 318"/>
                      <a:gd name="T1" fmla="*/ 2147483646 h 364"/>
                      <a:gd name="T2" fmla="*/ 2147483646 w 318"/>
                      <a:gd name="T3" fmla="*/ 2147483646 h 364"/>
                      <a:gd name="T4" fmla="*/ 2147483646 w 318"/>
                      <a:gd name="T5" fmla="*/ 2147483646 h 364"/>
                      <a:gd name="T6" fmla="*/ 2147483646 w 318"/>
                      <a:gd name="T7" fmla="*/ 2147483646 h 364"/>
                      <a:gd name="T8" fmla="*/ 2147483646 w 318"/>
                      <a:gd name="T9" fmla="*/ 2147483646 h 364"/>
                      <a:gd name="T10" fmla="*/ 2147483646 w 318"/>
                      <a:gd name="T11" fmla="*/ 2147483646 h 364"/>
                      <a:gd name="T12" fmla="*/ 2147483646 w 318"/>
                      <a:gd name="T13" fmla="*/ 2147483646 h 364"/>
                      <a:gd name="T14" fmla="*/ 2147483646 w 318"/>
                      <a:gd name="T15" fmla="*/ 2147483646 h 36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318"/>
                      <a:gd name="T25" fmla="*/ 0 h 364"/>
                      <a:gd name="T26" fmla="*/ 318 w 318"/>
                      <a:gd name="T27" fmla="*/ 364 h 36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318" h="364">
                        <a:moveTo>
                          <a:pt x="0" y="205"/>
                        </a:moveTo>
                        <a:cubicBezTo>
                          <a:pt x="15" y="102"/>
                          <a:pt x="31" y="0"/>
                          <a:pt x="46" y="23"/>
                        </a:cubicBezTo>
                        <a:cubicBezTo>
                          <a:pt x="61" y="46"/>
                          <a:pt x="76" y="341"/>
                          <a:pt x="91" y="341"/>
                        </a:cubicBezTo>
                        <a:cubicBezTo>
                          <a:pt x="106" y="341"/>
                          <a:pt x="121" y="23"/>
                          <a:pt x="136" y="23"/>
                        </a:cubicBezTo>
                        <a:cubicBezTo>
                          <a:pt x="151" y="23"/>
                          <a:pt x="167" y="341"/>
                          <a:pt x="182" y="341"/>
                        </a:cubicBezTo>
                        <a:cubicBezTo>
                          <a:pt x="197" y="341"/>
                          <a:pt x="212" y="23"/>
                          <a:pt x="227" y="23"/>
                        </a:cubicBezTo>
                        <a:cubicBezTo>
                          <a:pt x="242" y="23"/>
                          <a:pt x="257" y="318"/>
                          <a:pt x="272" y="341"/>
                        </a:cubicBezTo>
                        <a:cubicBezTo>
                          <a:pt x="287" y="364"/>
                          <a:pt x="310" y="189"/>
                          <a:pt x="318" y="159"/>
                        </a:cubicBezTo>
                      </a:path>
                    </a:pathLst>
                  </a:custGeom>
                  <a:noFill/>
                  <a:ln w="19050">
                    <a:solidFill>
                      <a:srgbClr val="0070C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47" name="Freeform 39">
                    <a:extLst>
                      <a:ext uri="{FF2B5EF4-FFF2-40B4-BE49-F238E27FC236}">
                        <a16:creationId xmlns:a16="http://schemas.microsoft.com/office/drawing/2014/main" id="{532C04B8-88B8-96A7-527E-0EE255A4DDE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31264" y="3387472"/>
                    <a:ext cx="251700" cy="936104"/>
                  </a:xfrm>
                  <a:custGeom>
                    <a:avLst/>
                    <a:gdLst>
                      <a:gd name="T0" fmla="*/ 0 w 318"/>
                      <a:gd name="T1" fmla="*/ 2147483646 h 364"/>
                      <a:gd name="T2" fmla="*/ 2147483646 w 318"/>
                      <a:gd name="T3" fmla="*/ 2147483646 h 364"/>
                      <a:gd name="T4" fmla="*/ 2147483646 w 318"/>
                      <a:gd name="T5" fmla="*/ 2147483646 h 364"/>
                      <a:gd name="T6" fmla="*/ 2147483646 w 318"/>
                      <a:gd name="T7" fmla="*/ 2147483646 h 364"/>
                      <a:gd name="T8" fmla="*/ 2147483646 w 318"/>
                      <a:gd name="T9" fmla="*/ 2147483646 h 364"/>
                      <a:gd name="T10" fmla="*/ 2147483646 w 318"/>
                      <a:gd name="T11" fmla="*/ 2147483646 h 364"/>
                      <a:gd name="T12" fmla="*/ 2147483646 w 318"/>
                      <a:gd name="T13" fmla="*/ 2147483646 h 364"/>
                      <a:gd name="T14" fmla="*/ 2147483646 w 318"/>
                      <a:gd name="T15" fmla="*/ 2147483646 h 36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318"/>
                      <a:gd name="T25" fmla="*/ 0 h 364"/>
                      <a:gd name="T26" fmla="*/ 318 w 318"/>
                      <a:gd name="T27" fmla="*/ 364 h 36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318" h="364">
                        <a:moveTo>
                          <a:pt x="0" y="205"/>
                        </a:moveTo>
                        <a:cubicBezTo>
                          <a:pt x="15" y="102"/>
                          <a:pt x="31" y="0"/>
                          <a:pt x="46" y="23"/>
                        </a:cubicBezTo>
                        <a:cubicBezTo>
                          <a:pt x="61" y="46"/>
                          <a:pt x="76" y="341"/>
                          <a:pt x="91" y="341"/>
                        </a:cubicBezTo>
                        <a:cubicBezTo>
                          <a:pt x="106" y="341"/>
                          <a:pt x="121" y="23"/>
                          <a:pt x="136" y="23"/>
                        </a:cubicBezTo>
                        <a:cubicBezTo>
                          <a:pt x="151" y="23"/>
                          <a:pt x="167" y="341"/>
                          <a:pt x="182" y="341"/>
                        </a:cubicBezTo>
                        <a:cubicBezTo>
                          <a:pt x="197" y="341"/>
                          <a:pt x="212" y="23"/>
                          <a:pt x="227" y="23"/>
                        </a:cubicBezTo>
                        <a:cubicBezTo>
                          <a:pt x="242" y="23"/>
                          <a:pt x="257" y="318"/>
                          <a:pt x="272" y="341"/>
                        </a:cubicBezTo>
                        <a:cubicBezTo>
                          <a:pt x="287" y="364"/>
                          <a:pt x="310" y="189"/>
                          <a:pt x="318" y="159"/>
                        </a:cubicBezTo>
                      </a:path>
                    </a:pathLst>
                  </a:custGeom>
                  <a:noFill/>
                  <a:ln w="19050">
                    <a:solidFill>
                      <a:srgbClr val="0070C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48" name="Freeform 39">
                    <a:extLst>
                      <a:ext uri="{FF2B5EF4-FFF2-40B4-BE49-F238E27FC236}">
                        <a16:creationId xmlns:a16="http://schemas.microsoft.com/office/drawing/2014/main" id="{E5E29DD9-3E1E-15F8-C5B1-D6206D570F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77884" y="3377558"/>
                    <a:ext cx="221104" cy="936104"/>
                  </a:xfrm>
                  <a:custGeom>
                    <a:avLst/>
                    <a:gdLst>
                      <a:gd name="T0" fmla="*/ 0 w 318"/>
                      <a:gd name="T1" fmla="*/ 2147483646 h 364"/>
                      <a:gd name="T2" fmla="*/ 2147483646 w 318"/>
                      <a:gd name="T3" fmla="*/ 2147483646 h 364"/>
                      <a:gd name="T4" fmla="*/ 2147483646 w 318"/>
                      <a:gd name="T5" fmla="*/ 2147483646 h 364"/>
                      <a:gd name="T6" fmla="*/ 2147483646 w 318"/>
                      <a:gd name="T7" fmla="*/ 2147483646 h 364"/>
                      <a:gd name="T8" fmla="*/ 2147483646 w 318"/>
                      <a:gd name="T9" fmla="*/ 2147483646 h 364"/>
                      <a:gd name="T10" fmla="*/ 2147483646 w 318"/>
                      <a:gd name="T11" fmla="*/ 2147483646 h 364"/>
                      <a:gd name="T12" fmla="*/ 2147483646 w 318"/>
                      <a:gd name="T13" fmla="*/ 2147483646 h 364"/>
                      <a:gd name="T14" fmla="*/ 2147483646 w 318"/>
                      <a:gd name="T15" fmla="*/ 2147483646 h 36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318"/>
                      <a:gd name="T25" fmla="*/ 0 h 364"/>
                      <a:gd name="T26" fmla="*/ 318 w 318"/>
                      <a:gd name="T27" fmla="*/ 364 h 36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318" h="364">
                        <a:moveTo>
                          <a:pt x="0" y="205"/>
                        </a:moveTo>
                        <a:cubicBezTo>
                          <a:pt x="15" y="102"/>
                          <a:pt x="31" y="0"/>
                          <a:pt x="46" y="23"/>
                        </a:cubicBezTo>
                        <a:cubicBezTo>
                          <a:pt x="61" y="46"/>
                          <a:pt x="76" y="341"/>
                          <a:pt x="91" y="341"/>
                        </a:cubicBezTo>
                        <a:cubicBezTo>
                          <a:pt x="106" y="341"/>
                          <a:pt x="121" y="23"/>
                          <a:pt x="136" y="23"/>
                        </a:cubicBezTo>
                        <a:cubicBezTo>
                          <a:pt x="151" y="23"/>
                          <a:pt x="167" y="341"/>
                          <a:pt x="182" y="341"/>
                        </a:cubicBezTo>
                        <a:cubicBezTo>
                          <a:pt x="197" y="341"/>
                          <a:pt x="212" y="23"/>
                          <a:pt x="227" y="23"/>
                        </a:cubicBezTo>
                        <a:cubicBezTo>
                          <a:pt x="242" y="23"/>
                          <a:pt x="257" y="318"/>
                          <a:pt x="272" y="341"/>
                        </a:cubicBezTo>
                        <a:cubicBezTo>
                          <a:pt x="287" y="364"/>
                          <a:pt x="310" y="189"/>
                          <a:pt x="318" y="159"/>
                        </a:cubicBezTo>
                      </a:path>
                    </a:pathLst>
                  </a:custGeom>
                  <a:noFill/>
                  <a:ln w="19050">
                    <a:solidFill>
                      <a:srgbClr val="0070C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49" name="Freeform 39">
                    <a:extLst>
                      <a:ext uri="{FF2B5EF4-FFF2-40B4-BE49-F238E27FC236}">
                        <a16:creationId xmlns:a16="http://schemas.microsoft.com/office/drawing/2014/main" id="{AE3F20D9-ABEF-20D5-415B-28D9B334DDF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93908" y="3366457"/>
                    <a:ext cx="183267" cy="936104"/>
                  </a:xfrm>
                  <a:custGeom>
                    <a:avLst/>
                    <a:gdLst>
                      <a:gd name="T0" fmla="*/ 0 w 318"/>
                      <a:gd name="T1" fmla="*/ 2147483646 h 364"/>
                      <a:gd name="T2" fmla="*/ 2147483646 w 318"/>
                      <a:gd name="T3" fmla="*/ 2147483646 h 364"/>
                      <a:gd name="T4" fmla="*/ 2147483646 w 318"/>
                      <a:gd name="T5" fmla="*/ 2147483646 h 364"/>
                      <a:gd name="T6" fmla="*/ 2147483646 w 318"/>
                      <a:gd name="T7" fmla="*/ 2147483646 h 364"/>
                      <a:gd name="T8" fmla="*/ 2147483646 w 318"/>
                      <a:gd name="T9" fmla="*/ 2147483646 h 364"/>
                      <a:gd name="T10" fmla="*/ 2147483646 w 318"/>
                      <a:gd name="T11" fmla="*/ 2147483646 h 364"/>
                      <a:gd name="T12" fmla="*/ 2147483646 w 318"/>
                      <a:gd name="T13" fmla="*/ 2147483646 h 364"/>
                      <a:gd name="T14" fmla="*/ 2147483646 w 318"/>
                      <a:gd name="T15" fmla="*/ 2147483646 h 36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318"/>
                      <a:gd name="T25" fmla="*/ 0 h 364"/>
                      <a:gd name="T26" fmla="*/ 318 w 318"/>
                      <a:gd name="T27" fmla="*/ 364 h 36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318" h="364">
                        <a:moveTo>
                          <a:pt x="0" y="205"/>
                        </a:moveTo>
                        <a:cubicBezTo>
                          <a:pt x="15" y="102"/>
                          <a:pt x="31" y="0"/>
                          <a:pt x="46" y="23"/>
                        </a:cubicBezTo>
                        <a:cubicBezTo>
                          <a:pt x="61" y="46"/>
                          <a:pt x="76" y="341"/>
                          <a:pt x="91" y="341"/>
                        </a:cubicBezTo>
                        <a:cubicBezTo>
                          <a:pt x="106" y="341"/>
                          <a:pt x="121" y="23"/>
                          <a:pt x="136" y="23"/>
                        </a:cubicBezTo>
                        <a:cubicBezTo>
                          <a:pt x="151" y="23"/>
                          <a:pt x="167" y="341"/>
                          <a:pt x="182" y="341"/>
                        </a:cubicBezTo>
                        <a:cubicBezTo>
                          <a:pt x="197" y="341"/>
                          <a:pt x="212" y="23"/>
                          <a:pt x="227" y="23"/>
                        </a:cubicBezTo>
                        <a:cubicBezTo>
                          <a:pt x="242" y="23"/>
                          <a:pt x="257" y="318"/>
                          <a:pt x="272" y="341"/>
                        </a:cubicBezTo>
                        <a:cubicBezTo>
                          <a:pt x="287" y="364"/>
                          <a:pt x="310" y="189"/>
                          <a:pt x="318" y="159"/>
                        </a:cubicBezTo>
                      </a:path>
                    </a:pathLst>
                  </a:custGeom>
                  <a:noFill/>
                  <a:ln w="19050">
                    <a:solidFill>
                      <a:srgbClr val="0070C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0" name="Freeform 39">
                    <a:extLst>
                      <a:ext uri="{FF2B5EF4-FFF2-40B4-BE49-F238E27FC236}">
                        <a16:creationId xmlns:a16="http://schemas.microsoft.com/office/drawing/2014/main" id="{EDA2F9D9-7948-3277-E5FF-C601C081A16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71951" y="3361174"/>
                    <a:ext cx="143775" cy="936104"/>
                  </a:xfrm>
                  <a:custGeom>
                    <a:avLst/>
                    <a:gdLst>
                      <a:gd name="T0" fmla="*/ 0 w 318"/>
                      <a:gd name="T1" fmla="*/ 2147483646 h 364"/>
                      <a:gd name="T2" fmla="*/ 2147483646 w 318"/>
                      <a:gd name="T3" fmla="*/ 2147483646 h 364"/>
                      <a:gd name="T4" fmla="*/ 2147483646 w 318"/>
                      <a:gd name="T5" fmla="*/ 2147483646 h 364"/>
                      <a:gd name="T6" fmla="*/ 2147483646 w 318"/>
                      <a:gd name="T7" fmla="*/ 2147483646 h 364"/>
                      <a:gd name="T8" fmla="*/ 2147483646 w 318"/>
                      <a:gd name="T9" fmla="*/ 2147483646 h 364"/>
                      <a:gd name="T10" fmla="*/ 2147483646 w 318"/>
                      <a:gd name="T11" fmla="*/ 2147483646 h 364"/>
                      <a:gd name="T12" fmla="*/ 2147483646 w 318"/>
                      <a:gd name="T13" fmla="*/ 2147483646 h 364"/>
                      <a:gd name="T14" fmla="*/ 2147483646 w 318"/>
                      <a:gd name="T15" fmla="*/ 2147483646 h 36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318"/>
                      <a:gd name="T25" fmla="*/ 0 h 364"/>
                      <a:gd name="T26" fmla="*/ 318 w 318"/>
                      <a:gd name="T27" fmla="*/ 364 h 36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318" h="364">
                        <a:moveTo>
                          <a:pt x="0" y="205"/>
                        </a:moveTo>
                        <a:cubicBezTo>
                          <a:pt x="15" y="102"/>
                          <a:pt x="31" y="0"/>
                          <a:pt x="46" y="23"/>
                        </a:cubicBezTo>
                        <a:cubicBezTo>
                          <a:pt x="61" y="46"/>
                          <a:pt x="76" y="341"/>
                          <a:pt x="91" y="341"/>
                        </a:cubicBezTo>
                        <a:cubicBezTo>
                          <a:pt x="106" y="341"/>
                          <a:pt x="121" y="23"/>
                          <a:pt x="136" y="23"/>
                        </a:cubicBezTo>
                        <a:cubicBezTo>
                          <a:pt x="151" y="23"/>
                          <a:pt x="167" y="341"/>
                          <a:pt x="182" y="341"/>
                        </a:cubicBezTo>
                        <a:cubicBezTo>
                          <a:pt x="197" y="341"/>
                          <a:pt x="212" y="23"/>
                          <a:pt x="227" y="23"/>
                        </a:cubicBezTo>
                        <a:cubicBezTo>
                          <a:pt x="242" y="23"/>
                          <a:pt x="257" y="318"/>
                          <a:pt x="272" y="341"/>
                        </a:cubicBezTo>
                        <a:cubicBezTo>
                          <a:pt x="287" y="364"/>
                          <a:pt x="310" y="189"/>
                          <a:pt x="318" y="159"/>
                        </a:cubicBezTo>
                      </a:path>
                    </a:pathLst>
                  </a:custGeom>
                  <a:noFill/>
                  <a:ln w="19050">
                    <a:solidFill>
                      <a:srgbClr val="0070C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1" name="Freeform 39">
                    <a:extLst>
                      <a:ext uri="{FF2B5EF4-FFF2-40B4-BE49-F238E27FC236}">
                        <a16:creationId xmlns:a16="http://schemas.microsoft.com/office/drawing/2014/main" id="{4F9249E9-0F5A-7804-B3B5-00D65CA72A4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09823" y="3366457"/>
                    <a:ext cx="103113" cy="936104"/>
                  </a:xfrm>
                  <a:custGeom>
                    <a:avLst/>
                    <a:gdLst>
                      <a:gd name="T0" fmla="*/ 0 w 318"/>
                      <a:gd name="T1" fmla="*/ 2147483646 h 364"/>
                      <a:gd name="T2" fmla="*/ 2147483646 w 318"/>
                      <a:gd name="T3" fmla="*/ 2147483646 h 364"/>
                      <a:gd name="T4" fmla="*/ 2147483646 w 318"/>
                      <a:gd name="T5" fmla="*/ 2147483646 h 364"/>
                      <a:gd name="T6" fmla="*/ 2147483646 w 318"/>
                      <a:gd name="T7" fmla="*/ 2147483646 h 364"/>
                      <a:gd name="T8" fmla="*/ 2147483646 w 318"/>
                      <a:gd name="T9" fmla="*/ 2147483646 h 364"/>
                      <a:gd name="T10" fmla="*/ 2147483646 w 318"/>
                      <a:gd name="T11" fmla="*/ 2147483646 h 364"/>
                      <a:gd name="T12" fmla="*/ 2147483646 w 318"/>
                      <a:gd name="T13" fmla="*/ 2147483646 h 364"/>
                      <a:gd name="T14" fmla="*/ 2147483646 w 318"/>
                      <a:gd name="T15" fmla="*/ 2147483646 h 36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318"/>
                      <a:gd name="T25" fmla="*/ 0 h 364"/>
                      <a:gd name="T26" fmla="*/ 318 w 318"/>
                      <a:gd name="T27" fmla="*/ 364 h 36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318" h="364">
                        <a:moveTo>
                          <a:pt x="0" y="205"/>
                        </a:moveTo>
                        <a:cubicBezTo>
                          <a:pt x="15" y="102"/>
                          <a:pt x="31" y="0"/>
                          <a:pt x="46" y="23"/>
                        </a:cubicBezTo>
                        <a:cubicBezTo>
                          <a:pt x="61" y="46"/>
                          <a:pt x="76" y="341"/>
                          <a:pt x="91" y="341"/>
                        </a:cubicBezTo>
                        <a:cubicBezTo>
                          <a:pt x="106" y="341"/>
                          <a:pt x="121" y="23"/>
                          <a:pt x="136" y="23"/>
                        </a:cubicBezTo>
                        <a:cubicBezTo>
                          <a:pt x="151" y="23"/>
                          <a:pt x="167" y="341"/>
                          <a:pt x="182" y="341"/>
                        </a:cubicBezTo>
                        <a:cubicBezTo>
                          <a:pt x="197" y="341"/>
                          <a:pt x="212" y="23"/>
                          <a:pt x="227" y="23"/>
                        </a:cubicBezTo>
                        <a:cubicBezTo>
                          <a:pt x="242" y="23"/>
                          <a:pt x="257" y="318"/>
                          <a:pt x="272" y="341"/>
                        </a:cubicBezTo>
                        <a:cubicBezTo>
                          <a:pt x="287" y="364"/>
                          <a:pt x="310" y="189"/>
                          <a:pt x="318" y="159"/>
                        </a:cubicBezTo>
                      </a:path>
                    </a:pathLst>
                  </a:custGeom>
                  <a:noFill/>
                  <a:ln w="19050">
                    <a:solidFill>
                      <a:srgbClr val="0070C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2" name="Freeform 39">
                    <a:extLst>
                      <a:ext uri="{FF2B5EF4-FFF2-40B4-BE49-F238E27FC236}">
                        <a16:creationId xmlns:a16="http://schemas.microsoft.com/office/drawing/2014/main" id="{3230CBD2-98EE-29AF-6FD1-CADC6EF131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06586" y="3367601"/>
                    <a:ext cx="90108" cy="936104"/>
                  </a:xfrm>
                  <a:custGeom>
                    <a:avLst/>
                    <a:gdLst>
                      <a:gd name="T0" fmla="*/ 0 w 318"/>
                      <a:gd name="T1" fmla="*/ 2147483646 h 364"/>
                      <a:gd name="T2" fmla="*/ 2147483646 w 318"/>
                      <a:gd name="T3" fmla="*/ 2147483646 h 364"/>
                      <a:gd name="T4" fmla="*/ 2147483646 w 318"/>
                      <a:gd name="T5" fmla="*/ 2147483646 h 364"/>
                      <a:gd name="T6" fmla="*/ 2147483646 w 318"/>
                      <a:gd name="T7" fmla="*/ 2147483646 h 364"/>
                      <a:gd name="T8" fmla="*/ 2147483646 w 318"/>
                      <a:gd name="T9" fmla="*/ 2147483646 h 364"/>
                      <a:gd name="T10" fmla="*/ 2147483646 w 318"/>
                      <a:gd name="T11" fmla="*/ 2147483646 h 364"/>
                      <a:gd name="T12" fmla="*/ 2147483646 w 318"/>
                      <a:gd name="T13" fmla="*/ 2147483646 h 364"/>
                      <a:gd name="T14" fmla="*/ 2147483646 w 318"/>
                      <a:gd name="T15" fmla="*/ 2147483646 h 36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318"/>
                      <a:gd name="T25" fmla="*/ 0 h 364"/>
                      <a:gd name="T26" fmla="*/ 318 w 318"/>
                      <a:gd name="T27" fmla="*/ 364 h 36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318" h="364">
                        <a:moveTo>
                          <a:pt x="0" y="205"/>
                        </a:moveTo>
                        <a:cubicBezTo>
                          <a:pt x="15" y="102"/>
                          <a:pt x="31" y="0"/>
                          <a:pt x="46" y="23"/>
                        </a:cubicBezTo>
                        <a:cubicBezTo>
                          <a:pt x="61" y="46"/>
                          <a:pt x="76" y="341"/>
                          <a:pt x="91" y="341"/>
                        </a:cubicBezTo>
                        <a:cubicBezTo>
                          <a:pt x="106" y="341"/>
                          <a:pt x="121" y="23"/>
                          <a:pt x="136" y="23"/>
                        </a:cubicBezTo>
                        <a:cubicBezTo>
                          <a:pt x="151" y="23"/>
                          <a:pt x="167" y="341"/>
                          <a:pt x="182" y="341"/>
                        </a:cubicBezTo>
                        <a:cubicBezTo>
                          <a:pt x="197" y="341"/>
                          <a:pt x="212" y="23"/>
                          <a:pt x="227" y="23"/>
                        </a:cubicBezTo>
                        <a:cubicBezTo>
                          <a:pt x="242" y="23"/>
                          <a:pt x="257" y="318"/>
                          <a:pt x="272" y="341"/>
                        </a:cubicBezTo>
                        <a:cubicBezTo>
                          <a:pt x="287" y="364"/>
                          <a:pt x="310" y="189"/>
                          <a:pt x="318" y="159"/>
                        </a:cubicBezTo>
                      </a:path>
                    </a:pathLst>
                  </a:custGeom>
                  <a:noFill/>
                  <a:ln w="19050">
                    <a:solidFill>
                      <a:srgbClr val="0070C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3" name="Freeform 39">
                    <a:extLst>
                      <a:ext uri="{FF2B5EF4-FFF2-40B4-BE49-F238E27FC236}">
                        <a16:creationId xmlns:a16="http://schemas.microsoft.com/office/drawing/2014/main" id="{223D27F9-E93C-56DF-2459-A77A2702AAE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88689" y="3366457"/>
                    <a:ext cx="83677" cy="936104"/>
                  </a:xfrm>
                  <a:custGeom>
                    <a:avLst/>
                    <a:gdLst>
                      <a:gd name="T0" fmla="*/ 0 w 318"/>
                      <a:gd name="T1" fmla="*/ 2147483646 h 364"/>
                      <a:gd name="T2" fmla="*/ 2147483646 w 318"/>
                      <a:gd name="T3" fmla="*/ 2147483646 h 364"/>
                      <a:gd name="T4" fmla="*/ 2147483646 w 318"/>
                      <a:gd name="T5" fmla="*/ 2147483646 h 364"/>
                      <a:gd name="T6" fmla="*/ 2147483646 w 318"/>
                      <a:gd name="T7" fmla="*/ 2147483646 h 364"/>
                      <a:gd name="T8" fmla="*/ 2147483646 w 318"/>
                      <a:gd name="T9" fmla="*/ 2147483646 h 364"/>
                      <a:gd name="T10" fmla="*/ 2147483646 w 318"/>
                      <a:gd name="T11" fmla="*/ 2147483646 h 364"/>
                      <a:gd name="T12" fmla="*/ 2147483646 w 318"/>
                      <a:gd name="T13" fmla="*/ 2147483646 h 364"/>
                      <a:gd name="T14" fmla="*/ 2147483646 w 318"/>
                      <a:gd name="T15" fmla="*/ 2147483646 h 36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318"/>
                      <a:gd name="T25" fmla="*/ 0 h 364"/>
                      <a:gd name="T26" fmla="*/ 318 w 318"/>
                      <a:gd name="T27" fmla="*/ 364 h 36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318" h="364">
                        <a:moveTo>
                          <a:pt x="0" y="205"/>
                        </a:moveTo>
                        <a:cubicBezTo>
                          <a:pt x="15" y="102"/>
                          <a:pt x="31" y="0"/>
                          <a:pt x="46" y="23"/>
                        </a:cubicBezTo>
                        <a:cubicBezTo>
                          <a:pt x="61" y="46"/>
                          <a:pt x="76" y="341"/>
                          <a:pt x="91" y="341"/>
                        </a:cubicBezTo>
                        <a:cubicBezTo>
                          <a:pt x="106" y="341"/>
                          <a:pt x="121" y="23"/>
                          <a:pt x="136" y="23"/>
                        </a:cubicBezTo>
                        <a:cubicBezTo>
                          <a:pt x="151" y="23"/>
                          <a:pt x="167" y="341"/>
                          <a:pt x="182" y="341"/>
                        </a:cubicBezTo>
                        <a:cubicBezTo>
                          <a:pt x="197" y="341"/>
                          <a:pt x="212" y="23"/>
                          <a:pt x="227" y="23"/>
                        </a:cubicBezTo>
                        <a:cubicBezTo>
                          <a:pt x="242" y="23"/>
                          <a:pt x="257" y="318"/>
                          <a:pt x="272" y="341"/>
                        </a:cubicBezTo>
                        <a:cubicBezTo>
                          <a:pt x="287" y="364"/>
                          <a:pt x="310" y="189"/>
                          <a:pt x="318" y="159"/>
                        </a:cubicBezTo>
                      </a:path>
                    </a:pathLst>
                  </a:custGeom>
                  <a:noFill/>
                  <a:ln w="19050">
                    <a:solidFill>
                      <a:srgbClr val="0070C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4" name="Freeform 39">
                    <a:extLst>
                      <a:ext uri="{FF2B5EF4-FFF2-40B4-BE49-F238E27FC236}">
                        <a16:creationId xmlns:a16="http://schemas.microsoft.com/office/drawing/2014/main" id="{005E0940-00AF-1B43-B2D4-A36650091AC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60825" y="3366457"/>
                    <a:ext cx="74962" cy="936104"/>
                  </a:xfrm>
                  <a:custGeom>
                    <a:avLst/>
                    <a:gdLst>
                      <a:gd name="T0" fmla="*/ 0 w 318"/>
                      <a:gd name="T1" fmla="*/ 2147483646 h 364"/>
                      <a:gd name="T2" fmla="*/ 2147483646 w 318"/>
                      <a:gd name="T3" fmla="*/ 2147483646 h 364"/>
                      <a:gd name="T4" fmla="*/ 2147483646 w 318"/>
                      <a:gd name="T5" fmla="*/ 2147483646 h 364"/>
                      <a:gd name="T6" fmla="*/ 2147483646 w 318"/>
                      <a:gd name="T7" fmla="*/ 2147483646 h 364"/>
                      <a:gd name="T8" fmla="*/ 2147483646 w 318"/>
                      <a:gd name="T9" fmla="*/ 2147483646 h 364"/>
                      <a:gd name="T10" fmla="*/ 2147483646 w 318"/>
                      <a:gd name="T11" fmla="*/ 2147483646 h 364"/>
                      <a:gd name="T12" fmla="*/ 2147483646 w 318"/>
                      <a:gd name="T13" fmla="*/ 2147483646 h 364"/>
                      <a:gd name="T14" fmla="*/ 2147483646 w 318"/>
                      <a:gd name="T15" fmla="*/ 2147483646 h 36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318"/>
                      <a:gd name="T25" fmla="*/ 0 h 364"/>
                      <a:gd name="T26" fmla="*/ 318 w 318"/>
                      <a:gd name="T27" fmla="*/ 364 h 36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318" h="364">
                        <a:moveTo>
                          <a:pt x="0" y="205"/>
                        </a:moveTo>
                        <a:cubicBezTo>
                          <a:pt x="15" y="102"/>
                          <a:pt x="31" y="0"/>
                          <a:pt x="46" y="23"/>
                        </a:cubicBezTo>
                        <a:cubicBezTo>
                          <a:pt x="61" y="46"/>
                          <a:pt x="76" y="341"/>
                          <a:pt x="91" y="341"/>
                        </a:cubicBezTo>
                        <a:cubicBezTo>
                          <a:pt x="106" y="341"/>
                          <a:pt x="121" y="23"/>
                          <a:pt x="136" y="23"/>
                        </a:cubicBezTo>
                        <a:cubicBezTo>
                          <a:pt x="151" y="23"/>
                          <a:pt x="167" y="341"/>
                          <a:pt x="182" y="341"/>
                        </a:cubicBezTo>
                        <a:cubicBezTo>
                          <a:pt x="197" y="341"/>
                          <a:pt x="212" y="23"/>
                          <a:pt x="227" y="23"/>
                        </a:cubicBezTo>
                        <a:cubicBezTo>
                          <a:pt x="242" y="23"/>
                          <a:pt x="257" y="318"/>
                          <a:pt x="272" y="341"/>
                        </a:cubicBezTo>
                        <a:cubicBezTo>
                          <a:pt x="287" y="364"/>
                          <a:pt x="310" y="189"/>
                          <a:pt x="318" y="159"/>
                        </a:cubicBezTo>
                      </a:path>
                    </a:pathLst>
                  </a:custGeom>
                  <a:noFill/>
                  <a:ln w="19050">
                    <a:solidFill>
                      <a:srgbClr val="0070C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5" name="Freeform 39">
                    <a:extLst>
                      <a:ext uri="{FF2B5EF4-FFF2-40B4-BE49-F238E27FC236}">
                        <a16:creationId xmlns:a16="http://schemas.microsoft.com/office/drawing/2014/main" id="{E5A7631C-EECE-32CF-8A4F-AB5CFF28A2A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28755" y="3366457"/>
                    <a:ext cx="74962" cy="936104"/>
                  </a:xfrm>
                  <a:custGeom>
                    <a:avLst/>
                    <a:gdLst>
                      <a:gd name="T0" fmla="*/ 0 w 318"/>
                      <a:gd name="T1" fmla="*/ 2147483646 h 364"/>
                      <a:gd name="T2" fmla="*/ 2147483646 w 318"/>
                      <a:gd name="T3" fmla="*/ 2147483646 h 364"/>
                      <a:gd name="T4" fmla="*/ 2147483646 w 318"/>
                      <a:gd name="T5" fmla="*/ 2147483646 h 364"/>
                      <a:gd name="T6" fmla="*/ 2147483646 w 318"/>
                      <a:gd name="T7" fmla="*/ 2147483646 h 364"/>
                      <a:gd name="T8" fmla="*/ 2147483646 w 318"/>
                      <a:gd name="T9" fmla="*/ 2147483646 h 364"/>
                      <a:gd name="T10" fmla="*/ 2147483646 w 318"/>
                      <a:gd name="T11" fmla="*/ 2147483646 h 364"/>
                      <a:gd name="T12" fmla="*/ 2147483646 w 318"/>
                      <a:gd name="T13" fmla="*/ 2147483646 h 364"/>
                      <a:gd name="T14" fmla="*/ 2147483646 w 318"/>
                      <a:gd name="T15" fmla="*/ 2147483646 h 36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318"/>
                      <a:gd name="T25" fmla="*/ 0 h 364"/>
                      <a:gd name="T26" fmla="*/ 318 w 318"/>
                      <a:gd name="T27" fmla="*/ 364 h 36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318" h="364">
                        <a:moveTo>
                          <a:pt x="0" y="205"/>
                        </a:moveTo>
                        <a:cubicBezTo>
                          <a:pt x="15" y="102"/>
                          <a:pt x="31" y="0"/>
                          <a:pt x="46" y="23"/>
                        </a:cubicBezTo>
                        <a:cubicBezTo>
                          <a:pt x="61" y="46"/>
                          <a:pt x="76" y="341"/>
                          <a:pt x="91" y="341"/>
                        </a:cubicBezTo>
                        <a:cubicBezTo>
                          <a:pt x="106" y="341"/>
                          <a:pt x="121" y="23"/>
                          <a:pt x="136" y="23"/>
                        </a:cubicBezTo>
                        <a:cubicBezTo>
                          <a:pt x="151" y="23"/>
                          <a:pt x="167" y="341"/>
                          <a:pt x="182" y="341"/>
                        </a:cubicBezTo>
                        <a:cubicBezTo>
                          <a:pt x="197" y="341"/>
                          <a:pt x="212" y="23"/>
                          <a:pt x="227" y="23"/>
                        </a:cubicBezTo>
                        <a:cubicBezTo>
                          <a:pt x="242" y="23"/>
                          <a:pt x="257" y="318"/>
                          <a:pt x="272" y="341"/>
                        </a:cubicBezTo>
                        <a:cubicBezTo>
                          <a:pt x="287" y="364"/>
                          <a:pt x="310" y="189"/>
                          <a:pt x="318" y="159"/>
                        </a:cubicBezTo>
                      </a:path>
                    </a:pathLst>
                  </a:custGeom>
                  <a:noFill/>
                  <a:ln w="19050">
                    <a:solidFill>
                      <a:srgbClr val="0070C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6" name="Freeform 39">
                    <a:extLst>
                      <a:ext uri="{FF2B5EF4-FFF2-40B4-BE49-F238E27FC236}">
                        <a16:creationId xmlns:a16="http://schemas.microsoft.com/office/drawing/2014/main" id="{DCD37C36-D10B-C945-FE48-628FC9BBAB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91096" y="3366457"/>
                    <a:ext cx="74962" cy="936104"/>
                  </a:xfrm>
                  <a:custGeom>
                    <a:avLst/>
                    <a:gdLst>
                      <a:gd name="T0" fmla="*/ 0 w 318"/>
                      <a:gd name="T1" fmla="*/ 2147483646 h 364"/>
                      <a:gd name="T2" fmla="*/ 2147483646 w 318"/>
                      <a:gd name="T3" fmla="*/ 2147483646 h 364"/>
                      <a:gd name="T4" fmla="*/ 2147483646 w 318"/>
                      <a:gd name="T5" fmla="*/ 2147483646 h 364"/>
                      <a:gd name="T6" fmla="*/ 2147483646 w 318"/>
                      <a:gd name="T7" fmla="*/ 2147483646 h 364"/>
                      <a:gd name="T8" fmla="*/ 2147483646 w 318"/>
                      <a:gd name="T9" fmla="*/ 2147483646 h 364"/>
                      <a:gd name="T10" fmla="*/ 2147483646 w 318"/>
                      <a:gd name="T11" fmla="*/ 2147483646 h 364"/>
                      <a:gd name="T12" fmla="*/ 2147483646 w 318"/>
                      <a:gd name="T13" fmla="*/ 2147483646 h 364"/>
                      <a:gd name="T14" fmla="*/ 2147483646 w 318"/>
                      <a:gd name="T15" fmla="*/ 2147483646 h 36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318"/>
                      <a:gd name="T25" fmla="*/ 0 h 364"/>
                      <a:gd name="T26" fmla="*/ 318 w 318"/>
                      <a:gd name="T27" fmla="*/ 364 h 36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318" h="364">
                        <a:moveTo>
                          <a:pt x="0" y="205"/>
                        </a:moveTo>
                        <a:cubicBezTo>
                          <a:pt x="15" y="102"/>
                          <a:pt x="31" y="0"/>
                          <a:pt x="46" y="23"/>
                        </a:cubicBezTo>
                        <a:cubicBezTo>
                          <a:pt x="61" y="46"/>
                          <a:pt x="76" y="341"/>
                          <a:pt x="91" y="341"/>
                        </a:cubicBezTo>
                        <a:cubicBezTo>
                          <a:pt x="106" y="341"/>
                          <a:pt x="121" y="23"/>
                          <a:pt x="136" y="23"/>
                        </a:cubicBezTo>
                        <a:cubicBezTo>
                          <a:pt x="151" y="23"/>
                          <a:pt x="167" y="341"/>
                          <a:pt x="182" y="341"/>
                        </a:cubicBezTo>
                        <a:cubicBezTo>
                          <a:pt x="197" y="341"/>
                          <a:pt x="212" y="23"/>
                          <a:pt x="227" y="23"/>
                        </a:cubicBezTo>
                        <a:cubicBezTo>
                          <a:pt x="242" y="23"/>
                          <a:pt x="257" y="318"/>
                          <a:pt x="272" y="341"/>
                        </a:cubicBezTo>
                        <a:cubicBezTo>
                          <a:pt x="287" y="364"/>
                          <a:pt x="310" y="189"/>
                          <a:pt x="318" y="159"/>
                        </a:cubicBezTo>
                      </a:path>
                    </a:pathLst>
                  </a:custGeom>
                  <a:noFill/>
                  <a:ln w="19050">
                    <a:solidFill>
                      <a:srgbClr val="0070C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" name="Freeform 39">
                    <a:extLst>
                      <a:ext uri="{FF2B5EF4-FFF2-40B4-BE49-F238E27FC236}">
                        <a16:creationId xmlns:a16="http://schemas.microsoft.com/office/drawing/2014/main" id="{BFFAAA13-DDBB-AE44-CB59-547991F1E5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29680" y="3366457"/>
                    <a:ext cx="74962" cy="936104"/>
                  </a:xfrm>
                  <a:custGeom>
                    <a:avLst/>
                    <a:gdLst>
                      <a:gd name="T0" fmla="*/ 0 w 318"/>
                      <a:gd name="T1" fmla="*/ 2147483646 h 364"/>
                      <a:gd name="T2" fmla="*/ 2147483646 w 318"/>
                      <a:gd name="T3" fmla="*/ 2147483646 h 364"/>
                      <a:gd name="T4" fmla="*/ 2147483646 w 318"/>
                      <a:gd name="T5" fmla="*/ 2147483646 h 364"/>
                      <a:gd name="T6" fmla="*/ 2147483646 w 318"/>
                      <a:gd name="T7" fmla="*/ 2147483646 h 364"/>
                      <a:gd name="T8" fmla="*/ 2147483646 w 318"/>
                      <a:gd name="T9" fmla="*/ 2147483646 h 364"/>
                      <a:gd name="T10" fmla="*/ 2147483646 w 318"/>
                      <a:gd name="T11" fmla="*/ 2147483646 h 364"/>
                      <a:gd name="T12" fmla="*/ 2147483646 w 318"/>
                      <a:gd name="T13" fmla="*/ 2147483646 h 364"/>
                      <a:gd name="T14" fmla="*/ 2147483646 w 318"/>
                      <a:gd name="T15" fmla="*/ 2147483646 h 36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318"/>
                      <a:gd name="T25" fmla="*/ 0 h 364"/>
                      <a:gd name="T26" fmla="*/ 318 w 318"/>
                      <a:gd name="T27" fmla="*/ 364 h 36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318" h="364">
                        <a:moveTo>
                          <a:pt x="0" y="205"/>
                        </a:moveTo>
                        <a:cubicBezTo>
                          <a:pt x="15" y="102"/>
                          <a:pt x="31" y="0"/>
                          <a:pt x="46" y="23"/>
                        </a:cubicBezTo>
                        <a:cubicBezTo>
                          <a:pt x="61" y="46"/>
                          <a:pt x="76" y="341"/>
                          <a:pt x="91" y="341"/>
                        </a:cubicBezTo>
                        <a:cubicBezTo>
                          <a:pt x="106" y="341"/>
                          <a:pt x="121" y="23"/>
                          <a:pt x="136" y="23"/>
                        </a:cubicBezTo>
                        <a:cubicBezTo>
                          <a:pt x="151" y="23"/>
                          <a:pt x="167" y="341"/>
                          <a:pt x="182" y="341"/>
                        </a:cubicBezTo>
                        <a:cubicBezTo>
                          <a:pt x="197" y="341"/>
                          <a:pt x="212" y="23"/>
                          <a:pt x="227" y="23"/>
                        </a:cubicBezTo>
                        <a:cubicBezTo>
                          <a:pt x="242" y="23"/>
                          <a:pt x="257" y="318"/>
                          <a:pt x="272" y="341"/>
                        </a:cubicBezTo>
                        <a:cubicBezTo>
                          <a:pt x="287" y="364"/>
                          <a:pt x="310" y="189"/>
                          <a:pt x="318" y="159"/>
                        </a:cubicBezTo>
                      </a:path>
                    </a:pathLst>
                  </a:custGeom>
                  <a:noFill/>
                  <a:ln w="19050">
                    <a:solidFill>
                      <a:srgbClr val="0070C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7091974C-5A73-81B5-FD24-DAEF712F8CC2}"/>
                    </a:ext>
                  </a:extLst>
                </p:cNvPr>
                <p:cNvGrpSpPr/>
                <p:nvPr/>
              </p:nvGrpSpPr>
              <p:grpSpPr>
                <a:xfrm>
                  <a:off x="769749" y="3576072"/>
                  <a:ext cx="2766720" cy="545584"/>
                  <a:chOff x="1377444" y="3387472"/>
                  <a:chExt cx="2766720" cy="545584"/>
                </a:xfrm>
              </p:grpSpPr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id="{666E5DF4-8EF5-31F6-9FD2-EB0CD12A4E9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377444" y="3927976"/>
                    <a:ext cx="544632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41">
                    <a:extLst>
                      <a:ext uri="{FF2B5EF4-FFF2-40B4-BE49-F238E27FC236}">
                        <a16:creationId xmlns:a16="http://schemas.microsoft.com/office/drawing/2014/main" id="{CF1EF00B-8B34-6A3C-EC77-7324E0EEA4E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919282" y="3387472"/>
                    <a:ext cx="0" cy="54558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271D9956-FB82-3F5C-0461-6920066FA0A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919282" y="3387472"/>
                    <a:ext cx="1720826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Connector 43">
                    <a:extLst>
                      <a:ext uri="{FF2B5EF4-FFF2-40B4-BE49-F238E27FC236}">
                        <a16:creationId xmlns:a16="http://schemas.microsoft.com/office/drawing/2014/main" id="{89D70A5A-E581-0379-2AB3-F23CA6BDD67E}"/>
                      </a:ext>
                    </a:extLst>
                  </p:cNvPr>
                  <p:cNvCxnSpPr/>
                  <p:nvPr/>
                </p:nvCxnSpPr>
                <p:spPr>
                  <a:xfrm>
                    <a:off x="3640108" y="3387472"/>
                    <a:ext cx="0" cy="545584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Connector 44">
                    <a:extLst>
                      <a:ext uri="{FF2B5EF4-FFF2-40B4-BE49-F238E27FC236}">
                        <a16:creationId xmlns:a16="http://schemas.microsoft.com/office/drawing/2014/main" id="{B19B001F-AB81-66FB-8377-604E6D118241}"/>
                      </a:ext>
                    </a:extLst>
                  </p:cNvPr>
                  <p:cNvCxnSpPr/>
                  <p:nvPr/>
                </p:nvCxnSpPr>
                <p:spPr>
                  <a:xfrm>
                    <a:off x="3640108" y="3933056"/>
                    <a:ext cx="504056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E524B781-F3E7-2DDD-E0B4-05A1B8BF6900}"/>
                    </a:ext>
                  </a:extLst>
                </p:cNvPr>
                <p:cNvCxnSpPr/>
                <p:nvPr/>
              </p:nvCxnSpPr>
              <p:spPr>
                <a:xfrm>
                  <a:off x="1323017" y="3362327"/>
                  <a:ext cx="1709397" cy="0"/>
                </a:xfrm>
                <a:prstGeom prst="straightConnector1">
                  <a:avLst/>
                </a:prstGeom>
                <a:ln w="38100" cap="flat" cmpd="sng" algn="ctr">
                  <a:solidFill>
                    <a:srgbClr val="C00000"/>
                  </a:solidFill>
                  <a:prstDash val="dash"/>
                  <a:round/>
                  <a:headEnd type="triangle" w="med" len="med"/>
                  <a:tail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10582FC5-A6E6-3EF6-14B0-0E6C37E91E4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403200" y="2853026"/>
                      <a:ext cx="1805465" cy="36835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>
                          <a:latin typeface="Gill Sans MT" panose="020B0502020104020203" pitchFamily="34" charset="0"/>
                        </a:rPr>
                        <a:t>Pulse Width, </a:t>
                      </a:r>
                      <a14:m>
                        <m:oMath xmlns:m="http://schemas.openxmlformats.org/officeDocument/2006/math"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oMath>
                      </a14:m>
                      <a:endParaRPr lang="en-GB" dirty="0">
                        <a:latin typeface="Gill Sans MT" panose="020B0502020104020203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10582FC5-A6E6-3EF6-14B0-0E6C37E91E4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403200" y="2853026"/>
                      <a:ext cx="1805465" cy="368351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3162" t="-10000" b="-2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4AF896B-8040-6152-6194-C6A57CC1C2DD}"/>
                    </a:ext>
                  </a:extLst>
                </p:cNvPr>
                <p:cNvSpPr txBox="1"/>
                <p:nvPr/>
              </p:nvSpPr>
              <p:spPr>
                <a:xfrm>
                  <a:off x="359818" y="2026731"/>
                  <a:ext cx="3821723" cy="8287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b="1" dirty="0">
                      <a:solidFill>
                        <a:schemeClr val="accent5">
                          <a:lumMod val="50000"/>
                        </a:schemeClr>
                      </a:solidFill>
                      <a:latin typeface="Gill Sans MT" panose="020B0502020104020203" pitchFamily="34" charset="0"/>
                    </a:rPr>
                    <a:t>Linear Frequency Modulated Waveform</a:t>
                  </a:r>
                  <a:endParaRPr lang="en-GB" sz="2400" b="1" dirty="0">
                    <a:solidFill>
                      <a:schemeClr val="accent5">
                        <a:lumMod val="50000"/>
                      </a:schemeClr>
                    </a:solidFill>
                    <a:latin typeface="Gill Sans MT" panose="020B0502020104020203" pitchFamily="34" charset="0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9" name="TextBox 38">
                      <a:extLst>
                        <a:ext uri="{FF2B5EF4-FFF2-40B4-BE49-F238E27FC236}">
                          <a16:creationId xmlns:a16="http://schemas.microsoft.com/office/drawing/2014/main" id="{0AE0E8EB-3CB5-CC47-ADE9-A0AAB9AEA01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9282" y="5226956"/>
                      <a:ext cx="3276152" cy="36835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dirty="0">
                          <a:latin typeface="Gill Sans MT" panose="020B0502020104020203" pitchFamily="34" charset="0"/>
                        </a:rPr>
                        <a:t>Bandwidth = </a:t>
                      </a:r>
                      <a14:m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a14:m>
                      <a:endParaRPr lang="en-GB" dirty="0">
                        <a:latin typeface="Gill Sans MT" panose="020B0502020104020203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9" name="TextBox 38">
                      <a:extLst>
                        <a:ext uri="{FF2B5EF4-FFF2-40B4-BE49-F238E27FC236}">
                          <a16:creationId xmlns:a16="http://schemas.microsoft.com/office/drawing/2014/main" id="{0AE0E8EB-3CB5-CC47-ADE9-A0AAB9AEA01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49282" y="5226956"/>
                      <a:ext cx="3276152" cy="368351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1310" t="-8197" b="-2459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0" name="TextBox 39">
                      <a:extLst>
                        <a:ext uri="{FF2B5EF4-FFF2-40B4-BE49-F238E27FC236}">
                          <a16:creationId xmlns:a16="http://schemas.microsoft.com/office/drawing/2014/main" id="{592FD42F-F569-12DA-D834-6DA3CE5B660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52473" y="5664557"/>
                      <a:ext cx="3374103" cy="36835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dirty="0">
                          <a:latin typeface="Gill Sans MT" panose="020B0502020104020203" pitchFamily="34" charset="0"/>
                        </a:rPr>
                        <a:t>Time × Bandwidth = </a:t>
                      </a:r>
                      <a14:m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oMath>
                      </a14:m>
                      <a:endParaRPr lang="en-GB" dirty="0">
                        <a:latin typeface="Gill Sans MT" panose="020B0502020104020203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40" name="TextBox 39">
                      <a:extLst>
                        <a:ext uri="{FF2B5EF4-FFF2-40B4-BE49-F238E27FC236}">
                          <a16:creationId xmlns:a16="http://schemas.microsoft.com/office/drawing/2014/main" id="{592FD42F-F569-12DA-D834-6DA3CE5B660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52473" y="5664557"/>
                      <a:ext cx="3374103" cy="368351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1271" t="-8197" b="-2459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5578A06F-23CD-D001-CE63-FA9D375D0481}"/>
                      </a:ext>
                    </a:extLst>
                  </p:cNvPr>
                  <p:cNvSpPr/>
                  <p:nvPr/>
                </p:nvSpPr>
                <p:spPr>
                  <a:xfrm>
                    <a:off x="7464494" y="4754570"/>
                    <a:ext cx="1679904" cy="36835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dirty="0">
                        <a:latin typeface="Gill Sans MT" panose="020B0502020104020203" pitchFamily="34" charset="0"/>
                      </a:rPr>
                      <a:t>Frequency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a14:m>
                    <a:endParaRPr lang="en-GB" dirty="0">
                      <a:latin typeface="Gill Sans MT" panose="020B0502020104020203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5578A06F-23CD-D001-CE63-FA9D375D048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4494" y="4754570"/>
                    <a:ext cx="1679904" cy="368351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3404" t="-10000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5840C379-1ACE-B2E5-F64A-E79BA8810AB7}"/>
                      </a:ext>
                    </a:extLst>
                  </p:cNvPr>
                  <p:cNvSpPr/>
                  <p:nvPr/>
                </p:nvSpPr>
                <p:spPr>
                  <a:xfrm>
                    <a:off x="9279342" y="4762330"/>
                    <a:ext cx="1686149" cy="36835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dirty="0">
                        <a:latin typeface="Gill Sans MT" panose="020B0502020104020203" pitchFamily="34" charset="0"/>
                      </a:rPr>
                      <a:t>Frequency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a14:m>
                    <a:endParaRPr lang="en-GB" dirty="0">
                      <a:latin typeface="Gill Sans MT" panose="020B0502020104020203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5840C379-1ACE-B2E5-F64A-E79BA8810AB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79342" y="4762330"/>
                    <a:ext cx="1686149" cy="368351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3814" t="-8197" b="-2459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7432B45F-7978-9D83-1B45-4A1F7F5D9F4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256240" y="4577317"/>
                <a:ext cx="0" cy="22240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A0777548-F7C0-D7F3-D9BA-E4768A2A84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705590" y="4560418"/>
                <a:ext cx="8200" cy="22754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71" name="Group 1070">
            <a:extLst>
              <a:ext uri="{FF2B5EF4-FFF2-40B4-BE49-F238E27FC236}">
                <a16:creationId xmlns:a16="http://schemas.microsoft.com/office/drawing/2014/main" id="{175F29EB-65C8-316C-2B1B-EF416E03BF92}"/>
              </a:ext>
            </a:extLst>
          </p:cNvPr>
          <p:cNvGrpSpPr/>
          <p:nvPr/>
        </p:nvGrpSpPr>
        <p:grpSpPr>
          <a:xfrm>
            <a:off x="6236952" y="4399322"/>
            <a:ext cx="5645383" cy="2353393"/>
            <a:chOff x="6236952" y="4399322"/>
            <a:chExt cx="5645383" cy="2353393"/>
          </a:xfrm>
        </p:grpSpPr>
        <p:sp>
          <p:nvSpPr>
            <p:cNvPr id="1068" name="Rectangle 1067">
              <a:extLst>
                <a:ext uri="{FF2B5EF4-FFF2-40B4-BE49-F238E27FC236}">
                  <a16:creationId xmlns:a16="http://schemas.microsoft.com/office/drawing/2014/main" id="{47736D9A-445A-199A-411D-7F51F289B2DE}"/>
                </a:ext>
              </a:extLst>
            </p:cNvPr>
            <p:cNvSpPr/>
            <p:nvPr/>
          </p:nvSpPr>
          <p:spPr>
            <a:xfrm>
              <a:off x="6236952" y="4399322"/>
              <a:ext cx="5645383" cy="235339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67" name="Group 1066">
              <a:extLst>
                <a:ext uri="{FF2B5EF4-FFF2-40B4-BE49-F238E27FC236}">
                  <a16:creationId xmlns:a16="http://schemas.microsoft.com/office/drawing/2014/main" id="{BF76124F-5256-4A2E-B750-2BF4CB0F072B}"/>
                </a:ext>
              </a:extLst>
            </p:cNvPr>
            <p:cNvGrpSpPr/>
            <p:nvPr/>
          </p:nvGrpSpPr>
          <p:grpSpPr>
            <a:xfrm>
              <a:off x="6236952" y="4399322"/>
              <a:ext cx="5275404" cy="2353393"/>
              <a:chOff x="6236952" y="4399322"/>
              <a:chExt cx="5275404" cy="2353393"/>
            </a:xfrm>
          </p:grpSpPr>
          <p:grpSp>
            <p:nvGrpSpPr>
              <p:cNvPr id="1065" name="Group 1064">
                <a:extLst>
                  <a:ext uri="{FF2B5EF4-FFF2-40B4-BE49-F238E27FC236}">
                    <a16:creationId xmlns:a16="http://schemas.microsoft.com/office/drawing/2014/main" id="{273FF7E5-CA15-7832-35E4-1A7E99488A22}"/>
                  </a:ext>
                </a:extLst>
              </p:cNvPr>
              <p:cNvGrpSpPr/>
              <p:nvPr/>
            </p:nvGrpSpPr>
            <p:grpSpPr>
              <a:xfrm>
                <a:off x="6236952" y="4864892"/>
                <a:ext cx="5275404" cy="1887823"/>
                <a:chOff x="6236952" y="4956332"/>
                <a:chExt cx="5275404" cy="1887823"/>
              </a:xfrm>
            </p:grpSpPr>
            <p:grpSp>
              <p:nvGrpSpPr>
                <p:cNvPr id="1060" name="Group 1059">
                  <a:extLst>
                    <a:ext uri="{FF2B5EF4-FFF2-40B4-BE49-F238E27FC236}">
                      <a16:creationId xmlns:a16="http://schemas.microsoft.com/office/drawing/2014/main" id="{2B291AE5-C83C-48D3-5C0F-F1F0E698E0F1}"/>
                    </a:ext>
                  </a:extLst>
                </p:cNvPr>
                <p:cNvGrpSpPr/>
                <p:nvPr/>
              </p:nvGrpSpPr>
              <p:grpSpPr>
                <a:xfrm>
                  <a:off x="6236952" y="4956332"/>
                  <a:ext cx="2766875" cy="1887823"/>
                  <a:chOff x="4365467" y="3215137"/>
                  <a:chExt cx="2766720" cy="2040783"/>
                </a:xfrm>
              </p:grpSpPr>
              <p:grpSp>
                <p:nvGrpSpPr>
                  <p:cNvPr id="1044" name="Group 1043">
                    <a:extLst>
                      <a:ext uri="{FF2B5EF4-FFF2-40B4-BE49-F238E27FC236}">
                        <a16:creationId xmlns:a16="http://schemas.microsoft.com/office/drawing/2014/main" id="{222F307B-ECFA-50D2-AEBF-C989299E27EC}"/>
                      </a:ext>
                    </a:extLst>
                  </p:cNvPr>
                  <p:cNvGrpSpPr/>
                  <p:nvPr/>
                </p:nvGrpSpPr>
                <p:grpSpPr>
                  <a:xfrm>
                    <a:off x="4365467" y="3215137"/>
                    <a:ext cx="2766720" cy="1086236"/>
                    <a:chOff x="769749" y="3035420"/>
                    <a:chExt cx="2766720" cy="1086236"/>
                  </a:xfrm>
                </p:grpSpPr>
                <p:grpSp>
                  <p:nvGrpSpPr>
                    <p:cNvPr id="1045" name="Group 1044">
                      <a:extLst>
                        <a:ext uri="{FF2B5EF4-FFF2-40B4-BE49-F238E27FC236}">
                          <a16:creationId xmlns:a16="http://schemas.microsoft.com/office/drawing/2014/main" id="{9567FFF6-842F-80E8-4CE7-D04EFB34E95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69749" y="3576072"/>
                      <a:ext cx="2766720" cy="545584"/>
                      <a:chOff x="1377444" y="3387472"/>
                      <a:chExt cx="2766720" cy="545584"/>
                    </a:xfrm>
                  </p:grpSpPr>
                  <p:cxnSp>
                    <p:nvCxnSpPr>
                      <p:cNvPr id="1051" name="Straight Connector 1050">
                        <a:extLst>
                          <a:ext uri="{FF2B5EF4-FFF2-40B4-BE49-F238E27FC236}">
                            <a16:creationId xmlns:a16="http://schemas.microsoft.com/office/drawing/2014/main" id="{C2D122C9-4526-DCE6-5BE3-1CC47E5C5AD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377444" y="3927976"/>
                        <a:ext cx="544632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52" name="Straight Connector 1051">
                        <a:extLst>
                          <a:ext uri="{FF2B5EF4-FFF2-40B4-BE49-F238E27FC236}">
                            <a16:creationId xmlns:a16="http://schemas.microsoft.com/office/drawing/2014/main" id="{68068CE8-E4E8-4B24-69C4-66AF787C572F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1919282" y="3387472"/>
                        <a:ext cx="0" cy="545584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53" name="Straight Connector 1052">
                        <a:extLst>
                          <a:ext uri="{FF2B5EF4-FFF2-40B4-BE49-F238E27FC236}">
                            <a16:creationId xmlns:a16="http://schemas.microsoft.com/office/drawing/2014/main" id="{DB32D4FD-3513-2E0E-22AD-8C684E4228D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919282" y="3387472"/>
                        <a:ext cx="1720826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54" name="Straight Connector 1053">
                        <a:extLst>
                          <a:ext uri="{FF2B5EF4-FFF2-40B4-BE49-F238E27FC236}">
                            <a16:creationId xmlns:a16="http://schemas.microsoft.com/office/drawing/2014/main" id="{3AF11F86-8C23-EDBD-C329-C75779788979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3640108" y="3387472"/>
                        <a:ext cx="0" cy="545584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55" name="Straight Connector 1054">
                        <a:extLst>
                          <a:ext uri="{FF2B5EF4-FFF2-40B4-BE49-F238E27FC236}">
                            <a16:creationId xmlns:a16="http://schemas.microsoft.com/office/drawing/2014/main" id="{283B3F76-A2EE-4D57-63F9-954D698D1C2B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3640108" y="3933056"/>
                        <a:ext cx="504056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1046" name="Straight Arrow Connector 1045">
                      <a:extLst>
                        <a:ext uri="{FF2B5EF4-FFF2-40B4-BE49-F238E27FC236}">
                          <a16:creationId xmlns:a16="http://schemas.microsoft.com/office/drawing/2014/main" id="{5EF03B52-9F75-7C0D-2DE6-A9A3297F102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323017" y="3407926"/>
                      <a:ext cx="1709396" cy="0"/>
                    </a:xfrm>
                    <a:prstGeom prst="straightConnector1">
                      <a:avLst/>
                    </a:prstGeom>
                    <a:ln w="38100" cap="flat" cmpd="sng" algn="ctr">
                      <a:solidFill>
                        <a:srgbClr val="C00000"/>
                      </a:solidFill>
                      <a:prstDash val="dash"/>
                      <a:round/>
                      <a:headEnd type="triangle" w="med" len="med"/>
                      <a:tailEnd type="triangle" w="med" len="med"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047" name="TextBox 1046">
                          <a:extLst>
                            <a:ext uri="{FF2B5EF4-FFF2-40B4-BE49-F238E27FC236}">
                              <a16:creationId xmlns:a16="http://schemas.microsoft.com/office/drawing/2014/main" id="{55133FB0-1C9B-C19C-4406-340B17250E1E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403200" y="3035420"/>
                          <a:ext cx="1538733" cy="39925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r>
                            <a:rPr lang="en-US" dirty="0">
                              <a:latin typeface="Gill Sans MT" panose="020B0502020104020203" pitchFamily="34" charset="0"/>
                            </a:rPr>
                            <a:t>Pulse Width, </a:t>
                          </a:r>
                          <a14:m>
                            <m:oMath xmlns:m="http://schemas.openxmlformats.org/officeDocument/2006/math"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oMath>
                          </a14:m>
                          <a:endParaRPr lang="en-GB" dirty="0">
                            <a:latin typeface="Gill Sans MT" panose="020B0502020104020203" pitchFamily="34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1047" name="TextBox 1046">
                          <a:extLst>
                            <a:ext uri="{FF2B5EF4-FFF2-40B4-BE49-F238E27FC236}">
                              <a16:creationId xmlns:a16="http://schemas.microsoft.com/office/drawing/2014/main" id="{55133FB0-1C9B-C19C-4406-340B17250E1E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403200" y="3035420"/>
                          <a:ext cx="1538733" cy="399257"/>
                        </a:xfrm>
                        <a:prstGeom prst="rect">
                          <a:avLst/>
                        </a:prstGeom>
                        <a:blipFill>
                          <a:blip r:embed="rId11"/>
                          <a:stretch>
                            <a:fillRect l="-3175" t="-8197" b="-24590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AE84B79-DA0E-A468-E7C4-4BB15410412B}"/>
                      </a:ext>
                    </a:extLst>
                  </p:cNvPr>
                  <p:cNvSpPr/>
                  <p:nvPr/>
                </p:nvSpPr>
                <p:spPr>
                  <a:xfrm>
                    <a:off x="4914612" y="3789555"/>
                    <a:ext cx="1703381" cy="857716"/>
                  </a:xfrm>
                  <a:custGeom>
                    <a:avLst/>
                    <a:gdLst>
                      <a:gd name="connsiteX0" fmla="*/ 0 w 1703381"/>
                      <a:gd name="connsiteY0" fmla="*/ 484330 h 857716"/>
                      <a:gd name="connsiteX1" fmla="*/ 46990 w 1703381"/>
                      <a:gd name="connsiteY1" fmla="*/ 16970 h 857716"/>
                      <a:gd name="connsiteX2" fmla="*/ 120650 w 1703381"/>
                      <a:gd name="connsiteY2" fmla="*/ 846280 h 857716"/>
                      <a:gd name="connsiteX3" fmla="*/ 151130 w 1703381"/>
                      <a:gd name="connsiteY3" fmla="*/ 433530 h 857716"/>
                      <a:gd name="connsiteX4" fmla="*/ 184150 w 1703381"/>
                      <a:gd name="connsiteY4" fmla="*/ 857710 h 857716"/>
                      <a:gd name="connsiteX5" fmla="*/ 219710 w 1703381"/>
                      <a:gd name="connsiteY5" fmla="*/ 422100 h 857716"/>
                      <a:gd name="connsiteX6" fmla="*/ 240030 w 1703381"/>
                      <a:gd name="connsiteY6" fmla="*/ 845010 h 857716"/>
                      <a:gd name="connsiteX7" fmla="*/ 281940 w 1703381"/>
                      <a:gd name="connsiteY7" fmla="*/ 428450 h 857716"/>
                      <a:gd name="connsiteX8" fmla="*/ 303530 w 1703381"/>
                      <a:gd name="connsiteY8" fmla="*/ 851360 h 857716"/>
                      <a:gd name="connsiteX9" fmla="*/ 337820 w 1703381"/>
                      <a:gd name="connsiteY9" fmla="*/ 423370 h 857716"/>
                      <a:gd name="connsiteX10" fmla="*/ 379730 w 1703381"/>
                      <a:gd name="connsiteY10" fmla="*/ 18240 h 857716"/>
                      <a:gd name="connsiteX11" fmla="*/ 420370 w 1703381"/>
                      <a:gd name="connsiteY11" fmla="*/ 442420 h 857716"/>
                      <a:gd name="connsiteX12" fmla="*/ 469900 w 1703381"/>
                      <a:gd name="connsiteY12" fmla="*/ 19510 h 857716"/>
                      <a:gd name="connsiteX13" fmla="*/ 513080 w 1703381"/>
                      <a:gd name="connsiteY13" fmla="*/ 429720 h 857716"/>
                      <a:gd name="connsiteX14" fmla="*/ 539750 w 1703381"/>
                      <a:gd name="connsiteY14" fmla="*/ 13160 h 857716"/>
                      <a:gd name="connsiteX15" fmla="*/ 577850 w 1703381"/>
                      <a:gd name="connsiteY15" fmla="*/ 422100 h 857716"/>
                      <a:gd name="connsiteX16" fmla="*/ 600710 w 1703381"/>
                      <a:gd name="connsiteY16" fmla="*/ 850090 h 857716"/>
                      <a:gd name="connsiteX17" fmla="*/ 640080 w 1703381"/>
                      <a:gd name="connsiteY17" fmla="*/ 414480 h 857716"/>
                      <a:gd name="connsiteX18" fmla="*/ 666750 w 1703381"/>
                      <a:gd name="connsiteY18" fmla="*/ 10620 h 857716"/>
                      <a:gd name="connsiteX19" fmla="*/ 704850 w 1703381"/>
                      <a:gd name="connsiteY19" fmla="*/ 396700 h 857716"/>
                      <a:gd name="connsiteX20" fmla="*/ 725170 w 1703381"/>
                      <a:gd name="connsiteY20" fmla="*/ 8080 h 857716"/>
                      <a:gd name="connsiteX21" fmla="*/ 787400 w 1703381"/>
                      <a:gd name="connsiteY21" fmla="*/ 842470 h 857716"/>
                      <a:gd name="connsiteX22" fmla="*/ 849630 w 1703381"/>
                      <a:gd name="connsiteY22" fmla="*/ 417020 h 857716"/>
                      <a:gd name="connsiteX23" fmla="*/ 878840 w 1703381"/>
                      <a:gd name="connsiteY23" fmla="*/ 846280 h 857716"/>
                      <a:gd name="connsiteX24" fmla="*/ 932180 w 1703381"/>
                      <a:gd name="connsiteY24" fmla="*/ 417020 h 857716"/>
                      <a:gd name="connsiteX25" fmla="*/ 961390 w 1703381"/>
                      <a:gd name="connsiteY25" fmla="*/ 856440 h 857716"/>
                      <a:gd name="connsiteX26" fmla="*/ 1002030 w 1703381"/>
                      <a:gd name="connsiteY26" fmla="*/ 413210 h 857716"/>
                      <a:gd name="connsiteX27" fmla="*/ 1021080 w 1703381"/>
                      <a:gd name="connsiteY27" fmla="*/ 24590 h 857716"/>
                      <a:gd name="connsiteX28" fmla="*/ 1051560 w 1703381"/>
                      <a:gd name="connsiteY28" fmla="*/ 429720 h 857716"/>
                      <a:gd name="connsiteX29" fmla="*/ 1078230 w 1703381"/>
                      <a:gd name="connsiteY29" fmla="*/ 20780 h 857716"/>
                      <a:gd name="connsiteX30" fmla="*/ 1111250 w 1703381"/>
                      <a:gd name="connsiteY30" fmla="*/ 422100 h 857716"/>
                      <a:gd name="connsiteX31" fmla="*/ 1144270 w 1703381"/>
                      <a:gd name="connsiteY31" fmla="*/ 22050 h 857716"/>
                      <a:gd name="connsiteX32" fmla="*/ 1178560 w 1703381"/>
                      <a:gd name="connsiteY32" fmla="*/ 434800 h 857716"/>
                      <a:gd name="connsiteX33" fmla="*/ 1206500 w 1703381"/>
                      <a:gd name="connsiteY33" fmla="*/ 855170 h 857716"/>
                      <a:gd name="connsiteX34" fmla="*/ 1263650 w 1703381"/>
                      <a:gd name="connsiteY34" fmla="*/ 425910 h 857716"/>
                      <a:gd name="connsiteX35" fmla="*/ 1300480 w 1703381"/>
                      <a:gd name="connsiteY35" fmla="*/ 855170 h 857716"/>
                      <a:gd name="connsiteX36" fmla="*/ 1356360 w 1703381"/>
                      <a:gd name="connsiteY36" fmla="*/ 418290 h 857716"/>
                      <a:gd name="connsiteX37" fmla="*/ 1381760 w 1703381"/>
                      <a:gd name="connsiteY37" fmla="*/ 828500 h 857716"/>
                      <a:gd name="connsiteX38" fmla="*/ 1417320 w 1703381"/>
                      <a:gd name="connsiteY38" fmla="*/ 411940 h 857716"/>
                      <a:gd name="connsiteX39" fmla="*/ 1440180 w 1703381"/>
                      <a:gd name="connsiteY39" fmla="*/ 19510 h 857716"/>
                      <a:gd name="connsiteX40" fmla="*/ 1477010 w 1703381"/>
                      <a:gd name="connsiteY40" fmla="*/ 415750 h 857716"/>
                      <a:gd name="connsiteX41" fmla="*/ 1503680 w 1703381"/>
                      <a:gd name="connsiteY41" fmla="*/ 13160 h 857716"/>
                      <a:gd name="connsiteX42" fmla="*/ 1564640 w 1703381"/>
                      <a:gd name="connsiteY42" fmla="*/ 842470 h 857716"/>
                      <a:gd name="connsiteX43" fmla="*/ 1602740 w 1703381"/>
                      <a:gd name="connsiteY43" fmla="*/ 400510 h 857716"/>
                      <a:gd name="connsiteX44" fmla="*/ 1631950 w 1703381"/>
                      <a:gd name="connsiteY44" fmla="*/ 827230 h 857716"/>
                      <a:gd name="connsiteX45" fmla="*/ 1696720 w 1703381"/>
                      <a:gd name="connsiteY45" fmla="*/ 443690 h 857716"/>
                      <a:gd name="connsiteX46" fmla="*/ 1697990 w 1703381"/>
                      <a:gd name="connsiteY46" fmla="*/ 411940 h 85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</a:cxnLst>
                    <a:rect l="l" t="t" r="r" b="b"/>
                    <a:pathLst>
                      <a:path w="1703381" h="857716">
                        <a:moveTo>
                          <a:pt x="0" y="484330"/>
                        </a:moveTo>
                        <a:cubicBezTo>
                          <a:pt x="13441" y="220487"/>
                          <a:pt x="26882" y="-43355"/>
                          <a:pt x="46990" y="16970"/>
                        </a:cubicBezTo>
                        <a:cubicBezTo>
                          <a:pt x="67098" y="77295"/>
                          <a:pt x="103293" y="776853"/>
                          <a:pt x="120650" y="846280"/>
                        </a:cubicBezTo>
                        <a:cubicBezTo>
                          <a:pt x="138007" y="915707"/>
                          <a:pt x="140547" y="431625"/>
                          <a:pt x="151130" y="433530"/>
                        </a:cubicBezTo>
                        <a:cubicBezTo>
                          <a:pt x="161713" y="435435"/>
                          <a:pt x="172720" y="859615"/>
                          <a:pt x="184150" y="857710"/>
                        </a:cubicBezTo>
                        <a:cubicBezTo>
                          <a:pt x="195580" y="855805"/>
                          <a:pt x="210397" y="424217"/>
                          <a:pt x="219710" y="422100"/>
                        </a:cubicBezTo>
                        <a:cubicBezTo>
                          <a:pt x="229023" y="419983"/>
                          <a:pt x="229658" y="843952"/>
                          <a:pt x="240030" y="845010"/>
                        </a:cubicBezTo>
                        <a:cubicBezTo>
                          <a:pt x="250402" y="846068"/>
                          <a:pt x="271357" y="427392"/>
                          <a:pt x="281940" y="428450"/>
                        </a:cubicBezTo>
                        <a:cubicBezTo>
                          <a:pt x="292523" y="429508"/>
                          <a:pt x="294217" y="852207"/>
                          <a:pt x="303530" y="851360"/>
                        </a:cubicBezTo>
                        <a:cubicBezTo>
                          <a:pt x="312843" y="850513"/>
                          <a:pt x="325120" y="562223"/>
                          <a:pt x="337820" y="423370"/>
                        </a:cubicBezTo>
                        <a:cubicBezTo>
                          <a:pt x="350520" y="284517"/>
                          <a:pt x="365972" y="15065"/>
                          <a:pt x="379730" y="18240"/>
                        </a:cubicBezTo>
                        <a:cubicBezTo>
                          <a:pt x="393488" y="21415"/>
                          <a:pt x="405342" y="442208"/>
                          <a:pt x="420370" y="442420"/>
                        </a:cubicBezTo>
                        <a:cubicBezTo>
                          <a:pt x="435398" y="442632"/>
                          <a:pt x="454448" y="21627"/>
                          <a:pt x="469900" y="19510"/>
                        </a:cubicBezTo>
                        <a:cubicBezTo>
                          <a:pt x="485352" y="17393"/>
                          <a:pt x="501438" y="430778"/>
                          <a:pt x="513080" y="429720"/>
                        </a:cubicBezTo>
                        <a:cubicBezTo>
                          <a:pt x="524722" y="428662"/>
                          <a:pt x="528955" y="14430"/>
                          <a:pt x="539750" y="13160"/>
                        </a:cubicBezTo>
                        <a:cubicBezTo>
                          <a:pt x="550545" y="11890"/>
                          <a:pt x="567690" y="282612"/>
                          <a:pt x="577850" y="422100"/>
                        </a:cubicBezTo>
                        <a:cubicBezTo>
                          <a:pt x="588010" y="561588"/>
                          <a:pt x="590338" y="851360"/>
                          <a:pt x="600710" y="850090"/>
                        </a:cubicBezTo>
                        <a:cubicBezTo>
                          <a:pt x="611082" y="848820"/>
                          <a:pt x="629073" y="554392"/>
                          <a:pt x="640080" y="414480"/>
                        </a:cubicBezTo>
                        <a:cubicBezTo>
                          <a:pt x="651087" y="274568"/>
                          <a:pt x="655955" y="13583"/>
                          <a:pt x="666750" y="10620"/>
                        </a:cubicBezTo>
                        <a:cubicBezTo>
                          <a:pt x="677545" y="7657"/>
                          <a:pt x="695113" y="397123"/>
                          <a:pt x="704850" y="396700"/>
                        </a:cubicBezTo>
                        <a:cubicBezTo>
                          <a:pt x="714587" y="396277"/>
                          <a:pt x="711412" y="-66215"/>
                          <a:pt x="725170" y="8080"/>
                        </a:cubicBezTo>
                        <a:cubicBezTo>
                          <a:pt x="738928" y="82375"/>
                          <a:pt x="766657" y="774313"/>
                          <a:pt x="787400" y="842470"/>
                        </a:cubicBezTo>
                        <a:cubicBezTo>
                          <a:pt x="808143" y="910627"/>
                          <a:pt x="834390" y="416385"/>
                          <a:pt x="849630" y="417020"/>
                        </a:cubicBezTo>
                        <a:cubicBezTo>
                          <a:pt x="864870" y="417655"/>
                          <a:pt x="865082" y="846280"/>
                          <a:pt x="878840" y="846280"/>
                        </a:cubicBezTo>
                        <a:cubicBezTo>
                          <a:pt x="892598" y="846280"/>
                          <a:pt x="918422" y="415327"/>
                          <a:pt x="932180" y="417020"/>
                        </a:cubicBezTo>
                        <a:cubicBezTo>
                          <a:pt x="945938" y="418713"/>
                          <a:pt x="949748" y="857075"/>
                          <a:pt x="961390" y="856440"/>
                        </a:cubicBezTo>
                        <a:cubicBezTo>
                          <a:pt x="973032" y="855805"/>
                          <a:pt x="992082" y="551852"/>
                          <a:pt x="1002030" y="413210"/>
                        </a:cubicBezTo>
                        <a:cubicBezTo>
                          <a:pt x="1011978" y="274568"/>
                          <a:pt x="1012825" y="21838"/>
                          <a:pt x="1021080" y="24590"/>
                        </a:cubicBezTo>
                        <a:cubicBezTo>
                          <a:pt x="1029335" y="27342"/>
                          <a:pt x="1042035" y="430355"/>
                          <a:pt x="1051560" y="429720"/>
                        </a:cubicBezTo>
                        <a:cubicBezTo>
                          <a:pt x="1061085" y="429085"/>
                          <a:pt x="1068282" y="22050"/>
                          <a:pt x="1078230" y="20780"/>
                        </a:cubicBezTo>
                        <a:cubicBezTo>
                          <a:pt x="1088178" y="19510"/>
                          <a:pt x="1100243" y="421888"/>
                          <a:pt x="1111250" y="422100"/>
                        </a:cubicBezTo>
                        <a:cubicBezTo>
                          <a:pt x="1122257" y="422312"/>
                          <a:pt x="1133052" y="19933"/>
                          <a:pt x="1144270" y="22050"/>
                        </a:cubicBezTo>
                        <a:cubicBezTo>
                          <a:pt x="1155488" y="24167"/>
                          <a:pt x="1168188" y="295947"/>
                          <a:pt x="1178560" y="434800"/>
                        </a:cubicBezTo>
                        <a:cubicBezTo>
                          <a:pt x="1188932" y="573653"/>
                          <a:pt x="1192318" y="856652"/>
                          <a:pt x="1206500" y="855170"/>
                        </a:cubicBezTo>
                        <a:cubicBezTo>
                          <a:pt x="1220682" y="853688"/>
                          <a:pt x="1247987" y="425910"/>
                          <a:pt x="1263650" y="425910"/>
                        </a:cubicBezTo>
                        <a:cubicBezTo>
                          <a:pt x="1279313" y="425910"/>
                          <a:pt x="1285028" y="856440"/>
                          <a:pt x="1300480" y="855170"/>
                        </a:cubicBezTo>
                        <a:cubicBezTo>
                          <a:pt x="1315932" y="853900"/>
                          <a:pt x="1342813" y="422735"/>
                          <a:pt x="1356360" y="418290"/>
                        </a:cubicBezTo>
                        <a:cubicBezTo>
                          <a:pt x="1369907" y="413845"/>
                          <a:pt x="1371600" y="829558"/>
                          <a:pt x="1381760" y="828500"/>
                        </a:cubicBezTo>
                        <a:cubicBezTo>
                          <a:pt x="1391920" y="827442"/>
                          <a:pt x="1407583" y="546772"/>
                          <a:pt x="1417320" y="411940"/>
                        </a:cubicBezTo>
                        <a:cubicBezTo>
                          <a:pt x="1427057" y="277108"/>
                          <a:pt x="1430232" y="18875"/>
                          <a:pt x="1440180" y="19510"/>
                        </a:cubicBezTo>
                        <a:cubicBezTo>
                          <a:pt x="1450128" y="20145"/>
                          <a:pt x="1466427" y="416808"/>
                          <a:pt x="1477010" y="415750"/>
                        </a:cubicBezTo>
                        <a:cubicBezTo>
                          <a:pt x="1487593" y="414692"/>
                          <a:pt x="1489075" y="-57960"/>
                          <a:pt x="1503680" y="13160"/>
                        </a:cubicBezTo>
                        <a:cubicBezTo>
                          <a:pt x="1518285" y="84280"/>
                          <a:pt x="1548130" y="777912"/>
                          <a:pt x="1564640" y="842470"/>
                        </a:cubicBezTo>
                        <a:cubicBezTo>
                          <a:pt x="1581150" y="907028"/>
                          <a:pt x="1591522" y="403050"/>
                          <a:pt x="1602740" y="400510"/>
                        </a:cubicBezTo>
                        <a:cubicBezTo>
                          <a:pt x="1613958" y="397970"/>
                          <a:pt x="1616287" y="820033"/>
                          <a:pt x="1631950" y="827230"/>
                        </a:cubicBezTo>
                        <a:cubicBezTo>
                          <a:pt x="1647613" y="834427"/>
                          <a:pt x="1685713" y="512905"/>
                          <a:pt x="1696720" y="443690"/>
                        </a:cubicBezTo>
                        <a:cubicBezTo>
                          <a:pt x="1707727" y="374475"/>
                          <a:pt x="1702858" y="393207"/>
                          <a:pt x="1697990" y="411940"/>
                        </a:cubicBezTo>
                      </a:path>
                    </a:pathLst>
                  </a:custGeom>
                  <a:ln w="19050">
                    <a:solidFill>
                      <a:srgbClr val="0070C0"/>
                    </a:solidFill>
                  </a:ln>
                </p:spPr>
                <p:style>
                  <a:lnRef idx="1">
                    <a:schemeClr val="accent4"/>
                  </a:lnRef>
                  <a:fillRef idx="0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cxnSp>
                <p:nvCxnSpPr>
                  <p:cNvPr id="1057" name="Straight Connector 1056">
                    <a:extLst>
                      <a:ext uri="{FF2B5EF4-FFF2-40B4-BE49-F238E27FC236}">
                        <a16:creationId xmlns:a16="http://schemas.microsoft.com/office/drawing/2014/main" id="{86CAAC0B-43F2-17C2-6A1B-E859A5EF073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157555" y="3861563"/>
                    <a:ext cx="0" cy="1085259"/>
                  </a:xfrm>
                  <a:prstGeom prst="line">
                    <a:avLst/>
                  </a:prstGeom>
                  <a:ln w="19050">
                    <a:solidFill>
                      <a:schemeClr val="bg2">
                        <a:lumMod val="75000"/>
                      </a:schemeClr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8" name="Straight Connector 1057">
                    <a:extLst>
                      <a:ext uri="{FF2B5EF4-FFF2-40B4-BE49-F238E27FC236}">
                        <a16:creationId xmlns:a16="http://schemas.microsoft.com/office/drawing/2014/main" id="{1CEA5FF4-9516-D2AD-D4F6-C2374BDBB84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096977" y="3861563"/>
                    <a:ext cx="0" cy="1085259"/>
                  </a:xfrm>
                  <a:prstGeom prst="line">
                    <a:avLst/>
                  </a:prstGeom>
                  <a:ln w="19050">
                    <a:solidFill>
                      <a:schemeClr val="bg2">
                        <a:lumMod val="75000"/>
                      </a:schemeClr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059" name="Rectangle 1058">
                        <a:extLst>
                          <a:ext uri="{FF2B5EF4-FFF2-40B4-BE49-F238E27FC236}">
                            <a16:creationId xmlns:a16="http://schemas.microsoft.com/office/drawing/2014/main" id="{20D174C0-0EE9-9350-A5C9-409208DA21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31824" y="4865172"/>
                        <a:ext cx="716478" cy="390748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𝑐h𝑖𝑝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dirty="0"/>
                      </a:p>
                    </p:txBody>
                  </p:sp>
                </mc:Choice>
                <mc:Fallback xmlns="">
                  <p:sp>
                    <p:nvSpPr>
                      <p:cNvPr id="1059" name="Rectangle 1058">
                        <a:extLst>
                          <a:ext uri="{FF2B5EF4-FFF2-40B4-BE49-F238E27FC236}">
                            <a16:creationId xmlns:a16="http://schemas.microsoft.com/office/drawing/2014/main" id="{20D174C0-0EE9-9350-A5C9-409208DA21B1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931824" y="4865172"/>
                        <a:ext cx="716478" cy="390748"/>
                      </a:xfrm>
                      <a:prstGeom prst="rect">
                        <a:avLst/>
                      </a:prstGeom>
                      <a:blipFill>
                        <a:blip r:embed="rId12"/>
                        <a:stretch>
                          <a:fillRect b="-1666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61" name="TextBox 1060">
                      <a:extLst>
                        <a:ext uri="{FF2B5EF4-FFF2-40B4-BE49-F238E27FC236}">
                          <a16:creationId xmlns:a16="http://schemas.microsoft.com/office/drawing/2014/main" id="{E7F574A7-E64A-BB74-54CC-FD73BF06F58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282481" y="5224871"/>
                      <a:ext cx="1858779" cy="54848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dirty="0">
                          <a:latin typeface="Gill Sans MT" panose="020B0502020104020203" pitchFamily="34" charset="0"/>
                        </a:rPr>
                        <a:t>Bandwidth = </a:t>
                      </a:r>
                      <a14:m>
                        <m:oMath xmlns:m="http://schemas.openxmlformats.org/officeDocument/2006/math"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𝑐h𝑖𝑝</m:t>
                                  </m:r>
                                </m:sub>
                              </m:sSub>
                            </m:den>
                          </m:f>
                        </m:oMath>
                      </a14:m>
                      <a:endParaRPr lang="en-GB" dirty="0">
                        <a:latin typeface="Gill Sans MT" panose="020B0502020104020203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061" name="TextBox 1060">
                      <a:extLst>
                        <a:ext uri="{FF2B5EF4-FFF2-40B4-BE49-F238E27FC236}">
                          <a16:creationId xmlns:a16="http://schemas.microsoft.com/office/drawing/2014/main" id="{E7F574A7-E64A-BB74-54CC-FD73BF06F58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282481" y="5224871"/>
                      <a:ext cx="1858779" cy="548483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l="-2623" b="-444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62" name="TextBox 1061">
                      <a:extLst>
                        <a:ext uri="{FF2B5EF4-FFF2-40B4-BE49-F238E27FC236}">
                          <a16:creationId xmlns:a16="http://schemas.microsoft.com/office/drawing/2014/main" id="{8964A62D-12EB-ECE0-DA3E-640F8179D98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911388" y="5680448"/>
                      <a:ext cx="2600968" cy="5548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dirty="0">
                          <a:latin typeface="Gill Sans MT" panose="020B0502020104020203" pitchFamily="34" charset="0"/>
                        </a:rPr>
                        <a:t>Time × Bandwidth = </a:t>
                      </a:r>
                      <a14:m>
                        <m:oMath xmlns:m="http://schemas.openxmlformats.org/officeDocument/2006/math"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𝑐h𝑖𝑝</m:t>
                                  </m:r>
                                </m:sub>
                              </m:sSub>
                            </m:den>
                          </m:f>
                        </m:oMath>
                      </a14:m>
                      <a:endParaRPr lang="en-GB" dirty="0">
                        <a:latin typeface="Gill Sans MT" panose="020B0502020104020203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062" name="TextBox 1061">
                      <a:extLst>
                        <a:ext uri="{FF2B5EF4-FFF2-40B4-BE49-F238E27FC236}">
                          <a16:creationId xmlns:a16="http://schemas.microsoft.com/office/drawing/2014/main" id="{8964A62D-12EB-ECE0-DA3E-640F8179D98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911388" y="5680448"/>
                      <a:ext cx="2600968" cy="554832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l="-1639" b="-439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066" name="TextBox 1065">
                <a:extLst>
                  <a:ext uri="{FF2B5EF4-FFF2-40B4-BE49-F238E27FC236}">
                    <a16:creationId xmlns:a16="http://schemas.microsoft.com/office/drawing/2014/main" id="{35ED7DD6-22DF-70E6-6178-12576DA2B013}"/>
                  </a:ext>
                </a:extLst>
              </p:cNvPr>
              <p:cNvSpPr txBox="1"/>
              <p:nvPr/>
            </p:nvSpPr>
            <p:spPr>
              <a:xfrm>
                <a:off x="7279541" y="4399322"/>
                <a:ext cx="362980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5">
                        <a:lumMod val="50000"/>
                      </a:schemeClr>
                    </a:solidFill>
                    <a:latin typeface="Gill Sans MT" panose="020B0502020104020203" pitchFamily="34" charset="0"/>
                  </a:rPr>
                  <a:t>Phase Coded Waveform</a:t>
                </a:r>
                <a:endParaRPr lang="en-GB" sz="2400" b="1" dirty="0">
                  <a:solidFill>
                    <a:schemeClr val="accent5">
                      <a:lumMod val="50000"/>
                    </a:schemeClr>
                  </a:solidFill>
                  <a:latin typeface="Gill Sans MT" panose="020B05020201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012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Folded Corner 3">
            <a:extLst>
              <a:ext uri="{FF2B5EF4-FFF2-40B4-BE49-F238E27FC236}">
                <a16:creationId xmlns:a16="http://schemas.microsoft.com/office/drawing/2014/main" id="{EF25F76A-B553-BC12-FC40-120A66A5B43B}"/>
              </a:ext>
            </a:extLst>
          </p:cNvPr>
          <p:cNvSpPr/>
          <p:nvPr/>
        </p:nvSpPr>
        <p:spPr>
          <a:xfrm>
            <a:off x="6920089" y="1095065"/>
            <a:ext cx="5239053" cy="5088471"/>
          </a:xfrm>
          <a:prstGeom prst="foldedCorner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C4C9013-A2AB-D51C-1859-697027390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858" y="239083"/>
            <a:ext cx="11362565" cy="4762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latin typeface="Gill Sans MT" panose="020B0502020104020203" pitchFamily="34" charset="77"/>
                <a:cs typeface="Arial"/>
              </a:rPr>
              <a:t>Ambiguity Functions</a:t>
            </a:r>
          </a:p>
        </p:txBody>
      </p:sp>
      <p:sp>
        <p:nvSpPr>
          <p:cNvPr id="9" name="Rectangle: Rounded Corners 43">
            <a:extLst>
              <a:ext uri="{FF2B5EF4-FFF2-40B4-BE49-F238E27FC236}">
                <a16:creationId xmlns:a16="http://schemas.microsoft.com/office/drawing/2014/main" id="{24DD8EA7-00AD-7C64-6C71-295C34EBEE8A}"/>
              </a:ext>
            </a:extLst>
          </p:cNvPr>
          <p:cNvSpPr/>
          <p:nvPr/>
        </p:nvSpPr>
        <p:spPr>
          <a:xfrm>
            <a:off x="32858" y="750050"/>
            <a:ext cx="5828214" cy="107807"/>
          </a:xfrm>
          <a:prstGeom prst="roundRect">
            <a:avLst>
              <a:gd name="adj" fmla="val 13031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0E9FF5-4920-4BC7-90EF-E42DECE22BC4}"/>
              </a:ext>
            </a:extLst>
          </p:cNvPr>
          <p:cNvSpPr/>
          <p:nvPr/>
        </p:nvSpPr>
        <p:spPr>
          <a:xfrm>
            <a:off x="32858" y="1095066"/>
            <a:ext cx="6887231" cy="46474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Gill Sans MT" panose="020B0502020104020203" pitchFamily="34" charset="0"/>
              </a:rPr>
              <a:t>Ambiguity function contains information 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range resolution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range sidelobe level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range ambiguity spacing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Doppler resolution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Doppler sidelobe level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Doppler ambiguity spacing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ill Sans MT" panose="020B0502020104020203" pitchFamily="34" charset="0"/>
            </a:endParaRPr>
          </a:p>
          <a:p>
            <a:r>
              <a:rPr lang="en-US" sz="2800" dirty="0">
                <a:solidFill>
                  <a:srgbClr val="00B050"/>
                </a:solidFill>
                <a:latin typeface="Gill Sans MT" panose="020B0502020104020203" pitchFamily="34" charset="0"/>
              </a:rPr>
              <a:t>Ideal</a:t>
            </a:r>
            <a:r>
              <a:rPr lang="en-US" sz="2800" dirty="0">
                <a:latin typeface="Gill Sans MT" panose="020B0502020104020203" pitchFamily="34" charset="0"/>
              </a:rPr>
              <a:t> ambiguity function :  </a:t>
            </a:r>
            <a:r>
              <a:rPr lang="en-US" sz="2800" dirty="0">
                <a:solidFill>
                  <a:srgbClr val="7030A0"/>
                </a:solidFill>
                <a:latin typeface="Gill Sans MT" panose="020B0502020104020203" pitchFamily="34" charset="0"/>
              </a:rPr>
              <a:t>thumbtack</a:t>
            </a:r>
            <a:r>
              <a:rPr lang="en-US" sz="2800" dirty="0">
                <a:latin typeface="Gill Sans MT" panose="020B0502020104020203" pitchFamily="34" charset="0"/>
              </a:rPr>
              <a:t> –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i.e. an infinitely-narrow spike at the origin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infinitely-high resolution in range and Doppler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no sidelobes, and no ambiguities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646332-2173-526C-6CFA-9352544E5C73}"/>
                  </a:ext>
                </a:extLst>
              </p:cNvPr>
              <p:cNvSpPr txBox="1"/>
              <p:nvPr/>
            </p:nvSpPr>
            <p:spPr>
              <a:xfrm>
                <a:off x="7225897" y="1584084"/>
                <a:ext cx="4933245" cy="43445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d>
                      <m:dPr>
                        <m:ctrlP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000" b="1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  Transmitted Waveform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b="1" dirty="0">
                  <a:solidFill>
                    <a:schemeClr val="bg1"/>
                  </a:solidFill>
                  <a:latin typeface="Gill Sans MT" panose="020B0502020104020203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𝒓</m:t>
                    </m:r>
                    <m:d>
                      <m:dPr>
                        <m:ctrlP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2000" b="1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Received Waveform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𝒓</m:t>
                    </m:r>
                    <m:d>
                      <m:dPr>
                        <m:ctrlP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d>
                      <m:dPr>
                        <m:ctrlP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sSup>
                      <m:sSupPr>
                        <m:ctrlP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  <m: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  <m:sub>
                            <m:r>
                              <a:rPr lang="en-US" sz="2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sub>
                        </m:sSub>
                        <m: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p>
                    </m:sSup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b="1" dirty="0">
                  <a:solidFill>
                    <a:schemeClr val="bg1"/>
                  </a:solidFill>
                  <a:latin typeface="Gill Sans MT" panose="020B0502020104020203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b="1" dirty="0">
                  <a:solidFill>
                    <a:schemeClr val="bg1"/>
                  </a:solidFill>
                  <a:latin typeface="Gill Sans MT" panose="020B0502020104020203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Receiver filter :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𝒉</m:t>
                    </m:r>
                    <m:d>
                      <m:dPr>
                        <m:ctrlP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endParaRPr lang="en-US" sz="2000" b="1" dirty="0">
                  <a:solidFill>
                    <a:schemeClr val="bg1"/>
                  </a:solidFill>
                  <a:latin typeface="Gill Sans MT" panose="020B0502020104020203" pitchFamily="34" charset="0"/>
                </a:endParaRPr>
              </a:p>
              <a:p>
                <a:endParaRPr lang="en-US" sz="2000" b="1" dirty="0">
                  <a:solidFill>
                    <a:schemeClr val="bg1"/>
                  </a:solidFill>
                  <a:latin typeface="Gill Sans MT" panose="020B0502020104020203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Output of the receiver filter at time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𝝌</m:t>
                      </m:r>
                      <m:d>
                        <m:dPr>
                          <m:ctrlP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𝝉</m:t>
                          </m:r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sub>
                          </m:sSub>
                        </m:e>
                      </m:d>
                      <m:r>
                        <a:rPr lang="en-US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=∫</m:t>
                      </m:r>
                      <m:r>
                        <a:rPr lang="en-US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d>
                        <m:dPr>
                          <m:ctrlP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sSup>
                        <m:sSupPr>
                          <m:ctrlP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𝝉</m:t>
                          </m:r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𝒅𝒕</m:t>
                      </m:r>
                    </m:oMath>
                  </m:oMathPara>
                </a14:m>
                <a:endParaRPr lang="en-US" sz="2000" b="1" dirty="0">
                  <a:solidFill>
                    <a:schemeClr val="bg1"/>
                  </a:solidFill>
                  <a:latin typeface="Gill Sans MT" panose="020B0502020104020203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b="1" dirty="0">
                  <a:solidFill>
                    <a:schemeClr val="bg1"/>
                  </a:solidFill>
                  <a:latin typeface="Gill Sans MT" panose="020B0502020104020203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𝝌</m:t>
                    </m:r>
                    <m:d>
                      <m:dPr>
                        <m:ctrlP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𝝉</m:t>
                        </m:r>
                        <m: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  <m:sub>
                            <m:r>
                              <a:rPr lang="en-US" sz="2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sub>
                        </m:sSub>
                      </m:e>
                    </m:d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=∫</m:t>
                    </m:r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d>
                      <m:dPr>
                        <m:ctrlP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sSup>
                      <m:sSupPr>
                        <m:ctrlP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</m:d>
                    <m:sSup>
                      <m:sSupPr>
                        <m:ctrlP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  <m: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  <m:sub>
                            <m:r>
                              <a:rPr lang="en-US" sz="2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sub>
                        </m:sSub>
                        <m:r>
                          <a:rPr lang="en-US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p>
                    </m:sSup>
                    <m:r>
                      <a:rPr lang="en-US" sz="2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𝒅𝒕</m:t>
                    </m:r>
                  </m:oMath>
                </a14:m>
                <a:endParaRPr lang="en-US" sz="2000" b="1" dirty="0">
                  <a:solidFill>
                    <a:schemeClr val="bg1"/>
                  </a:solidFill>
                  <a:latin typeface="Gill Sans MT" panose="020B0502020104020203" pitchFamily="34" charset="0"/>
                </a:endParaRPr>
              </a:p>
              <a:p>
                <a:r>
                  <a:rPr lang="en-US" sz="2000" b="1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	Ambiguity Function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b="1" dirty="0">
                  <a:solidFill>
                    <a:schemeClr val="bg1"/>
                  </a:solidFill>
                  <a:latin typeface="Gill Sans MT" panose="020B0502020104020203" pitchFamily="34" charset="0"/>
                </a:endParaRPr>
              </a:p>
              <a:p>
                <a:endParaRPr lang="en-US" sz="2000" dirty="0"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646332-2173-526C-6CFA-9352544E5C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5897" y="1584084"/>
                <a:ext cx="4933245" cy="4344587"/>
              </a:xfrm>
              <a:prstGeom prst="rect">
                <a:avLst/>
              </a:prstGeom>
              <a:blipFill>
                <a:blip r:embed="rId2"/>
                <a:stretch>
                  <a:fillRect l="-2963" t="-18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787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C4C9013-A2AB-D51C-1859-697027390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858" y="239083"/>
            <a:ext cx="11362565" cy="4762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latin typeface="Gill Sans MT" panose="020B0502020104020203" pitchFamily="34" charset="77"/>
                <a:cs typeface="Arial"/>
              </a:rPr>
              <a:t>Ambiguity Functions</a:t>
            </a:r>
          </a:p>
        </p:txBody>
      </p:sp>
      <p:sp>
        <p:nvSpPr>
          <p:cNvPr id="9" name="Rectangle: Rounded Corners 43">
            <a:extLst>
              <a:ext uri="{FF2B5EF4-FFF2-40B4-BE49-F238E27FC236}">
                <a16:creationId xmlns:a16="http://schemas.microsoft.com/office/drawing/2014/main" id="{24DD8EA7-00AD-7C64-6C71-295C34EBEE8A}"/>
              </a:ext>
            </a:extLst>
          </p:cNvPr>
          <p:cNvSpPr/>
          <p:nvPr/>
        </p:nvSpPr>
        <p:spPr>
          <a:xfrm>
            <a:off x="32858" y="750050"/>
            <a:ext cx="5828214" cy="107807"/>
          </a:xfrm>
          <a:prstGeom prst="roundRect">
            <a:avLst>
              <a:gd name="adj" fmla="val 13031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5352CA2-4B36-1D96-4834-85393B4D44EA}"/>
              </a:ext>
            </a:extLst>
          </p:cNvPr>
          <p:cNvGrpSpPr/>
          <p:nvPr/>
        </p:nvGrpSpPr>
        <p:grpSpPr>
          <a:xfrm>
            <a:off x="125989" y="906726"/>
            <a:ext cx="11973442" cy="3029518"/>
            <a:chOff x="125989" y="906726"/>
            <a:chExt cx="11973442" cy="3029518"/>
          </a:xfrm>
        </p:grpSpPr>
        <p:pic>
          <p:nvPicPr>
            <p:cNvPr id="28682" name="Picture 10">
              <a:extLst>
                <a:ext uri="{FF2B5EF4-FFF2-40B4-BE49-F238E27FC236}">
                  <a16:creationId xmlns:a16="http://schemas.microsoft.com/office/drawing/2014/main" id="{F0667081-ECF8-464D-E46D-4EEC36EAFC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745" y="1071124"/>
              <a:ext cx="4297680" cy="2865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684" name="Picture 12">
              <a:extLst>
                <a:ext uri="{FF2B5EF4-FFF2-40B4-BE49-F238E27FC236}">
                  <a16:creationId xmlns:a16="http://schemas.microsoft.com/office/drawing/2014/main" id="{7E7EAF1A-57DE-A557-A760-9AAA8DDD55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7957" y="1101604"/>
              <a:ext cx="3779520" cy="2834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686" name="Picture 14">
              <a:extLst>
                <a:ext uri="{FF2B5EF4-FFF2-40B4-BE49-F238E27FC236}">
                  <a16:creationId xmlns:a16="http://schemas.microsoft.com/office/drawing/2014/main" id="{0C26D840-7C80-1CAB-E1B9-F9D434337E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9911" y="1071124"/>
              <a:ext cx="3779520" cy="2834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0ACEB1D1-E9A0-B7AC-9515-9387806582B9}"/>
                    </a:ext>
                  </a:extLst>
                </p:cNvPr>
                <p:cNvSpPr txBox="1"/>
                <p:nvPr/>
              </p:nvSpPr>
              <p:spPr>
                <a:xfrm rot="16200000">
                  <a:off x="-618776" y="1651491"/>
                  <a:ext cx="2135862" cy="646331"/>
                </a:xfrm>
                <a:prstGeom prst="rect">
                  <a:avLst/>
                </a:prstGeom>
                <a:solidFill>
                  <a:schemeClr val="tx2"/>
                </a:solidFill>
              </p:spPr>
              <p:txBody>
                <a:bodyPr wrap="square">
                  <a:spAutoFit/>
                </a:bodyPr>
                <a:lstStyle/>
                <a:p>
                  <a:pPr algn="l" rtl="0" fontAlgn="base"/>
                  <a:r>
                    <a:rPr lang="en-US" sz="1800" b="1" i="0" u="none" strike="noStrike" dirty="0">
                      <a:solidFill>
                        <a:schemeClr val="bg1"/>
                      </a:solidFill>
                      <a:effectLst/>
                      <a:latin typeface="Gill Sans MT" panose="020B0502020104020203" pitchFamily="34" charset="0"/>
                    </a:rPr>
                    <a:t>Square pulse</a:t>
                  </a:r>
                </a:p>
                <a:p>
                  <a:pPr algn="l" rtl="0" fontAlgn="base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  <m:d>
                          <m:dPr>
                            <m:ctrlP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oMath>
                    </m:oMathPara>
                  </a14:m>
                  <a:endParaRPr lang="en-US" b="1" dirty="0">
                    <a:solidFill>
                      <a:schemeClr val="bg1"/>
                    </a:solidFill>
                    <a:latin typeface="Gill Sans MT" panose="020B0502020104020203" pitchFamily="34" charset="0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0ACEB1D1-E9A0-B7AC-9515-9387806582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618776" y="1651491"/>
                  <a:ext cx="2135862" cy="646331"/>
                </a:xfrm>
                <a:prstGeom prst="rect">
                  <a:avLst/>
                </a:prstGeom>
                <a:blipFill>
                  <a:blip r:embed="rId5"/>
                  <a:stretch>
                    <a:fillRect l="-5660" b="-2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9ADB530-04A3-D356-F974-74EA25A15D42}"/>
              </a:ext>
            </a:extLst>
          </p:cNvPr>
          <p:cNvGrpSpPr/>
          <p:nvPr/>
        </p:nvGrpSpPr>
        <p:grpSpPr>
          <a:xfrm>
            <a:off x="138270" y="3821994"/>
            <a:ext cx="11906749" cy="3036005"/>
            <a:chOff x="138270" y="3821994"/>
            <a:chExt cx="11906749" cy="3036005"/>
          </a:xfrm>
        </p:grpSpPr>
        <p:pic>
          <p:nvPicPr>
            <p:cNvPr id="28688" name="Picture 16" descr="undefined">
              <a:extLst>
                <a:ext uri="{FF2B5EF4-FFF2-40B4-BE49-F238E27FC236}">
                  <a16:creationId xmlns:a16="http://schemas.microsoft.com/office/drawing/2014/main" id="{888E8F27-E530-CDFA-C7F9-42F84BBD19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062" y="3821995"/>
              <a:ext cx="3908404" cy="2926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690" name="Picture 18">
              <a:extLst>
                <a:ext uri="{FF2B5EF4-FFF2-40B4-BE49-F238E27FC236}">
                  <a16:creationId xmlns:a16="http://schemas.microsoft.com/office/drawing/2014/main" id="{EC7D4B82-9DAA-F531-9099-5587A3BBDD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1907" y="3929774"/>
              <a:ext cx="3788095" cy="2858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692" name="Picture 20">
              <a:extLst>
                <a:ext uri="{FF2B5EF4-FFF2-40B4-BE49-F238E27FC236}">
                  <a16:creationId xmlns:a16="http://schemas.microsoft.com/office/drawing/2014/main" id="{28E42B1B-42F6-C9AE-0958-ED43F15296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0002" y="4026425"/>
              <a:ext cx="3435017" cy="2721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B295727-9AA8-5114-9195-4A497D0C77C0}"/>
                    </a:ext>
                  </a:extLst>
                </p:cNvPr>
                <p:cNvSpPr txBox="1"/>
                <p:nvPr/>
              </p:nvSpPr>
              <p:spPr>
                <a:xfrm rot="16200000">
                  <a:off x="-1068846" y="5029110"/>
                  <a:ext cx="3036005" cy="621773"/>
                </a:xfrm>
                <a:prstGeom prst="rect">
                  <a:avLst/>
                </a:prstGeom>
                <a:solidFill>
                  <a:schemeClr val="tx2"/>
                </a:solidFill>
              </p:spPr>
              <p:txBody>
                <a:bodyPr wrap="square">
                  <a:spAutoFit/>
                </a:bodyPr>
                <a:lstStyle/>
                <a:p>
                  <a:pPr algn="l" rtl="0" fontAlgn="base"/>
                  <a:r>
                    <a:rPr lang="en-US" sz="1800" b="1" i="0" u="none" strike="noStrike" dirty="0">
                      <a:solidFill>
                        <a:schemeClr val="bg1"/>
                      </a:solidFill>
                      <a:effectLst/>
                      <a:latin typeface="Gill Sans MT" panose="020B0502020104020203" pitchFamily="34" charset="0"/>
                    </a:rPr>
                    <a:t>FMCW</a:t>
                  </a:r>
                </a:p>
                <a:p>
                  <a:pPr algn="l" rtl="0" fontAlgn="base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  <m:d>
                          <m:dPr>
                            <m:ctrlPr>
                              <a:rPr lang="en-US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  <m:r>
                          <a:rPr lang="en-US" sz="1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sz="1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𝒋</m:t>
                            </m:r>
                            <m:r>
                              <a:rPr lang="en-US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  <m:r>
                              <a:rPr lang="en-US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( </m:t>
                            </m:r>
                            <m:sSub>
                              <m:sSubPr>
                                <m:ctrlPr>
                                  <a:rPr lang="en-US" sz="14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</m:e>
                              <m:sub>
                                <m:r>
                                  <a:rPr lang="en-US" sz="14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sub>
                            </m:sSub>
                            <m:r>
                              <a:rPr lang="en-US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  <m:r>
                              <a:rPr lang="en-US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 </m:t>
                            </m:r>
                            <m:r>
                              <a:rPr lang="en-US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𝝁</m:t>
                            </m:r>
                            <m:sSup>
                              <m:sSupPr>
                                <m:ctrlPr>
                                  <a:rPr lang="en-US" sz="14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  <m:sup>
                                <m:r>
                                  <a:rPr lang="en-US" sz="14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r>
                          <a:rPr lang="en-US" sz="1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1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1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en-US" sz="1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1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oMath>
                    </m:oMathPara>
                  </a14:m>
                  <a:endParaRPr lang="en-US" b="1" dirty="0">
                    <a:solidFill>
                      <a:schemeClr val="bg1"/>
                    </a:solidFill>
                    <a:latin typeface="Gill Sans MT" panose="020B0502020104020203" pitchFamily="34" charset="0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B295727-9AA8-5114-9195-4A497D0C77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1068846" y="5029110"/>
                  <a:ext cx="3036005" cy="621773"/>
                </a:xfrm>
                <a:prstGeom prst="rect">
                  <a:avLst/>
                </a:prstGeom>
                <a:blipFill>
                  <a:blip r:embed="rId9"/>
                  <a:stretch>
                    <a:fillRect l="-5882" b="-16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18F6667-21A4-2634-C53B-C9F66D11C7BA}"/>
              </a:ext>
            </a:extLst>
          </p:cNvPr>
          <p:cNvSpPr txBox="1"/>
          <p:nvPr/>
        </p:nvSpPr>
        <p:spPr>
          <a:xfrm>
            <a:off x="8745854" y="348756"/>
            <a:ext cx="3150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© </a:t>
            </a:r>
            <a:r>
              <a:rPr lang="en-US" dirty="0" err="1"/>
              <a:t>Radartutorial</a:t>
            </a:r>
            <a:r>
              <a:rPr lang="en-US" dirty="0"/>
              <a:t>, Pics from internet</a:t>
            </a:r>
          </a:p>
        </p:txBody>
      </p:sp>
    </p:spTree>
    <p:extLst>
      <p:ext uri="{BB962C8B-B14F-4D97-AF65-F5344CB8AC3E}">
        <p14:creationId xmlns:p14="http://schemas.microsoft.com/office/powerpoint/2010/main" val="350071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F97CB-B248-F997-9D95-235031CB3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EF3086D-524E-3803-5408-D285F99F2C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858" y="239083"/>
            <a:ext cx="11362565" cy="4762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latin typeface="Gill Sans MT" panose="020B0502020104020203" pitchFamily="34" charset="77"/>
                <a:cs typeface="Arial"/>
              </a:rPr>
              <a:t>Ambiguity Functions of FMCW</a:t>
            </a:r>
          </a:p>
        </p:txBody>
      </p:sp>
      <p:sp>
        <p:nvSpPr>
          <p:cNvPr id="9" name="Rectangle: Rounded Corners 43">
            <a:extLst>
              <a:ext uri="{FF2B5EF4-FFF2-40B4-BE49-F238E27FC236}">
                <a16:creationId xmlns:a16="http://schemas.microsoft.com/office/drawing/2014/main" id="{BBC2F439-5169-3747-FD65-E6D20157B69D}"/>
              </a:ext>
            </a:extLst>
          </p:cNvPr>
          <p:cNvSpPr/>
          <p:nvPr/>
        </p:nvSpPr>
        <p:spPr>
          <a:xfrm>
            <a:off x="32858" y="750050"/>
            <a:ext cx="5828214" cy="107807"/>
          </a:xfrm>
          <a:prstGeom prst="roundRect">
            <a:avLst>
              <a:gd name="adj" fmla="val 13031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F12D8A5-A3B2-5CB5-6CE9-99EC7EE1E216}"/>
                  </a:ext>
                </a:extLst>
              </p:cNvPr>
              <p:cNvSpPr txBox="1"/>
              <p:nvPr/>
            </p:nvSpPr>
            <p:spPr>
              <a:xfrm>
                <a:off x="382268" y="1104914"/>
                <a:ext cx="5084254" cy="525208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square">
                <a:spAutoFit/>
              </a:bodyPr>
              <a:lstStyle/>
              <a:p>
                <a:pPr algn="l" rtl="0" fontAlgn="base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𝒔</m:t>
                      </m:r>
                      <m:d>
                        <m:dPr>
                          <m:ctrlP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𝒋</m:t>
                          </m:r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 </m:t>
                          </m:r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 </m:t>
                          </m:r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  <m:sSup>
                            <m:sSupPr>
                              <m:ctrlP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p>
                              <m:r>
                                <a:rPr lang="en-US" sz="2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𝑻</m:t>
                      </m:r>
                    </m:oMath>
                  </m:oMathPara>
                </a14:m>
                <a:endParaRPr lang="en-US" sz="2400" b="1" dirty="0">
                  <a:solidFill>
                    <a:schemeClr val="bg1"/>
                  </a:solidFill>
                  <a:latin typeface="Gill Sans MT" panose="020B0502020104020203" pitchFamily="34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F12D8A5-A3B2-5CB5-6CE9-99EC7EE1E2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268" y="1104914"/>
                <a:ext cx="5084254" cy="52520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6" name="Picture 4" descr="Radartutorial">
            <a:extLst>
              <a:ext uri="{FF2B5EF4-FFF2-40B4-BE49-F238E27FC236}">
                <a16:creationId xmlns:a16="http://schemas.microsoft.com/office/drawing/2014/main" id="{94EB398E-7717-470B-E362-D1311C0EC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589" y="172478"/>
            <a:ext cx="5333143" cy="639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E7EECC-681B-5FE6-BBE6-43F6FE8EE5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539" r="50143"/>
          <a:stretch>
            <a:fillRect/>
          </a:stretch>
        </p:blipFill>
        <p:spPr>
          <a:xfrm>
            <a:off x="695325" y="1769612"/>
            <a:ext cx="4862838" cy="47101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ADEF92-7987-CCC7-FA66-7DD7692967A7}"/>
              </a:ext>
            </a:extLst>
          </p:cNvPr>
          <p:cNvSpPr txBox="1"/>
          <p:nvPr/>
        </p:nvSpPr>
        <p:spPr>
          <a:xfrm>
            <a:off x="8552310" y="157622"/>
            <a:ext cx="3771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© </a:t>
            </a:r>
            <a:r>
              <a:rPr lang="en-US" dirty="0" err="1"/>
              <a:t>Radartutorial</a:t>
            </a:r>
            <a:r>
              <a:rPr lang="en-US" dirty="0"/>
              <a:t>, Pics from internet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7AEEC2-EF99-2344-1918-79F505ADB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260" y="6214881"/>
            <a:ext cx="2485130" cy="52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6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AE403-4B97-6D46-BDEB-DF3A589B4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7F60EA9-CF51-E609-7D2D-B1B48DD811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858" y="239083"/>
            <a:ext cx="11362565" cy="4762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latin typeface="Gill Sans MT" panose="020B0502020104020203" pitchFamily="34" charset="77"/>
                <a:cs typeface="Arial"/>
              </a:rPr>
              <a:t>Ambiguity Functions</a:t>
            </a:r>
          </a:p>
        </p:txBody>
      </p:sp>
      <p:sp>
        <p:nvSpPr>
          <p:cNvPr id="9" name="Rectangle: Rounded Corners 43">
            <a:extLst>
              <a:ext uri="{FF2B5EF4-FFF2-40B4-BE49-F238E27FC236}">
                <a16:creationId xmlns:a16="http://schemas.microsoft.com/office/drawing/2014/main" id="{DCA585F3-C6D3-AA4E-D039-412024A73152}"/>
              </a:ext>
            </a:extLst>
          </p:cNvPr>
          <p:cNvSpPr/>
          <p:nvPr/>
        </p:nvSpPr>
        <p:spPr>
          <a:xfrm>
            <a:off x="32858" y="750050"/>
            <a:ext cx="5828214" cy="107807"/>
          </a:xfrm>
          <a:prstGeom prst="roundRect">
            <a:avLst>
              <a:gd name="adj" fmla="val 13031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4D7DF5-EDE5-D33A-26D3-491FDF16AE5E}"/>
              </a:ext>
            </a:extLst>
          </p:cNvPr>
          <p:cNvSpPr/>
          <p:nvPr/>
        </p:nvSpPr>
        <p:spPr>
          <a:xfrm>
            <a:off x="32858" y="1095066"/>
            <a:ext cx="5662995" cy="452431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Smaller main lobe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High sidelobes in range, 13 dB peak side lobe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Reminiscent of rectangular pulse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Classical method to reduce side lobes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Windowing at receive side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Mismatched Filter – SNR loss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Amplitude Modulation at the transmit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Widowing at transmit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0"/>
              </a:rPr>
              <a:t>Amplifier inefficiency</a:t>
            </a:r>
          </a:p>
          <a:p>
            <a:endParaRPr lang="en-US" sz="2400" dirty="0">
              <a:latin typeface="Gill Sans MT" panose="020B05020201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AC2205-4846-883B-61DC-89BC320D4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878" y="239083"/>
            <a:ext cx="4125815" cy="36689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43D24E-D3C6-18D1-3B09-56D6A1A92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9950" y="3613515"/>
            <a:ext cx="3648538" cy="324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29" y="120793"/>
            <a:ext cx="4464224" cy="692696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sz="4000" dirty="0"/>
              <a:t>Acknowledgements</a:t>
            </a:r>
            <a:endParaRPr lang="el-GR" sz="4000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3768C96-C9DD-9353-6D44-DA8A09B200FB}"/>
              </a:ext>
            </a:extLst>
          </p:cNvPr>
          <p:cNvSpPr txBox="1">
            <a:spLocks/>
          </p:cNvSpPr>
          <p:nvPr/>
        </p:nvSpPr>
        <p:spPr>
          <a:xfrm>
            <a:off x="1520115" y="2200404"/>
            <a:ext cx="4583259" cy="2457191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Gill Sans MT" panose="020B0502020104020203" pitchFamily="34" charset="77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MT" panose="020B0502020104020203" pitchFamily="34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Gill Sans MT" panose="020B0502020104020203" pitchFamily="34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Gill Sans MT" panose="020B0502020104020203" pitchFamily="34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Gill Sans MT" panose="020B0502020104020203" pitchFamily="34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indent="-304792" defTabSz="1219170" fontAlgn="base">
              <a:spcBef>
                <a:spcPts val="1000"/>
              </a:spcBef>
              <a:defRPr/>
            </a:pPr>
            <a:r>
              <a:rPr lang="en-US" sz="2400" dirty="0">
                <a:solidFill>
                  <a:prstClr val="black"/>
                </a:solidFill>
              </a:rPr>
              <a:t>Colleagues at SPARC</a:t>
            </a:r>
          </a:p>
          <a:p>
            <a:pPr marL="228594" indent="-304792" defTabSz="1219170" fontAlgn="base">
              <a:spcBef>
                <a:spcPts val="1000"/>
              </a:spcBef>
              <a:defRPr/>
            </a:pPr>
            <a:r>
              <a:rPr lang="en-US" sz="2400" dirty="0">
                <a:solidFill>
                  <a:prstClr val="black"/>
                </a:solidFill>
              </a:rPr>
              <a:t>Collaborators at IEE</a:t>
            </a:r>
          </a:p>
          <a:p>
            <a:pPr marL="228594" indent="-304792" defTabSz="1219170" fontAlgn="base">
              <a:spcBef>
                <a:spcPts val="1000"/>
              </a:spcBef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10" descr="Communicating your research | ERC: European Research Council">
            <a:extLst>
              <a:ext uri="{FF2B5EF4-FFF2-40B4-BE49-F238E27FC236}">
                <a16:creationId xmlns:a16="http://schemas.microsoft.com/office/drawing/2014/main" id="{E11D5961-DE68-09F6-B0A3-8699A72D1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219" y="133855"/>
            <a:ext cx="1211116" cy="121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438;p47">
            <a:extLst>
              <a:ext uri="{FF2B5EF4-FFF2-40B4-BE49-F238E27FC236}">
                <a16:creationId xmlns:a16="http://schemas.microsoft.com/office/drawing/2014/main" id="{B71B9328-6E7F-9732-5415-BD4D8D433EE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90219" y="1742342"/>
            <a:ext cx="1749831" cy="4580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556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C4C9013-A2AB-D51C-1859-697027390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858" y="239083"/>
            <a:ext cx="11362565" cy="4762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latin typeface="Gill Sans MT" panose="020B0502020104020203" pitchFamily="34" charset="77"/>
                <a:cs typeface="Arial"/>
              </a:rPr>
              <a:t>Ambiguity Functions</a:t>
            </a:r>
          </a:p>
        </p:txBody>
      </p:sp>
      <p:sp>
        <p:nvSpPr>
          <p:cNvPr id="9" name="Rectangle: Rounded Corners 43">
            <a:extLst>
              <a:ext uri="{FF2B5EF4-FFF2-40B4-BE49-F238E27FC236}">
                <a16:creationId xmlns:a16="http://schemas.microsoft.com/office/drawing/2014/main" id="{24DD8EA7-00AD-7C64-6C71-295C34EBEE8A}"/>
              </a:ext>
            </a:extLst>
          </p:cNvPr>
          <p:cNvSpPr/>
          <p:nvPr/>
        </p:nvSpPr>
        <p:spPr>
          <a:xfrm>
            <a:off x="32858" y="750050"/>
            <a:ext cx="5828214" cy="107807"/>
          </a:xfrm>
          <a:prstGeom prst="roundRect">
            <a:avLst>
              <a:gd name="adj" fmla="val 13031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ACEB1D1-E9A0-B7AC-9515-9387806582B9}"/>
                  </a:ext>
                </a:extLst>
              </p:cNvPr>
              <p:cNvSpPr txBox="1"/>
              <p:nvPr/>
            </p:nvSpPr>
            <p:spPr>
              <a:xfrm>
                <a:off x="510112" y="1199935"/>
                <a:ext cx="3553888" cy="1041375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square">
                <a:spAutoFit/>
              </a:bodyPr>
              <a:lstStyle/>
              <a:p>
                <a:pPr algn="l" rtl="0" fontAlgn="base"/>
                <a:r>
                  <a:rPr lang="en-US" sz="1800" b="1" i="0" u="none" strike="noStrike" dirty="0">
                    <a:solidFill>
                      <a:schemeClr val="bg1"/>
                    </a:solidFill>
                    <a:effectLst/>
                    <a:latin typeface="Gill Sans MT" panose="020B0502020104020203" pitchFamily="34" charset="0"/>
                  </a:rPr>
                  <a:t>Phase Code </a:t>
                </a:r>
              </a:p>
              <a:p>
                <a:pPr algn="l" rtl="0" fontAlgn="base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𝒔</m:t>
                      </m:r>
                      <m:d>
                        <m:dPr>
                          <m:ctrlP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b>
                          </m:sSub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b="1" dirty="0">
                  <a:solidFill>
                    <a:schemeClr val="bg1"/>
                  </a:solidFill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ACEB1D1-E9A0-B7AC-9515-938780658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112" y="1199935"/>
                <a:ext cx="3553888" cy="1041375"/>
              </a:xfrm>
              <a:prstGeom prst="rect">
                <a:avLst/>
              </a:prstGeom>
              <a:blipFill>
                <a:blip r:embed="rId2"/>
                <a:stretch>
                  <a:fillRect l="-1544" t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3A84EC40-9368-C913-9F6A-880B154F29B0}"/>
              </a:ext>
            </a:extLst>
          </p:cNvPr>
          <p:cNvGrpSpPr/>
          <p:nvPr/>
        </p:nvGrpSpPr>
        <p:grpSpPr>
          <a:xfrm>
            <a:off x="4989689" y="1337734"/>
            <a:ext cx="1998132" cy="1048267"/>
            <a:chOff x="4989689" y="1337734"/>
            <a:chExt cx="1998132" cy="10482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459B0E06-E4D9-77A2-D0B5-3164B68002B4}"/>
                    </a:ext>
                  </a:extLst>
                </p:cNvPr>
                <p:cNvSpPr/>
                <p:nvPr/>
              </p:nvSpPr>
              <p:spPr>
                <a:xfrm>
                  <a:off x="4989689" y="1343378"/>
                  <a:ext cx="349955" cy="406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1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459B0E06-E4D9-77A2-D0B5-3164B68002B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9689" y="1343378"/>
                  <a:ext cx="349955" cy="406400"/>
                </a:xfrm>
                <a:prstGeom prst="rect">
                  <a:avLst/>
                </a:prstGeom>
                <a:blipFill>
                  <a:blip r:embed="rId3"/>
                  <a:stretch>
                    <a:fillRect l="-16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1A63F88F-881F-A534-3C54-53088D8C9F48}"/>
                    </a:ext>
                  </a:extLst>
                </p:cNvPr>
                <p:cNvSpPr/>
                <p:nvPr/>
              </p:nvSpPr>
              <p:spPr>
                <a:xfrm>
                  <a:off x="5366840" y="1337734"/>
                  <a:ext cx="318141" cy="406400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1A63F88F-881F-A534-3C54-53088D8C9F4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6840" y="1337734"/>
                  <a:ext cx="318141" cy="406400"/>
                </a:xfrm>
                <a:prstGeom prst="rect">
                  <a:avLst/>
                </a:prstGeom>
                <a:blipFill>
                  <a:blip r:embed="rId4"/>
                  <a:stretch>
                    <a:fillRect l="-1272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A2C4EF5-D6C9-D88D-6E36-458442AA3A60}"/>
                </a:ext>
              </a:extLst>
            </p:cNvPr>
            <p:cNvSpPr/>
            <p:nvPr/>
          </p:nvSpPr>
          <p:spPr>
            <a:xfrm>
              <a:off x="5712177" y="1337734"/>
              <a:ext cx="349955" cy="4064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089238A4-E4A4-0EEF-F922-CAC272F50938}"/>
                    </a:ext>
                  </a:extLst>
                </p:cNvPr>
                <p:cNvSpPr/>
                <p:nvPr/>
              </p:nvSpPr>
              <p:spPr>
                <a:xfrm>
                  <a:off x="6637866" y="1339148"/>
                  <a:ext cx="349955" cy="406400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𝑵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089238A4-E4A4-0EEF-F922-CAC272F509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37866" y="1339148"/>
                  <a:ext cx="349955" cy="406400"/>
                </a:xfrm>
                <a:prstGeom prst="rect">
                  <a:avLst/>
                </a:prstGeom>
                <a:blipFill>
                  <a:blip r:embed="rId5"/>
                  <a:stretch>
                    <a:fillRect l="-42373" r="-271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7E4556EA-1CE9-7A28-8DCB-30089B9135C2}"/>
                    </a:ext>
                  </a:extLst>
                </p:cNvPr>
                <p:cNvSpPr/>
                <p:nvPr/>
              </p:nvSpPr>
              <p:spPr>
                <a:xfrm>
                  <a:off x="5728083" y="1337734"/>
                  <a:ext cx="318141" cy="406400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7E4556EA-1CE9-7A28-8DCB-30089B9135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8083" y="1337734"/>
                  <a:ext cx="318141" cy="406400"/>
                </a:xfrm>
                <a:prstGeom prst="rect">
                  <a:avLst/>
                </a:prstGeom>
                <a:blipFill>
                  <a:blip r:embed="rId6"/>
                  <a:stretch>
                    <a:fillRect l="-129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394D53C-B786-F0F3-D744-E6E1AA428D55}"/>
                </a:ext>
              </a:extLst>
            </p:cNvPr>
            <p:cNvCxnSpPr/>
            <p:nvPr/>
          </p:nvCxnSpPr>
          <p:spPr>
            <a:xfrm>
              <a:off x="4989689" y="1975556"/>
              <a:ext cx="349955" cy="0"/>
            </a:xfrm>
            <a:prstGeom prst="straightConnector1">
              <a:avLst/>
            </a:prstGeom>
            <a:ln w="38100">
              <a:solidFill>
                <a:srgbClr val="C32C4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4C6AD2B-CBF1-6512-28AC-AA28C17150A0}"/>
                    </a:ext>
                  </a:extLst>
                </p:cNvPr>
                <p:cNvSpPr txBox="1"/>
                <p:nvPr/>
              </p:nvSpPr>
              <p:spPr>
                <a:xfrm>
                  <a:off x="5023555" y="2016669"/>
                  <a:ext cx="28222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4C6AD2B-CBF1-6512-28AC-AA28C17150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23555" y="2016669"/>
                  <a:ext cx="282221" cy="369332"/>
                </a:xfrm>
                <a:prstGeom prst="rect">
                  <a:avLst/>
                </a:prstGeom>
                <a:blipFill>
                  <a:blip r:embed="rId7"/>
                  <a:stretch>
                    <a:fillRect r="-195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9940" name="Picture 4">
            <a:extLst>
              <a:ext uri="{FF2B5EF4-FFF2-40B4-BE49-F238E27FC236}">
                <a16:creationId xmlns:a16="http://schemas.microsoft.com/office/drawing/2014/main" id="{EA32390F-3F45-E462-5CAB-47D8309AC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78" y="3435362"/>
            <a:ext cx="3014450" cy="222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828AB20-35AE-238D-47A8-E25CFE00CF66}"/>
              </a:ext>
            </a:extLst>
          </p:cNvPr>
          <p:cNvSpPr txBox="1"/>
          <p:nvPr/>
        </p:nvSpPr>
        <p:spPr>
          <a:xfrm>
            <a:off x="124178" y="5840116"/>
            <a:ext cx="61637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9"/>
              </a:rPr>
              <a:t>© A generalized multivariate Student-t mixture model for Bayesian classification and clustering of radar waveforms (researchgate.net)</a:t>
            </a:r>
            <a:endParaRPr lang="en-US" dirty="0"/>
          </a:p>
        </p:txBody>
      </p:sp>
      <p:pic>
        <p:nvPicPr>
          <p:cNvPr id="39942" name="Picture 6">
            <a:extLst>
              <a:ext uri="{FF2B5EF4-FFF2-40B4-BE49-F238E27FC236}">
                <a16:creationId xmlns:a16="http://schemas.microsoft.com/office/drawing/2014/main" id="{D7834D0F-028E-57C8-8960-51FAE80B8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664" y="209480"/>
            <a:ext cx="4286281" cy="36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3" name="Picture 7">
            <a:extLst>
              <a:ext uri="{FF2B5EF4-FFF2-40B4-BE49-F238E27FC236}">
                <a16:creationId xmlns:a16="http://schemas.microsoft.com/office/drawing/2014/main" id="{1AB67712-ABFE-EC7A-CB57-B4DE7A727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030" y="3022562"/>
            <a:ext cx="3507582" cy="264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4" name="Picture 8">
            <a:extLst>
              <a:ext uri="{FF2B5EF4-FFF2-40B4-BE49-F238E27FC236}">
                <a16:creationId xmlns:a16="http://schemas.microsoft.com/office/drawing/2014/main" id="{03E37718-D06B-CA2D-007A-0ADAE310D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240" y="4042495"/>
            <a:ext cx="3125600" cy="235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974D605-E3B7-55C8-BB38-D80A51881AA7}"/>
                  </a:ext>
                </a:extLst>
              </p:cNvPr>
              <p:cNvSpPr txBox="1"/>
              <p:nvPr/>
            </p:nvSpPr>
            <p:spPr>
              <a:xfrm>
                <a:off x="277434" y="2553082"/>
                <a:ext cx="4286281" cy="646331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square">
                <a:spAutoFit/>
              </a:bodyPr>
              <a:lstStyle/>
              <a:p>
                <a:pPr algn="l" rtl="0" fontAlgn="base"/>
                <a:r>
                  <a:rPr lang="en-US" b="1" dirty="0">
                    <a:solidFill>
                      <a:schemeClr val="bg1"/>
                    </a:solidFill>
                    <a:latin typeface="Gill Sans MT" panose="020B0502020104020203" pitchFamily="34" charset="0"/>
                  </a:rPr>
                  <a:t>M- length Barker Code: </a:t>
                </a:r>
              </a:p>
              <a:p>
                <a:pPr fontAlgn="base"/>
                <a:r>
                  <a:rPr lang="en-US" sz="1800" b="1" i="0" u="none" strike="noStrike" dirty="0">
                    <a:solidFill>
                      <a:schemeClr val="bg1"/>
                    </a:solidFill>
                    <a:effectLst/>
                    <a:latin typeface="Gill Sans MT" panose="020B0502020104020203" pitchFamily="34" charset="0"/>
                  </a:rPr>
                  <a:t>Max Peak Side Lobe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sz="1800" b="1" i="0" u="none" strike="noStrike" dirty="0">
                    <a:solidFill>
                      <a:schemeClr val="bg1"/>
                    </a:solidFill>
                    <a:effectLst/>
                    <a:latin typeface="Gill Sans MT" panose="020B0502020104020203" pitchFamily="34" charset="0"/>
                  </a:rPr>
                  <a:t>  Main lobe/ M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974D605-E3B7-55C8-BB38-D80A51881A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434" y="2553082"/>
                <a:ext cx="4286281" cy="646331"/>
              </a:xfrm>
              <a:prstGeom prst="rect">
                <a:avLst/>
              </a:prstGeom>
              <a:blipFill>
                <a:blip r:embed="rId13"/>
                <a:stretch>
                  <a:fillRect l="-1280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C835FA4E-6F8E-B007-F74B-CD5491407C98}"/>
              </a:ext>
            </a:extLst>
          </p:cNvPr>
          <p:cNvSpPr txBox="1"/>
          <p:nvPr/>
        </p:nvSpPr>
        <p:spPr>
          <a:xfrm>
            <a:off x="8745854" y="339231"/>
            <a:ext cx="3150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© </a:t>
            </a:r>
            <a:r>
              <a:rPr lang="en-US" dirty="0" err="1"/>
              <a:t>Radartutorial</a:t>
            </a:r>
            <a:r>
              <a:rPr lang="en-US" dirty="0"/>
              <a:t>, Pics from internet</a:t>
            </a:r>
          </a:p>
        </p:txBody>
      </p:sp>
    </p:spTree>
    <p:extLst>
      <p:ext uri="{BB962C8B-B14F-4D97-AF65-F5344CB8AC3E}">
        <p14:creationId xmlns:p14="http://schemas.microsoft.com/office/powerpoint/2010/main" val="384345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/>
      <p:bldP spid="23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C4C9013-A2AB-D51C-1859-697027390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858" y="239083"/>
            <a:ext cx="11362565" cy="4762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latin typeface="Gill Sans MT" panose="020B0502020104020203" pitchFamily="34" charset="77"/>
                <a:cs typeface="Arial"/>
              </a:rPr>
              <a:t>FMCW or PMCW?</a:t>
            </a:r>
          </a:p>
        </p:txBody>
      </p:sp>
      <p:sp>
        <p:nvSpPr>
          <p:cNvPr id="9" name="Rectangle: Rounded Corners 43">
            <a:extLst>
              <a:ext uri="{FF2B5EF4-FFF2-40B4-BE49-F238E27FC236}">
                <a16:creationId xmlns:a16="http://schemas.microsoft.com/office/drawing/2014/main" id="{24DD8EA7-00AD-7C64-6C71-295C34EBEE8A}"/>
              </a:ext>
            </a:extLst>
          </p:cNvPr>
          <p:cNvSpPr/>
          <p:nvPr/>
        </p:nvSpPr>
        <p:spPr>
          <a:xfrm>
            <a:off x="32858" y="750050"/>
            <a:ext cx="5828214" cy="107807"/>
          </a:xfrm>
          <a:prstGeom prst="roundRect">
            <a:avLst>
              <a:gd name="adj" fmla="val 13031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08E7469-667D-3E4D-6FAE-2C0D4E04897A}"/>
              </a:ext>
            </a:extLst>
          </p:cNvPr>
          <p:cNvGrpSpPr/>
          <p:nvPr/>
        </p:nvGrpSpPr>
        <p:grpSpPr>
          <a:xfrm>
            <a:off x="2364578" y="1088438"/>
            <a:ext cx="9827422" cy="2170509"/>
            <a:chOff x="32858" y="1252538"/>
            <a:chExt cx="8882542" cy="199358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87A4F6CB-D11F-6448-294C-4E32E7F9D4C0}"/>
                </a:ext>
              </a:extLst>
            </p:cNvPr>
            <p:cNvSpPr/>
            <p:nvPr/>
          </p:nvSpPr>
          <p:spPr>
            <a:xfrm>
              <a:off x="32858" y="1252538"/>
              <a:ext cx="8882542" cy="199358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3" name="Picture 5">
              <a:extLst>
                <a:ext uri="{FF2B5EF4-FFF2-40B4-BE49-F238E27FC236}">
                  <a16:creationId xmlns:a16="http://schemas.microsoft.com/office/drawing/2014/main" id="{B54025CF-1A5E-F9A3-AB85-EB1E1D0DA1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498" y="1450658"/>
              <a:ext cx="8526659" cy="1612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9491B5-02BC-C11B-82D2-945C0B91FFF8}"/>
                </a:ext>
              </a:extLst>
            </p:cNvPr>
            <p:cNvSpPr txBox="1"/>
            <p:nvPr/>
          </p:nvSpPr>
          <p:spPr>
            <a:xfrm>
              <a:off x="6309360" y="1569720"/>
              <a:ext cx="10058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Gill Sans MT" panose="020B0502020104020203" pitchFamily="34" charset="0"/>
                </a:rPr>
                <a:t>FMCW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1964851-5D4B-8F14-24D9-BEC0711B6D7A}"/>
              </a:ext>
            </a:extLst>
          </p:cNvPr>
          <p:cNvGrpSpPr/>
          <p:nvPr/>
        </p:nvGrpSpPr>
        <p:grpSpPr>
          <a:xfrm>
            <a:off x="139538" y="3489528"/>
            <a:ext cx="8913022" cy="2170508"/>
            <a:chOff x="0" y="4113241"/>
            <a:chExt cx="8564880" cy="199358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AED3DD2-E6A8-A403-9B0D-9C61C1474F1A}"/>
                </a:ext>
              </a:extLst>
            </p:cNvPr>
            <p:cNvSpPr/>
            <p:nvPr/>
          </p:nvSpPr>
          <p:spPr>
            <a:xfrm>
              <a:off x="0" y="4113241"/>
              <a:ext cx="8564880" cy="1993582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7" name="Picture 9">
              <a:extLst>
                <a:ext uri="{FF2B5EF4-FFF2-40B4-BE49-F238E27FC236}">
                  <a16:creationId xmlns:a16="http://schemas.microsoft.com/office/drawing/2014/main" id="{63B10245-6C3A-8BC8-A81E-E7F2359A65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230" y="4373880"/>
              <a:ext cx="7658100" cy="1457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CA3B8A7-D3B9-1B44-C93E-8CB0D69299D8}"/>
                </a:ext>
              </a:extLst>
            </p:cNvPr>
            <p:cNvSpPr txBox="1"/>
            <p:nvPr/>
          </p:nvSpPr>
          <p:spPr>
            <a:xfrm>
              <a:off x="6598920" y="4511040"/>
              <a:ext cx="10058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Gill Sans MT" panose="020B0502020104020203" pitchFamily="34" charset="0"/>
                </a:rPr>
                <a:t>PMCW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45F5292-DA96-749C-8D33-9C263AD45E3D}"/>
              </a:ext>
            </a:extLst>
          </p:cNvPr>
          <p:cNvSpPr txBox="1"/>
          <p:nvPr/>
        </p:nvSpPr>
        <p:spPr>
          <a:xfrm>
            <a:off x="152576" y="1447940"/>
            <a:ext cx="2135862" cy="1754326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l" rtl="0" fontAlgn="base"/>
            <a:r>
              <a:rPr lang="en-US" sz="1800" b="1" i="0" u="none" strike="noStrike" dirty="0">
                <a:solidFill>
                  <a:schemeClr val="bg1"/>
                </a:solidFill>
                <a:effectLst/>
                <a:latin typeface="Gill Sans MT" panose="020B0502020104020203" pitchFamily="34" charset="0"/>
              </a:rPr>
              <a:t>FMCW radars sample @ few MHz </a:t>
            </a:r>
          </a:p>
          <a:p>
            <a:pPr fontAlgn="base"/>
            <a:r>
              <a:rPr lang="en-US" b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e.g</a:t>
            </a:r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 : 16.7 </a:t>
            </a:r>
            <a:r>
              <a:rPr lang="en-US" b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Msps</a:t>
            </a:r>
            <a:endParaRPr lang="en-US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 rtl="0" fontAlgn="base"/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Highly popular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27B223-BCDB-324A-92A0-D36505DD226B}"/>
              </a:ext>
            </a:extLst>
          </p:cNvPr>
          <p:cNvSpPr txBox="1"/>
          <p:nvPr/>
        </p:nvSpPr>
        <p:spPr>
          <a:xfrm>
            <a:off x="9381644" y="4104962"/>
            <a:ext cx="2135862" cy="1200329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l" rtl="0" fontAlgn="base"/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P</a:t>
            </a:r>
            <a:r>
              <a:rPr lang="en-US" sz="1800" b="1" i="0" u="none" strike="noStrike" dirty="0">
                <a:solidFill>
                  <a:schemeClr val="bg1"/>
                </a:solidFill>
                <a:effectLst/>
                <a:latin typeface="Gill Sans MT" panose="020B0502020104020203" pitchFamily="34" charset="0"/>
              </a:rPr>
              <a:t>MCW radars sample @  BW</a:t>
            </a:r>
          </a:p>
          <a:p>
            <a:pPr algn="l" rtl="0" fontAlgn="base"/>
            <a:endParaRPr lang="en-US" b="1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algn="l" rtl="0" fontAlgn="base"/>
            <a:r>
              <a:rPr lang="en-US" b="1" i="0" dirty="0" err="1">
                <a:solidFill>
                  <a:schemeClr val="bg1"/>
                </a:solidFill>
                <a:effectLst/>
                <a:latin typeface="Gill Sans MT" panose="020B0502020104020203" pitchFamily="34" charset="0"/>
              </a:rPr>
              <a:t>e.g</a:t>
            </a:r>
            <a:r>
              <a:rPr lang="en-US" b="1" i="0" dirty="0">
                <a:solidFill>
                  <a:schemeClr val="bg1"/>
                </a:solidFill>
                <a:effectLst/>
                <a:latin typeface="Gill Sans MT" panose="020B0502020104020203" pitchFamily="34" charset="0"/>
              </a:rPr>
              <a:t> : 275 </a:t>
            </a:r>
            <a:r>
              <a:rPr lang="en-US" b="1" i="0" dirty="0" err="1">
                <a:solidFill>
                  <a:schemeClr val="bg1"/>
                </a:solidFill>
                <a:effectLst/>
                <a:latin typeface="Gill Sans MT" panose="020B0502020104020203" pitchFamily="34" charset="0"/>
              </a:rPr>
              <a:t>Msp</a:t>
            </a:r>
            <a:r>
              <a:rPr lang="en-US" b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s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4A2A5F-D635-9E62-D948-F07904A3DE75}"/>
              </a:ext>
            </a:extLst>
          </p:cNvPr>
          <p:cNvSpPr txBox="1"/>
          <p:nvPr/>
        </p:nvSpPr>
        <p:spPr>
          <a:xfrm>
            <a:off x="811102" y="5895374"/>
            <a:ext cx="9171097" cy="769441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2200" b="1" i="0" u="none" strike="noStrike" dirty="0">
                <a:solidFill>
                  <a:schemeClr val="bg1"/>
                </a:solidFill>
                <a:effectLst/>
                <a:latin typeface="Gill Sans MT" panose="020B0502020104020203" pitchFamily="34" charset="0"/>
              </a:rPr>
              <a:t>Performance of both are largely similar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2200" b="1" i="0" dirty="0">
                <a:solidFill>
                  <a:schemeClr val="bg1"/>
                </a:solidFill>
                <a:effectLst/>
                <a:latin typeface="Gill Sans MT" panose="020B0502020104020203" pitchFamily="34" charset="0"/>
              </a:rPr>
              <a:t>PMCW offers additional degrees of freedom </a:t>
            </a:r>
            <a:endParaRPr lang="en-US" sz="2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98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C4C9013-A2AB-D51C-1859-697027390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858" y="239083"/>
            <a:ext cx="11362565" cy="4762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latin typeface="Gill Sans MT" panose="020B0502020104020203" pitchFamily="34" charset="77"/>
                <a:cs typeface="Arial"/>
              </a:rPr>
              <a:t>Waveform Design Problems</a:t>
            </a:r>
          </a:p>
        </p:txBody>
      </p:sp>
      <p:sp>
        <p:nvSpPr>
          <p:cNvPr id="9" name="Rectangle: Rounded Corners 43">
            <a:extLst>
              <a:ext uri="{FF2B5EF4-FFF2-40B4-BE49-F238E27FC236}">
                <a16:creationId xmlns:a16="http://schemas.microsoft.com/office/drawing/2014/main" id="{24DD8EA7-00AD-7C64-6C71-295C34EBEE8A}"/>
              </a:ext>
            </a:extLst>
          </p:cNvPr>
          <p:cNvSpPr/>
          <p:nvPr/>
        </p:nvSpPr>
        <p:spPr>
          <a:xfrm>
            <a:off x="32858" y="750050"/>
            <a:ext cx="5828214" cy="107807"/>
          </a:xfrm>
          <a:prstGeom prst="roundRect">
            <a:avLst>
              <a:gd name="adj" fmla="val 13031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29" name="Table 29">
            <a:extLst>
              <a:ext uri="{FF2B5EF4-FFF2-40B4-BE49-F238E27FC236}">
                <a16:creationId xmlns:a16="http://schemas.microsoft.com/office/drawing/2014/main" id="{39AAF779-3ECA-675D-CCD6-6A8A1ABFB9EA}"/>
              </a:ext>
            </a:extLst>
          </p:cNvPr>
          <p:cNvGraphicFramePr>
            <a:graphicFrameLocks noGrp="1"/>
          </p:cNvGraphicFramePr>
          <p:nvPr/>
        </p:nvGraphicFramePr>
        <p:xfrm>
          <a:off x="32859" y="1408288"/>
          <a:ext cx="6988830" cy="464286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91052">
                  <a:extLst>
                    <a:ext uri="{9D8B030D-6E8A-4147-A177-3AD203B41FA5}">
                      <a16:colId xmlns:a16="http://schemas.microsoft.com/office/drawing/2014/main" val="2949202613"/>
                    </a:ext>
                  </a:extLst>
                </a:gridCol>
                <a:gridCol w="4797778">
                  <a:extLst>
                    <a:ext uri="{9D8B030D-6E8A-4147-A177-3AD203B41FA5}">
                      <a16:colId xmlns:a16="http://schemas.microsoft.com/office/drawing/2014/main" val="1112074463"/>
                    </a:ext>
                  </a:extLst>
                </a:gridCol>
              </a:tblGrid>
              <a:tr h="62979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Quantity </a:t>
                      </a:r>
                      <a:endParaRPr lang="en-US" sz="2400" dirty="0">
                        <a:latin typeface="Gill Sans MT" panose="020B05020201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Mathematical Expression</a:t>
                      </a:r>
                      <a:endParaRPr lang="en-US" sz="2400" dirty="0">
                        <a:latin typeface="Gill Sans MT" panose="020B05020201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3184574"/>
                  </a:ext>
                </a:extLst>
              </a:tr>
              <a:tr h="629791">
                <a:tc>
                  <a:txBody>
                    <a:bodyPr/>
                    <a:lstStyle/>
                    <a:p>
                      <a:r>
                        <a:rPr lang="en-US" sz="2400" dirty="0"/>
                        <a:t>Phase Code </a:t>
                      </a:r>
                      <a:endParaRPr lang="en-US" sz="2400" dirty="0">
                        <a:latin typeface="Gill Sans MT" panose="020B05020201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7766223"/>
                  </a:ext>
                </a:extLst>
              </a:tr>
              <a:tr h="8947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</a:rPr>
                        <a:t>Aperiodic Autocorrelation</a:t>
                      </a:r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374133"/>
                  </a:ext>
                </a:extLst>
              </a:tr>
              <a:tr h="6297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</a:rPr>
                        <a:t>PSL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kern="1200" dirty="0">
                        <a:solidFill>
                          <a:schemeClr val="dk1"/>
                        </a:solidFill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126654"/>
                  </a:ext>
                </a:extLst>
              </a:tr>
              <a:tr h="6297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</a:rPr>
                        <a:t>ISL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kern="1200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kern="1200" dirty="0">
                        <a:solidFill>
                          <a:schemeClr val="dk1"/>
                        </a:solidFill>
                        <a:latin typeface="Gill Sans MT" panose="020B0502020104020203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30934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90E338A-483B-4701-9F02-4973959E1B10}"/>
                  </a:ext>
                </a:extLst>
              </p:cNvPr>
              <p:cNvSpPr/>
              <p:nvPr/>
            </p:nvSpPr>
            <p:spPr>
              <a:xfrm>
                <a:off x="2681375" y="2009587"/>
                <a:ext cx="446199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sz="2800" b="0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800" b="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GB" sz="2800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800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800" b="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2800" b="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GB" sz="2800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800" b="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2800" b="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GB" sz="2800" b="0" i="0">
                                  <a:latin typeface="Cambria Math" panose="02040503050406030204" pitchFamily="18" charset="0"/>
                                </a:rPr>
                                <m:t>….</m:t>
                              </m:r>
                              <m: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GB" sz="2800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800" b="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sz="2800" b="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GB" sz="2800" b="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GB" sz="3200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90E338A-483B-4701-9F02-4973959E1B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1375" y="2009587"/>
                <a:ext cx="4461994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2F45D84-1FAB-05EE-1896-91DAEA17ECC1}"/>
                  </a:ext>
                </a:extLst>
              </p:cNvPr>
              <p:cNvSpPr/>
              <p:nvPr/>
            </p:nvSpPr>
            <p:spPr>
              <a:xfrm>
                <a:off x="4295047" y="4161014"/>
                <a:ext cx="1272336" cy="5758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i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≠0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2F45D84-1FAB-05EE-1896-91DAEA17EC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047" y="4161014"/>
                <a:ext cx="1272336" cy="575863"/>
              </a:xfrm>
              <a:prstGeom prst="rect">
                <a:avLst/>
              </a:prstGeom>
              <a:blipFill>
                <a:blip r:embed="rId3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A6BCD63-6569-FC5C-247D-E000A73E0443}"/>
                  </a:ext>
                </a:extLst>
              </p:cNvPr>
              <p:cNvSpPr/>
              <p:nvPr/>
            </p:nvSpPr>
            <p:spPr>
              <a:xfrm>
                <a:off x="4441804" y="4842759"/>
                <a:ext cx="985911" cy="9578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A6BCD63-6569-FC5C-247D-E000A73E04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1804" y="4842759"/>
                <a:ext cx="985911" cy="95782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07189ED-496D-323E-CD4D-659782CE32AF}"/>
                  </a:ext>
                </a:extLst>
              </p:cNvPr>
              <p:cNvSpPr/>
              <p:nvPr/>
            </p:nvSpPr>
            <p:spPr>
              <a:xfrm>
                <a:off x="2344777" y="2744570"/>
                <a:ext cx="4795282" cy="11382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400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nary>
                      <m:r>
                        <a:rPr lang="en-US" sz="2400" i="0">
                          <a:latin typeface="Cambria Math" panose="02040503050406030204" pitchFamily="18" charset="0"/>
                        </a:rPr>
                        <m:t>.  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400" i="0">
                          <a:latin typeface="Cambria Math" panose="02040503050406030204" pitchFamily="18" charset="0"/>
                        </a:rPr>
                        <m:t>=0. ….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400" i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07189ED-496D-323E-CD4D-659782CE32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4777" y="2744570"/>
                <a:ext cx="4795282" cy="11382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18B55749-0A21-635D-07DA-0260D0BF2492}"/>
              </a:ext>
            </a:extLst>
          </p:cNvPr>
          <p:cNvSpPr>
            <a:spLocks noGrp="1"/>
          </p:cNvSpPr>
          <p:nvPr/>
        </p:nvSpPr>
        <p:spPr>
          <a:xfrm>
            <a:off x="7107200" y="1453441"/>
            <a:ext cx="5051941" cy="44744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C00000"/>
                </a:solidFill>
                <a:latin typeface="Gill Sans MT" panose="020B0502020104020203" pitchFamily="34" charset="0"/>
              </a:rPr>
              <a:t>Constraints </a:t>
            </a:r>
          </a:p>
          <a:p>
            <a:pPr lvl="1"/>
            <a:r>
              <a:rPr lang="en-US" sz="2400" dirty="0">
                <a:latin typeface="Gill Sans MT" panose="020B0502020104020203" pitchFamily="34" charset="0"/>
              </a:rPr>
              <a:t>Energy</a:t>
            </a:r>
          </a:p>
          <a:p>
            <a:pPr lvl="1"/>
            <a:r>
              <a:rPr lang="en-US" sz="2400" dirty="0">
                <a:latin typeface="Gill Sans MT" panose="020B0502020104020203" pitchFamily="34" charset="0"/>
              </a:rPr>
              <a:t>Peak-to-Average Power Ratio (PAPR, PAR)</a:t>
            </a:r>
          </a:p>
          <a:p>
            <a:pPr lvl="1"/>
            <a:r>
              <a:rPr lang="en-US" sz="2400" dirty="0" err="1">
                <a:latin typeface="Gill Sans MT" panose="020B0502020104020203" pitchFamily="34" charset="0"/>
              </a:rPr>
              <a:t>Unimodularity</a:t>
            </a:r>
            <a:r>
              <a:rPr lang="en-US" sz="2400" dirty="0">
                <a:latin typeface="Gill Sans MT" panose="020B0502020104020203" pitchFamily="34" charset="0"/>
              </a:rPr>
              <a:t> (being Constant-Modulus)</a:t>
            </a:r>
          </a:p>
          <a:p>
            <a:pPr lvl="1"/>
            <a:r>
              <a:rPr lang="en-US" sz="2400" dirty="0">
                <a:latin typeface="Gill Sans MT" panose="020B0502020104020203" pitchFamily="34" charset="0"/>
              </a:rPr>
              <a:t>Finite or Discrete-Alphabet (integer, binary, m-</a:t>
            </a:r>
            <a:r>
              <a:rPr lang="en-US" sz="2400" dirty="0" err="1">
                <a:latin typeface="Gill Sans MT" panose="020B0502020104020203" pitchFamily="34" charset="0"/>
              </a:rPr>
              <a:t>ary</a:t>
            </a:r>
            <a:r>
              <a:rPr lang="en-US" sz="2400" dirty="0">
                <a:latin typeface="Gill Sans MT" panose="020B0502020104020203" pitchFamily="34" charset="0"/>
              </a:rPr>
              <a:t> constellation)</a:t>
            </a:r>
          </a:p>
          <a:p>
            <a:pPr lvl="1"/>
            <a:r>
              <a:rPr lang="en-US" dirty="0">
                <a:latin typeface="Gill Sans MT" panose="020B0502020104020203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32056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C4C9013-A2AB-D51C-1859-697027390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858" y="239083"/>
            <a:ext cx="11362565" cy="4762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latin typeface="Gill Sans MT" panose="020B0502020104020203" pitchFamily="34" charset="77"/>
                <a:cs typeface="Arial"/>
              </a:rPr>
              <a:t>Waveform Design Objectives</a:t>
            </a:r>
          </a:p>
        </p:txBody>
      </p:sp>
      <p:sp>
        <p:nvSpPr>
          <p:cNvPr id="9" name="Rectangle: Rounded Corners 43">
            <a:extLst>
              <a:ext uri="{FF2B5EF4-FFF2-40B4-BE49-F238E27FC236}">
                <a16:creationId xmlns:a16="http://schemas.microsoft.com/office/drawing/2014/main" id="{24DD8EA7-00AD-7C64-6C71-295C34EBEE8A}"/>
              </a:ext>
            </a:extLst>
          </p:cNvPr>
          <p:cNvSpPr/>
          <p:nvPr/>
        </p:nvSpPr>
        <p:spPr>
          <a:xfrm>
            <a:off x="32858" y="750050"/>
            <a:ext cx="5828214" cy="107807"/>
          </a:xfrm>
          <a:prstGeom prst="roundRect">
            <a:avLst>
              <a:gd name="adj" fmla="val 13031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C370971-AA91-434E-7169-9BD376494486}"/>
              </a:ext>
            </a:extLst>
          </p:cNvPr>
          <p:cNvGrpSpPr/>
          <p:nvPr/>
        </p:nvGrpSpPr>
        <p:grpSpPr>
          <a:xfrm>
            <a:off x="539061" y="3479912"/>
            <a:ext cx="11468527" cy="3332932"/>
            <a:chOff x="115491" y="1090427"/>
            <a:chExt cx="11718121" cy="375772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631634D-E710-F9E0-24BE-EA77ADF9AF58}"/>
                </a:ext>
              </a:extLst>
            </p:cNvPr>
            <p:cNvSpPr/>
            <p:nvPr/>
          </p:nvSpPr>
          <p:spPr>
            <a:xfrm>
              <a:off x="7228862" y="3995471"/>
              <a:ext cx="460475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/>
              <a:r>
                <a:rPr lang="en-US" sz="2400" dirty="0">
                  <a:solidFill>
                    <a:srgbClr val="7030A0"/>
                  </a:solidFill>
                  <a:latin typeface="Gill Sans MT" panose="020B0502020104020203" pitchFamily="34" charset="0"/>
                </a:rPr>
                <a:t>I</a:t>
              </a:r>
              <a:r>
                <a:rPr lang="en-US" sz="2400" dirty="0">
                  <a:latin typeface="Gill Sans MT" panose="020B0502020104020203" pitchFamily="34" charset="0"/>
                </a:rPr>
                <a:t>ntegrated </a:t>
              </a:r>
              <a:r>
                <a:rPr lang="en-US" sz="2400" dirty="0" err="1">
                  <a:solidFill>
                    <a:srgbClr val="7030A0"/>
                  </a:solidFill>
                  <a:latin typeface="Gill Sans MT" panose="020B0502020104020203" pitchFamily="34" charset="0"/>
                </a:rPr>
                <a:t>S</a:t>
              </a:r>
              <a:r>
                <a:rPr lang="en-US" sz="2400" dirty="0" err="1">
                  <a:latin typeface="Gill Sans MT" panose="020B0502020104020203" pitchFamily="34" charset="0"/>
                </a:rPr>
                <a:t>idelobe</a:t>
              </a:r>
              <a:r>
                <a:rPr lang="en-US" sz="2400" dirty="0">
                  <a:latin typeface="Gill Sans MT" panose="020B0502020104020203" pitchFamily="34" charset="0"/>
                </a:rPr>
                <a:t> </a:t>
              </a:r>
              <a:r>
                <a:rPr lang="en-US" sz="2400" dirty="0">
                  <a:solidFill>
                    <a:srgbClr val="7030A0"/>
                  </a:solidFill>
                  <a:latin typeface="Gill Sans MT" panose="020B0502020104020203" pitchFamily="34" charset="0"/>
                </a:rPr>
                <a:t>L</a:t>
              </a:r>
              <a:r>
                <a:rPr lang="en-US" sz="2400" dirty="0">
                  <a:latin typeface="Gill Sans MT" panose="020B0502020104020203" pitchFamily="34" charset="0"/>
                </a:rPr>
                <a:t>evel (ISL) 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CAAEF47-9081-5542-B753-7D0A62F2BF27}"/>
                </a:ext>
              </a:extLst>
            </p:cNvPr>
            <p:cNvGrpSpPr/>
            <p:nvPr/>
          </p:nvGrpSpPr>
          <p:grpSpPr>
            <a:xfrm>
              <a:off x="2848252" y="1672541"/>
              <a:ext cx="4796607" cy="3120003"/>
              <a:chOff x="2964646" y="1594292"/>
              <a:chExt cx="6317641" cy="4168268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3D2FE2F3-8F22-624C-90BE-D49347ACB22C}"/>
                  </a:ext>
                </a:extLst>
              </p:cNvPr>
              <p:cNvGrpSpPr/>
              <p:nvPr/>
            </p:nvGrpSpPr>
            <p:grpSpPr>
              <a:xfrm>
                <a:off x="2964646" y="1594292"/>
                <a:ext cx="6317641" cy="4168268"/>
                <a:chOff x="2964646" y="1594292"/>
                <a:chExt cx="6317641" cy="4168268"/>
              </a:xfrm>
              <a:gradFill>
                <a:gsLst>
                  <a:gs pos="1000">
                    <a:srgbClr val="EE2E24"/>
                  </a:gs>
                  <a:gs pos="84000">
                    <a:srgbClr val="582B8B"/>
                  </a:gs>
                </a:gsLst>
                <a:lin ang="2700000" scaled="1"/>
              </a:gradFill>
            </p:grpSpPr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602BBC35-EF24-CF47-9460-512DF3E2DE73}"/>
                    </a:ext>
                  </a:extLst>
                </p:cNvPr>
                <p:cNvSpPr/>
                <p:nvPr/>
              </p:nvSpPr>
              <p:spPr>
                <a:xfrm rot="18900000">
                  <a:off x="2964646" y="1594292"/>
                  <a:ext cx="1258598" cy="12585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/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862AD0E3-4B3F-AD4A-ABED-F4F213EBB466}"/>
                    </a:ext>
                  </a:extLst>
                </p:cNvPr>
                <p:cNvSpPr/>
                <p:nvPr/>
              </p:nvSpPr>
              <p:spPr>
                <a:xfrm rot="18900000">
                  <a:off x="8023689" y="4503962"/>
                  <a:ext cx="1258598" cy="12585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sp>
            <p:nvSpPr>
              <p:cNvPr id="10" name="Freeform: Shape 120">
                <a:extLst>
                  <a:ext uri="{FF2B5EF4-FFF2-40B4-BE49-F238E27FC236}">
                    <a16:creationId xmlns:a16="http://schemas.microsoft.com/office/drawing/2014/main" id="{AD9B6187-8F12-A84C-847D-D82164BCC2D2}"/>
                  </a:ext>
                </a:extLst>
              </p:cNvPr>
              <p:cNvSpPr/>
              <p:nvPr/>
            </p:nvSpPr>
            <p:spPr>
              <a:xfrm flipH="1">
                <a:off x="6193388" y="3418897"/>
                <a:ext cx="2290116" cy="514303"/>
              </a:xfrm>
              <a:prstGeom prst="flowChartDelay">
                <a:avLst/>
              </a:prstGeom>
              <a:gradFill flip="none" rotWithShape="1">
                <a:gsLst>
                  <a:gs pos="1000">
                    <a:srgbClr val="C32C46"/>
                  </a:gs>
                  <a:gs pos="64000">
                    <a:schemeClr val="bg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eform: Shape 119">
                <a:extLst>
                  <a:ext uri="{FF2B5EF4-FFF2-40B4-BE49-F238E27FC236}">
                    <a16:creationId xmlns:a16="http://schemas.microsoft.com/office/drawing/2014/main" id="{15DEBA84-F433-094A-9B87-9E060135FDEF}"/>
                  </a:ext>
                </a:extLst>
              </p:cNvPr>
              <p:cNvSpPr/>
              <p:nvPr/>
            </p:nvSpPr>
            <p:spPr>
              <a:xfrm>
                <a:off x="3749766" y="3418897"/>
                <a:ext cx="2290116" cy="514303"/>
              </a:xfrm>
              <a:prstGeom prst="flowChartDelay">
                <a:avLst/>
              </a:prstGeom>
              <a:gradFill flip="none" rotWithShape="1">
                <a:gsLst>
                  <a:gs pos="1000">
                    <a:srgbClr val="C32C46"/>
                  </a:gs>
                  <a:gs pos="64000">
                    <a:schemeClr val="bg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699DFB9-8740-1C46-8D0B-280FA5389246}"/>
                  </a:ext>
                </a:extLst>
              </p:cNvPr>
              <p:cNvSpPr/>
              <p:nvPr/>
            </p:nvSpPr>
            <p:spPr>
              <a:xfrm>
                <a:off x="5443091" y="3409121"/>
                <a:ext cx="1305820" cy="534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Small</a:t>
                </a: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82AF880B-2A3A-9142-A4F6-5BA73BCD6829}"/>
                  </a:ext>
                </a:extLst>
              </p:cNvPr>
              <p:cNvSpPr/>
              <p:nvPr/>
            </p:nvSpPr>
            <p:spPr>
              <a:xfrm rot="18900000">
                <a:off x="5334549" y="2918898"/>
                <a:ext cx="1522904" cy="1522904"/>
              </a:xfrm>
              <a:prstGeom prst="ellipse">
                <a:avLst/>
              </a:prstGeom>
              <a:noFill/>
              <a:ln w="25400">
                <a:gradFill>
                  <a:gsLst>
                    <a:gs pos="0">
                      <a:srgbClr val="EE2E24"/>
                    </a:gs>
                    <a:gs pos="100000">
                      <a:srgbClr val="582B8B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4" name="TextBox 36">
                <a:extLst>
                  <a:ext uri="{FF2B5EF4-FFF2-40B4-BE49-F238E27FC236}">
                    <a16:creationId xmlns:a16="http://schemas.microsoft.com/office/drawing/2014/main" id="{68CBDEB3-F618-0A42-BE38-9CC5B44804CA}"/>
                  </a:ext>
                </a:extLst>
              </p:cNvPr>
              <p:cNvSpPr txBox="1"/>
              <p:nvPr/>
            </p:nvSpPr>
            <p:spPr>
              <a:xfrm>
                <a:off x="3671997" y="3439205"/>
                <a:ext cx="902812" cy="4523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PSL</a:t>
                </a:r>
              </a:p>
            </p:txBody>
          </p:sp>
          <p:sp>
            <p:nvSpPr>
              <p:cNvPr id="15" name="TextBox 37">
                <a:extLst>
                  <a:ext uri="{FF2B5EF4-FFF2-40B4-BE49-F238E27FC236}">
                    <a16:creationId xmlns:a16="http://schemas.microsoft.com/office/drawing/2014/main" id="{C1A86ADC-3ADA-E649-A8B6-9E7CAA60246F}"/>
                  </a:ext>
                </a:extLst>
              </p:cNvPr>
              <p:cNvSpPr txBox="1"/>
              <p:nvPr/>
            </p:nvSpPr>
            <p:spPr>
              <a:xfrm>
                <a:off x="7671787" y="3439205"/>
                <a:ext cx="1039522" cy="4523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ISL</a:t>
                </a:r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A07638AB-D7C3-9040-BBC4-EDCE10759CB4}"/>
                  </a:ext>
                </a:extLst>
              </p:cNvPr>
              <p:cNvGrpSpPr/>
              <p:nvPr/>
            </p:nvGrpSpPr>
            <p:grpSpPr>
              <a:xfrm>
                <a:off x="3539016" y="2839634"/>
                <a:ext cx="1687413" cy="1670502"/>
                <a:chOff x="3539016" y="2839634"/>
                <a:chExt cx="1687413" cy="1670502"/>
              </a:xfrm>
            </p:grpSpPr>
            <p:pic>
              <p:nvPicPr>
                <p:cNvPr id="20" name="Graphic 100">
                  <a:extLst>
                    <a:ext uri="{FF2B5EF4-FFF2-40B4-BE49-F238E27FC236}">
                      <a16:creationId xmlns:a16="http://schemas.microsoft.com/office/drawing/2014/main" id="{BC7F5BCA-2E42-4F4D-B1C6-4C2A47D83F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39016" y="2839634"/>
                  <a:ext cx="1687413" cy="432312"/>
                </a:xfrm>
                <a:prstGeom prst="rect">
                  <a:avLst/>
                </a:prstGeom>
              </p:spPr>
            </p:pic>
            <p:pic>
              <p:nvPicPr>
                <p:cNvPr id="21" name="Graphic 101">
                  <a:extLst>
                    <a:ext uri="{FF2B5EF4-FFF2-40B4-BE49-F238E27FC236}">
                      <a16:creationId xmlns:a16="http://schemas.microsoft.com/office/drawing/2014/main" id="{BF4B6803-9AE6-0440-8E2C-4A343A0C74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 flipV="1">
                  <a:off x="3539016" y="4077824"/>
                  <a:ext cx="1687413" cy="43231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B0137D1C-FCCC-FC46-8752-D826E43D2F44}"/>
                  </a:ext>
                </a:extLst>
              </p:cNvPr>
              <p:cNvGrpSpPr/>
              <p:nvPr/>
            </p:nvGrpSpPr>
            <p:grpSpPr>
              <a:xfrm flipH="1">
                <a:off x="6994700" y="2839634"/>
                <a:ext cx="1687413" cy="1670502"/>
                <a:chOff x="3539016" y="2839634"/>
                <a:chExt cx="1687413" cy="1670502"/>
              </a:xfrm>
            </p:grpSpPr>
            <p:pic>
              <p:nvPicPr>
                <p:cNvPr id="18" name="Graphic 103">
                  <a:extLst>
                    <a:ext uri="{FF2B5EF4-FFF2-40B4-BE49-F238E27FC236}">
                      <a16:creationId xmlns:a16="http://schemas.microsoft.com/office/drawing/2014/main" id="{81676D96-70DE-384A-ACB1-060C3D7B69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39016" y="2839634"/>
                  <a:ext cx="1687413" cy="432312"/>
                </a:xfrm>
                <a:prstGeom prst="rect">
                  <a:avLst/>
                </a:prstGeom>
              </p:spPr>
            </p:pic>
            <p:pic>
              <p:nvPicPr>
                <p:cNvPr id="19" name="Graphic 104">
                  <a:extLst>
                    <a:ext uri="{FF2B5EF4-FFF2-40B4-BE49-F238E27FC236}">
                      <a16:creationId xmlns:a16="http://schemas.microsoft.com/office/drawing/2014/main" id="{386E1EE7-97CF-7C40-A77A-17A88CD971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 flipV="1">
                  <a:off x="3539016" y="4077824"/>
                  <a:ext cx="1687413" cy="432312"/>
                </a:xfrm>
                <a:prstGeom prst="rect">
                  <a:avLst/>
                </a:prstGeom>
              </p:spPr>
            </p:pic>
          </p:grp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4DD26D0-3F7E-2006-BEA2-4D39613375DD}"/>
                </a:ext>
              </a:extLst>
            </p:cNvPr>
            <p:cNvSpPr/>
            <p:nvPr/>
          </p:nvSpPr>
          <p:spPr>
            <a:xfrm>
              <a:off x="115491" y="3974173"/>
              <a:ext cx="5325049" cy="87397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en-US" sz="2400" dirty="0">
                  <a:latin typeface="Gill Sans MT" panose="020B0502020104020203" pitchFamily="34" charset="0"/>
                </a:rPr>
                <a:t>avoid masking of weak targets in range </a:t>
              </a:r>
              <a:r>
                <a:rPr lang="en-US" sz="2400" dirty="0" err="1">
                  <a:latin typeface="Gill Sans MT" panose="020B0502020104020203" pitchFamily="34" charset="0"/>
                </a:rPr>
                <a:t>sidelobes</a:t>
              </a:r>
              <a:r>
                <a:rPr lang="en-US" sz="2400" dirty="0">
                  <a:latin typeface="Gill Sans MT" panose="020B0502020104020203" pitchFamily="34" charset="0"/>
                </a:rPr>
                <a:t> of a strong return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0C38359-179E-EC0E-558B-A006D774C52A}"/>
                </a:ext>
              </a:extLst>
            </p:cNvPr>
            <p:cNvSpPr/>
            <p:nvPr/>
          </p:nvSpPr>
          <p:spPr>
            <a:xfrm>
              <a:off x="5253661" y="1090427"/>
              <a:ext cx="5795664" cy="106819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r>
                <a:rPr lang="en-US" sz="2000" dirty="0">
                  <a:latin typeface="Gill Sans MT" panose="020B0502020104020203" pitchFamily="34" charset="0"/>
                </a:rPr>
                <a:t>mitigate the deleterious effects of distributed clutter echoes which are close to the target of interest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DF2151-9E9F-6962-C3E9-61FF7429BE77}"/>
                </a:ext>
              </a:extLst>
            </p:cNvPr>
            <p:cNvSpPr/>
            <p:nvPr/>
          </p:nvSpPr>
          <p:spPr>
            <a:xfrm>
              <a:off x="144134" y="1186827"/>
              <a:ext cx="37807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/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  <a:latin typeface="Gill Sans MT" panose="020B0502020104020203" pitchFamily="34" charset="0"/>
                </a:rPr>
                <a:t>Peak </a:t>
              </a:r>
              <a:r>
                <a:rPr lang="en-US" sz="2400" dirty="0" err="1">
                  <a:solidFill>
                    <a:schemeClr val="accent1">
                      <a:lumMod val="50000"/>
                    </a:schemeClr>
                  </a:solidFill>
                  <a:latin typeface="Gill Sans MT" panose="020B0502020104020203" pitchFamily="34" charset="0"/>
                </a:rPr>
                <a:t>Sidelobe</a:t>
              </a:r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  <a:latin typeface="Gill Sans MT" panose="020B0502020104020203" pitchFamily="34" charset="0"/>
                </a:rPr>
                <a:t> Level (PSL)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1C461FE-D912-EE68-4F4A-E1D7DB8E626E}"/>
              </a:ext>
            </a:extLst>
          </p:cNvPr>
          <p:cNvGrpSpPr/>
          <p:nvPr/>
        </p:nvGrpSpPr>
        <p:grpSpPr>
          <a:xfrm>
            <a:off x="221181" y="874043"/>
            <a:ext cx="11279782" cy="2600325"/>
            <a:chOff x="479376" y="2492008"/>
            <a:chExt cx="11279782" cy="260032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8373D57-6BC7-520F-3CE6-7C3C4E32C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9376" y="2492008"/>
              <a:ext cx="3924300" cy="260032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1832520-F936-9169-BFED-8F2CD78BC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38092" y="2648200"/>
              <a:ext cx="3695700" cy="234315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7F2DD59-A4AD-1152-DF1D-C8FCFC199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68208" y="2697113"/>
              <a:ext cx="3790950" cy="2324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008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C4C9013-A2AB-D51C-1859-697027390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858" y="239083"/>
            <a:ext cx="11362565" cy="4762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latin typeface="Gill Sans MT" panose="020B0502020104020203" pitchFamily="34" charset="77"/>
                <a:cs typeface="Arial"/>
              </a:rPr>
              <a:t>Waveform Design Problems</a:t>
            </a:r>
          </a:p>
        </p:txBody>
      </p:sp>
      <p:sp>
        <p:nvSpPr>
          <p:cNvPr id="9" name="Rectangle: Rounded Corners 43">
            <a:extLst>
              <a:ext uri="{FF2B5EF4-FFF2-40B4-BE49-F238E27FC236}">
                <a16:creationId xmlns:a16="http://schemas.microsoft.com/office/drawing/2014/main" id="{24DD8EA7-00AD-7C64-6C71-295C34EBEE8A}"/>
              </a:ext>
            </a:extLst>
          </p:cNvPr>
          <p:cNvSpPr/>
          <p:nvPr/>
        </p:nvSpPr>
        <p:spPr>
          <a:xfrm>
            <a:off x="32858" y="750050"/>
            <a:ext cx="5828214" cy="107807"/>
          </a:xfrm>
          <a:prstGeom prst="roundRect">
            <a:avLst>
              <a:gd name="adj" fmla="val 13031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80CD558-3B95-1BC5-0336-930F695A6ED1}"/>
              </a:ext>
            </a:extLst>
          </p:cNvPr>
          <p:cNvGrpSpPr/>
          <p:nvPr/>
        </p:nvGrpSpPr>
        <p:grpSpPr>
          <a:xfrm>
            <a:off x="136420" y="1761725"/>
            <a:ext cx="11941670" cy="2063738"/>
            <a:chOff x="136420" y="1129545"/>
            <a:chExt cx="11941670" cy="20637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66E6BE04-B559-451C-AE77-7E9748C305E8}"/>
                    </a:ext>
                  </a:extLst>
                </p:cNvPr>
                <p:cNvSpPr/>
                <p:nvPr/>
              </p:nvSpPr>
              <p:spPr>
                <a:xfrm>
                  <a:off x="136420" y="1129545"/>
                  <a:ext cx="4678332" cy="2034788"/>
                </a:xfrm>
                <a:prstGeom prst="rect">
                  <a:avLst/>
                </a:prstGeom>
                <a:solidFill>
                  <a:schemeClr val="accent4">
                    <a:lumMod val="50000"/>
                  </a:schemeClr>
                </a:solidFill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𝒫</m:t>
                            </m:r>
                          </m:e>
                          <m:sub>
                            <m:r>
                              <a:rPr lang="en-GB" sz="2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  <m:d>
                          <m:dPr>
                            <m:begChr m:val="{"/>
                            <m:endChr m:val=""/>
                            <m:ctrlPr>
                              <a:rPr lang="en-GB" sz="2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GB" sz="28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GB" sz="2800" b="0" i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&amp;</m:t>
                                </m:r>
                                <m:limLow>
                                  <m:limLowPr>
                                    <m:ctrlPr>
                                      <a:rPr lang="en-GB" sz="2800" b="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sz="2800" b="0" i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minimize</m:t>
                                    </m:r>
                                    <m:r>
                                      <a:rPr lang="en-GB" sz="2800" b="0" i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  <m:lim>
                                    <m:r>
                                      <a:rPr lang="en-GB" sz="28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lim>
                                </m:limLow>
                                <m:r>
                                  <a:rPr lang="en-GB" sz="2800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            </m:t>
                                </m:r>
                                <m:nary>
                                  <m:naryPr>
                                    <m:chr m:val="∑"/>
                                    <m:limLoc m:val="undOvr"/>
                                    <m:ctrlPr>
                                      <a:rPr lang="en-US" sz="2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sz="2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sz="280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80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  <m:e>
                                    <m:sSubSup>
                                      <m:sSubSupPr>
                                        <m:ctrlPr>
                                          <a:rPr lang="en-US" sz="28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  <m:sup>
                                        <m:r>
                                          <a:rPr lang="en-US" sz="280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  <m:e>
                                <m:r>
                                  <a:rPr lang="en-GB" sz="2800" b="0" i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&amp;</m:t>
                                </m:r>
                                <m:r>
                                  <m:rPr>
                                    <m:sty m:val="p"/>
                                  </m:rPr>
                                  <a:rPr lang="en-GB" sz="2800" b="0" i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subject</m:t>
                                </m:r>
                                <m:r>
                                  <a:rPr lang="en-GB" sz="2800" b="0" i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GB" sz="2800" b="0" i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to</m:t>
                                </m:r>
                                <m:r>
                                  <a:rPr lang="en-GB" sz="2800" b="0" i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             </m:t>
                                </m:r>
                                <m:sSub>
                                  <m:sSubPr>
                                    <m:ctrlPr>
                                      <a:rPr lang="en-US" sz="280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eqArr>
                          </m:e>
                        </m:d>
                      </m:oMath>
                    </m:oMathPara>
                  </a14:m>
                  <a:endParaRPr lang="en-GB" sz="2800" dirty="0"/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66E6BE04-B559-451C-AE77-7E9748C305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6420" y="1129545"/>
                  <a:ext cx="4678332" cy="2034788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6E6BE04-B559-451C-AE77-7E9748C305E8}"/>
                </a:ext>
              </a:extLst>
            </p:cNvPr>
            <p:cNvSpPr/>
            <p:nvPr/>
          </p:nvSpPr>
          <p:spPr>
            <a:xfrm>
              <a:off x="7396362" y="1154171"/>
              <a:ext cx="4681728" cy="203911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28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347C0B0-2B12-653C-8B18-922F9438F34F}"/>
                </a:ext>
              </a:extLst>
            </p:cNvPr>
            <p:cNvSpPr txBox="1"/>
            <p:nvPr/>
          </p:nvSpPr>
          <p:spPr>
            <a:xfrm rot="16200000">
              <a:off x="4572530" y="1817624"/>
              <a:ext cx="1636889" cy="70788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ISL Minimization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B80BF6D-9384-ADC4-489E-90AA0AC912FF}"/>
                </a:ext>
              </a:extLst>
            </p:cNvPr>
            <p:cNvSpPr txBox="1"/>
            <p:nvPr/>
          </p:nvSpPr>
          <p:spPr>
            <a:xfrm rot="16200000">
              <a:off x="6005027" y="1792996"/>
              <a:ext cx="1636889" cy="70788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PSL Minimization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66E6BE04-B559-451C-AE77-7E9748C305E8}"/>
                    </a:ext>
                  </a:extLst>
                </p:cNvPr>
                <p:cNvSpPr/>
                <p:nvPr/>
              </p:nvSpPr>
              <p:spPr>
                <a:xfrm>
                  <a:off x="7396363" y="1415783"/>
                  <a:ext cx="4574842" cy="121142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>
                                <a:latin typeface="Cambria Math" panose="02040503050406030204" pitchFamily="18" charset="0"/>
                              </a:rPr>
                              <m:t>𝒫</m:t>
                            </m:r>
                          </m:e>
                          <m:sub>
                            <m:r>
                              <a:rPr lang="en-GB" sz="28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  <m:d>
                          <m:dPr>
                            <m:begChr m:val="{"/>
                            <m:endChr m:val=""/>
                            <m:ctrlPr>
                              <a:rPr lang="en-GB" sz="28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GB" sz="2800" b="1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GB" sz="2800" b="0" i="0">
                                    <a:latin typeface="Cambria Math" panose="02040503050406030204" pitchFamily="18" charset="0"/>
                                  </a:rPr>
                                  <m:t>&amp;</m:t>
                                </m:r>
                                <m:limLow>
                                  <m:limLowPr>
                                    <m:ctrlPr>
                                      <a:rPr lang="en-GB" sz="28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sz="2800" b="0" i="0">
                                        <a:latin typeface="Cambria Math" panose="02040503050406030204" pitchFamily="18" charset="0"/>
                                      </a:rPr>
                                      <m:t>minimize</m:t>
                                    </m:r>
                                    <m:r>
                                      <a:rPr lang="en-GB" sz="2800" b="0" i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  <m:lim>
                                    <m:r>
                                      <a:rPr lang="en-GB" sz="28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lim>
                                </m:limLow>
                                <m:r>
                                  <a:rPr lang="en-GB" sz="2800" b="0" i="0" smtClean="0">
                                    <a:latin typeface="Cambria Math" panose="02040503050406030204" pitchFamily="18" charset="0"/>
                                  </a:rPr>
                                  <m:t>            </m:t>
                                </m:r>
                                <m:func>
                                  <m:func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limLow>
                                      <m:limLow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limLow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800">
                                            <a:latin typeface="Cambria Math" panose="02040503050406030204" pitchFamily="18" charset="0"/>
                                          </a:rPr>
                                          <m:t>max</m:t>
                                        </m:r>
                                      </m:e>
                                      <m:lim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  <m:r>
                                          <a:rPr lang="en-US" sz="2800">
                                            <a:latin typeface="Cambria Math" panose="02040503050406030204" pitchFamily="18" charset="0"/>
                                          </a:rPr>
                                          <m:t>≠0</m:t>
                                        </m:r>
                                      </m:lim>
                                    </m:limLow>
                                  </m:fName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</m:e>
                              <m:e>
                                <m:r>
                                  <a:rPr lang="en-GB" sz="2800" b="0" i="0">
                                    <a:latin typeface="Cambria Math" panose="02040503050406030204" pitchFamily="18" charset="0"/>
                                  </a:rPr>
                                  <m:t>&amp;</m:t>
                                </m:r>
                                <m:r>
                                  <m:rPr>
                                    <m:sty m:val="p"/>
                                  </m:rPr>
                                  <a:rPr lang="en-GB" sz="2800" b="0" i="0">
                                    <a:latin typeface="Cambria Math" panose="02040503050406030204" pitchFamily="18" charset="0"/>
                                  </a:rPr>
                                  <m:t>subject</m:t>
                                </m:r>
                                <m:r>
                                  <a:rPr lang="en-GB" sz="2800" b="0" i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GB" sz="2800" b="0" i="0">
                                    <a:latin typeface="Cambria Math" panose="02040503050406030204" pitchFamily="18" charset="0"/>
                                  </a:rPr>
                                  <m:t>to</m:t>
                                </m:r>
                                <m:r>
                                  <a:rPr lang="en-GB" sz="2800" b="0" i="0">
                                    <a:latin typeface="Cambria Math" panose="02040503050406030204" pitchFamily="18" charset="0"/>
                                  </a:rPr>
                                  <m:t>             </m:t>
                                </m:r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eqArr>
                          </m:e>
                        </m:d>
                      </m:oMath>
                    </m:oMathPara>
                  </a14:m>
                  <a:endParaRPr lang="en-GB" sz="2800" dirty="0"/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66E6BE04-B559-451C-AE77-7E9748C305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6363" y="1415783"/>
                  <a:ext cx="4574842" cy="121142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6" name="Rounded Rectangle 9">
            <a:extLst>
              <a:ext uri="{FF2B5EF4-FFF2-40B4-BE49-F238E27FC236}">
                <a16:creationId xmlns:a16="http://schemas.microsoft.com/office/drawing/2014/main" id="{40619F6F-5F4F-3ABD-9D90-7FC20307FA62}"/>
              </a:ext>
            </a:extLst>
          </p:cNvPr>
          <p:cNvSpPr/>
          <p:nvPr/>
        </p:nvSpPr>
        <p:spPr>
          <a:xfrm>
            <a:off x="1655506" y="4492407"/>
            <a:ext cx="9628043" cy="1211422"/>
          </a:xfrm>
          <a:prstGeom prst="round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2400" dirty="0">
                <a:solidFill>
                  <a:prstClr val="black"/>
                </a:solidFill>
                <a:latin typeface="Gill Sans MT" panose="020B0502020104020203" pitchFamily="34" charset="0"/>
              </a:rPr>
              <a:t>Many of these problems are shown to be NP-hard, others are deemed to be difficult</a:t>
            </a:r>
          </a:p>
          <a:p>
            <a:pPr marL="342900" lvl="0" indent="-342900" algn="ctr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Gill Sans MT" panose="020B0502020104020203" pitchFamily="34" charset="0"/>
              </a:rPr>
              <a:t>How to handle these problems in good time?</a:t>
            </a:r>
          </a:p>
        </p:txBody>
      </p:sp>
    </p:spTree>
    <p:extLst>
      <p:ext uri="{BB962C8B-B14F-4D97-AF65-F5344CB8AC3E}">
        <p14:creationId xmlns:p14="http://schemas.microsoft.com/office/powerpoint/2010/main" val="54574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C4C9013-A2AB-D51C-1859-697027390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858" y="239083"/>
            <a:ext cx="11362565" cy="4762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latin typeface="Gill Sans MT" panose="020B0502020104020203" pitchFamily="34" charset="77"/>
                <a:cs typeface="Arial"/>
              </a:rPr>
              <a:t>Waveform Optimization techniques</a:t>
            </a:r>
          </a:p>
        </p:txBody>
      </p:sp>
      <p:sp>
        <p:nvSpPr>
          <p:cNvPr id="9" name="Rectangle: Rounded Corners 43">
            <a:extLst>
              <a:ext uri="{FF2B5EF4-FFF2-40B4-BE49-F238E27FC236}">
                <a16:creationId xmlns:a16="http://schemas.microsoft.com/office/drawing/2014/main" id="{24DD8EA7-00AD-7C64-6C71-295C34EBEE8A}"/>
              </a:ext>
            </a:extLst>
          </p:cNvPr>
          <p:cNvSpPr/>
          <p:nvPr/>
        </p:nvSpPr>
        <p:spPr>
          <a:xfrm>
            <a:off x="32858" y="750050"/>
            <a:ext cx="5828214" cy="107807"/>
          </a:xfrm>
          <a:prstGeom prst="roundRect">
            <a:avLst>
              <a:gd name="adj" fmla="val 13031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7015B8-F190-4C40-A5CB-75F2258CC82D}"/>
              </a:ext>
            </a:extLst>
          </p:cNvPr>
          <p:cNvSpPr/>
          <p:nvPr/>
        </p:nvSpPr>
        <p:spPr>
          <a:xfrm>
            <a:off x="2254095" y="1491302"/>
            <a:ext cx="6920089" cy="461664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800" dirty="0">
                <a:latin typeface="Gill Sans MT" panose="020B0502020104020203" pitchFamily="34" charset="0"/>
              </a:rPr>
              <a:t>Gradient-Descent Based Methods (GD)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800" dirty="0">
                <a:latin typeface="Gill Sans MT" panose="020B0502020104020203" pitchFamily="34" charset="0"/>
              </a:rPr>
              <a:t>Majorization-Minimization (MM) 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800" dirty="0">
                <a:latin typeface="Gill Sans MT" panose="020B0502020104020203" pitchFamily="34" charset="0"/>
              </a:rPr>
              <a:t>Coordinate Descent (CD) 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800" dirty="0">
                <a:latin typeface="Gill Sans MT" panose="020B0502020104020203" pitchFamily="34" charset="0"/>
              </a:rPr>
              <a:t>Alternating Direction Method of Multipliers (ADMM)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800" dirty="0">
                <a:latin typeface="Gill Sans MT" panose="020B0502020104020203" pitchFamily="34" charset="0"/>
              </a:rPr>
              <a:t>Block Successive Upper-bound Minimization (BSUM) 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800" dirty="0">
                <a:latin typeface="Gill Sans MT" panose="020B0502020104020203" pitchFamily="34" charset="0"/>
              </a:rPr>
              <a:t>Several others ...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0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63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853EF-94BC-E838-0259-CB72014C1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>
            <a:extLst>
              <a:ext uri="{FF2B5EF4-FFF2-40B4-BE49-F238E27FC236}">
                <a16:creationId xmlns:a16="http://schemas.microsoft.com/office/drawing/2014/main" id="{FC5558C2-FDED-8162-780D-85684EBCD887}"/>
              </a:ext>
            </a:extLst>
          </p:cNvPr>
          <p:cNvGrpSpPr/>
          <p:nvPr/>
        </p:nvGrpSpPr>
        <p:grpSpPr>
          <a:xfrm>
            <a:off x="932299" y="1479452"/>
            <a:ext cx="6829210" cy="4221578"/>
            <a:chOff x="340938" y="1565988"/>
            <a:chExt cx="6829210" cy="4221578"/>
          </a:xfrm>
        </p:grpSpPr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0A6D15C7-2627-8A13-8196-368947EAFEC6}"/>
                </a:ext>
              </a:extLst>
            </p:cNvPr>
            <p:cNvSpPr/>
            <p:nvPr/>
          </p:nvSpPr>
          <p:spPr>
            <a:xfrm>
              <a:off x="340938" y="1565988"/>
              <a:ext cx="706755" cy="1009650"/>
            </a:xfrm>
            <a:custGeom>
              <a:avLst/>
              <a:gdLst/>
              <a:ahLst/>
              <a:cxnLst/>
              <a:rect l="l" t="t" r="r" b="b"/>
              <a:pathLst>
                <a:path w="706755" h="1009650">
                  <a:moveTo>
                    <a:pt x="706540" y="0"/>
                  </a:moveTo>
                  <a:lnTo>
                    <a:pt x="353270" y="353269"/>
                  </a:lnTo>
                  <a:lnTo>
                    <a:pt x="0" y="0"/>
                  </a:lnTo>
                  <a:lnTo>
                    <a:pt x="0" y="656071"/>
                  </a:lnTo>
                  <a:lnTo>
                    <a:pt x="353270" y="1009341"/>
                  </a:lnTo>
                  <a:lnTo>
                    <a:pt x="706540" y="656071"/>
                  </a:lnTo>
                  <a:lnTo>
                    <a:pt x="706540" y="0"/>
                  </a:lnTo>
                  <a:close/>
                </a:path>
              </a:pathLst>
            </a:custGeom>
            <a:solidFill>
              <a:srgbClr val="D7712B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BA3C209F-C5E0-219F-B56C-20D430D57251}"/>
                </a:ext>
              </a:extLst>
            </p:cNvPr>
            <p:cNvSpPr/>
            <p:nvPr/>
          </p:nvSpPr>
          <p:spPr>
            <a:xfrm>
              <a:off x="340938" y="1565988"/>
              <a:ext cx="706755" cy="1009650"/>
            </a:xfrm>
            <a:custGeom>
              <a:avLst/>
              <a:gdLst/>
              <a:ahLst/>
              <a:cxnLst/>
              <a:rect l="l" t="t" r="r" b="b"/>
              <a:pathLst>
                <a:path w="706755" h="1009650">
                  <a:moveTo>
                    <a:pt x="706540" y="0"/>
                  </a:moveTo>
                  <a:lnTo>
                    <a:pt x="706540" y="656072"/>
                  </a:lnTo>
                  <a:lnTo>
                    <a:pt x="353270" y="1009342"/>
                  </a:lnTo>
                  <a:lnTo>
                    <a:pt x="0" y="656072"/>
                  </a:lnTo>
                  <a:lnTo>
                    <a:pt x="0" y="0"/>
                  </a:lnTo>
                  <a:lnTo>
                    <a:pt x="353270" y="353269"/>
                  </a:lnTo>
                  <a:lnTo>
                    <a:pt x="706540" y="0"/>
                  </a:lnTo>
                  <a:close/>
                </a:path>
              </a:pathLst>
            </a:custGeom>
            <a:ln w="12700">
              <a:solidFill>
                <a:srgbClr val="D7712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DE4358CA-D51A-E582-D90F-FB07DE834B85}"/>
                </a:ext>
              </a:extLst>
            </p:cNvPr>
            <p:cNvSpPr/>
            <p:nvPr/>
          </p:nvSpPr>
          <p:spPr>
            <a:xfrm>
              <a:off x="1047477" y="1565989"/>
              <a:ext cx="6122670" cy="656590"/>
            </a:xfrm>
            <a:custGeom>
              <a:avLst/>
              <a:gdLst/>
              <a:ahLst/>
              <a:cxnLst/>
              <a:rect l="l" t="t" r="r" b="b"/>
              <a:pathLst>
                <a:path w="6122670" h="656589">
                  <a:moveTo>
                    <a:pt x="6013080" y="0"/>
                  </a:moveTo>
                  <a:lnTo>
                    <a:pt x="0" y="0"/>
                  </a:lnTo>
                  <a:lnTo>
                    <a:pt x="0" y="655971"/>
                  </a:lnTo>
                  <a:lnTo>
                    <a:pt x="6013080" y="655971"/>
                  </a:lnTo>
                  <a:lnTo>
                    <a:pt x="6055637" y="647379"/>
                  </a:lnTo>
                  <a:lnTo>
                    <a:pt x="6090389" y="623948"/>
                  </a:lnTo>
                  <a:lnTo>
                    <a:pt x="6113820" y="589196"/>
                  </a:lnTo>
                  <a:lnTo>
                    <a:pt x="6122412" y="546639"/>
                  </a:lnTo>
                  <a:lnTo>
                    <a:pt x="6122412" y="109331"/>
                  </a:lnTo>
                  <a:lnTo>
                    <a:pt x="6113820" y="66774"/>
                  </a:lnTo>
                  <a:lnTo>
                    <a:pt x="6090389" y="32022"/>
                  </a:lnTo>
                  <a:lnTo>
                    <a:pt x="6055637" y="8591"/>
                  </a:lnTo>
                  <a:lnTo>
                    <a:pt x="6013080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B90C10CF-0350-7F45-F0DF-2AFF13FCC81D}"/>
                </a:ext>
              </a:extLst>
            </p:cNvPr>
            <p:cNvSpPr/>
            <p:nvPr/>
          </p:nvSpPr>
          <p:spPr>
            <a:xfrm>
              <a:off x="1047478" y="1565989"/>
              <a:ext cx="6122670" cy="656590"/>
            </a:xfrm>
            <a:custGeom>
              <a:avLst/>
              <a:gdLst/>
              <a:ahLst/>
              <a:cxnLst/>
              <a:rect l="l" t="t" r="r" b="b"/>
              <a:pathLst>
                <a:path w="6122670" h="656589">
                  <a:moveTo>
                    <a:pt x="6122412" y="109331"/>
                  </a:moveTo>
                  <a:lnTo>
                    <a:pt x="6122412" y="546639"/>
                  </a:lnTo>
                  <a:lnTo>
                    <a:pt x="6113820" y="589196"/>
                  </a:lnTo>
                  <a:lnTo>
                    <a:pt x="6090389" y="623948"/>
                  </a:lnTo>
                  <a:lnTo>
                    <a:pt x="6055637" y="647379"/>
                  </a:lnTo>
                  <a:lnTo>
                    <a:pt x="6013080" y="655971"/>
                  </a:lnTo>
                  <a:lnTo>
                    <a:pt x="0" y="655971"/>
                  </a:lnTo>
                  <a:lnTo>
                    <a:pt x="0" y="0"/>
                  </a:lnTo>
                  <a:lnTo>
                    <a:pt x="6013080" y="0"/>
                  </a:lnTo>
                  <a:lnTo>
                    <a:pt x="6055637" y="8591"/>
                  </a:lnTo>
                  <a:lnTo>
                    <a:pt x="6090389" y="32022"/>
                  </a:lnTo>
                  <a:lnTo>
                    <a:pt x="6113820" y="66775"/>
                  </a:lnTo>
                  <a:lnTo>
                    <a:pt x="6122412" y="109331"/>
                  </a:lnTo>
                  <a:close/>
                </a:path>
              </a:pathLst>
            </a:custGeom>
            <a:ln w="12700">
              <a:solidFill>
                <a:srgbClr val="D7712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8C4A3399-825F-A0CC-CCDE-9BEA34B207E4}"/>
                </a:ext>
              </a:extLst>
            </p:cNvPr>
            <p:cNvSpPr/>
            <p:nvPr/>
          </p:nvSpPr>
          <p:spPr>
            <a:xfrm>
              <a:off x="340938" y="2457235"/>
              <a:ext cx="706755" cy="1009650"/>
            </a:xfrm>
            <a:custGeom>
              <a:avLst/>
              <a:gdLst/>
              <a:ahLst/>
              <a:cxnLst/>
              <a:rect l="l" t="t" r="r" b="b"/>
              <a:pathLst>
                <a:path w="706755" h="1009650">
                  <a:moveTo>
                    <a:pt x="706540" y="0"/>
                  </a:moveTo>
                  <a:lnTo>
                    <a:pt x="353270" y="353269"/>
                  </a:lnTo>
                  <a:lnTo>
                    <a:pt x="0" y="0"/>
                  </a:lnTo>
                  <a:lnTo>
                    <a:pt x="0" y="656071"/>
                  </a:lnTo>
                  <a:lnTo>
                    <a:pt x="353270" y="1009342"/>
                  </a:lnTo>
                  <a:lnTo>
                    <a:pt x="706540" y="656071"/>
                  </a:lnTo>
                  <a:lnTo>
                    <a:pt x="706540" y="0"/>
                  </a:lnTo>
                  <a:close/>
                </a:path>
              </a:pathLst>
            </a:custGeom>
            <a:solidFill>
              <a:srgbClr val="DF7F4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0F4956A8-E73C-10AD-A49D-574900E2D458}"/>
                </a:ext>
              </a:extLst>
            </p:cNvPr>
            <p:cNvSpPr/>
            <p:nvPr/>
          </p:nvSpPr>
          <p:spPr>
            <a:xfrm>
              <a:off x="340938" y="2457235"/>
              <a:ext cx="706755" cy="1009650"/>
            </a:xfrm>
            <a:custGeom>
              <a:avLst/>
              <a:gdLst/>
              <a:ahLst/>
              <a:cxnLst/>
              <a:rect l="l" t="t" r="r" b="b"/>
              <a:pathLst>
                <a:path w="706755" h="1009650">
                  <a:moveTo>
                    <a:pt x="706540" y="0"/>
                  </a:moveTo>
                  <a:lnTo>
                    <a:pt x="706540" y="656072"/>
                  </a:lnTo>
                  <a:lnTo>
                    <a:pt x="353270" y="1009342"/>
                  </a:lnTo>
                  <a:lnTo>
                    <a:pt x="0" y="656072"/>
                  </a:lnTo>
                  <a:lnTo>
                    <a:pt x="0" y="0"/>
                  </a:lnTo>
                  <a:lnTo>
                    <a:pt x="353270" y="353269"/>
                  </a:lnTo>
                  <a:lnTo>
                    <a:pt x="706540" y="0"/>
                  </a:lnTo>
                  <a:close/>
                </a:path>
              </a:pathLst>
            </a:custGeom>
            <a:ln w="12700">
              <a:solidFill>
                <a:srgbClr val="DF7F4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2E668EF0-5C8F-9F69-FD1C-254B059137A5}"/>
                </a:ext>
              </a:extLst>
            </p:cNvPr>
            <p:cNvSpPr/>
            <p:nvPr/>
          </p:nvSpPr>
          <p:spPr>
            <a:xfrm>
              <a:off x="1047477" y="2457236"/>
              <a:ext cx="6122670" cy="656590"/>
            </a:xfrm>
            <a:custGeom>
              <a:avLst/>
              <a:gdLst/>
              <a:ahLst/>
              <a:cxnLst/>
              <a:rect l="l" t="t" r="r" b="b"/>
              <a:pathLst>
                <a:path w="6122670" h="656589">
                  <a:moveTo>
                    <a:pt x="6013080" y="0"/>
                  </a:moveTo>
                  <a:lnTo>
                    <a:pt x="0" y="0"/>
                  </a:lnTo>
                  <a:lnTo>
                    <a:pt x="0" y="655971"/>
                  </a:lnTo>
                  <a:lnTo>
                    <a:pt x="6013080" y="655971"/>
                  </a:lnTo>
                  <a:lnTo>
                    <a:pt x="6055637" y="647379"/>
                  </a:lnTo>
                  <a:lnTo>
                    <a:pt x="6090389" y="623948"/>
                  </a:lnTo>
                  <a:lnTo>
                    <a:pt x="6113820" y="589196"/>
                  </a:lnTo>
                  <a:lnTo>
                    <a:pt x="6122412" y="546639"/>
                  </a:lnTo>
                  <a:lnTo>
                    <a:pt x="6122412" y="109331"/>
                  </a:lnTo>
                  <a:lnTo>
                    <a:pt x="6113820" y="66774"/>
                  </a:lnTo>
                  <a:lnTo>
                    <a:pt x="6090389" y="32022"/>
                  </a:lnTo>
                  <a:lnTo>
                    <a:pt x="6055637" y="8591"/>
                  </a:lnTo>
                  <a:lnTo>
                    <a:pt x="6013080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DC6D55E7-1F85-A4F8-39D0-D387BA78A8A8}"/>
                </a:ext>
              </a:extLst>
            </p:cNvPr>
            <p:cNvSpPr/>
            <p:nvPr/>
          </p:nvSpPr>
          <p:spPr>
            <a:xfrm>
              <a:off x="1047478" y="2457236"/>
              <a:ext cx="6122670" cy="656590"/>
            </a:xfrm>
            <a:custGeom>
              <a:avLst/>
              <a:gdLst/>
              <a:ahLst/>
              <a:cxnLst/>
              <a:rect l="l" t="t" r="r" b="b"/>
              <a:pathLst>
                <a:path w="6122670" h="656589">
                  <a:moveTo>
                    <a:pt x="6122412" y="109331"/>
                  </a:moveTo>
                  <a:lnTo>
                    <a:pt x="6122412" y="546639"/>
                  </a:lnTo>
                  <a:lnTo>
                    <a:pt x="6113820" y="589196"/>
                  </a:lnTo>
                  <a:lnTo>
                    <a:pt x="6090389" y="623948"/>
                  </a:lnTo>
                  <a:lnTo>
                    <a:pt x="6055637" y="647379"/>
                  </a:lnTo>
                  <a:lnTo>
                    <a:pt x="6013080" y="655971"/>
                  </a:lnTo>
                  <a:lnTo>
                    <a:pt x="0" y="655971"/>
                  </a:lnTo>
                  <a:lnTo>
                    <a:pt x="0" y="0"/>
                  </a:lnTo>
                  <a:lnTo>
                    <a:pt x="6013080" y="0"/>
                  </a:lnTo>
                  <a:lnTo>
                    <a:pt x="6055637" y="8591"/>
                  </a:lnTo>
                  <a:lnTo>
                    <a:pt x="6090389" y="32022"/>
                  </a:lnTo>
                  <a:lnTo>
                    <a:pt x="6113820" y="66775"/>
                  </a:lnTo>
                  <a:lnTo>
                    <a:pt x="6122412" y="109331"/>
                  </a:lnTo>
                  <a:close/>
                </a:path>
              </a:pathLst>
            </a:custGeom>
            <a:ln w="12700">
              <a:solidFill>
                <a:srgbClr val="DF7F4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8B73E80F-B0DA-CE16-6489-7216391EC1FC}"/>
                </a:ext>
              </a:extLst>
            </p:cNvPr>
            <p:cNvSpPr/>
            <p:nvPr/>
          </p:nvSpPr>
          <p:spPr>
            <a:xfrm>
              <a:off x="340938" y="3348482"/>
              <a:ext cx="706755" cy="1009650"/>
            </a:xfrm>
            <a:custGeom>
              <a:avLst/>
              <a:gdLst/>
              <a:ahLst/>
              <a:cxnLst/>
              <a:rect l="l" t="t" r="r" b="b"/>
              <a:pathLst>
                <a:path w="706755" h="1009650">
                  <a:moveTo>
                    <a:pt x="706540" y="0"/>
                  </a:moveTo>
                  <a:lnTo>
                    <a:pt x="353270" y="353269"/>
                  </a:lnTo>
                  <a:lnTo>
                    <a:pt x="0" y="0"/>
                  </a:lnTo>
                  <a:lnTo>
                    <a:pt x="0" y="656073"/>
                  </a:lnTo>
                  <a:lnTo>
                    <a:pt x="353270" y="1009342"/>
                  </a:lnTo>
                  <a:lnTo>
                    <a:pt x="706540" y="656073"/>
                  </a:lnTo>
                  <a:lnTo>
                    <a:pt x="706540" y="0"/>
                  </a:lnTo>
                  <a:close/>
                </a:path>
              </a:pathLst>
            </a:custGeom>
            <a:solidFill>
              <a:srgbClr val="E68E61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EDBB7469-406C-FF51-CA90-DA503D1CAE4F}"/>
                </a:ext>
              </a:extLst>
            </p:cNvPr>
            <p:cNvSpPr/>
            <p:nvPr/>
          </p:nvSpPr>
          <p:spPr>
            <a:xfrm>
              <a:off x="340938" y="3348482"/>
              <a:ext cx="706755" cy="1009650"/>
            </a:xfrm>
            <a:custGeom>
              <a:avLst/>
              <a:gdLst/>
              <a:ahLst/>
              <a:cxnLst/>
              <a:rect l="l" t="t" r="r" b="b"/>
              <a:pathLst>
                <a:path w="706755" h="1009650">
                  <a:moveTo>
                    <a:pt x="706540" y="0"/>
                  </a:moveTo>
                  <a:lnTo>
                    <a:pt x="706540" y="656072"/>
                  </a:lnTo>
                  <a:lnTo>
                    <a:pt x="353270" y="1009342"/>
                  </a:lnTo>
                  <a:lnTo>
                    <a:pt x="0" y="656072"/>
                  </a:lnTo>
                  <a:lnTo>
                    <a:pt x="0" y="0"/>
                  </a:lnTo>
                  <a:lnTo>
                    <a:pt x="353270" y="353269"/>
                  </a:lnTo>
                  <a:lnTo>
                    <a:pt x="706540" y="0"/>
                  </a:lnTo>
                  <a:close/>
                </a:path>
              </a:pathLst>
            </a:custGeom>
            <a:ln w="12700">
              <a:solidFill>
                <a:srgbClr val="E68E6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C7CD4D80-45A1-A95C-AFE3-5FA51077164B}"/>
                </a:ext>
              </a:extLst>
            </p:cNvPr>
            <p:cNvSpPr/>
            <p:nvPr/>
          </p:nvSpPr>
          <p:spPr>
            <a:xfrm>
              <a:off x="1047477" y="3348484"/>
              <a:ext cx="6122670" cy="656590"/>
            </a:xfrm>
            <a:custGeom>
              <a:avLst/>
              <a:gdLst/>
              <a:ahLst/>
              <a:cxnLst/>
              <a:rect l="l" t="t" r="r" b="b"/>
              <a:pathLst>
                <a:path w="6122670" h="656589">
                  <a:moveTo>
                    <a:pt x="6013080" y="0"/>
                  </a:moveTo>
                  <a:lnTo>
                    <a:pt x="0" y="0"/>
                  </a:lnTo>
                  <a:lnTo>
                    <a:pt x="0" y="655971"/>
                  </a:lnTo>
                  <a:lnTo>
                    <a:pt x="6013080" y="655971"/>
                  </a:lnTo>
                  <a:lnTo>
                    <a:pt x="6055637" y="647379"/>
                  </a:lnTo>
                  <a:lnTo>
                    <a:pt x="6090389" y="623948"/>
                  </a:lnTo>
                  <a:lnTo>
                    <a:pt x="6113820" y="589196"/>
                  </a:lnTo>
                  <a:lnTo>
                    <a:pt x="6122412" y="546638"/>
                  </a:lnTo>
                  <a:lnTo>
                    <a:pt x="6122412" y="109331"/>
                  </a:lnTo>
                  <a:lnTo>
                    <a:pt x="6113820" y="66774"/>
                  </a:lnTo>
                  <a:lnTo>
                    <a:pt x="6090389" y="32022"/>
                  </a:lnTo>
                  <a:lnTo>
                    <a:pt x="6055637" y="8591"/>
                  </a:lnTo>
                  <a:lnTo>
                    <a:pt x="6013080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772A8543-24AD-9215-6CFB-313BD4D024E5}"/>
                </a:ext>
              </a:extLst>
            </p:cNvPr>
            <p:cNvSpPr/>
            <p:nvPr/>
          </p:nvSpPr>
          <p:spPr>
            <a:xfrm>
              <a:off x="1047478" y="3348484"/>
              <a:ext cx="6122670" cy="656590"/>
            </a:xfrm>
            <a:custGeom>
              <a:avLst/>
              <a:gdLst/>
              <a:ahLst/>
              <a:cxnLst/>
              <a:rect l="l" t="t" r="r" b="b"/>
              <a:pathLst>
                <a:path w="6122670" h="656589">
                  <a:moveTo>
                    <a:pt x="6122412" y="109331"/>
                  </a:moveTo>
                  <a:lnTo>
                    <a:pt x="6122412" y="546639"/>
                  </a:lnTo>
                  <a:lnTo>
                    <a:pt x="6113820" y="589196"/>
                  </a:lnTo>
                  <a:lnTo>
                    <a:pt x="6090389" y="623948"/>
                  </a:lnTo>
                  <a:lnTo>
                    <a:pt x="6055637" y="647379"/>
                  </a:lnTo>
                  <a:lnTo>
                    <a:pt x="6013080" y="655971"/>
                  </a:lnTo>
                  <a:lnTo>
                    <a:pt x="0" y="655971"/>
                  </a:lnTo>
                  <a:lnTo>
                    <a:pt x="0" y="0"/>
                  </a:lnTo>
                  <a:lnTo>
                    <a:pt x="6013080" y="0"/>
                  </a:lnTo>
                  <a:lnTo>
                    <a:pt x="6055637" y="8591"/>
                  </a:lnTo>
                  <a:lnTo>
                    <a:pt x="6090389" y="32022"/>
                  </a:lnTo>
                  <a:lnTo>
                    <a:pt x="6113820" y="66775"/>
                  </a:lnTo>
                  <a:lnTo>
                    <a:pt x="6122412" y="109331"/>
                  </a:lnTo>
                  <a:close/>
                </a:path>
              </a:pathLst>
            </a:custGeom>
            <a:ln w="12700">
              <a:solidFill>
                <a:srgbClr val="E68E6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7D17B78A-669A-5679-4E6F-4A1B7C4021DB}"/>
                </a:ext>
              </a:extLst>
            </p:cNvPr>
            <p:cNvSpPr/>
            <p:nvPr/>
          </p:nvSpPr>
          <p:spPr>
            <a:xfrm>
              <a:off x="340938" y="4239729"/>
              <a:ext cx="706755" cy="1009650"/>
            </a:xfrm>
            <a:custGeom>
              <a:avLst/>
              <a:gdLst/>
              <a:ahLst/>
              <a:cxnLst/>
              <a:rect l="l" t="t" r="r" b="b"/>
              <a:pathLst>
                <a:path w="706755" h="1009650">
                  <a:moveTo>
                    <a:pt x="706540" y="0"/>
                  </a:moveTo>
                  <a:lnTo>
                    <a:pt x="353270" y="353269"/>
                  </a:lnTo>
                  <a:lnTo>
                    <a:pt x="0" y="0"/>
                  </a:lnTo>
                  <a:lnTo>
                    <a:pt x="0" y="656071"/>
                  </a:lnTo>
                  <a:lnTo>
                    <a:pt x="353270" y="1009341"/>
                  </a:lnTo>
                  <a:lnTo>
                    <a:pt x="706540" y="656071"/>
                  </a:lnTo>
                  <a:lnTo>
                    <a:pt x="706540" y="0"/>
                  </a:lnTo>
                  <a:close/>
                </a:path>
              </a:pathLst>
            </a:custGeom>
            <a:solidFill>
              <a:srgbClr val="ED9F7D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085D27BC-A9E2-8621-AA0B-003C0E0CB975}"/>
                </a:ext>
              </a:extLst>
            </p:cNvPr>
            <p:cNvSpPr/>
            <p:nvPr/>
          </p:nvSpPr>
          <p:spPr>
            <a:xfrm>
              <a:off x="340938" y="4239729"/>
              <a:ext cx="706755" cy="1009650"/>
            </a:xfrm>
            <a:custGeom>
              <a:avLst/>
              <a:gdLst/>
              <a:ahLst/>
              <a:cxnLst/>
              <a:rect l="l" t="t" r="r" b="b"/>
              <a:pathLst>
                <a:path w="706755" h="1009650">
                  <a:moveTo>
                    <a:pt x="706540" y="0"/>
                  </a:moveTo>
                  <a:lnTo>
                    <a:pt x="706540" y="656072"/>
                  </a:lnTo>
                  <a:lnTo>
                    <a:pt x="353270" y="1009342"/>
                  </a:lnTo>
                  <a:lnTo>
                    <a:pt x="0" y="656072"/>
                  </a:lnTo>
                  <a:lnTo>
                    <a:pt x="0" y="0"/>
                  </a:lnTo>
                  <a:lnTo>
                    <a:pt x="353270" y="353269"/>
                  </a:lnTo>
                  <a:lnTo>
                    <a:pt x="706540" y="0"/>
                  </a:lnTo>
                  <a:close/>
                </a:path>
              </a:pathLst>
            </a:custGeom>
            <a:ln w="12700">
              <a:solidFill>
                <a:srgbClr val="ED9F7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object 19">
              <a:extLst>
                <a:ext uri="{FF2B5EF4-FFF2-40B4-BE49-F238E27FC236}">
                  <a16:creationId xmlns:a16="http://schemas.microsoft.com/office/drawing/2014/main" id="{6168D949-61BA-C1C7-FA85-C4ABFA707FB6}"/>
                </a:ext>
              </a:extLst>
            </p:cNvPr>
            <p:cNvSpPr/>
            <p:nvPr/>
          </p:nvSpPr>
          <p:spPr>
            <a:xfrm>
              <a:off x="1047477" y="4239731"/>
              <a:ext cx="6122670" cy="656590"/>
            </a:xfrm>
            <a:custGeom>
              <a:avLst/>
              <a:gdLst/>
              <a:ahLst/>
              <a:cxnLst/>
              <a:rect l="l" t="t" r="r" b="b"/>
              <a:pathLst>
                <a:path w="6122670" h="656589">
                  <a:moveTo>
                    <a:pt x="6013080" y="0"/>
                  </a:moveTo>
                  <a:lnTo>
                    <a:pt x="0" y="0"/>
                  </a:lnTo>
                  <a:lnTo>
                    <a:pt x="0" y="655971"/>
                  </a:lnTo>
                  <a:lnTo>
                    <a:pt x="6013080" y="655971"/>
                  </a:lnTo>
                  <a:lnTo>
                    <a:pt x="6055637" y="647379"/>
                  </a:lnTo>
                  <a:lnTo>
                    <a:pt x="6090389" y="623948"/>
                  </a:lnTo>
                  <a:lnTo>
                    <a:pt x="6113820" y="589196"/>
                  </a:lnTo>
                  <a:lnTo>
                    <a:pt x="6122412" y="546639"/>
                  </a:lnTo>
                  <a:lnTo>
                    <a:pt x="6122412" y="109331"/>
                  </a:lnTo>
                  <a:lnTo>
                    <a:pt x="6113820" y="66774"/>
                  </a:lnTo>
                  <a:lnTo>
                    <a:pt x="6090389" y="32022"/>
                  </a:lnTo>
                  <a:lnTo>
                    <a:pt x="6055637" y="8591"/>
                  </a:lnTo>
                  <a:lnTo>
                    <a:pt x="6013080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object 20">
              <a:extLst>
                <a:ext uri="{FF2B5EF4-FFF2-40B4-BE49-F238E27FC236}">
                  <a16:creationId xmlns:a16="http://schemas.microsoft.com/office/drawing/2014/main" id="{8CF2E44E-9D3E-FC55-97B0-FC6C5CD5B366}"/>
                </a:ext>
              </a:extLst>
            </p:cNvPr>
            <p:cNvSpPr/>
            <p:nvPr/>
          </p:nvSpPr>
          <p:spPr>
            <a:xfrm>
              <a:off x="1047478" y="4239731"/>
              <a:ext cx="6122670" cy="656590"/>
            </a:xfrm>
            <a:custGeom>
              <a:avLst/>
              <a:gdLst/>
              <a:ahLst/>
              <a:cxnLst/>
              <a:rect l="l" t="t" r="r" b="b"/>
              <a:pathLst>
                <a:path w="6122670" h="656589">
                  <a:moveTo>
                    <a:pt x="6122412" y="109331"/>
                  </a:moveTo>
                  <a:lnTo>
                    <a:pt x="6122412" y="546639"/>
                  </a:lnTo>
                  <a:lnTo>
                    <a:pt x="6113820" y="589196"/>
                  </a:lnTo>
                  <a:lnTo>
                    <a:pt x="6090389" y="623948"/>
                  </a:lnTo>
                  <a:lnTo>
                    <a:pt x="6055637" y="647379"/>
                  </a:lnTo>
                  <a:lnTo>
                    <a:pt x="6013080" y="655971"/>
                  </a:lnTo>
                  <a:lnTo>
                    <a:pt x="0" y="655971"/>
                  </a:lnTo>
                  <a:lnTo>
                    <a:pt x="0" y="0"/>
                  </a:lnTo>
                  <a:lnTo>
                    <a:pt x="6013080" y="0"/>
                  </a:lnTo>
                  <a:lnTo>
                    <a:pt x="6055637" y="8591"/>
                  </a:lnTo>
                  <a:lnTo>
                    <a:pt x="6090389" y="32022"/>
                  </a:lnTo>
                  <a:lnTo>
                    <a:pt x="6113820" y="66775"/>
                  </a:lnTo>
                  <a:lnTo>
                    <a:pt x="6122412" y="109331"/>
                  </a:lnTo>
                  <a:close/>
                </a:path>
              </a:pathLst>
            </a:custGeom>
            <a:ln w="12700">
              <a:solidFill>
                <a:srgbClr val="ED9F7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object 23">
              <a:extLst>
                <a:ext uri="{FF2B5EF4-FFF2-40B4-BE49-F238E27FC236}">
                  <a16:creationId xmlns:a16="http://schemas.microsoft.com/office/drawing/2014/main" id="{FE6913BF-A6E4-9408-02C3-E144ACB96FF1}"/>
                </a:ext>
              </a:extLst>
            </p:cNvPr>
            <p:cNvSpPr/>
            <p:nvPr/>
          </p:nvSpPr>
          <p:spPr>
            <a:xfrm>
              <a:off x="1047477" y="5130976"/>
              <a:ext cx="6122670" cy="656590"/>
            </a:xfrm>
            <a:custGeom>
              <a:avLst/>
              <a:gdLst/>
              <a:ahLst/>
              <a:cxnLst/>
              <a:rect l="l" t="t" r="r" b="b"/>
              <a:pathLst>
                <a:path w="6122670" h="656589">
                  <a:moveTo>
                    <a:pt x="6013080" y="0"/>
                  </a:moveTo>
                  <a:lnTo>
                    <a:pt x="0" y="0"/>
                  </a:lnTo>
                  <a:lnTo>
                    <a:pt x="0" y="655971"/>
                  </a:lnTo>
                  <a:lnTo>
                    <a:pt x="6013080" y="655971"/>
                  </a:lnTo>
                  <a:lnTo>
                    <a:pt x="6055637" y="647379"/>
                  </a:lnTo>
                  <a:lnTo>
                    <a:pt x="6090389" y="623949"/>
                  </a:lnTo>
                  <a:lnTo>
                    <a:pt x="6113820" y="589196"/>
                  </a:lnTo>
                  <a:lnTo>
                    <a:pt x="6122412" y="546639"/>
                  </a:lnTo>
                  <a:lnTo>
                    <a:pt x="6122412" y="109331"/>
                  </a:lnTo>
                  <a:lnTo>
                    <a:pt x="6113820" y="66774"/>
                  </a:lnTo>
                  <a:lnTo>
                    <a:pt x="6090389" y="32022"/>
                  </a:lnTo>
                  <a:lnTo>
                    <a:pt x="6055637" y="8591"/>
                  </a:lnTo>
                  <a:lnTo>
                    <a:pt x="6013080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5" name="object 25">
            <a:extLst>
              <a:ext uri="{FF2B5EF4-FFF2-40B4-BE49-F238E27FC236}">
                <a16:creationId xmlns:a16="http://schemas.microsoft.com/office/drawing/2014/main" id="{6D42D55E-E105-932B-06C8-5AC4C49B87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805183" y="1551945"/>
            <a:ext cx="8005568" cy="32063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275" marR="3920490" fontAlgn="base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spc="-110" dirty="0">
                <a:solidFill>
                  <a:schemeClr val="bg2">
                    <a:lumMod val="75000"/>
                  </a:schemeClr>
                </a:solidFill>
                <a:latin typeface="Gill Sans Nova" panose="020B0602020104020203" pitchFamily="34" charset="0"/>
              </a:rPr>
              <a:t>Modern Radar Systems</a:t>
            </a:r>
          </a:p>
          <a:p>
            <a:pPr marL="41275">
              <a:lnSpc>
                <a:spcPct val="100000"/>
              </a:lnSpc>
            </a:pPr>
            <a:endParaRPr lang="en-US" sz="2400" spc="-70" dirty="0">
              <a:latin typeface="Gill Sans Nova" panose="020B0602020104020203" pitchFamily="34" charset="0"/>
            </a:endParaRPr>
          </a:p>
          <a:p>
            <a:pPr marL="228594" marR="3920490" indent="-304792" defTabSz="1219170" fontAlgn="base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2400" spc="-70" dirty="0">
                <a:solidFill>
                  <a:schemeClr val="bg2">
                    <a:lumMod val="90000"/>
                  </a:schemeClr>
                </a:solidFill>
                <a:latin typeface="Gill Sans Nova" panose="020B0602020104020203" pitchFamily="34" charset="0"/>
              </a:rPr>
              <a:t>SISO Radar Waveform Design</a:t>
            </a:r>
          </a:p>
          <a:p>
            <a:pPr marL="41275" marR="3920490">
              <a:lnSpc>
                <a:spcPct val="254300"/>
              </a:lnSpc>
              <a:spcBef>
                <a:spcPts val="1200"/>
              </a:spcBef>
            </a:pPr>
            <a:r>
              <a:rPr lang="en-US" sz="2400" spc="-90" dirty="0">
                <a:solidFill>
                  <a:schemeClr val="tx1"/>
                </a:solidFill>
                <a:latin typeface="Gill Sans Nova" panose="020B0602020104020203" pitchFamily="34" charset="0"/>
              </a:rPr>
              <a:t>Examples</a:t>
            </a:r>
          </a:p>
          <a:p>
            <a:pPr marL="41275" marR="3920490">
              <a:lnSpc>
                <a:spcPct val="254300"/>
              </a:lnSpc>
              <a:spcBef>
                <a:spcPts val="15"/>
              </a:spcBef>
            </a:pPr>
            <a:r>
              <a:rPr lang="en-US" sz="2400" spc="-130" dirty="0">
                <a:latin typeface="Gill Sans Nova" panose="020B0602020104020203" pitchFamily="34" charset="0"/>
              </a:rPr>
              <a:t>MIMO Radar Waveforms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DB1633EB-A4F9-3EBE-9045-B553AEDF5534}"/>
              </a:ext>
            </a:extLst>
          </p:cNvPr>
          <p:cNvSpPr txBox="1">
            <a:spLocks/>
          </p:cNvSpPr>
          <p:nvPr/>
        </p:nvSpPr>
        <p:spPr>
          <a:xfrm>
            <a:off x="17929" y="120793"/>
            <a:ext cx="4464224" cy="69269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Outline</a:t>
            </a:r>
            <a:endParaRPr lang="el-GR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735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C4C9013-A2AB-D51C-1859-697027390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858" y="239083"/>
            <a:ext cx="11362565" cy="4762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latin typeface="Gill Sans MT" panose="020B0502020104020203" pitchFamily="34" charset="77"/>
                <a:cs typeface="Arial"/>
              </a:rPr>
              <a:t>Waveform Design in an automotive setting</a:t>
            </a:r>
          </a:p>
        </p:txBody>
      </p:sp>
      <p:sp>
        <p:nvSpPr>
          <p:cNvPr id="9" name="Rectangle: Rounded Corners 43">
            <a:extLst>
              <a:ext uri="{FF2B5EF4-FFF2-40B4-BE49-F238E27FC236}">
                <a16:creationId xmlns:a16="http://schemas.microsoft.com/office/drawing/2014/main" id="{24DD8EA7-00AD-7C64-6C71-295C34EBEE8A}"/>
              </a:ext>
            </a:extLst>
          </p:cNvPr>
          <p:cNvSpPr/>
          <p:nvPr/>
        </p:nvSpPr>
        <p:spPr>
          <a:xfrm>
            <a:off x="32858" y="750050"/>
            <a:ext cx="5828214" cy="107807"/>
          </a:xfrm>
          <a:prstGeom prst="roundRect">
            <a:avLst>
              <a:gd name="adj" fmla="val 13031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061" name="Picture 13" descr="Challenges in the design of radar transceivers for ADAS/AD">
            <a:extLst>
              <a:ext uri="{FF2B5EF4-FFF2-40B4-BE49-F238E27FC236}">
                <a16:creationId xmlns:a16="http://schemas.microsoft.com/office/drawing/2014/main" id="{EB97BFFB-2294-E354-CF15-6A2805C2EA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 r="29388"/>
          <a:stretch/>
        </p:blipFill>
        <p:spPr bwMode="auto">
          <a:xfrm rot="16200000">
            <a:off x="8076356" y="3611445"/>
            <a:ext cx="4367970" cy="212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2C25098-D23F-DE0D-9B0C-BADA1C09B2D6}"/>
              </a:ext>
            </a:extLst>
          </p:cNvPr>
          <p:cNvGrpSpPr/>
          <p:nvPr/>
        </p:nvGrpSpPr>
        <p:grpSpPr>
          <a:xfrm>
            <a:off x="32858" y="1691640"/>
            <a:ext cx="4325782" cy="5074920"/>
            <a:chOff x="32858" y="1783080"/>
            <a:chExt cx="4325782" cy="507492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4AD177B-C7AD-DD1E-F81D-75A1132A7BA6}"/>
                </a:ext>
              </a:extLst>
            </p:cNvPr>
            <p:cNvSpPr/>
            <p:nvPr/>
          </p:nvSpPr>
          <p:spPr>
            <a:xfrm>
              <a:off x="32858" y="1783080"/>
              <a:ext cx="4325782" cy="5074920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9" name="Picture 11">
              <a:extLst>
                <a:ext uri="{FF2B5EF4-FFF2-40B4-BE49-F238E27FC236}">
                  <a16:creationId xmlns:a16="http://schemas.microsoft.com/office/drawing/2014/main" id="{9A221D83-1AFF-E714-AA32-11BAB19349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" y="2439271"/>
              <a:ext cx="3763010" cy="4037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CD505A3-0210-72F8-8714-558159FC88FF}"/>
                </a:ext>
              </a:extLst>
            </p:cNvPr>
            <p:cNvSpPr txBox="1"/>
            <p:nvPr/>
          </p:nvSpPr>
          <p:spPr>
            <a:xfrm>
              <a:off x="1112520" y="1890887"/>
              <a:ext cx="2346960" cy="36933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Oncoming Traffic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5CD700B-88BD-C416-024D-D36AEE6A4BCC}"/>
              </a:ext>
            </a:extLst>
          </p:cNvPr>
          <p:cNvGrpSpPr/>
          <p:nvPr/>
        </p:nvGrpSpPr>
        <p:grpSpPr>
          <a:xfrm>
            <a:off x="4497708" y="1676400"/>
            <a:ext cx="4049558" cy="5074920"/>
            <a:chOff x="4482468" y="1783080"/>
            <a:chExt cx="4049558" cy="507492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4F9EB6A-DAFF-B758-3D81-A8AE94B20306}"/>
                </a:ext>
              </a:extLst>
            </p:cNvPr>
            <p:cNvSpPr/>
            <p:nvPr/>
          </p:nvSpPr>
          <p:spPr>
            <a:xfrm>
              <a:off x="4482468" y="1783080"/>
              <a:ext cx="4049558" cy="5074920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60" name="Picture 12">
              <a:extLst>
                <a:ext uri="{FF2B5EF4-FFF2-40B4-BE49-F238E27FC236}">
                  <a16:creationId xmlns:a16="http://schemas.microsoft.com/office/drawing/2014/main" id="{FD2FC109-50E1-EB2A-5365-A47AADD722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2161" y="2439270"/>
              <a:ext cx="3430171" cy="4037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C639AE6-C171-5683-D035-E297CBA62084}"/>
                </a:ext>
              </a:extLst>
            </p:cNvPr>
            <p:cNvSpPr txBox="1"/>
            <p:nvPr/>
          </p:nvSpPr>
          <p:spPr>
            <a:xfrm>
              <a:off x="5333766" y="1925604"/>
              <a:ext cx="2346960" cy="36933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Cruise Control</a:t>
              </a:r>
            </a:p>
          </p:txBody>
        </p:sp>
      </p:grpSp>
      <p:pic>
        <p:nvPicPr>
          <p:cNvPr id="20" name="Picture 19" descr="Challenges in the design of radar transceivers for ADAS/AD">
            <a:extLst>
              <a:ext uri="{FF2B5EF4-FFF2-40B4-BE49-F238E27FC236}">
                <a16:creationId xmlns:a16="http://schemas.microsoft.com/office/drawing/2014/main" id="{82372DFA-CEFA-DD08-2A5C-16895C00C3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896" t="17501" r="1987" b="4356"/>
          <a:stretch/>
        </p:blipFill>
        <p:spPr bwMode="auto">
          <a:xfrm>
            <a:off x="9117207" y="341526"/>
            <a:ext cx="2125136" cy="216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63A0141-F734-0BF6-E381-61ECFE29B813}"/>
              </a:ext>
            </a:extLst>
          </p:cNvPr>
          <p:cNvSpPr txBox="1"/>
          <p:nvPr/>
        </p:nvSpPr>
        <p:spPr>
          <a:xfrm>
            <a:off x="152576" y="1085653"/>
            <a:ext cx="8069756" cy="369332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l" rtl="0" fontAlgn="base"/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Un </a:t>
            </a:r>
            <a:r>
              <a:rPr lang="en-US" b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co-ordinated</a:t>
            </a:r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 transmissions:  Interference in Roadside scenarios </a:t>
            </a:r>
          </a:p>
        </p:txBody>
      </p:sp>
    </p:spTree>
    <p:extLst>
      <p:ext uri="{BB962C8B-B14F-4D97-AF65-F5344CB8AC3E}">
        <p14:creationId xmlns:p14="http://schemas.microsoft.com/office/powerpoint/2010/main" val="11309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C4C9013-A2AB-D51C-1859-697027390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858" y="239083"/>
            <a:ext cx="11362565" cy="4762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latin typeface="Gill Sans MT" panose="020B0502020104020203" pitchFamily="34" charset="77"/>
                <a:cs typeface="Arial"/>
              </a:rPr>
              <a:t>FMCW and interference</a:t>
            </a:r>
          </a:p>
        </p:txBody>
      </p:sp>
      <p:sp>
        <p:nvSpPr>
          <p:cNvPr id="9" name="Rectangle: Rounded Corners 43">
            <a:extLst>
              <a:ext uri="{FF2B5EF4-FFF2-40B4-BE49-F238E27FC236}">
                <a16:creationId xmlns:a16="http://schemas.microsoft.com/office/drawing/2014/main" id="{24DD8EA7-00AD-7C64-6C71-295C34EBEE8A}"/>
              </a:ext>
            </a:extLst>
          </p:cNvPr>
          <p:cNvSpPr/>
          <p:nvPr/>
        </p:nvSpPr>
        <p:spPr>
          <a:xfrm>
            <a:off x="32858" y="750050"/>
            <a:ext cx="5828214" cy="107807"/>
          </a:xfrm>
          <a:prstGeom prst="roundRect">
            <a:avLst>
              <a:gd name="adj" fmla="val 13031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E091E0-20A9-4DC3-A5F7-C03A61A8C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8" y="1000381"/>
            <a:ext cx="8714902" cy="5618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E8265E-2CA3-42F3-B2D0-D7603F259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8573" y="1125030"/>
            <a:ext cx="3913427" cy="460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67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C4C9013-A2AB-D51C-1859-697027390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858" y="239083"/>
            <a:ext cx="11362565" cy="4762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latin typeface="Gill Sans MT" panose="020B0502020104020203" pitchFamily="34" charset="77"/>
                <a:cs typeface="Arial"/>
              </a:rPr>
              <a:t>Example 1 : Waveform Design Based Approach</a:t>
            </a:r>
          </a:p>
        </p:txBody>
      </p:sp>
      <p:sp>
        <p:nvSpPr>
          <p:cNvPr id="9" name="Rectangle: Rounded Corners 43">
            <a:extLst>
              <a:ext uri="{FF2B5EF4-FFF2-40B4-BE49-F238E27FC236}">
                <a16:creationId xmlns:a16="http://schemas.microsoft.com/office/drawing/2014/main" id="{24DD8EA7-00AD-7C64-6C71-295C34EBEE8A}"/>
              </a:ext>
            </a:extLst>
          </p:cNvPr>
          <p:cNvSpPr/>
          <p:nvPr/>
        </p:nvSpPr>
        <p:spPr>
          <a:xfrm>
            <a:off x="32858" y="750050"/>
            <a:ext cx="5828214" cy="107807"/>
          </a:xfrm>
          <a:prstGeom prst="roundRect">
            <a:avLst>
              <a:gd name="adj" fmla="val 13031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FECFA7-A75D-45E1-A0A0-691DF0151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8" y="1390319"/>
            <a:ext cx="5511970" cy="35806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EE503A-DBB1-6250-8B08-1548D3E81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60" y="5334597"/>
            <a:ext cx="4137837" cy="60996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E08607A-2468-4ED0-2CF2-00A92C8E5E55}"/>
              </a:ext>
            </a:extLst>
          </p:cNvPr>
          <p:cNvSpPr>
            <a:spLocks noGrp="1"/>
          </p:cNvSpPr>
          <p:nvPr/>
        </p:nvSpPr>
        <p:spPr>
          <a:xfrm>
            <a:off x="6456371" y="1039934"/>
            <a:ext cx="5385673" cy="54060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C00000"/>
                </a:solidFill>
                <a:latin typeface="Gill Sans MT" panose="020B0502020104020203" pitchFamily="34" charset="0"/>
              </a:rPr>
              <a:t>Key Idea</a:t>
            </a:r>
          </a:p>
          <a:p>
            <a:r>
              <a:rPr lang="en-US" sz="2800" dirty="0">
                <a:latin typeface="Gill Sans MT" panose="020B0502020104020203" pitchFamily="34" charset="0"/>
              </a:rPr>
              <a:t>Divide a PMCW sequence into subsequences</a:t>
            </a:r>
          </a:p>
          <a:p>
            <a:pPr lvl="1"/>
            <a:r>
              <a:rPr lang="en-US" sz="2400" dirty="0">
                <a:latin typeface="Gill Sans MT" panose="020B0502020104020203" pitchFamily="34" charset="0"/>
              </a:rPr>
              <a:t>Each radar could use its own subsequence lengths</a:t>
            </a:r>
          </a:p>
          <a:p>
            <a:r>
              <a:rPr lang="en-US" sz="2800" dirty="0">
                <a:latin typeface="Gill Sans MT" panose="020B0502020104020203" pitchFamily="34" charset="0"/>
              </a:rPr>
              <a:t>Devise polynomial phase in each subsequence</a:t>
            </a:r>
          </a:p>
          <a:p>
            <a:pPr lvl="1"/>
            <a:endParaRPr lang="en-US" dirty="0">
              <a:latin typeface="Gill Sans MT" panose="020B0502020104020203" pitchFamily="34" charset="0"/>
            </a:endParaRPr>
          </a:p>
          <a:p>
            <a:pPr lvl="1"/>
            <a:endParaRPr lang="en-US" dirty="0">
              <a:latin typeface="Gill Sans MT" panose="020B0502020104020203" pitchFamily="34" charset="0"/>
            </a:endParaRPr>
          </a:p>
          <a:p>
            <a:r>
              <a:rPr lang="en-US" sz="2800" dirty="0">
                <a:latin typeface="Gill Sans MT" panose="020B0502020104020203" pitchFamily="34" charset="0"/>
              </a:rPr>
              <a:t>Different radars can use different phases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en-US" dirty="0">
              <a:latin typeface="Gill Sans MT" panose="020B0502020104020203" pitchFamily="34" charset="0"/>
            </a:endParaRPr>
          </a:p>
          <a:p>
            <a:pPr lvl="2"/>
            <a:endParaRPr lang="en-US" dirty="0">
              <a:latin typeface="Gill Sans MT" panose="020B0502020104020203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CD0150-81F1-B4C9-9D2A-E6D9297BA5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4633" y="4412129"/>
            <a:ext cx="2532838" cy="68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52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29" y="120793"/>
            <a:ext cx="4464224" cy="692696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sz="4000" dirty="0"/>
              <a:t>Outline</a:t>
            </a:r>
            <a:endParaRPr lang="el-GR" sz="4000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3768C96-C9DD-9353-6D44-DA8A09B200FB}"/>
              </a:ext>
            </a:extLst>
          </p:cNvPr>
          <p:cNvSpPr txBox="1">
            <a:spLocks/>
          </p:cNvSpPr>
          <p:nvPr/>
        </p:nvSpPr>
        <p:spPr>
          <a:xfrm>
            <a:off x="237067" y="846421"/>
            <a:ext cx="7416799" cy="5902764"/>
          </a:xfrm>
          <a:prstGeom prst="rect">
            <a:avLst/>
          </a:prstGeom>
        </p:spPr>
        <p:txBody>
          <a:bodyPr vert="horz" lIns="121920" tIns="60960" rIns="121920" bIns="60960" rtlCol="0" anchor="t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Gill Sans MT" panose="020B0502020104020203" pitchFamily="34" charset="77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MT" panose="020B0502020104020203" pitchFamily="34" charset="77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Gill Sans MT" panose="020B0502020104020203" pitchFamily="34" charset="77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Gill Sans MT" panose="020B0502020104020203" pitchFamily="34" charset="77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Gill Sans MT" panose="020B0502020104020203" pitchFamily="34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indent="-304792" defTabSz="1219170" fontAlgn="base">
              <a:spcBef>
                <a:spcPts val="1800"/>
              </a:spcBef>
              <a:defRPr/>
            </a:pPr>
            <a:r>
              <a:rPr lang="en-US" sz="3100" dirty="0">
                <a:solidFill>
                  <a:schemeClr val="accent1">
                    <a:lumMod val="50000"/>
                  </a:schemeClr>
                </a:solidFill>
              </a:rPr>
              <a:t>Modern Radar Systems</a:t>
            </a:r>
          </a:p>
          <a:p>
            <a:pPr marL="571494" lvl="1" indent="-304792" defTabSz="1219170" fontAlgn="base">
              <a:spcBef>
                <a:spcPts val="1000"/>
              </a:spcBef>
              <a:defRPr/>
            </a:pPr>
            <a:r>
              <a:rPr lang="en-US" sz="2200" dirty="0">
                <a:solidFill>
                  <a:prstClr val="black"/>
                </a:solidFill>
              </a:rPr>
              <a:t>Applications, Requirements and Degrees of Freedom</a:t>
            </a:r>
            <a:endParaRPr lang="en-US" sz="2100" dirty="0">
              <a:solidFill>
                <a:prstClr val="black"/>
              </a:solidFill>
            </a:endParaRPr>
          </a:p>
          <a:p>
            <a:pPr marL="228594" indent="-304792" defTabSz="1219170" fontAlgn="base">
              <a:spcBef>
                <a:spcPts val="1800"/>
              </a:spcBef>
              <a:defRPr/>
            </a:pPr>
            <a:r>
              <a:rPr lang="en-US" sz="3100" dirty="0">
                <a:solidFill>
                  <a:schemeClr val="accent1">
                    <a:lumMod val="50000"/>
                  </a:schemeClr>
                </a:solidFill>
              </a:rPr>
              <a:t>SISO Radar Waveform Design</a:t>
            </a:r>
          </a:p>
          <a:p>
            <a:pPr marL="571494" lvl="1" indent="-304792" defTabSz="1219170" fontAlgn="base">
              <a:spcBef>
                <a:spcPts val="1000"/>
              </a:spcBef>
              <a:defRPr/>
            </a:pPr>
            <a:r>
              <a:rPr lang="en-US" sz="2200" dirty="0">
                <a:solidFill>
                  <a:prstClr val="black"/>
                </a:solidFill>
                <a:latin typeface="Gill Sans MT" panose="020B0502020104020203" pitchFamily="34" charset="0"/>
              </a:rPr>
              <a:t>Waveform Properties, Ambiguity functions, Design Objectives</a:t>
            </a:r>
            <a:endParaRPr lang="en-US" sz="2200" dirty="0">
              <a:solidFill>
                <a:prstClr val="black"/>
              </a:solidFill>
            </a:endParaRPr>
          </a:p>
          <a:p>
            <a:pPr marL="571494" lvl="1" indent="-304792" defTabSz="1219170" fontAlgn="base">
              <a:spcBef>
                <a:spcPts val="1000"/>
              </a:spcBef>
              <a:defRPr/>
            </a:pPr>
            <a:r>
              <a:rPr lang="en-US" sz="2200" dirty="0">
                <a:solidFill>
                  <a:prstClr val="black"/>
                </a:solidFill>
                <a:latin typeface="Gill Sans MT" panose="020B0502020104020203" pitchFamily="34" charset="0"/>
              </a:rPr>
              <a:t>Waveform Optimization Methodologies</a:t>
            </a:r>
          </a:p>
          <a:p>
            <a:pPr marL="228594" indent="-304792" defTabSz="1219170" fontAlgn="base">
              <a:spcBef>
                <a:spcPts val="1800"/>
              </a:spcBef>
              <a:defRPr/>
            </a:pPr>
            <a:r>
              <a:rPr lang="en-US" sz="3100" dirty="0">
                <a:solidFill>
                  <a:schemeClr val="accent1">
                    <a:lumMod val="50000"/>
                  </a:schemeClr>
                </a:solidFill>
              </a:rPr>
              <a:t>Examples</a:t>
            </a:r>
          </a:p>
          <a:p>
            <a:pPr marL="571494" lvl="1" indent="-304792" defTabSz="1219170" fontAlgn="base">
              <a:spcBef>
                <a:spcPts val="1000"/>
              </a:spcBef>
              <a:defRPr/>
            </a:pPr>
            <a:r>
              <a:rPr lang="en-US" sz="2200" dirty="0">
                <a:solidFill>
                  <a:prstClr val="black"/>
                </a:solidFill>
              </a:rPr>
              <a:t>PMCW </a:t>
            </a:r>
          </a:p>
          <a:p>
            <a:pPr marL="571494" lvl="1" indent="-304792" defTabSz="1219170" fontAlgn="base">
              <a:spcBef>
                <a:spcPts val="1000"/>
              </a:spcBef>
              <a:defRPr/>
            </a:pPr>
            <a:r>
              <a:rPr lang="en-US" sz="2200" dirty="0">
                <a:solidFill>
                  <a:prstClr val="black"/>
                </a:solidFill>
              </a:rPr>
              <a:t>Quadratic Phase waveforms for interference mitigation</a:t>
            </a:r>
          </a:p>
          <a:p>
            <a:pPr marL="571494" lvl="1" indent="-304792" defTabSz="1219170" fontAlgn="base">
              <a:spcBef>
                <a:spcPts val="1000"/>
              </a:spcBef>
              <a:defRPr/>
            </a:pPr>
            <a:r>
              <a:rPr lang="en-US" sz="2200" dirty="0">
                <a:solidFill>
                  <a:prstClr val="black"/>
                </a:solidFill>
              </a:rPr>
              <a:t>Principle of Stationary Phase </a:t>
            </a:r>
          </a:p>
          <a:p>
            <a:pPr marL="228594" indent="-304792" defTabSz="1219170" fontAlgn="base">
              <a:spcBef>
                <a:spcPts val="1800"/>
              </a:spcBef>
              <a:defRPr/>
            </a:pPr>
            <a:r>
              <a:rPr lang="en-US" sz="3100" dirty="0">
                <a:solidFill>
                  <a:schemeClr val="accent1">
                    <a:lumMod val="50000"/>
                  </a:schemeClr>
                </a:solidFill>
              </a:rPr>
              <a:t>MIMO Waveforms</a:t>
            </a:r>
          </a:p>
          <a:p>
            <a:pPr marL="571494" lvl="1" indent="-304792" defTabSz="1219170" fontAlgn="base">
              <a:spcBef>
                <a:spcPts val="1000"/>
              </a:spcBef>
              <a:defRPr/>
            </a:pPr>
            <a:r>
              <a:rPr lang="en-US" sz="2200" dirty="0">
                <a:solidFill>
                  <a:prstClr val="black"/>
                </a:solidFill>
              </a:rPr>
              <a:t>Orthogonality  </a:t>
            </a:r>
          </a:p>
          <a:p>
            <a:pPr marL="571494" lvl="1" indent="-304792" defTabSz="1219170" fontAlgn="base">
              <a:spcBef>
                <a:spcPts val="1000"/>
              </a:spcBef>
              <a:defRPr/>
            </a:pPr>
            <a:r>
              <a:rPr lang="en-US" sz="2200" dirty="0">
                <a:solidFill>
                  <a:prstClr val="black"/>
                </a:solidFill>
              </a:rPr>
              <a:t>Extension of SISO design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83EA98-9F8E-755B-9105-5BA0D96FB261}"/>
              </a:ext>
            </a:extLst>
          </p:cNvPr>
          <p:cNvSpPr txBox="1"/>
          <p:nvPr/>
        </p:nvSpPr>
        <p:spPr>
          <a:xfrm>
            <a:off x="9039578" y="5282683"/>
            <a:ext cx="29153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000000"/>
                </a:solidFill>
                <a:effectLst/>
                <a:latin typeface="Gill Sans MT" panose="020B0502020104020203" pitchFamily="34" charset="0"/>
              </a:rPr>
              <a:t>ISBN: 9781630818920</a:t>
            </a:r>
          </a:p>
          <a:p>
            <a:r>
              <a:rPr lang="en-US" sz="2000" dirty="0">
                <a:solidFill>
                  <a:srgbClr val="000000"/>
                </a:solidFill>
                <a:latin typeface="Gill Sans MT" panose="020B0502020104020203" pitchFamily="34" charset="0"/>
              </a:rPr>
              <a:t>Artech House, 2022</a:t>
            </a:r>
            <a:endParaRPr lang="en-US" sz="2000" dirty="0">
              <a:latin typeface="Gill Sans MT" panose="020B0502020104020203" pitchFamily="34" charset="0"/>
            </a:endParaRPr>
          </a:p>
        </p:txBody>
      </p:sp>
      <p:pic>
        <p:nvPicPr>
          <p:cNvPr id="4" name="Picture 4" descr="ARTECH HOUSE USA : Signal Design for Modern Radar Systems">
            <a:extLst>
              <a:ext uri="{FF2B5EF4-FFF2-40B4-BE49-F238E27FC236}">
                <a16:creationId xmlns:a16="http://schemas.microsoft.com/office/drawing/2014/main" id="{F589A1D4-FF3D-CB60-7D3B-16CAE246A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919" y="977535"/>
            <a:ext cx="2783593" cy="418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35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051526-F80C-3A54-C517-BFD3E9D41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035" y="875846"/>
            <a:ext cx="4958279" cy="22873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109558-D468-9E81-8B63-0F5B4024D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575" y="2470933"/>
            <a:ext cx="4948328" cy="885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FB528F-5951-48E1-EB48-FD4AFB3781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68" y="3944457"/>
            <a:ext cx="2199964" cy="12502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EA10D1-ADA0-6DCA-A3BF-B4F1345330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422" y="1533216"/>
            <a:ext cx="2663360" cy="4862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1AB3AA-3B4C-CF33-A2AD-11D5A3771C5D}"/>
              </a:ext>
            </a:extLst>
          </p:cNvPr>
          <p:cNvSpPr txBox="1"/>
          <p:nvPr/>
        </p:nvSpPr>
        <p:spPr>
          <a:xfrm>
            <a:off x="105268" y="6575995"/>
            <a:ext cx="26027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*Integrated/Peak Sidelobe Level (ISL/PSL)</a:t>
            </a:r>
            <a:endParaRPr lang="en-GB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9503CC-1E89-8B7E-0BAA-3599C2BA7EF7}"/>
              </a:ext>
            </a:extLst>
          </p:cNvPr>
          <p:cNvSpPr txBox="1"/>
          <p:nvPr/>
        </p:nvSpPr>
        <p:spPr>
          <a:xfrm>
            <a:off x="3627784" y="3806687"/>
            <a:ext cx="6669156" cy="2957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latin typeface="Gill Sans MT" panose="020B0502020104020203" pitchFamily="34" charset="0"/>
              </a:rPr>
              <a:t>Let the sequence   X  be partitioned into L sub-sequences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latin typeface="Gill Sans MT" panose="020B0502020104020203" pitchFamily="34" charset="0"/>
              </a:rPr>
              <a:t>Every sub-sequence has a length  </a:t>
            </a:r>
            <a:r>
              <a:rPr lang="en-US" dirty="0" err="1">
                <a:latin typeface="Gill Sans MT" panose="020B0502020104020203" pitchFamily="34" charset="0"/>
              </a:rPr>
              <a:t>Ml</a:t>
            </a:r>
            <a:r>
              <a:rPr lang="en-US" dirty="0">
                <a:latin typeface="Gill Sans MT" panose="020B0502020104020203" pitchFamily="34" charset="0"/>
              </a:rPr>
              <a:t>  where l = 1,..,L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latin typeface="Gill Sans MT" panose="020B0502020104020203" pitchFamily="34" charset="0"/>
              </a:rPr>
              <a:t>Every sub-sequence is expressed as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Gill Sans MT" panose="020B0502020104020203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latin typeface="Gill Sans MT" panose="020B0502020104020203" pitchFamily="34" charset="0"/>
              </a:rPr>
              <a:t>Polynomial phase behavior in every sub-sequence: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dirty="0">
                <a:latin typeface="Gill Sans MT" panose="020B0502020104020203" pitchFamily="34" charset="0"/>
              </a:rPr>
              <a:t>              is the  </a:t>
            </a:r>
            <a:r>
              <a:rPr lang="en-GB" dirty="0" err="1">
                <a:latin typeface="Gill Sans MT" panose="020B0502020104020203" pitchFamily="34" charset="0"/>
              </a:rPr>
              <a:t>Q</a:t>
            </a:r>
            <a:r>
              <a:rPr lang="en-GB" baseline="30000" dirty="0" err="1">
                <a:latin typeface="Gill Sans MT" panose="020B0502020104020203" pitchFamily="34" charset="0"/>
              </a:rPr>
              <a:t>th</a:t>
            </a:r>
            <a:r>
              <a:rPr lang="en-GB" dirty="0">
                <a:latin typeface="Gill Sans MT" panose="020B0502020104020203" pitchFamily="34" charset="0"/>
              </a:rPr>
              <a:t> degree polynomial phase coefficients of the l</a:t>
            </a:r>
            <a:r>
              <a:rPr lang="en-GB" baseline="30000" dirty="0">
                <a:latin typeface="Gill Sans MT" panose="020B0502020104020203" pitchFamily="34" charset="0"/>
              </a:rPr>
              <a:t>th</a:t>
            </a:r>
            <a:r>
              <a:rPr lang="en-GB" dirty="0">
                <a:latin typeface="Gill Sans MT" panose="020B0502020104020203" pitchFamily="34" charset="0"/>
              </a:rPr>
              <a:t> sub-sequence</a:t>
            </a:r>
            <a:endParaRPr lang="en-US" dirty="0">
              <a:latin typeface="Gill Sans MT" panose="020B05020201040202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DF6263-5107-20A1-EC5A-2C97506C4E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4140" y="4000236"/>
            <a:ext cx="236090" cy="2139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D302A6-BC5A-FE87-76A1-3B0002C223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1946" y="4377690"/>
            <a:ext cx="347663" cy="2905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2FB1B07-A549-1179-0B3C-09FBEF6E7A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2879" y="5142943"/>
            <a:ext cx="4521162" cy="3375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A3D8A8-05FE-3889-827A-6F527D7C7E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5872" y="5349107"/>
            <a:ext cx="2532838" cy="6830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CCCFDF7-50D3-5E8C-CB2C-3E893379EE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2879" y="6060114"/>
            <a:ext cx="619750" cy="242412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23B87B1A-3594-6BD4-CA0C-364EACC7410B}"/>
              </a:ext>
            </a:extLst>
          </p:cNvPr>
          <p:cNvSpPr/>
          <p:nvPr/>
        </p:nvSpPr>
        <p:spPr>
          <a:xfrm>
            <a:off x="4082879" y="382311"/>
            <a:ext cx="2486831" cy="1726407"/>
          </a:xfrm>
          <a:prstGeom prst="cloudCallout">
            <a:avLst>
              <a:gd name="adj1" fmla="val 77048"/>
              <a:gd name="adj2" fmla="val 40228"/>
            </a:avLst>
          </a:prstGeom>
          <a:noFill/>
          <a:ln w="28575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FDC61C-5299-59F0-1541-E3AE61ABB95A}"/>
              </a:ext>
            </a:extLst>
          </p:cNvPr>
          <p:cNvSpPr txBox="1"/>
          <p:nvPr/>
        </p:nvSpPr>
        <p:spPr>
          <a:xfrm>
            <a:off x="4392754" y="586733"/>
            <a:ext cx="1850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Solved using Majorization-minimization (MM) framework</a:t>
            </a:r>
            <a:endParaRPr lang="en-GB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4F60E5F-9AD5-3444-BABB-02C82A9E8D01}"/>
              </a:ext>
            </a:extLst>
          </p:cNvPr>
          <p:cNvSpPr txBox="1">
            <a:spLocks/>
          </p:cNvSpPr>
          <p:nvPr/>
        </p:nvSpPr>
        <p:spPr>
          <a:xfrm>
            <a:off x="32858" y="239083"/>
            <a:ext cx="11362565" cy="4762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24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Gill Sans MT" panose="020B0502020104020203" pitchFamily="34" charset="77"/>
                <a:cs typeface="Arial"/>
              </a:rPr>
              <a:t>Problem Statement</a:t>
            </a:r>
          </a:p>
        </p:txBody>
      </p:sp>
      <p:sp>
        <p:nvSpPr>
          <p:cNvPr id="21" name="Rectangle: Rounded Corners 43">
            <a:extLst>
              <a:ext uri="{FF2B5EF4-FFF2-40B4-BE49-F238E27FC236}">
                <a16:creationId xmlns:a16="http://schemas.microsoft.com/office/drawing/2014/main" id="{7478865A-67C5-7C2A-E973-272532D7BF5A}"/>
              </a:ext>
            </a:extLst>
          </p:cNvPr>
          <p:cNvSpPr/>
          <p:nvPr/>
        </p:nvSpPr>
        <p:spPr>
          <a:xfrm>
            <a:off x="32858" y="750050"/>
            <a:ext cx="4023696" cy="125796"/>
          </a:xfrm>
          <a:prstGeom prst="roundRect">
            <a:avLst>
              <a:gd name="adj" fmla="val 13031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4086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C4C9013-A2AB-D51C-1859-697027390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858" y="239083"/>
            <a:ext cx="11362565" cy="4762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latin typeface="Gill Sans MT" panose="020B0502020104020203" pitchFamily="34" charset="77"/>
                <a:cs typeface="Arial"/>
              </a:rPr>
              <a:t>Interference Robustness</a:t>
            </a:r>
          </a:p>
        </p:txBody>
      </p:sp>
      <p:sp>
        <p:nvSpPr>
          <p:cNvPr id="9" name="Rectangle: Rounded Corners 43">
            <a:extLst>
              <a:ext uri="{FF2B5EF4-FFF2-40B4-BE49-F238E27FC236}">
                <a16:creationId xmlns:a16="http://schemas.microsoft.com/office/drawing/2014/main" id="{24DD8EA7-00AD-7C64-6C71-295C34EBEE8A}"/>
              </a:ext>
            </a:extLst>
          </p:cNvPr>
          <p:cNvSpPr/>
          <p:nvPr/>
        </p:nvSpPr>
        <p:spPr>
          <a:xfrm>
            <a:off x="32858" y="750050"/>
            <a:ext cx="5828214" cy="107807"/>
          </a:xfrm>
          <a:prstGeom prst="roundRect">
            <a:avLst>
              <a:gd name="adj" fmla="val 13031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E8265E-2CA3-42F3-B2D0-D7603F259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50" y="1305652"/>
            <a:ext cx="3913427" cy="46079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87CB86-E345-4E71-B41E-B57E010549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3687" y="715333"/>
            <a:ext cx="5408313" cy="31328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C9D7B9-95E7-4066-AA7E-A265E47405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3652" y="3791042"/>
            <a:ext cx="5161325" cy="2728636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FEAA18FD-A20F-49D7-AFEA-B9199F41D369}"/>
              </a:ext>
            </a:extLst>
          </p:cNvPr>
          <p:cNvSpPr txBox="1"/>
          <p:nvPr/>
        </p:nvSpPr>
        <p:spPr>
          <a:xfrm>
            <a:off x="5730976" y="6519678"/>
            <a:ext cx="3857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Statistical Interference Analysis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29986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ABDDD9-3D59-A94E-E7FE-E1456DF0A1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4717" y="215744"/>
            <a:ext cx="11362565" cy="476250"/>
          </a:xfrm>
        </p:spPr>
        <p:txBody>
          <a:bodyPr/>
          <a:lstStyle/>
          <a:p>
            <a:r>
              <a:rPr lang="en-US" dirty="0"/>
              <a:t>USRP Setup</a:t>
            </a:r>
            <a:endParaRPr lang="en-GB" dirty="0"/>
          </a:p>
        </p:txBody>
      </p:sp>
      <p:pic>
        <p:nvPicPr>
          <p:cNvPr id="6" name="Picture 5" descr="\documentclass{article}&#10;\usepackage{amsmath, amssymb, mathtools, amsfonts}&#10;\DeclareMathOperator*{\maximum}{max}&#10;\DeclareMathOperator*{\subjectto}{subject~to}&#10;\DeclareMathOperator*{\minimize}{minimize}&#10;\pagestyle{empty}&#10;\begin{document}&#10;% ---------------------&#10;\begin{itemize}&#10;\item The experimental setup consists of a victim radar and an interferer radar&#10;\item Setup consists of: &#10;\begin{itemize}&#10;\item two USRP\textsuperscript{$\dagger$} X310&#10;\item spectrum analyzer (SA44B)&#10;\item RF cables&#10;\item splitters/combiners&#10;\end{itemize}&#10;\end{itemize}&#10;% ---------------------&#10;\end{document}" title="IguanaTex Bitmap Display">
            <a:extLst>
              <a:ext uri="{FF2B5EF4-FFF2-40B4-BE49-F238E27FC236}">
                <a16:creationId xmlns:a16="http://schemas.microsoft.com/office/drawing/2014/main" id="{EDA9DFAC-C70F-E84D-ABBD-558A6FD89C7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10" y="1050090"/>
            <a:ext cx="8327620" cy="24685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4BDC35-2B50-950C-E468-CC245815E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830" y="1944206"/>
            <a:ext cx="5382829" cy="4045510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019108-C0C4-A6F1-6628-73C7D23FD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1522" y="3748854"/>
            <a:ext cx="4486365" cy="2059056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softEdge rad="31750"/>
          </a:effectLst>
        </p:spPr>
      </p:pic>
      <p:sp>
        <p:nvSpPr>
          <p:cNvPr id="4" name="Rectangle: Rounded Corners 43">
            <a:extLst>
              <a:ext uri="{FF2B5EF4-FFF2-40B4-BE49-F238E27FC236}">
                <a16:creationId xmlns:a16="http://schemas.microsoft.com/office/drawing/2014/main" id="{36D55022-0B28-4CB9-E364-E8E97E81BB80}"/>
              </a:ext>
            </a:extLst>
          </p:cNvPr>
          <p:cNvSpPr/>
          <p:nvPr/>
        </p:nvSpPr>
        <p:spPr>
          <a:xfrm>
            <a:off x="91224" y="584187"/>
            <a:ext cx="5828214" cy="107807"/>
          </a:xfrm>
          <a:prstGeom prst="roundRect">
            <a:avLst>
              <a:gd name="adj" fmla="val 13031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3B0000-8B6E-20C3-D94E-C0945CB3EB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710" y="5973260"/>
            <a:ext cx="4265486" cy="74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132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D46C9A-C56F-DDD5-0893-D39389B477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259117"/>
            <a:ext cx="11362565" cy="476250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>
                <a:latin typeface="Gill Sans MT" panose="020B0502020104020203" pitchFamily="34" charset="77"/>
                <a:cs typeface="Arial"/>
              </a:rPr>
              <a:t>Parameter Settings and setup</a:t>
            </a:r>
            <a:endParaRPr lang="en-GB" sz="3200" dirty="0">
              <a:latin typeface="Gill Sans MT" panose="020B0502020104020203" pitchFamily="34" charset="77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4AE88E-E3E5-009C-8523-D623536FC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03" y="2276136"/>
            <a:ext cx="5931670" cy="29658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8D87E8-A1F9-6F2A-5E23-7D8F8B167BDB}"/>
              </a:ext>
            </a:extLst>
          </p:cNvPr>
          <p:cNvSpPr txBox="1"/>
          <p:nvPr/>
        </p:nvSpPr>
        <p:spPr>
          <a:xfrm>
            <a:off x="247752" y="1906804"/>
            <a:ext cx="6183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Table: Radar sensor parameters for victim and interferer sensor</a:t>
            </a:r>
            <a:endParaRPr lang="en-GB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B7571C-DE12-43DF-62D3-D6DE0F4A5326}"/>
              </a:ext>
            </a:extLst>
          </p:cNvPr>
          <p:cNvSpPr txBox="1"/>
          <p:nvPr/>
        </p:nvSpPr>
        <p:spPr>
          <a:xfrm>
            <a:off x="6914255" y="1874446"/>
            <a:ext cx="5149201" cy="336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Calculate  SINR of the known target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Victim radar operates with an interferer in </a:t>
            </a:r>
            <a:r>
              <a:rPr lang="en-US" dirty="0" err="1">
                <a:latin typeface="Gill Sans MT" panose="020B0502020104020203" pitchFamily="34" charset="0"/>
              </a:rPr>
              <a:t>FoV</a:t>
            </a:r>
            <a:endParaRPr lang="en-US" dirty="0">
              <a:latin typeface="Gill Sans MT" panose="020B05020201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Gill Sans MT" panose="020B0502020104020203" pitchFamily="34" charset="0"/>
              </a:rPr>
              <a:t>Proposed waveform compared with LFM in every transmit pulse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0"/>
              </a:rPr>
              <a:t>Receive signal from the target and the interferer was independently digitally delayed in software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Gill Sans MT" panose="020B0502020104020203" pitchFamily="34" charset="0"/>
              </a:rPr>
              <a:t>Experiment was </a:t>
            </a:r>
            <a:r>
              <a:rPr lang="en-US" dirty="0">
                <a:latin typeface="Gill Sans MT" panose="020B0502020104020203" pitchFamily="34" charset="0"/>
              </a:rPr>
              <a:t>conducted in a controlled environment in an anechoic chamber</a:t>
            </a:r>
            <a:endParaRPr lang="en-GB" dirty="0">
              <a:latin typeface="Gill Sans MT" panose="020B0502020104020203" pitchFamily="34" charset="0"/>
            </a:endParaRPr>
          </a:p>
        </p:txBody>
      </p:sp>
      <p:sp>
        <p:nvSpPr>
          <p:cNvPr id="4" name="Rectangle: Rounded Corners 43">
            <a:extLst>
              <a:ext uri="{FF2B5EF4-FFF2-40B4-BE49-F238E27FC236}">
                <a16:creationId xmlns:a16="http://schemas.microsoft.com/office/drawing/2014/main" id="{FD523C67-2CCA-ECE6-3F38-A503DD9A7741}"/>
              </a:ext>
            </a:extLst>
          </p:cNvPr>
          <p:cNvSpPr/>
          <p:nvPr/>
        </p:nvSpPr>
        <p:spPr>
          <a:xfrm>
            <a:off x="91224" y="627560"/>
            <a:ext cx="5828214" cy="107807"/>
          </a:xfrm>
          <a:prstGeom prst="roundRect">
            <a:avLst>
              <a:gd name="adj" fmla="val 13031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1197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A11D-AE3E-9506-5785-AE7D66DE34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429826"/>
            <a:ext cx="11362565" cy="4762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000" dirty="0">
                <a:latin typeface="Gill Sans MT" panose="020B0502020104020203" pitchFamily="34" charset="77"/>
                <a:cs typeface="Arial"/>
              </a:rPr>
              <a:t>Results – Category 1: LFM (victim) &lt;-&gt; LFM (Interferer)</a:t>
            </a:r>
            <a:endParaRPr lang="en-GB" sz="3000" dirty="0">
              <a:latin typeface="Gill Sans MT" panose="020B0502020104020203" pitchFamily="34" charset="77"/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FCA6FD-3C81-D9ED-47AD-D274BDCA0B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E3B98F-D82F-50A7-E7D1-7A5D455DE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0" y="1603974"/>
            <a:ext cx="3152883" cy="1891136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A5B4B7-6D7D-7D53-7328-0A1A36B0D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0" y="4013217"/>
            <a:ext cx="3169991" cy="1891136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328936-65DA-8A12-DC75-05ED2C9C7F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0812" y="1603974"/>
            <a:ext cx="3146002" cy="1891136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58F000-0432-830F-2F72-C0B55C9F60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0812" y="4013217"/>
            <a:ext cx="3166691" cy="1891136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0F86AF-7D61-943A-9E1D-126D278BB466}"/>
              </a:ext>
            </a:extLst>
          </p:cNvPr>
          <p:cNvSpPr txBox="1"/>
          <p:nvPr/>
        </p:nvSpPr>
        <p:spPr>
          <a:xfrm>
            <a:off x="1179945" y="1259206"/>
            <a:ext cx="1880191" cy="365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Victim waveform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†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A77120-8136-4BF8-B709-71C9DE6D8FF4}"/>
              </a:ext>
            </a:extLst>
          </p:cNvPr>
          <p:cNvSpPr txBox="1"/>
          <p:nvPr/>
        </p:nvSpPr>
        <p:spPr>
          <a:xfrm>
            <a:off x="1101444" y="3666285"/>
            <a:ext cx="2365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Interferer waveform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118ABD-5F2D-0A4C-58EB-2F201353051F}"/>
              </a:ext>
            </a:extLst>
          </p:cNvPr>
          <p:cNvSpPr txBox="1"/>
          <p:nvPr/>
        </p:nvSpPr>
        <p:spPr>
          <a:xfrm>
            <a:off x="5230859" y="1247761"/>
            <a:ext cx="2365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Received signal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5E4CA7-FCAB-76D2-BA56-79E5B9AB787A}"/>
              </a:ext>
            </a:extLst>
          </p:cNvPr>
          <p:cNvSpPr txBox="1"/>
          <p:nvPr/>
        </p:nvSpPr>
        <p:spPr>
          <a:xfrm>
            <a:off x="5241203" y="3670122"/>
            <a:ext cx="2365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Dechirp</a:t>
            </a:r>
            <a:r>
              <a:rPr lang="en-US" dirty="0"/>
              <a:t> signal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F249A7-17D7-E47C-3E38-18023E8EFA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6095" y="2090899"/>
            <a:ext cx="5090070" cy="3057823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0889622-0479-4FD9-7EA5-E523B041C7ED}"/>
              </a:ext>
            </a:extLst>
          </p:cNvPr>
          <p:cNvSpPr txBox="1"/>
          <p:nvPr/>
        </p:nvSpPr>
        <p:spPr>
          <a:xfrm>
            <a:off x="9540257" y="1647180"/>
            <a:ext cx="2365908" cy="369332"/>
          </a:xfrm>
          <a:prstGeom prst="rect">
            <a:avLst/>
          </a:prstGeom>
          <a:noFill/>
          <a:ln w="50800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Range profile</a:t>
            </a:r>
            <a:endParaRPr lang="en-GB" dirty="0"/>
          </a:p>
        </p:txBody>
      </p:sp>
      <p:pic>
        <p:nvPicPr>
          <p:cNvPr id="16" name="Picture 15" descr="\documentclass{article}&#10;\usepackage{amsmath, amssymb, mathtools, amsfonts}&#10;\DeclareMathOperator*{\maximum}{max}&#10;\DeclareMathOperator*{\subjectto}{subject~to}&#10;\DeclareMathOperator*{\minimize}{minimize}&#10;\pagestyle{empty}&#10;\begin{document}&#10;% ---------------------&#10;{\tiny{\textsuperscript{$\dagger$}The chirp slope for the LFM in the entire pulse is $+0.833$MHz/$\mu$s.}}&#10;% ---------------------&#10;\end{document}" title="IguanaTex Bitmap Display">
            <a:extLst>
              <a:ext uri="{FF2B5EF4-FFF2-40B4-BE49-F238E27FC236}">
                <a16:creationId xmlns:a16="http://schemas.microsoft.com/office/drawing/2014/main" id="{DE7D73C6-58E8-918B-01A2-9476875F6E0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5" y="6111473"/>
            <a:ext cx="5119999" cy="172190"/>
          </a:xfrm>
          <a:prstGeom prst="rect">
            <a:avLst/>
          </a:prstGeom>
        </p:spPr>
      </p:pic>
      <p:sp>
        <p:nvSpPr>
          <p:cNvPr id="17" name="Rectangle: Rounded Corners 43">
            <a:extLst>
              <a:ext uri="{FF2B5EF4-FFF2-40B4-BE49-F238E27FC236}">
                <a16:creationId xmlns:a16="http://schemas.microsoft.com/office/drawing/2014/main" id="{90798BC7-47D7-4E1A-7DC6-66FCBF6F3812}"/>
              </a:ext>
            </a:extLst>
          </p:cNvPr>
          <p:cNvSpPr/>
          <p:nvPr/>
        </p:nvSpPr>
        <p:spPr>
          <a:xfrm>
            <a:off x="78254" y="834181"/>
            <a:ext cx="5828214" cy="107807"/>
          </a:xfrm>
          <a:prstGeom prst="roundRect">
            <a:avLst>
              <a:gd name="adj" fmla="val 13031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88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BC5B34F-9DDB-0758-0CA8-B5831B1365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452247"/>
            <a:ext cx="11362565" cy="476250"/>
          </a:xfrm>
        </p:spPr>
        <p:txBody>
          <a:bodyPr>
            <a:normAutofit lnSpcReduction="10000"/>
          </a:bodyPr>
          <a:lstStyle/>
          <a:p>
            <a:r>
              <a:rPr lang="en-US" sz="3000" dirty="0">
                <a:latin typeface="Gill Sans MT" panose="020B0502020104020203" pitchFamily="34" charset="77"/>
                <a:cs typeface="Arial"/>
              </a:rPr>
              <a:t>Results – Category 2: PECS (victim) &lt;-&gt; LFM (Interferer)</a:t>
            </a:r>
            <a:endParaRPr lang="en-GB" sz="3000" dirty="0">
              <a:latin typeface="Gill Sans MT" panose="020B0502020104020203" pitchFamily="34" charset="77"/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340361-2A2A-69F2-F4DE-9523EAC73B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5E98A7-92DA-E1E0-4B6E-C77D0FD727CF}"/>
              </a:ext>
            </a:extLst>
          </p:cNvPr>
          <p:cNvSpPr txBox="1"/>
          <p:nvPr/>
        </p:nvSpPr>
        <p:spPr>
          <a:xfrm>
            <a:off x="5073407" y="1264288"/>
            <a:ext cx="2365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Received signal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243230-DCED-E620-CDB0-7DC7BABEFA83}"/>
              </a:ext>
            </a:extLst>
          </p:cNvPr>
          <p:cNvSpPr txBox="1"/>
          <p:nvPr/>
        </p:nvSpPr>
        <p:spPr>
          <a:xfrm>
            <a:off x="5083751" y="3686649"/>
            <a:ext cx="2365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Dechirp</a:t>
            </a:r>
            <a:r>
              <a:rPr lang="en-US" dirty="0"/>
              <a:t> signal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14BD61-2932-DE2B-E387-ED6269D23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0" y="1641594"/>
            <a:ext cx="3166691" cy="1898835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8265CF-A6A8-192E-4469-19044CA81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39" y="4055981"/>
            <a:ext cx="3169028" cy="1886045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324FC1-CC32-F64D-B168-6F0AC8735E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5995" y="1641594"/>
            <a:ext cx="3159782" cy="1898836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09F16E-F219-0BA4-E72C-0D480C1022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5995" y="4052441"/>
            <a:ext cx="3171616" cy="1898835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E98D5A-3DA8-3BBF-CA4C-F18FA60F1B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2830" y="2156830"/>
            <a:ext cx="5090070" cy="3025633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83ABF14-2437-1C91-A578-6B77978255BD}"/>
              </a:ext>
            </a:extLst>
          </p:cNvPr>
          <p:cNvSpPr txBox="1"/>
          <p:nvPr/>
        </p:nvSpPr>
        <p:spPr>
          <a:xfrm>
            <a:off x="9536992" y="1728309"/>
            <a:ext cx="2365908" cy="369332"/>
          </a:xfrm>
          <a:prstGeom prst="rect">
            <a:avLst/>
          </a:prstGeom>
          <a:noFill/>
          <a:ln w="50800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Range profile</a:t>
            </a:r>
            <a:endParaRPr lang="en-GB" dirty="0"/>
          </a:p>
        </p:txBody>
      </p:sp>
      <p:pic>
        <p:nvPicPr>
          <p:cNvPr id="14" name="Picture 13" descr="\documentclass{article}&#10;\usepackage{amsmath, amssymb, mathtools, amsfonts}&#10;\DeclareMathOperator*{\maximum}{max}&#10;\DeclareMathOperator*{\subjectto}{subject~to}&#10;\DeclareMathOperator*{\minimize}{minimize}&#10;\pagestyle{empty}&#10;\begin{document}&#10;% ---------------------&#10;{\tiny{\textsuperscript{$\dagger$}The chirp slope for the LFM in the entire pulse is $+0.833$MHz/$\mu$s.}}&#10;% ---------------------&#10;\end{document}" title="IguanaTex Bitmap Display">
            <a:extLst>
              <a:ext uri="{FF2B5EF4-FFF2-40B4-BE49-F238E27FC236}">
                <a16:creationId xmlns:a16="http://schemas.microsoft.com/office/drawing/2014/main" id="{C0C2AF5D-A572-5FB6-7880-A78951D9F23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143" y="6128000"/>
            <a:ext cx="5119999" cy="1721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055FC5D-BAF8-E871-3A47-C5D118637FB2}"/>
              </a:ext>
            </a:extLst>
          </p:cNvPr>
          <p:cNvSpPr txBox="1"/>
          <p:nvPr/>
        </p:nvSpPr>
        <p:spPr>
          <a:xfrm>
            <a:off x="1186849" y="1283857"/>
            <a:ext cx="1880191" cy="365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Victim waveform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0A055A-4D71-985E-0E14-3C68C935576C}"/>
              </a:ext>
            </a:extLst>
          </p:cNvPr>
          <p:cNvSpPr txBox="1"/>
          <p:nvPr/>
        </p:nvSpPr>
        <p:spPr>
          <a:xfrm>
            <a:off x="987999" y="3721624"/>
            <a:ext cx="2365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Interferer waveform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†</a:t>
            </a:r>
            <a:endParaRPr lang="en-GB" dirty="0"/>
          </a:p>
        </p:txBody>
      </p:sp>
      <p:sp>
        <p:nvSpPr>
          <p:cNvPr id="17" name="Rectangle: Rounded Corners 43">
            <a:extLst>
              <a:ext uri="{FF2B5EF4-FFF2-40B4-BE49-F238E27FC236}">
                <a16:creationId xmlns:a16="http://schemas.microsoft.com/office/drawing/2014/main" id="{9298AF40-0463-F0B6-0A2B-37B5D13B8822}"/>
              </a:ext>
            </a:extLst>
          </p:cNvPr>
          <p:cNvSpPr/>
          <p:nvPr/>
        </p:nvSpPr>
        <p:spPr>
          <a:xfrm>
            <a:off x="91224" y="893799"/>
            <a:ext cx="5828214" cy="107807"/>
          </a:xfrm>
          <a:prstGeom prst="roundRect">
            <a:avLst>
              <a:gd name="adj" fmla="val 13031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18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A658C8-186D-BF3E-5DA8-1478A34825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402881"/>
            <a:ext cx="11362565" cy="476250"/>
          </a:xfrm>
        </p:spPr>
        <p:txBody>
          <a:bodyPr>
            <a:normAutofit fontScale="85000" lnSpcReduction="10000"/>
          </a:bodyPr>
          <a:lstStyle/>
          <a:p>
            <a:r>
              <a:rPr lang="en-US" sz="3000" dirty="0">
                <a:latin typeface="Gill Sans MT" panose="020B0502020104020203" pitchFamily="34" charset="77"/>
                <a:cs typeface="Arial"/>
              </a:rPr>
              <a:t>Results – Category 3: Optimized (victim) &lt;-&gt; Optimized (Interferer)</a:t>
            </a:r>
            <a:endParaRPr lang="en-GB" sz="3000" dirty="0">
              <a:latin typeface="Gill Sans MT" panose="020B0502020104020203" pitchFamily="34" charset="77"/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FA0605-67F1-BCCE-696B-D5340DDF2A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246A5D-A47C-CD33-FB73-453CAFE10001}"/>
              </a:ext>
            </a:extLst>
          </p:cNvPr>
          <p:cNvSpPr txBox="1"/>
          <p:nvPr/>
        </p:nvSpPr>
        <p:spPr>
          <a:xfrm>
            <a:off x="5220514" y="1255334"/>
            <a:ext cx="2365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Received signal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09F019-5A0D-236C-8AE0-21CD35193B0C}"/>
              </a:ext>
            </a:extLst>
          </p:cNvPr>
          <p:cNvSpPr txBox="1"/>
          <p:nvPr/>
        </p:nvSpPr>
        <p:spPr>
          <a:xfrm>
            <a:off x="5230858" y="3677695"/>
            <a:ext cx="2365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Dechirp</a:t>
            </a:r>
            <a:r>
              <a:rPr lang="en-US" dirty="0"/>
              <a:t> signal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500BD6-E3B5-0B0A-FDE5-990C41DA0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0" y="1632640"/>
            <a:ext cx="3132190" cy="1898835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BF5C2F-EDBB-14A8-F671-F8CFEE46C7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0" y="4043190"/>
            <a:ext cx="3168683" cy="1898836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FBB35F-57C4-24D6-BD46-C8C1EFC92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6898" y="1624666"/>
            <a:ext cx="3132190" cy="1878136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15C02B-3377-871F-E106-2B8399D472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014" y="4043190"/>
            <a:ext cx="3137074" cy="1878136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8207B7-8048-15E5-A01F-C26E027182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3443" y="1774346"/>
            <a:ext cx="5042722" cy="3025633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7F4D30-75F0-836F-7307-B590B6EE9329}"/>
              </a:ext>
            </a:extLst>
          </p:cNvPr>
          <p:cNvSpPr txBox="1"/>
          <p:nvPr/>
        </p:nvSpPr>
        <p:spPr>
          <a:xfrm>
            <a:off x="9540257" y="1282516"/>
            <a:ext cx="2365908" cy="369332"/>
          </a:xfrm>
          <a:prstGeom prst="rect">
            <a:avLst/>
          </a:prstGeom>
          <a:noFill/>
          <a:ln w="50800">
            <a:solidFill>
              <a:schemeClr val="accent6">
                <a:lumMod val="40000"/>
                <a:lumOff val="6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Range profile</a:t>
            </a:r>
            <a:endParaRPr lang="en-GB" dirty="0"/>
          </a:p>
        </p:txBody>
      </p:sp>
      <p:pic>
        <p:nvPicPr>
          <p:cNvPr id="15" name="Picture 14" descr="\documentclass{article}&#10;\usepackage{amsmath, amssymb, mathtools, amsfonts}&#10;\DeclareMathOperator*{\maximum}{max}&#10;\DeclareMathOperator*{\subjectto}{subject~to}&#10;\DeclareMathOperator*{\minimize}{minimize}&#10;\pagestyle{empty}&#10;\begin{document}&#10;% ---------------------&#10;{\tiny{\textsuperscript{$\dagger$}A fixed guard band interval of $22\mu$s is used between each sub-pulse in the PECS transmit waveform.}}&#10;% ---------------------&#10;\end{document}" title="IguanaTex Bitmap Display">
            <a:extLst>
              <a:ext uri="{FF2B5EF4-FFF2-40B4-BE49-F238E27FC236}">
                <a16:creationId xmlns:a16="http://schemas.microsoft.com/office/drawing/2014/main" id="{FE8E61F8-D474-5EBC-7AC7-140AD1F6C85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6456699"/>
            <a:ext cx="7716570" cy="1676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4A4B67A-1BBF-9BC3-D087-F19FE73B5025}"/>
              </a:ext>
            </a:extLst>
          </p:cNvPr>
          <p:cNvSpPr txBox="1"/>
          <p:nvPr/>
        </p:nvSpPr>
        <p:spPr>
          <a:xfrm>
            <a:off x="1169600" y="1266779"/>
            <a:ext cx="1880191" cy="365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Victim waveform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†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920FA7-CC78-F0E6-EA69-5D2AB8363036}"/>
              </a:ext>
            </a:extLst>
          </p:cNvPr>
          <p:cNvSpPr txBox="1"/>
          <p:nvPr/>
        </p:nvSpPr>
        <p:spPr>
          <a:xfrm>
            <a:off x="1135106" y="3712670"/>
            <a:ext cx="2365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Interferer waveform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†</a:t>
            </a:r>
            <a:endParaRPr lang="en-GB" dirty="0"/>
          </a:p>
        </p:txBody>
      </p:sp>
      <p:sp>
        <p:nvSpPr>
          <p:cNvPr id="19" name="Rectangle: Rounded Corners 43">
            <a:extLst>
              <a:ext uri="{FF2B5EF4-FFF2-40B4-BE49-F238E27FC236}">
                <a16:creationId xmlns:a16="http://schemas.microsoft.com/office/drawing/2014/main" id="{52E84FF2-74F9-EEB1-4198-11BD0C8B05C7}"/>
              </a:ext>
            </a:extLst>
          </p:cNvPr>
          <p:cNvSpPr/>
          <p:nvPr/>
        </p:nvSpPr>
        <p:spPr>
          <a:xfrm>
            <a:off x="58798" y="825227"/>
            <a:ext cx="5828214" cy="107807"/>
          </a:xfrm>
          <a:prstGeom prst="roundRect">
            <a:avLst>
              <a:gd name="adj" fmla="val 13031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34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1">
                <a:extLst>
                  <a:ext uri="{FF2B5EF4-FFF2-40B4-BE49-F238E27FC236}">
                    <a16:creationId xmlns:a16="http://schemas.microsoft.com/office/drawing/2014/main" id="{65942BB2-ECED-C3E8-4F68-CC0AC78783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56799" y="1562423"/>
                <a:ext cx="6724784" cy="4545527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lang="en-GB" sz="800" kern="1200" dirty="0" smtClean="0">
                    <a:solidFill>
                      <a:schemeClr val="bg1">
                        <a:lumMod val="50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lang="en-GB" sz="800" kern="1200" dirty="0" smtClean="0">
                    <a:solidFill>
                      <a:schemeClr val="bg1">
                        <a:lumMod val="50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lang="en-GB" sz="800" kern="1200" dirty="0" smtClean="0">
                    <a:solidFill>
                      <a:schemeClr val="bg1">
                        <a:lumMod val="50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lang="en-GB" sz="800" kern="1200" dirty="0" smtClean="0">
                    <a:solidFill>
                      <a:schemeClr val="bg1">
                        <a:lumMod val="50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lang="en-GB" sz="800" kern="1200" dirty="0" smtClean="0">
                    <a:solidFill>
                      <a:schemeClr val="bg1">
                        <a:lumMod val="50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2400" b="1" dirty="0">
                    <a:solidFill>
                      <a:schemeClr val="tx1"/>
                    </a:solidFill>
                    <a:latin typeface="Gill Sans MT" panose="020B0502020104020203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Spectrum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</m:d>
                      <m:r>
                        <a:rPr lang="ar-AE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𝑆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𝜃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  <a:p>
                <a:pPr/>
                <a:endParaRPr lang="ar-AE" sz="2400" dirty="0">
                  <a:solidFill>
                    <a:schemeClr val="tx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  <a:p>
                <a:r>
                  <a:rPr lang="de-DE" sz="2400" b="1" dirty="0">
                    <a:solidFill>
                      <a:schemeClr val="tx1"/>
                    </a:solidFill>
                    <a:latin typeface="Gill Sans MT" panose="020B0502020104020203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Time-Domain via inverse Fourier</a:t>
                </a:r>
              </a:p>
              <a:p>
                <a:endParaRPr lang="de-DE" sz="2400" b="1" dirty="0">
                  <a:solidFill>
                    <a:schemeClr val="tx1"/>
                  </a:solidFill>
                  <a:latin typeface="Gill Sans MT" panose="020B0502020104020203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𝑠</m:t>
                      </m:r>
                      <m:d>
                        <m:dPr>
                          <m:ctrlP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ar-AE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𝑠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  <a:p>
                <a:pPr/>
                <a:endPara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18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𝑠</m:t>
                      </m:r>
                      <m:d>
                        <m:dPr>
                          <m:ctrlP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ar-AE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trlP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∞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ar-AE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ar-AE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  <m:d>
                                <m:dPr>
                                  <m:ctrlPr>
                                    <a:rPr lang="ar-AE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ar-AE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  <m:t>𝑓</m:t>
                                  </m:r>
                                </m:e>
                              </m:d>
                            </m:e>
                          </m:d>
                          <m: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func>
                            <m:funcPr>
                              <m:ctrlPr>
                                <a:rPr lang="ar-AE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ar-AE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ar-AE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  <m:t>𝑗</m:t>
                                  </m:r>
                                  <m:r>
                                    <a:rPr lang="ar-AE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ar-AE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ahoma" panose="020B060403050404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ar-AE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ahoma" panose="020B0604030504040204" pitchFamily="34" charset="0"/>
                                          <a:cs typeface="Times New Roman" panose="02020603050405020304" pitchFamily="18" charset="0"/>
                                        </a:rPr>
                                        <m:t>𝜃</m:t>
                                      </m:r>
                                      <m:d>
                                        <m:dPr>
                                          <m:ctrlPr>
                                            <a:rPr lang="ar-AE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Tahoma" panose="020B060403050404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ar-AE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Tahoma" panose="020B060403050404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</m:d>
                                      <m:r>
                                        <a:rPr lang="ar-AE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ahoma" panose="020B0604030504040204" pitchFamily="34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r>
                                        <a:rPr lang="ar-AE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ahoma" panose="020B060403050404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  <m:r>
                                        <a:rPr lang="ar-AE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ahoma" panose="020B0604030504040204" pitchFamily="34" charset="0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ar-AE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ahoma" panose="020B0604030504040204" pitchFamily="34" charset="0"/>
                                          <a:cs typeface="Times New Roman" panose="02020603050405020304" pitchFamily="18" charset="0"/>
                                        </a:rPr>
                                        <m:t>𝑓𝑡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  <m: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𝑑𝑓</m:t>
                          </m:r>
                        </m:e>
                      </m:nary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  <a:p>
                <a:pPr/>
                <a:endPara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:r>
                  <a:rPr lang="de-DE" sz="2400" b="1" dirty="0">
                    <a:solidFill>
                      <a:schemeClr val="tx1"/>
                    </a:solidFill>
                    <a:latin typeface="Gill Sans MT" panose="020B0502020104020203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Can </a:t>
                </a:r>
                <a:r>
                  <a:rPr lang="de-DE" sz="2400" b="1" dirty="0" err="1">
                    <a:solidFill>
                      <a:schemeClr val="tx1"/>
                    </a:solidFill>
                    <a:latin typeface="Gill Sans MT" panose="020B0502020104020203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we</a:t>
                </a:r>
                <a:r>
                  <a:rPr lang="de-DE" sz="2400" b="1" dirty="0">
                    <a:solidFill>
                      <a:schemeClr val="tx1"/>
                    </a:solidFill>
                    <a:latin typeface="Gill Sans MT" panose="020B0502020104020203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design </a:t>
                </a:r>
                <a14:m>
                  <m:oMath xmlns:m="http://schemas.openxmlformats.org/officeDocument/2006/math">
                    <m:r>
                      <a:rPr lang="de-DE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𝑠</m:t>
                    </m:r>
                    <m:d>
                      <m:dPr>
                        <m:ctrlPr>
                          <a:rPr lang="ar-AE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ar-AE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de-DE" sz="2400" b="1" dirty="0">
                    <a:solidFill>
                      <a:schemeClr val="tx1"/>
                    </a:solidFill>
                    <a:latin typeface="Gill Sans MT" panose="020B0502020104020203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2400" b="1" dirty="0" err="1">
                    <a:solidFill>
                      <a:schemeClr val="tx1"/>
                    </a:solidFill>
                    <a:latin typeface="Gill Sans MT" panose="020B0502020104020203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with</a:t>
                </a:r>
                <a:r>
                  <a:rPr lang="de-DE" sz="2400" b="1" dirty="0">
                    <a:solidFill>
                      <a:schemeClr val="tx1"/>
                    </a:solidFill>
                    <a:latin typeface="Gill Sans MT" panose="020B0502020104020203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2400" b="1" dirty="0" err="1">
                    <a:solidFill>
                      <a:schemeClr val="tx1"/>
                    </a:solidFill>
                    <a:latin typeface="Gill Sans MT" panose="020B0502020104020203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constraints</a:t>
                </a:r>
                <a:r>
                  <a:rPr lang="de-DE" sz="2400" b="1" dirty="0">
                    <a:solidFill>
                      <a:schemeClr val="tx1"/>
                    </a:solidFill>
                    <a:latin typeface="Gill Sans MT" panose="020B0502020104020203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on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</m:d>
                      </m:e>
                    </m:d>
                  </m:oMath>
                </a14:m>
                <a:r>
                  <a:rPr lang="de-DE" sz="2400" b="1" dirty="0">
                    <a:solidFill>
                      <a:schemeClr val="tx1"/>
                    </a:solidFill>
                    <a:latin typeface="Gill Sans MT" panose="020B0502020104020203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𝑠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de-DE" sz="2400" b="1" dirty="0">
                    <a:solidFill>
                      <a:schemeClr val="tx1"/>
                    </a:solidFill>
                    <a:latin typeface="Gill Sans MT" panose="020B0502020104020203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/>
                <a:endParaRPr lang="ar-AE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Content Placeholder 1">
                <a:extLst>
                  <a:ext uri="{FF2B5EF4-FFF2-40B4-BE49-F238E27FC236}">
                    <a16:creationId xmlns:a16="http://schemas.microsoft.com/office/drawing/2014/main" id="{65942BB2-ECED-C3E8-4F68-CC0AC7878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6799" y="1562423"/>
                <a:ext cx="6724784" cy="4545527"/>
              </a:xfrm>
              <a:prstGeom prst="rect">
                <a:avLst/>
              </a:prstGeom>
              <a:blipFill>
                <a:blip r:embed="rId2"/>
                <a:stretch>
                  <a:fillRect l="-1179" t="-2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95DE08D-A7E9-5399-FFCC-4A4B554E04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858" y="239083"/>
            <a:ext cx="11362565" cy="4762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latin typeface="Gill Sans MT" panose="020B0502020104020203" pitchFamily="34" charset="77"/>
                <a:cs typeface="Arial"/>
              </a:rPr>
              <a:t>Example 2 : Parametric NLFM</a:t>
            </a:r>
          </a:p>
        </p:txBody>
      </p:sp>
      <p:sp>
        <p:nvSpPr>
          <p:cNvPr id="12" name="Rectangle: Rounded Corners 43">
            <a:extLst>
              <a:ext uri="{FF2B5EF4-FFF2-40B4-BE49-F238E27FC236}">
                <a16:creationId xmlns:a16="http://schemas.microsoft.com/office/drawing/2014/main" id="{075D968E-47FF-027D-2D0F-5B6C97C68533}"/>
              </a:ext>
            </a:extLst>
          </p:cNvPr>
          <p:cNvSpPr/>
          <p:nvPr/>
        </p:nvSpPr>
        <p:spPr>
          <a:xfrm>
            <a:off x="32858" y="750050"/>
            <a:ext cx="5828214" cy="107807"/>
          </a:xfrm>
          <a:prstGeom prst="roundRect">
            <a:avLst>
              <a:gd name="adj" fmla="val 13031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901FAF8-E808-57ED-D78F-53F35E5B0A94}"/>
              </a:ext>
            </a:extLst>
          </p:cNvPr>
          <p:cNvSpPr>
            <a:spLocks noGrp="1"/>
          </p:cNvSpPr>
          <p:nvPr/>
        </p:nvSpPr>
        <p:spPr>
          <a:xfrm>
            <a:off x="10417" y="1139653"/>
            <a:ext cx="5385673" cy="2789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C00000"/>
                </a:solidFill>
                <a:latin typeface="Gill Sans MT" panose="020B0502020104020203" pitchFamily="34" charset="0"/>
              </a:rPr>
              <a:t>Key Idea</a:t>
            </a:r>
          </a:p>
          <a:p>
            <a:pPr marL="742950" lvl="2" indent="-342900"/>
            <a:r>
              <a:rPr lang="en-US" dirty="0">
                <a:latin typeface="Gill Sans MT" panose="020B0502020104020203" pitchFamily="34" charset="0"/>
              </a:rPr>
              <a:t>Want to have a certain shape in time domain</a:t>
            </a:r>
          </a:p>
          <a:p>
            <a:pPr marL="742950" lvl="2" indent="-342900"/>
            <a:r>
              <a:rPr lang="en-US" dirty="0">
                <a:latin typeface="Gill Sans MT" panose="020B0502020104020203" pitchFamily="34" charset="0"/>
              </a:rPr>
              <a:t>Want to have certain shape in the spectrum</a:t>
            </a:r>
          </a:p>
          <a:p>
            <a:pPr marL="742950" lvl="2" indent="-342900"/>
            <a:r>
              <a:rPr lang="en-US" dirty="0">
                <a:latin typeface="Gill Sans MT" panose="020B0502020104020203" pitchFamily="34" charset="0"/>
              </a:rPr>
              <a:t>Can both be possible?</a:t>
            </a:r>
          </a:p>
          <a:p>
            <a:pPr lvl="2"/>
            <a:endParaRPr lang="en-US" dirty="0">
              <a:latin typeface="Gill Sans MT" panose="020B0502020104020203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ontent Placeholder 1">
                <a:extLst>
                  <a:ext uri="{FF2B5EF4-FFF2-40B4-BE49-F238E27FC236}">
                    <a16:creationId xmlns:a16="http://schemas.microsoft.com/office/drawing/2014/main" id="{251AE3A1-4972-6186-8CBC-C680C7B3C5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4157711"/>
                <a:ext cx="6724784" cy="3121272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lang="en-GB" sz="800" kern="1200" dirty="0" smtClean="0">
                    <a:solidFill>
                      <a:schemeClr val="bg1">
                        <a:lumMod val="50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lang="en-GB" sz="800" kern="1200" dirty="0" smtClean="0">
                    <a:solidFill>
                      <a:schemeClr val="bg1">
                        <a:lumMod val="50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lang="en-GB" sz="800" kern="1200" dirty="0" smtClean="0">
                    <a:solidFill>
                      <a:schemeClr val="bg1">
                        <a:lumMod val="50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lang="en-GB" sz="800" kern="1200" dirty="0" smtClean="0">
                    <a:solidFill>
                      <a:schemeClr val="bg1">
                        <a:lumMod val="50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lang="en-GB" sz="800" kern="1200" dirty="0" smtClean="0">
                    <a:solidFill>
                      <a:schemeClr val="bg1">
                        <a:lumMod val="50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2400" b="1" dirty="0" err="1">
                    <a:solidFill>
                      <a:schemeClr val="tx1"/>
                    </a:solidFill>
                    <a:latin typeface="Gill Sans MT" panose="020B0502020104020203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Spectrum</a:t>
                </a:r>
                <a:endParaRPr lang="de-DE" sz="2400" b="1" dirty="0">
                  <a:solidFill>
                    <a:schemeClr val="tx1"/>
                  </a:solidFill>
                  <a:latin typeface="Gill Sans MT" panose="020B0502020104020203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  <m:d>
                                <m:dPr>
                                  <m:ctrlPr>
                                    <a:rPr lang="ar-AE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ar-AE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  <m:t>𝑓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ar-AE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ar-AE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ar-AE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den>
                      </m:f>
                      <m:r>
                        <a:rPr lang="ar-AE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nary>
                        <m:naryPr>
                          <m:chr m:val="∑"/>
                          <m:ctrlP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𝐾</m:t>
                          </m:r>
                          <m: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p>
                        <m:e>
                          <m:sSub>
                            <m:sSubPr>
                              <m:ctrlPr>
                                <a:rPr lang="ar-AE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ar-AE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sub>
                          </m:sSub>
                          <m:func>
                            <m:funcPr>
                              <m:ctrlPr>
                                <a:rPr lang="ar-AE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ar-AE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ar-AE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r>
                                    <a:rPr lang="ar-AE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  <m:r>
                                    <a:rPr lang="ar-AE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  <m:f>
                                    <m:fPr>
                                      <m:ctrlPr>
                                        <a:rPr lang="ar-AE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ahoma" panose="020B060403050404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ar-AE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ahoma" panose="020B0604030504040204" pitchFamily="34" charset="0"/>
                                          <a:cs typeface="Times New Roman" panose="02020603050405020304" pitchFamily="18" charset="0"/>
                                        </a:rPr>
                                        <m:t>𝑓</m:t>
                                      </m:r>
                                    </m:num>
                                    <m:den>
                                      <m:r>
                                        <a:rPr lang="ar-AE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ahoma" panose="020B0604030504040204" pitchFamily="34" charset="0"/>
                                          <a:cs typeface="Times New Roman" panose="02020603050405020304" pitchFamily="18" charset="0"/>
                                        </a:rPr>
                                        <m:t>𝐵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nary>
                      <m:r>
                        <a:rPr lang="ar-AE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ar-AE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r>
                        <a:rPr lang="ar-AE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ar-AE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ar-AE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lang="ar-AE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ar-AE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ar-AE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lang="ar-AE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ar-AE" sz="2400" dirty="0">
                  <a:solidFill>
                    <a:schemeClr val="tx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  <a:p>
                <a:endParaRPr lang="ar-AE" sz="2400" i="1" dirty="0">
                  <a:solidFill>
                    <a:schemeClr val="tx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  <a:p>
                <a:r>
                  <a:rPr lang="de-DE" sz="2400" b="1" dirty="0">
                    <a:solidFill>
                      <a:schemeClr val="tx1"/>
                    </a:solidFill>
                    <a:latin typeface="Gill Sans MT" panose="020B0502020104020203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Time-Domain via inverse Fourier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𝑠</m:t>
                      </m:r>
                      <m:d>
                        <m:dPr>
                          <m:ctrlP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ar-AE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trlP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∞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ar-AE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ar-AE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  <m:d>
                                <m:dPr>
                                  <m:ctrlPr>
                                    <a:rPr lang="ar-AE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ar-AE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  <m:t>𝑓</m:t>
                                  </m:r>
                                </m:e>
                              </m:d>
                            </m:e>
                          </m:d>
                          <m: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func>
                            <m:funcPr>
                              <m:ctrlPr>
                                <a:rPr lang="ar-AE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ar-AE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ar-AE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  <m:t>𝑗</m:t>
                                  </m:r>
                                  <m:r>
                                    <a:rPr lang="ar-AE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ar-AE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ahoma" panose="020B060403050404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ar-AE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ahoma" panose="020B0604030504040204" pitchFamily="34" charset="0"/>
                                          <a:cs typeface="Times New Roman" panose="02020603050405020304" pitchFamily="18" charset="0"/>
                                        </a:rPr>
                                        <m:t>𝜃</m:t>
                                      </m:r>
                                      <m:d>
                                        <m:dPr>
                                          <m:ctrlPr>
                                            <a:rPr lang="ar-AE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Tahoma" panose="020B060403050404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ar-AE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Tahoma" panose="020B060403050404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</m:d>
                                      <m:r>
                                        <a:rPr lang="ar-AE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ahoma" panose="020B0604030504040204" pitchFamily="34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r>
                                        <a:rPr lang="ar-AE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ahoma" panose="020B060403050404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  <m:r>
                                        <a:rPr lang="ar-AE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ahoma" panose="020B0604030504040204" pitchFamily="34" charset="0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ar-AE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ahoma" panose="020B0604030504040204" pitchFamily="34" charset="0"/>
                                          <a:cs typeface="Times New Roman" panose="02020603050405020304" pitchFamily="18" charset="0"/>
                                        </a:rPr>
                                        <m:t>𝑓𝑡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  <m: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𝑑𝑓</m:t>
                          </m:r>
                        </m:e>
                      </m:nary>
                    </m:oMath>
                  </m:oMathPara>
                </a14:m>
                <a:endParaRPr lang="ar-AE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Content Placeholder 1">
                <a:extLst>
                  <a:ext uri="{FF2B5EF4-FFF2-40B4-BE49-F238E27FC236}">
                    <a16:creationId xmlns:a16="http://schemas.microsoft.com/office/drawing/2014/main" id="{251AE3A1-4972-6186-8CBC-C680C7B3C5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157711"/>
                <a:ext cx="6724784" cy="3121272"/>
              </a:xfrm>
              <a:prstGeom prst="rect">
                <a:avLst/>
              </a:prstGeom>
              <a:blipFill>
                <a:blip r:embed="rId3"/>
                <a:stretch>
                  <a:fillRect l="-1360" t="-2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759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A6318-085A-F2E5-9725-732B36DD1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902329D-4CAE-66C3-ED9C-915AC13D32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858" y="239083"/>
            <a:ext cx="11362565" cy="4762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latin typeface="Gill Sans MT" panose="020B0502020104020203" pitchFamily="34" charset="77"/>
                <a:cs typeface="Arial"/>
              </a:rPr>
              <a:t>Example 2 : Parametric NLFM</a:t>
            </a:r>
          </a:p>
        </p:txBody>
      </p:sp>
      <p:sp>
        <p:nvSpPr>
          <p:cNvPr id="12" name="Rectangle: Rounded Corners 43">
            <a:extLst>
              <a:ext uri="{FF2B5EF4-FFF2-40B4-BE49-F238E27FC236}">
                <a16:creationId xmlns:a16="http://schemas.microsoft.com/office/drawing/2014/main" id="{E0E2A713-42C5-38B8-94F5-EC62741B00E5}"/>
              </a:ext>
            </a:extLst>
          </p:cNvPr>
          <p:cNvSpPr/>
          <p:nvPr/>
        </p:nvSpPr>
        <p:spPr>
          <a:xfrm>
            <a:off x="32858" y="750050"/>
            <a:ext cx="5828214" cy="107807"/>
          </a:xfrm>
          <a:prstGeom prst="roundRect">
            <a:avLst>
              <a:gd name="adj" fmla="val 13031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61DF9EB-7B73-EB9B-93F3-064B7C881A16}"/>
              </a:ext>
            </a:extLst>
          </p:cNvPr>
          <p:cNvSpPr>
            <a:spLocks noGrp="1"/>
          </p:cNvSpPr>
          <p:nvPr/>
        </p:nvSpPr>
        <p:spPr>
          <a:xfrm>
            <a:off x="10417" y="1006303"/>
            <a:ext cx="9521209" cy="20622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C00000"/>
                </a:solidFill>
                <a:latin typeface="Gill Sans MT" panose="020B0502020104020203" pitchFamily="34" charset="0"/>
              </a:rPr>
              <a:t>Key Idea</a:t>
            </a:r>
          </a:p>
          <a:p>
            <a:pPr marL="742950" lvl="2" indent="-342900"/>
            <a:r>
              <a:rPr lang="en-US" dirty="0">
                <a:latin typeface="Gill Sans MT" panose="020B0502020104020203" pitchFamily="34" charset="0"/>
              </a:rPr>
              <a:t>Want to have a certain shape in time domain</a:t>
            </a:r>
          </a:p>
          <a:p>
            <a:pPr marL="742950" lvl="2" indent="-342900"/>
            <a:r>
              <a:rPr lang="en-US" dirty="0">
                <a:latin typeface="Gill Sans MT" panose="020B0502020104020203" pitchFamily="34" charset="0"/>
              </a:rPr>
              <a:t>Want to have certain shape in the spectrum</a:t>
            </a:r>
          </a:p>
          <a:p>
            <a:pPr marL="742950" lvl="2" indent="-342900"/>
            <a:r>
              <a:rPr lang="en-US" dirty="0">
                <a:latin typeface="Gill Sans MT" panose="020B0502020104020203" pitchFamily="34" charset="0"/>
              </a:rPr>
              <a:t>Can both be possible?</a:t>
            </a:r>
          </a:p>
          <a:p>
            <a:pPr lvl="2"/>
            <a:endParaRPr lang="en-US" dirty="0">
              <a:latin typeface="Gill Sans MT" panose="020B0502020104020203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ontent Placeholder 1">
                <a:extLst>
                  <a:ext uri="{FF2B5EF4-FFF2-40B4-BE49-F238E27FC236}">
                    <a16:creationId xmlns:a16="http://schemas.microsoft.com/office/drawing/2014/main" id="{1D6CCF50-D37E-8E28-619E-D62BFF0176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10339" y="3128643"/>
                <a:ext cx="6724784" cy="2979307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lang="en-GB" sz="800" kern="1200" dirty="0" smtClean="0">
                    <a:solidFill>
                      <a:schemeClr val="bg1">
                        <a:lumMod val="50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lang="en-GB" sz="800" kern="1200" dirty="0" smtClean="0">
                    <a:solidFill>
                      <a:schemeClr val="bg1">
                        <a:lumMod val="50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lang="en-GB" sz="800" kern="1200" dirty="0" smtClean="0">
                    <a:solidFill>
                      <a:schemeClr val="bg1">
                        <a:lumMod val="50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lang="en-GB" sz="800" kern="1200" dirty="0" smtClean="0">
                    <a:solidFill>
                      <a:schemeClr val="bg1">
                        <a:lumMod val="50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lang="en-GB" sz="800" kern="1200" dirty="0" smtClean="0">
                    <a:solidFill>
                      <a:schemeClr val="bg1">
                        <a:lumMod val="50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sz="2400" b="1" dirty="0" err="1">
                    <a:solidFill>
                      <a:schemeClr val="tx1"/>
                    </a:solidFill>
                    <a:latin typeface="Gill Sans MT" panose="020B0502020104020203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Spectrum</a:t>
                </a:r>
                <a:endParaRPr lang="de-DE" sz="2400" b="1" dirty="0">
                  <a:solidFill>
                    <a:schemeClr val="tx1"/>
                  </a:solidFill>
                  <a:latin typeface="Gill Sans MT" panose="020B0502020104020203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  <m:d>
                                <m:dPr>
                                  <m:ctrlPr>
                                    <a:rPr lang="ar-AE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ar-AE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  <m:t>𝑓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ar-AE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ar-AE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ar-AE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den>
                      </m:f>
                      <m:r>
                        <a:rPr lang="ar-AE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nary>
                        <m:naryPr>
                          <m:chr m:val="∑"/>
                          <m:ctrlP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𝐾</m:t>
                          </m:r>
                          <m: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p>
                        <m:e>
                          <m:sSub>
                            <m:sSubPr>
                              <m:ctrlPr>
                                <a:rPr lang="ar-AE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ar-AE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sub>
                          </m:sSub>
                          <m:func>
                            <m:funcPr>
                              <m:ctrlPr>
                                <a:rPr lang="ar-AE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ar-AE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ar-AE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r>
                                    <a:rPr lang="ar-AE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  <m:r>
                                    <a:rPr lang="ar-AE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  <m:f>
                                    <m:fPr>
                                      <m:ctrlPr>
                                        <a:rPr lang="ar-AE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ahoma" panose="020B060403050404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ar-AE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ahoma" panose="020B0604030504040204" pitchFamily="34" charset="0"/>
                                          <a:cs typeface="Times New Roman" panose="02020603050405020304" pitchFamily="18" charset="0"/>
                                        </a:rPr>
                                        <m:t>𝑓</m:t>
                                      </m:r>
                                    </m:num>
                                    <m:den>
                                      <m:r>
                                        <a:rPr lang="ar-AE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ahoma" panose="020B0604030504040204" pitchFamily="34" charset="0"/>
                                          <a:cs typeface="Times New Roman" panose="02020603050405020304" pitchFamily="18" charset="0"/>
                                        </a:rPr>
                                        <m:t>𝐵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nary>
                      <m:r>
                        <a:rPr lang="ar-AE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ar-AE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r>
                        <a:rPr lang="ar-AE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ar-AE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ar-AE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lang="ar-AE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ar-AE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ar-AE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lang="ar-AE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ar-AE" sz="2400" dirty="0">
                  <a:solidFill>
                    <a:schemeClr val="tx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  <a:p>
                <a:endParaRPr lang="ar-AE" sz="2400" i="1" dirty="0">
                  <a:solidFill>
                    <a:schemeClr val="tx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  <a:p>
                <a:r>
                  <a:rPr lang="de-DE" sz="2400" b="1" dirty="0">
                    <a:solidFill>
                      <a:schemeClr val="tx1"/>
                    </a:solidFill>
                    <a:latin typeface="Gill Sans MT" panose="020B0502020104020203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Time-Domain via inverse Fourier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𝑠</m:t>
                      </m:r>
                      <m:d>
                        <m:dPr>
                          <m:ctrlP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ar-AE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trlP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∞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ar-AE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ar-AE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  <m:d>
                                <m:dPr>
                                  <m:ctrlPr>
                                    <a:rPr lang="ar-AE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ar-AE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  <m:t>𝑓</m:t>
                                  </m:r>
                                </m:e>
                              </m:d>
                            </m:e>
                          </m:d>
                          <m: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func>
                            <m:funcPr>
                              <m:ctrlPr>
                                <a:rPr lang="ar-AE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imes New Roman" panose="020206030504050203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ar-AE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ar-AE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  <m:t>𝑗</m:t>
                                  </m:r>
                                  <m:r>
                                    <a:rPr lang="ar-AE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ar-AE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ahoma" panose="020B060403050404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ar-AE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ahoma" panose="020B0604030504040204" pitchFamily="34" charset="0"/>
                                          <a:cs typeface="Times New Roman" panose="02020603050405020304" pitchFamily="18" charset="0"/>
                                        </a:rPr>
                                        <m:t>𝜃</m:t>
                                      </m:r>
                                      <m:d>
                                        <m:dPr>
                                          <m:ctrlPr>
                                            <a:rPr lang="ar-AE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Tahoma" panose="020B060403050404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ar-AE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Tahoma" panose="020B060403050404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</m:d>
                                      <m:r>
                                        <a:rPr lang="ar-AE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ahoma" panose="020B0604030504040204" pitchFamily="34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r>
                                        <a:rPr lang="ar-AE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ahoma" panose="020B060403050404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  <m:r>
                                        <a:rPr lang="ar-AE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ahoma" panose="020B0604030504040204" pitchFamily="34" charset="0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ar-AE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ahoma" panose="020B0604030504040204" pitchFamily="34" charset="0"/>
                                          <a:cs typeface="Times New Roman" panose="02020603050405020304" pitchFamily="18" charset="0"/>
                                        </a:rPr>
                                        <m:t>𝑓𝑡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  <m: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ar-A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imes New Roman" panose="02020603050405020304" pitchFamily="18" charset="0"/>
                            </a:rPr>
                            <m:t>𝑑𝑓</m:t>
                          </m:r>
                        </m:e>
                      </m:nary>
                    </m:oMath>
                  </m:oMathPara>
                </a14:m>
                <a:endParaRPr lang="ar-AE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Content Placeholder 1">
                <a:extLst>
                  <a:ext uri="{FF2B5EF4-FFF2-40B4-BE49-F238E27FC236}">
                    <a16:creationId xmlns:a16="http://schemas.microsoft.com/office/drawing/2014/main" id="{1D6CCF50-D37E-8E28-619E-D62BFF0176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0339" y="3128643"/>
                <a:ext cx="6724784" cy="2979307"/>
              </a:xfrm>
              <a:prstGeom prst="rect">
                <a:avLst/>
              </a:prstGeom>
              <a:blipFill>
                <a:blip r:embed="rId2"/>
                <a:stretch>
                  <a:fillRect l="-1451" t="-2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3F14CA8-31D1-E739-0AF3-6EED2F452011}"/>
              </a:ext>
            </a:extLst>
          </p:cNvPr>
          <p:cNvSpPr txBox="1"/>
          <p:nvPr/>
        </p:nvSpPr>
        <p:spPr>
          <a:xfrm>
            <a:off x="0" y="6193675"/>
            <a:ext cx="120681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333333"/>
                </a:solidFill>
                <a:effectLst/>
                <a:latin typeface="HelveticaNeue Regular"/>
              </a:rPr>
              <a:t>M. Follmann, M.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HelveticaNeue Regular"/>
              </a:rPr>
              <a:t>Alaee-Kerahroodi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HelveticaNeue Regular"/>
              </a:rPr>
              <a:t>, B. S. M. R, V. Lücken and A. R. Diewald, "Accuracy Estimation of Window-Based Nonlinear Frequency-Modulated Waveforms," in </a:t>
            </a:r>
            <a:r>
              <a:rPr lang="en-US" sz="1400" b="0" i="1" dirty="0">
                <a:solidFill>
                  <a:srgbClr val="333333"/>
                </a:solidFill>
                <a:effectLst/>
                <a:latin typeface="HelveticaNeue Regular"/>
              </a:rPr>
              <a:t>IEEE Transactions on Radar Systems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HelveticaNeue Regular"/>
              </a:rPr>
              <a:t>, vol. 3, pp. 1287-1297, 2025, </a:t>
            </a:r>
            <a:r>
              <a:rPr lang="en-US" sz="1400" b="0" i="0" dirty="0" err="1">
                <a:solidFill>
                  <a:srgbClr val="333333"/>
                </a:solidFill>
                <a:effectLst/>
                <a:latin typeface="HelveticaNeue Regular"/>
              </a:rPr>
              <a:t>doi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HelveticaNeue Regular"/>
              </a:rPr>
              <a:t>: 10.1109/TRS.2025.3606111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8586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CE92BB-BBA7-376E-486D-66A2EE2B5E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sz="3200" dirty="0">
                <a:latin typeface="Gill Sans MT" panose="020B0502020104020203" pitchFamily="34" charset="77"/>
                <a:cs typeface="Arial"/>
              </a:rPr>
              <a:t>Important Regions of Integration of Oscillating Function</a:t>
            </a:r>
            <a:endParaRPr lang="de-DE" sz="3200" dirty="0">
              <a:latin typeface="Gill Sans MT" panose="020B0502020104020203" pitchFamily="34" charset="77"/>
              <a:cs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C32E240-9D71-2172-8D3A-906B00176B93}"/>
              </a:ext>
            </a:extLst>
          </p:cNvPr>
          <p:cNvGrpSpPr/>
          <p:nvPr/>
        </p:nvGrpSpPr>
        <p:grpSpPr>
          <a:xfrm>
            <a:off x="338138" y="1087335"/>
            <a:ext cx="11515725" cy="5412558"/>
            <a:chOff x="330919" y="1087335"/>
            <a:chExt cx="11515725" cy="541255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62050ED-86AD-7838-3933-BC2E090F8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0919" y="1087335"/>
              <a:ext cx="11515725" cy="20478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D87ED1-DEB0-C956-C098-13E745184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0919" y="2777118"/>
              <a:ext cx="11515725" cy="204787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6945A01-474D-DACE-7897-45AED74DE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0919" y="4452018"/>
              <a:ext cx="11515725" cy="2047875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3602B76-2996-13F4-D36A-4A6D51AD41E5}"/>
              </a:ext>
            </a:extLst>
          </p:cNvPr>
          <p:cNvSpPr/>
          <p:nvPr/>
        </p:nvSpPr>
        <p:spPr>
          <a:xfrm>
            <a:off x="3071664" y="1124744"/>
            <a:ext cx="6048672" cy="4896544"/>
          </a:xfrm>
          <a:prstGeom prst="rect">
            <a:avLst/>
          </a:prstGeom>
          <a:solidFill>
            <a:schemeClr val="accent3">
              <a:alpha val="25098"/>
            </a:schemeClr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7019DB4-D07A-A047-0100-D8399AA98261}"/>
              </a:ext>
            </a:extLst>
          </p:cNvPr>
          <p:cNvGrpSpPr/>
          <p:nvPr/>
        </p:nvGrpSpPr>
        <p:grpSpPr>
          <a:xfrm>
            <a:off x="6096000" y="1087335"/>
            <a:ext cx="3536256" cy="5005490"/>
            <a:chOff x="6096000" y="1087335"/>
            <a:chExt cx="3536256" cy="500549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51C8EBF-9BF0-3A9E-101E-79D3681F38E4}"/>
                </a:ext>
              </a:extLst>
            </p:cNvPr>
            <p:cNvCxnSpPr>
              <a:stCxn id="7" idx="0"/>
            </p:cNvCxnSpPr>
            <p:nvPr/>
          </p:nvCxnSpPr>
          <p:spPr>
            <a:xfrm flipH="1">
              <a:off x="6096000" y="1087335"/>
              <a:ext cx="1" cy="500549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7E2BFCD-238E-D157-D3A5-E679A8893790}"/>
                </a:ext>
              </a:extLst>
            </p:cNvPr>
            <p:cNvSpPr txBox="1"/>
            <p:nvPr/>
          </p:nvSpPr>
          <p:spPr>
            <a:xfrm>
              <a:off x="6240016" y="1327253"/>
              <a:ext cx="339224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chemeClr val="accent2"/>
                  </a:solidFill>
                  <a:latin typeface="+mj-lt"/>
                </a:rPr>
                <a:t>Approximate around this point</a:t>
              </a:r>
              <a:endParaRPr lang="de-DE" sz="2800" dirty="0">
                <a:solidFill>
                  <a:schemeClr val="accent2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484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C2611-E87C-DC9E-DCFC-36240C49F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>
            <a:extLst>
              <a:ext uri="{FF2B5EF4-FFF2-40B4-BE49-F238E27FC236}">
                <a16:creationId xmlns:a16="http://schemas.microsoft.com/office/drawing/2014/main" id="{9AB8C6EE-7E54-DA7F-98F1-3DE9F6952B3E}"/>
              </a:ext>
            </a:extLst>
          </p:cNvPr>
          <p:cNvGrpSpPr/>
          <p:nvPr/>
        </p:nvGrpSpPr>
        <p:grpSpPr>
          <a:xfrm>
            <a:off x="932299" y="1479452"/>
            <a:ext cx="6829210" cy="4221578"/>
            <a:chOff x="340938" y="1565988"/>
            <a:chExt cx="6829210" cy="4221578"/>
          </a:xfrm>
        </p:grpSpPr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C065EEBE-3BC7-AD49-B888-3326B69045C2}"/>
                </a:ext>
              </a:extLst>
            </p:cNvPr>
            <p:cNvSpPr/>
            <p:nvPr/>
          </p:nvSpPr>
          <p:spPr>
            <a:xfrm>
              <a:off x="340938" y="1565988"/>
              <a:ext cx="706755" cy="1009650"/>
            </a:xfrm>
            <a:custGeom>
              <a:avLst/>
              <a:gdLst/>
              <a:ahLst/>
              <a:cxnLst/>
              <a:rect l="l" t="t" r="r" b="b"/>
              <a:pathLst>
                <a:path w="706755" h="1009650">
                  <a:moveTo>
                    <a:pt x="706540" y="0"/>
                  </a:moveTo>
                  <a:lnTo>
                    <a:pt x="353270" y="353269"/>
                  </a:lnTo>
                  <a:lnTo>
                    <a:pt x="0" y="0"/>
                  </a:lnTo>
                  <a:lnTo>
                    <a:pt x="0" y="656071"/>
                  </a:lnTo>
                  <a:lnTo>
                    <a:pt x="353270" y="1009341"/>
                  </a:lnTo>
                  <a:lnTo>
                    <a:pt x="706540" y="656071"/>
                  </a:lnTo>
                  <a:lnTo>
                    <a:pt x="706540" y="0"/>
                  </a:lnTo>
                  <a:close/>
                </a:path>
              </a:pathLst>
            </a:custGeom>
            <a:solidFill>
              <a:srgbClr val="D7712B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6A2F0DA6-C223-7CF9-8851-12E755105E23}"/>
                </a:ext>
              </a:extLst>
            </p:cNvPr>
            <p:cNvSpPr/>
            <p:nvPr/>
          </p:nvSpPr>
          <p:spPr>
            <a:xfrm>
              <a:off x="340938" y="1565988"/>
              <a:ext cx="706755" cy="1009650"/>
            </a:xfrm>
            <a:custGeom>
              <a:avLst/>
              <a:gdLst/>
              <a:ahLst/>
              <a:cxnLst/>
              <a:rect l="l" t="t" r="r" b="b"/>
              <a:pathLst>
                <a:path w="706755" h="1009650">
                  <a:moveTo>
                    <a:pt x="706540" y="0"/>
                  </a:moveTo>
                  <a:lnTo>
                    <a:pt x="706540" y="656072"/>
                  </a:lnTo>
                  <a:lnTo>
                    <a:pt x="353270" y="1009342"/>
                  </a:lnTo>
                  <a:lnTo>
                    <a:pt x="0" y="656072"/>
                  </a:lnTo>
                  <a:lnTo>
                    <a:pt x="0" y="0"/>
                  </a:lnTo>
                  <a:lnTo>
                    <a:pt x="353270" y="353269"/>
                  </a:lnTo>
                  <a:lnTo>
                    <a:pt x="706540" y="0"/>
                  </a:lnTo>
                  <a:close/>
                </a:path>
              </a:pathLst>
            </a:custGeom>
            <a:ln w="12700">
              <a:solidFill>
                <a:srgbClr val="D7712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B09371BE-9613-1182-4E98-65FFAF6705E7}"/>
                </a:ext>
              </a:extLst>
            </p:cNvPr>
            <p:cNvSpPr/>
            <p:nvPr/>
          </p:nvSpPr>
          <p:spPr>
            <a:xfrm>
              <a:off x="1047477" y="1565989"/>
              <a:ext cx="6122670" cy="656590"/>
            </a:xfrm>
            <a:custGeom>
              <a:avLst/>
              <a:gdLst/>
              <a:ahLst/>
              <a:cxnLst/>
              <a:rect l="l" t="t" r="r" b="b"/>
              <a:pathLst>
                <a:path w="6122670" h="656589">
                  <a:moveTo>
                    <a:pt x="6013080" y="0"/>
                  </a:moveTo>
                  <a:lnTo>
                    <a:pt x="0" y="0"/>
                  </a:lnTo>
                  <a:lnTo>
                    <a:pt x="0" y="655971"/>
                  </a:lnTo>
                  <a:lnTo>
                    <a:pt x="6013080" y="655971"/>
                  </a:lnTo>
                  <a:lnTo>
                    <a:pt x="6055637" y="647379"/>
                  </a:lnTo>
                  <a:lnTo>
                    <a:pt x="6090389" y="623948"/>
                  </a:lnTo>
                  <a:lnTo>
                    <a:pt x="6113820" y="589196"/>
                  </a:lnTo>
                  <a:lnTo>
                    <a:pt x="6122412" y="546639"/>
                  </a:lnTo>
                  <a:lnTo>
                    <a:pt x="6122412" y="109331"/>
                  </a:lnTo>
                  <a:lnTo>
                    <a:pt x="6113820" y="66774"/>
                  </a:lnTo>
                  <a:lnTo>
                    <a:pt x="6090389" y="32022"/>
                  </a:lnTo>
                  <a:lnTo>
                    <a:pt x="6055637" y="8591"/>
                  </a:lnTo>
                  <a:lnTo>
                    <a:pt x="6013080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E65235DD-91BC-1705-8B13-5F152D586F79}"/>
                </a:ext>
              </a:extLst>
            </p:cNvPr>
            <p:cNvSpPr/>
            <p:nvPr/>
          </p:nvSpPr>
          <p:spPr>
            <a:xfrm>
              <a:off x="1047478" y="1565989"/>
              <a:ext cx="6122670" cy="656590"/>
            </a:xfrm>
            <a:custGeom>
              <a:avLst/>
              <a:gdLst/>
              <a:ahLst/>
              <a:cxnLst/>
              <a:rect l="l" t="t" r="r" b="b"/>
              <a:pathLst>
                <a:path w="6122670" h="656589">
                  <a:moveTo>
                    <a:pt x="6122412" y="109331"/>
                  </a:moveTo>
                  <a:lnTo>
                    <a:pt x="6122412" y="546639"/>
                  </a:lnTo>
                  <a:lnTo>
                    <a:pt x="6113820" y="589196"/>
                  </a:lnTo>
                  <a:lnTo>
                    <a:pt x="6090389" y="623948"/>
                  </a:lnTo>
                  <a:lnTo>
                    <a:pt x="6055637" y="647379"/>
                  </a:lnTo>
                  <a:lnTo>
                    <a:pt x="6013080" y="655971"/>
                  </a:lnTo>
                  <a:lnTo>
                    <a:pt x="0" y="655971"/>
                  </a:lnTo>
                  <a:lnTo>
                    <a:pt x="0" y="0"/>
                  </a:lnTo>
                  <a:lnTo>
                    <a:pt x="6013080" y="0"/>
                  </a:lnTo>
                  <a:lnTo>
                    <a:pt x="6055637" y="8591"/>
                  </a:lnTo>
                  <a:lnTo>
                    <a:pt x="6090389" y="32022"/>
                  </a:lnTo>
                  <a:lnTo>
                    <a:pt x="6113820" y="66775"/>
                  </a:lnTo>
                  <a:lnTo>
                    <a:pt x="6122412" y="109331"/>
                  </a:lnTo>
                  <a:close/>
                </a:path>
              </a:pathLst>
            </a:custGeom>
            <a:ln w="12700">
              <a:solidFill>
                <a:srgbClr val="D7712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5FDC6FC9-EEC1-8545-C178-CDC2F4DA0F4F}"/>
                </a:ext>
              </a:extLst>
            </p:cNvPr>
            <p:cNvSpPr/>
            <p:nvPr/>
          </p:nvSpPr>
          <p:spPr>
            <a:xfrm>
              <a:off x="340938" y="2457235"/>
              <a:ext cx="706755" cy="1009650"/>
            </a:xfrm>
            <a:custGeom>
              <a:avLst/>
              <a:gdLst/>
              <a:ahLst/>
              <a:cxnLst/>
              <a:rect l="l" t="t" r="r" b="b"/>
              <a:pathLst>
                <a:path w="706755" h="1009650">
                  <a:moveTo>
                    <a:pt x="706540" y="0"/>
                  </a:moveTo>
                  <a:lnTo>
                    <a:pt x="353270" y="353269"/>
                  </a:lnTo>
                  <a:lnTo>
                    <a:pt x="0" y="0"/>
                  </a:lnTo>
                  <a:lnTo>
                    <a:pt x="0" y="656071"/>
                  </a:lnTo>
                  <a:lnTo>
                    <a:pt x="353270" y="1009342"/>
                  </a:lnTo>
                  <a:lnTo>
                    <a:pt x="706540" y="656071"/>
                  </a:lnTo>
                  <a:lnTo>
                    <a:pt x="706540" y="0"/>
                  </a:lnTo>
                  <a:close/>
                </a:path>
              </a:pathLst>
            </a:custGeom>
            <a:solidFill>
              <a:srgbClr val="DF7F4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2687DD14-B8AC-B7D6-8107-53C594D202A6}"/>
                </a:ext>
              </a:extLst>
            </p:cNvPr>
            <p:cNvSpPr/>
            <p:nvPr/>
          </p:nvSpPr>
          <p:spPr>
            <a:xfrm>
              <a:off x="340938" y="2457235"/>
              <a:ext cx="706755" cy="1009650"/>
            </a:xfrm>
            <a:custGeom>
              <a:avLst/>
              <a:gdLst/>
              <a:ahLst/>
              <a:cxnLst/>
              <a:rect l="l" t="t" r="r" b="b"/>
              <a:pathLst>
                <a:path w="706755" h="1009650">
                  <a:moveTo>
                    <a:pt x="706540" y="0"/>
                  </a:moveTo>
                  <a:lnTo>
                    <a:pt x="706540" y="656072"/>
                  </a:lnTo>
                  <a:lnTo>
                    <a:pt x="353270" y="1009342"/>
                  </a:lnTo>
                  <a:lnTo>
                    <a:pt x="0" y="656072"/>
                  </a:lnTo>
                  <a:lnTo>
                    <a:pt x="0" y="0"/>
                  </a:lnTo>
                  <a:lnTo>
                    <a:pt x="353270" y="353269"/>
                  </a:lnTo>
                  <a:lnTo>
                    <a:pt x="706540" y="0"/>
                  </a:lnTo>
                  <a:close/>
                </a:path>
              </a:pathLst>
            </a:custGeom>
            <a:ln w="12700">
              <a:solidFill>
                <a:srgbClr val="DF7F4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C2D2AC80-5ED0-6E17-C914-15D0095E766B}"/>
                </a:ext>
              </a:extLst>
            </p:cNvPr>
            <p:cNvSpPr/>
            <p:nvPr/>
          </p:nvSpPr>
          <p:spPr>
            <a:xfrm>
              <a:off x="1047477" y="2457236"/>
              <a:ext cx="6122670" cy="656590"/>
            </a:xfrm>
            <a:custGeom>
              <a:avLst/>
              <a:gdLst/>
              <a:ahLst/>
              <a:cxnLst/>
              <a:rect l="l" t="t" r="r" b="b"/>
              <a:pathLst>
                <a:path w="6122670" h="656589">
                  <a:moveTo>
                    <a:pt x="6013080" y="0"/>
                  </a:moveTo>
                  <a:lnTo>
                    <a:pt x="0" y="0"/>
                  </a:lnTo>
                  <a:lnTo>
                    <a:pt x="0" y="655971"/>
                  </a:lnTo>
                  <a:lnTo>
                    <a:pt x="6013080" y="655971"/>
                  </a:lnTo>
                  <a:lnTo>
                    <a:pt x="6055637" y="647379"/>
                  </a:lnTo>
                  <a:lnTo>
                    <a:pt x="6090389" y="623948"/>
                  </a:lnTo>
                  <a:lnTo>
                    <a:pt x="6113820" y="589196"/>
                  </a:lnTo>
                  <a:lnTo>
                    <a:pt x="6122412" y="546639"/>
                  </a:lnTo>
                  <a:lnTo>
                    <a:pt x="6122412" y="109331"/>
                  </a:lnTo>
                  <a:lnTo>
                    <a:pt x="6113820" y="66774"/>
                  </a:lnTo>
                  <a:lnTo>
                    <a:pt x="6090389" y="32022"/>
                  </a:lnTo>
                  <a:lnTo>
                    <a:pt x="6055637" y="8591"/>
                  </a:lnTo>
                  <a:lnTo>
                    <a:pt x="6013080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5CC678C1-9005-CD29-7832-03AD0693A13E}"/>
                </a:ext>
              </a:extLst>
            </p:cNvPr>
            <p:cNvSpPr/>
            <p:nvPr/>
          </p:nvSpPr>
          <p:spPr>
            <a:xfrm>
              <a:off x="1047478" y="2457236"/>
              <a:ext cx="6122670" cy="656590"/>
            </a:xfrm>
            <a:custGeom>
              <a:avLst/>
              <a:gdLst/>
              <a:ahLst/>
              <a:cxnLst/>
              <a:rect l="l" t="t" r="r" b="b"/>
              <a:pathLst>
                <a:path w="6122670" h="656589">
                  <a:moveTo>
                    <a:pt x="6122412" y="109331"/>
                  </a:moveTo>
                  <a:lnTo>
                    <a:pt x="6122412" y="546639"/>
                  </a:lnTo>
                  <a:lnTo>
                    <a:pt x="6113820" y="589196"/>
                  </a:lnTo>
                  <a:lnTo>
                    <a:pt x="6090389" y="623948"/>
                  </a:lnTo>
                  <a:lnTo>
                    <a:pt x="6055637" y="647379"/>
                  </a:lnTo>
                  <a:lnTo>
                    <a:pt x="6013080" y="655971"/>
                  </a:lnTo>
                  <a:lnTo>
                    <a:pt x="0" y="655971"/>
                  </a:lnTo>
                  <a:lnTo>
                    <a:pt x="0" y="0"/>
                  </a:lnTo>
                  <a:lnTo>
                    <a:pt x="6013080" y="0"/>
                  </a:lnTo>
                  <a:lnTo>
                    <a:pt x="6055637" y="8591"/>
                  </a:lnTo>
                  <a:lnTo>
                    <a:pt x="6090389" y="32022"/>
                  </a:lnTo>
                  <a:lnTo>
                    <a:pt x="6113820" y="66775"/>
                  </a:lnTo>
                  <a:lnTo>
                    <a:pt x="6122412" y="109331"/>
                  </a:lnTo>
                  <a:close/>
                </a:path>
              </a:pathLst>
            </a:custGeom>
            <a:ln w="12700">
              <a:solidFill>
                <a:srgbClr val="DF7F4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E167871A-8449-E545-8294-EEF51005D216}"/>
                </a:ext>
              </a:extLst>
            </p:cNvPr>
            <p:cNvSpPr/>
            <p:nvPr/>
          </p:nvSpPr>
          <p:spPr>
            <a:xfrm>
              <a:off x="340938" y="3348482"/>
              <a:ext cx="706755" cy="1009650"/>
            </a:xfrm>
            <a:custGeom>
              <a:avLst/>
              <a:gdLst/>
              <a:ahLst/>
              <a:cxnLst/>
              <a:rect l="l" t="t" r="r" b="b"/>
              <a:pathLst>
                <a:path w="706755" h="1009650">
                  <a:moveTo>
                    <a:pt x="706540" y="0"/>
                  </a:moveTo>
                  <a:lnTo>
                    <a:pt x="353270" y="353269"/>
                  </a:lnTo>
                  <a:lnTo>
                    <a:pt x="0" y="0"/>
                  </a:lnTo>
                  <a:lnTo>
                    <a:pt x="0" y="656073"/>
                  </a:lnTo>
                  <a:lnTo>
                    <a:pt x="353270" y="1009342"/>
                  </a:lnTo>
                  <a:lnTo>
                    <a:pt x="706540" y="656073"/>
                  </a:lnTo>
                  <a:lnTo>
                    <a:pt x="706540" y="0"/>
                  </a:lnTo>
                  <a:close/>
                </a:path>
              </a:pathLst>
            </a:custGeom>
            <a:solidFill>
              <a:srgbClr val="E68E61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C700ED8B-B595-320F-1200-C3B855FCCAB5}"/>
                </a:ext>
              </a:extLst>
            </p:cNvPr>
            <p:cNvSpPr/>
            <p:nvPr/>
          </p:nvSpPr>
          <p:spPr>
            <a:xfrm>
              <a:off x="340938" y="3348482"/>
              <a:ext cx="706755" cy="1009650"/>
            </a:xfrm>
            <a:custGeom>
              <a:avLst/>
              <a:gdLst/>
              <a:ahLst/>
              <a:cxnLst/>
              <a:rect l="l" t="t" r="r" b="b"/>
              <a:pathLst>
                <a:path w="706755" h="1009650">
                  <a:moveTo>
                    <a:pt x="706540" y="0"/>
                  </a:moveTo>
                  <a:lnTo>
                    <a:pt x="706540" y="656072"/>
                  </a:lnTo>
                  <a:lnTo>
                    <a:pt x="353270" y="1009342"/>
                  </a:lnTo>
                  <a:lnTo>
                    <a:pt x="0" y="656072"/>
                  </a:lnTo>
                  <a:lnTo>
                    <a:pt x="0" y="0"/>
                  </a:lnTo>
                  <a:lnTo>
                    <a:pt x="353270" y="353269"/>
                  </a:lnTo>
                  <a:lnTo>
                    <a:pt x="706540" y="0"/>
                  </a:lnTo>
                  <a:close/>
                </a:path>
              </a:pathLst>
            </a:custGeom>
            <a:ln w="12700">
              <a:solidFill>
                <a:srgbClr val="E68E6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D82D4197-862E-FA59-C8AA-7322F338AD26}"/>
                </a:ext>
              </a:extLst>
            </p:cNvPr>
            <p:cNvSpPr/>
            <p:nvPr/>
          </p:nvSpPr>
          <p:spPr>
            <a:xfrm>
              <a:off x="1047477" y="3348484"/>
              <a:ext cx="6122670" cy="656590"/>
            </a:xfrm>
            <a:custGeom>
              <a:avLst/>
              <a:gdLst/>
              <a:ahLst/>
              <a:cxnLst/>
              <a:rect l="l" t="t" r="r" b="b"/>
              <a:pathLst>
                <a:path w="6122670" h="656589">
                  <a:moveTo>
                    <a:pt x="6013080" y="0"/>
                  </a:moveTo>
                  <a:lnTo>
                    <a:pt x="0" y="0"/>
                  </a:lnTo>
                  <a:lnTo>
                    <a:pt x="0" y="655971"/>
                  </a:lnTo>
                  <a:lnTo>
                    <a:pt x="6013080" y="655971"/>
                  </a:lnTo>
                  <a:lnTo>
                    <a:pt x="6055637" y="647379"/>
                  </a:lnTo>
                  <a:lnTo>
                    <a:pt x="6090389" y="623948"/>
                  </a:lnTo>
                  <a:lnTo>
                    <a:pt x="6113820" y="589196"/>
                  </a:lnTo>
                  <a:lnTo>
                    <a:pt x="6122412" y="546638"/>
                  </a:lnTo>
                  <a:lnTo>
                    <a:pt x="6122412" y="109331"/>
                  </a:lnTo>
                  <a:lnTo>
                    <a:pt x="6113820" y="66774"/>
                  </a:lnTo>
                  <a:lnTo>
                    <a:pt x="6090389" y="32022"/>
                  </a:lnTo>
                  <a:lnTo>
                    <a:pt x="6055637" y="8591"/>
                  </a:lnTo>
                  <a:lnTo>
                    <a:pt x="6013080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AC6741D6-8944-79F1-70F4-DE44C3CAB1DB}"/>
                </a:ext>
              </a:extLst>
            </p:cNvPr>
            <p:cNvSpPr/>
            <p:nvPr/>
          </p:nvSpPr>
          <p:spPr>
            <a:xfrm>
              <a:off x="1047478" y="3348484"/>
              <a:ext cx="6122670" cy="656590"/>
            </a:xfrm>
            <a:custGeom>
              <a:avLst/>
              <a:gdLst/>
              <a:ahLst/>
              <a:cxnLst/>
              <a:rect l="l" t="t" r="r" b="b"/>
              <a:pathLst>
                <a:path w="6122670" h="656589">
                  <a:moveTo>
                    <a:pt x="6122412" y="109331"/>
                  </a:moveTo>
                  <a:lnTo>
                    <a:pt x="6122412" y="546639"/>
                  </a:lnTo>
                  <a:lnTo>
                    <a:pt x="6113820" y="589196"/>
                  </a:lnTo>
                  <a:lnTo>
                    <a:pt x="6090389" y="623948"/>
                  </a:lnTo>
                  <a:lnTo>
                    <a:pt x="6055637" y="647379"/>
                  </a:lnTo>
                  <a:lnTo>
                    <a:pt x="6013080" y="655971"/>
                  </a:lnTo>
                  <a:lnTo>
                    <a:pt x="0" y="655971"/>
                  </a:lnTo>
                  <a:lnTo>
                    <a:pt x="0" y="0"/>
                  </a:lnTo>
                  <a:lnTo>
                    <a:pt x="6013080" y="0"/>
                  </a:lnTo>
                  <a:lnTo>
                    <a:pt x="6055637" y="8591"/>
                  </a:lnTo>
                  <a:lnTo>
                    <a:pt x="6090389" y="32022"/>
                  </a:lnTo>
                  <a:lnTo>
                    <a:pt x="6113820" y="66775"/>
                  </a:lnTo>
                  <a:lnTo>
                    <a:pt x="6122412" y="109331"/>
                  </a:lnTo>
                  <a:close/>
                </a:path>
              </a:pathLst>
            </a:custGeom>
            <a:ln w="12700">
              <a:solidFill>
                <a:srgbClr val="E68E6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69FD7943-0791-BA54-9F8A-B39766BA3B21}"/>
                </a:ext>
              </a:extLst>
            </p:cNvPr>
            <p:cNvSpPr/>
            <p:nvPr/>
          </p:nvSpPr>
          <p:spPr>
            <a:xfrm>
              <a:off x="340938" y="4239729"/>
              <a:ext cx="706755" cy="1009650"/>
            </a:xfrm>
            <a:custGeom>
              <a:avLst/>
              <a:gdLst/>
              <a:ahLst/>
              <a:cxnLst/>
              <a:rect l="l" t="t" r="r" b="b"/>
              <a:pathLst>
                <a:path w="706755" h="1009650">
                  <a:moveTo>
                    <a:pt x="706540" y="0"/>
                  </a:moveTo>
                  <a:lnTo>
                    <a:pt x="353270" y="353269"/>
                  </a:lnTo>
                  <a:lnTo>
                    <a:pt x="0" y="0"/>
                  </a:lnTo>
                  <a:lnTo>
                    <a:pt x="0" y="656071"/>
                  </a:lnTo>
                  <a:lnTo>
                    <a:pt x="353270" y="1009341"/>
                  </a:lnTo>
                  <a:lnTo>
                    <a:pt x="706540" y="656071"/>
                  </a:lnTo>
                  <a:lnTo>
                    <a:pt x="706540" y="0"/>
                  </a:lnTo>
                  <a:close/>
                </a:path>
              </a:pathLst>
            </a:custGeom>
            <a:solidFill>
              <a:srgbClr val="ED9F7D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3FB9DF2F-DBB5-38A4-1EEA-E8F1144AF6C1}"/>
                </a:ext>
              </a:extLst>
            </p:cNvPr>
            <p:cNvSpPr/>
            <p:nvPr/>
          </p:nvSpPr>
          <p:spPr>
            <a:xfrm>
              <a:off x="340938" y="4239729"/>
              <a:ext cx="706755" cy="1009650"/>
            </a:xfrm>
            <a:custGeom>
              <a:avLst/>
              <a:gdLst/>
              <a:ahLst/>
              <a:cxnLst/>
              <a:rect l="l" t="t" r="r" b="b"/>
              <a:pathLst>
                <a:path w="706755" h="1009650">
                  <a:moveTo>
                    <a:pt x="706540" y="0"/>
                  </a:moveTo>
                  <a:lnTo>
                    <a:pt x="706540" y="656072"/>
                  </a:lnTo>
                  <a:lnTo>
                    <a:pt x="353270" y="1009342"/>
                  </a:lnTo>
                  <a:lnTo>
                    <a:pt x="0" y="656072"/>
                  </a:lnTo>
                  <a:lnTo>
                    <a:pt x="0" y="0"/>
                  </a:lnTo>
                  <a:lnTo>
                    <a:pt x="353270" y="353269"/>
                  </a:lnTo>
                  <a:lnTo>
                    <a:pt x="706540" y="0"/>
                  </a:lnTo>
                  <a:close/>
                </a:path>
              </a:pathLst>
            </a:custGeom>
            <a:ln w="12700">
              <a:solidFill>
                <a:srgbClr val="ED9F7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object 19">
              <a:extLst>
                <a:ext uri="{FF2B5EF4-FFF2-40B4-BE49-F238E27FC236}">
                  <a16:creationId xmlns:a16="http://schemas.microsoft.com/office/drawing/2014/main" id="{A1D43890-A6E8-7527-B243-341A9373E380}"/>
                </a:ext>
              </a:extLst>
            </p:cNvPr>
            <p:cNvSpPr/>
            <p:nvPr/>
          </p:nvSpPr>
          <p:spPr>
            <a:xfrm>
              <a:off x="1047477" y="4239731"/>
              <a:ext cx="6122670" cy="656590"/>
            </a:xfrm>
            <a:custGeom>
              <a:avLst/>
              <a:gdLst/>
              <a:ahLst/>
              <a:cxnLst/>
              <a:rect l="l" t="t" r="r" b="b"/>
              <a:pathLst>
                <a:path w="6122670" h="656589">
                  <a:moveTo>
                    <a:pt x="6013080" y="0"/>
                  </a:moveTo>
                  <a:lnTo>
                    <a:pt x="0" y="0"/>
                  </a:lnTo>
                  <a:lnTo>
                    <a:pt x="0" y="655971"/>
                  </a:lnTo>
                  <a:lnTo>
                    <a:pt x="6013080" y="655971"/>
                  </a:lnTo>
                  <a:lnTo>
                    <a:pt x="6055637" y="647379"/>
                  </a:lnTo>
                  <a:lnTo>
                    <a:pt x="6090389" y="623948"/>
                  </a:lnTo>
                  <a:lnTo>
                    <a:pt x="6113820" y="589196"/>
                  </a:lnTo>
                  <a:lnTo>
                    <a:pt x="6122412" y="546639"/>
                  </a:lnTo>
                  <a:lnTo>
                    <a:pt x="6122412" y="109331"/>
                  </a:lnTo>
                  <a:lnTo>
                    <a:pt x="6113820" y="66774"/>
                  </a:lnTo>
                  <a:lnTo>
                    <a:pt x="6090389" y="32022"/>
                  </a:lnTo>
                  <a:lnTo>
                    <a:pt x="6055637" y="8591"/>
                  </a:lnTo>
                  <a:lnTo>
                    <a:pt x="6013080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object 20">
              <a:extLst>
                <a:ext uri="{FF2B5EF4-FFF2-40B4-BE49-F238E27FC236}">
                  <a16:creationId xmlns:a16="http://schemas.microsoft.com/office/drawing/2014/main" id="{67839DC1-C94A-F4A8-ADD5-2ABB215DFFEB}"/>
                </a:ext>
              </a:extLst>
            </p:cNvPr>
            <p:cNvSpPr/>
            <p:nvPr/>
          </p:nvSpPr>
          <p:spPr>
            <a:xfrm>
              <a:off x="1047478" y="4239731"/>
              <a:ext cx="6122670" cy="656590"/>
            </a:xfrm>
            <a:custGeom>
              <a:avLst/>
              <a:gdLst/>
              <a:ahLst/>
              <a:cxnLst/>
              <a:rect l="l" t="t" r="r" b="b"/>
              <a:pathLst>
                <a:path w="6122670" h="656589">
                  <a:moveTo>
                    <a:pt x="6122412" y="109331"/>
                  </a:moveTo>
                  <a:lnTo>
                    <a:pt x="6122412" y="546639"/>
                  </a:lnTo>
                  <a:lnTo>
                    <a:pt x="6113820" y="589196"/>
                  </a:lnTo>
                  <a:lnTo>
                    <a:pt x="6090389" y="623948"/>
                  </a:lnTo>
                  <a:lnTo>
                    <a:pt x="6055637" y="647379"/>
                  </a:lnTo>
                  <a:lnTo>
                    <a:pt x="6013080" y="655971"/>
                  </a:lnTo>
                  <a:lnTo>
                    <a:pt x="0" y="655971"/>
                  </a:lnTo>
                  <a:lnTo>
                    <a:pt x="0" y="0"/>
                  </a:lnTo>
                  <a:lnTo>
                    <a:pt x="6013080" y="0"/>
                  </a:lnTo>
                  <a:lnTo>
                    <a:pt x="6055637" y="8591"/>
                  </a:lnTo>
                  <a:lnTo>
                    <a:pt x="6090389" y="32022"/>
                  </a:lnTo>
                  <a:lnTo>
                    <a:pt x="6113820" y="66775"/>
                  </a:lnTo>
                  <a:lnTo>
                    <a:pt x="6122412" y="109331"/>
                  </a:lnTo>
                  <a:close/>
                </a:path>
              </a:pathLst>
            </a:custGeom>
            <a:ln w="12700">
              <a:solidFill>
                <a:srgbClr val="ED9F7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object 23">
              <a:extLst>
                <a:ext uri="{FF2B5EF4-FFF2-40B4-BE49-F238E27FC236}">
                  <a16:creationId xmlns:a16="http://schemas.microsoft.com/office/drawing/2014/main" id="{85F7ACEF-22C3-F403-A0D2-1008A01AA97F}"/>
                </a:ext>
              </a:extLst>
            </p:cNvPr>
            <p:cNvSpPr/>
            <p:nvPr/>
          </p:nvSpPr>
          <p:spPr>
            <a:xfrm>
              <a:off x="1047477" y="5130976"/>
              <a:ext cx="6122670" cy="656590"/>
            </a:xfrm>
            <a:custGeom>
              <a:avLst/>
              <a:gdLst/>
              <a:ahLst/>
              <a:cxnLst/>
              <a:rect l="l" t="t" r="r" b="b"/>
              <a:pathLst>
                <a:path w="6122670" h="656589">
                  <a:moveTo>
                    <a:pt x="6013080" y="0"/>
                  </a:moveTo>
                  <a:lnTo>
                    <a:pt x="0" y="0"/>
                  </a:lnTo>
                  <a:lnTo>
                    <a:pt x="0" y="655971"/>
                  </a:lnTo>
                  <a:lnTo>
                    <a:pt x="6013080" y="655971"/>
                  </a:lnTo>
                  <a:lnTo>
                    <a:pt x="6055637" y="647379"/>
                  </a:lnTo>
                  <a:lnTo>
                    <a:pt x="6090389" y="623949"/>
                  </a:lnTo>
                  <a:lnTo>
                    <a:pt x="6113820" y="589196"/>
                  </a:lnTo>
                  <a:lnTo>
                    <a:pt x="6122412" y="546639"/>
                  </a:lnTo>
                  <a:lnTo>
                    <a:pt x="6122412" y="109331"/>
                  </a:lnTo>
                  <a:lnTo>
                    <a:pt x="6113820" y="66774"/>
                  </a:lnTo>
                  <a:lnTo>
                    <a:pt x="6090389" y="32022"/>
                  </a:lnTo>
                  <a:lnTo>
                    <a:pt x="6055637" y="8591"/>
                  </a:lnTo>
                  <a:lnTo>
                    <a:pt x="6013080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5" name="object 25">
            <a:extLst>
              <a:ext uri="{FF2B5EF4-FFF2-40B4-BE49-F238E27FC236}">
                <a16:creationId xmlns:a16="http://schemas.microsoft.com/office/drawing/2014/main" id="{A99D3687-7A28-C4B2-0728-0D4A9ADB5E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805183" y="1551945"/>
            <a:ext cx="8005568" cy="32063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275" marR="3920490" fontAlgn="base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spc="-110" dirty="0">
                <a:solidFill>
                  <a:schemeClr val="tx1"/>
                </a:solidFill>
                <a:latin typeface="Gill Sans Nova" panose="020B0602020104020203" pitchFamily="34" charset="0"/>
              </a:rPr>
              <a:t>Modern Radar Systems</a:t>
            </a:r>
          </a:p>
          <a:p>
            <a:pPr marL="41275">
              <a:lnSpc>
                <a:spcPct val="100000"/>
              </a:lnSpc>
            </a:pPr>
            <a:endParaRPr lang="en-US" sz="2400" spc="-70" dirty="0">
              <a:latin typeface="Gill Sans Nova" panose="020B0602020104020203" pitchFamily="34" charset="0"/>
            </a:endParaRPr>
          </a:p>
          <a:p>
            <a:pPr marL="228594" marR="3920490" indent="-304792" defTabSz="1219170" fontAlgn="base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2400" spc="-70" dirty="0">
                <a:latin typeface="Gill Sans Nova" panose="020B0602020104020203" pitchFamily="34" charset="0"/>
              </a:rPr>
              <a:t>SISO Radar Waveform Design</a:t>
            </a:r>
          </a:p>
          <a:p>
            <a:pPr marL="41275" marR="3920490">
              <a:lnSpc>
                <a:spcPct val="254300"/>
              </a:lnSpc>
              <a:spcBef>
                <a:spcPts val="1200"/>
              </a:spcBef>
            </a:pPr>
            <a:r>
              <a:rPr lang="en-US" sz="2400" spc="-90" dirty="0">
                <a:latin typeface="Gill Sans Nova" panose="020B0602020104020203" pitchFamily="34" charset="0"/>
              </a:rPr>
              <a:t>Examples</a:t>
            </a:r>
          </a:p>
          <a:p>
            <a:pPr marL="41275" marR="3920490">
              <a:lnSpc>
                <a:spcPct val="254300"/>
              </a:lnSpc>
              <a:spcBef>
                <a:spcPts val="15"/>
              </a:spcBef>
            </a:pPr>
            <a:r>
              <a:rPr lang="en-US" sz="2400" spc="-130" dirty="0">
                <a:latin typeface="Gill Sans Nova" panose="020B0602020104020203" pitchFamily="34" charset="0"/>
              </a:rPr>
              <a:t>MIMO Radar Waveforms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E0A0AF08-6E5E-70AC-6222-B33D0C2E7BFF}"/>
              </a:ext>
            </a:extLst>
          </p:cNvPr>
          <p:cNvSpPr txBox="1">
            <a:spLocks/>
          </p:cNvSpPr>
          <p:nvPr/>
        </p:nvSpPr>
        <p:spPr>
          <a:xfrm>
            <a:off x="17929" y="120793"/>
            <a:ext cx="4464224" cy="69269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Outline</a:t>
            </a:r>
            <a:endParaRPr lang="el-GR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6406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90195-07AB-DB4A-B4E2-B7C4A058F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8BE19A-F017-CD02-D74E-F0F03C61E7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3514" y="327703"/>
            <a:ext cx="4551362" cy="476250"/>
          </a:xfrm>
        </p:spPr>
        <p:txBody>
          <a:bodyPr>
            <a:noAutofit/>
          </a:bodyPr>
          <a:lstStyle/>
          <a:p>
            <a:r>
              <a:rPr lang="en-GB" sz="2800" dirty="0">
                <a:latin typeface="Gill Sans MT" panose="020B0502020104020203" pitchFamily="34" charset="0"/>
              </a:rPr>
              <a:t>The Principle</a:t>
            </a:r>
            <a:endParaRPr lang="de-DE" sz="2800" dirty="0">
              <a:latin typeface="Gill Sans MT" panose="020B0502020104020203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1">
                <a:extLst>
                  <a:ext uri="{FF2B5EF4-FFF2-40B4-BE49-F238E27FC236}">
                    <a16:creationId xmlns:a16="http://schemas.microsoft.com/office/drawing/2014/main" id="{B2CAE7EF-B915-E556-FE7C-0AF420AD0E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5360" y="1196752"/>
                <a:ext cx="5027215" cy="5112568"/>
              </a:xfrm>
              <a:prstGeom prst="rect">
                <a:avLst/>
              </a:prstGeom>
            </p:spPr>
            <p:txBody>
              <a:bodyPr/>
              <a:lstStyle>
                <a:lvl1pPr marL="342891" indent="-342891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Alwyn New Lt" panose="020B0303000000020004" pitchFamily="34" charset="0"/>
                    <a:ea typeface="+mn-ea"/>
                    <a:cs typeface="+mn-cs"/>
                  </a:defRPr>
                </a:lvl1pPr>
                <a:lvl2pPr marL="742932" indent="-285744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Alwyn New Lt" panose="020B0303000000020004" pitchFamily="34" charset="0"/>
                    <a:ea typeface="+mn-ea"/>
                    <a:cs typeface="+mn-cs"/>
                  </a:defRPr>
                </a:lvl2pPr>
                <a:lvl3pPr marL="1142971" indent="-228594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Alwyn New Lt" panose="020B0303000000020004" pitchFamily="34" charset="0"/>
                    <a:ea typeface="+mn-ea"/>
                    <a:cs typeface="+mn-cs"/>
                  </a:defRPr>
                </a:lvl3pPr>
                <a:lvl4pPr marL="1598613" indent="-22701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Alwyn New Lt" panose="020B0303000000020004" pitchFamily="34" charset="0"/>
                    <a:ea typeface="+mn-ea"/>
                    <a:cs typeface="+mn-cs"/>
                  </a:defRPr>
                </a:lvl4pPr>
                <a:lvl5pPr marL="2055813" indent="-22701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Alwyn New Lt" panose="020B0303000000020004" pitchFamily="34" charset="0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lang="en-GB" sz="2400" b="1" dirty="0">
                    <a:solidFill>
                      <a:sysClr val="windowText" lastClr="000000"/>
                    </a:solidFill>
                    <a:latin typeface="Gill Sans MT" panose="020B0502020104020203" pitchFamily="34" charset="0"/>
                    <a:cs typeface="Arial" panose="020B0604020202020204" pitchFamily="34" charset="0"/>
                  </a:rPr>
                  <a:t>Stationary Phase</a:t>
                </a:r>
                <a:endParaRPr kumimoji="0" lang="en-GB" sz="2400" b="1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 MT" panose="020B0502020104020203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𝑑𝑓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𝑓𝑡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=0⇒2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𝜋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,  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𝜆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de-DE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 panose="020B0502020104020203" pitchFamily="34" charset="0"/>
                    <a:cs typeface="Arial" panose="020B0604020202020204" pitchFamily="34" charset="0"/>
                  </a:rPr>
                  <a:t>is</a:t>
                </a:r>
                <a:r>
                  <a:rPr kumimoji="0" lang="de-D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 panose="020B0502020104020203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de-DE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 panose="020B0502020104020203" pitchFamily="34" charset="0"/>
                    <a:cs typeface="Arial" panose="020B0604020202020204" pitchFamily="34" charset="0"/>
                  </a:rPr>
                  <a:t>some</a:t>
                </a:r>
                <a:r>
                  <a:rPr kumimoji="0" lang="de-D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 panose="020B0502020104020203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de-DE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 panose="020B0502020104020203" pitchFamily="34" charset="0"/>
                    <a:cs typeface="Arial" panose="020B0604020202020204" pitchFamily="34" charset="0"/>
                  </a:rPr>
                  <a:t>solution</a:t>
                </a:r>
                <a:endParaRPr kumimoji="0" lang="de-DE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ill Sans MT" panose="020B0502020104020203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GB" sz="2400" b="0" i="1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  <a:defRPr/>
                </a:pPr>
                <a:r>
                  <a:rPr lang="en-GB" sz="2400" b="1" dirty="0">
                    <a:solidFill>
                      <a:sysClr val="windowText" lastClr="000000"/>
                    </a:solidFill>
                    <a:latin typeface="Gill Sans MT" panose="020B0502020104020203" pitchFamily="34" charset="0"/>
                    <a:cs typeface="Arial" panose="020B0604020202020204" pitchFamily="34" charset="0"/>
                  </a:rPr>
                  <a:t>Taylor Expansion</a:t>
                </a:r>
              </a:p>
              <a:p>
                <a:pPr marL="0" lvl="0" indent="0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|"/>
                          <m:endChr m:val="|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𝑠</m:t>
                          </m:r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</m:ra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𝑆</m:t>
                          </m:r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|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</m:d>
                            </m:e>
                          </m:rad>
                        </m:den>
                      </m:f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  <a:p>
                <a:pPr marL="0" lvl="0" indent="0">
                  <a:buNone/>
                  <a:defRPr/>
                </a:pPr>
                <a:endParaRPr lang="de-DE" sz="2400" b="1" dirty="0">
                  <a:solidFill>
                    <a:sysClr val="windowText" lastClr="000000"/>
                  </a:solidFill>
                  <a:latin typeface="Gill Sans MT" panose="020B0502020104020203" pitchFamily="34" charset="0"/>
                  <a:cs typeface="Arial" panose="020B0604020202020204" pitchFamily="34" charset="0"/>
                </a:endParaRPr>
              </a:p>
              <a:p>
                <a:pPr marL="0" lvl="0" indent="0">
                  <a:buNone/>
                  <a:defRPr/>
                </a:pPr>
                <a:r>
                  <a:rPr lang="de-DE" sz="2400" b="1" dirty="0">
                    <a:solidFill>
                      <a:sysClr val="windowText" lastClr="000000"/>
                    </a:solidFill>
                    <a:latin typeface="Gill Sans MT" panose="020B0502020104020203" pitchFamily="34" charset="0"/>
                    <a:cs typeface="Arial" panose="020B0604020202020204" pitchFamily="34" charset="0"/>
                  </a:rPr>
                  <a:t>After </a:t>
                </a:r>
                <a:r>
                  <a:rPr lang="de-DE" sz="2400" b="1" dirty="0" err="1">
                    <a:solidFill>
                      <a:sysClr val="windowText" lastClr="000000"/>
                    </a:solidFill>
                    <a:latin typeface="Gill Sans MT" panose="020B0502020104020203" pitchFamily="34" charset="0"/>
                    <a:cs typeface="Arial" panose="020B0604020202020204" pitchFamily="34" charset="0"/>
                  </a:rPr>
                  <a:t>manipulations</a:t>
                </a:r>
                <a:endParaRPr lang="de-DE" sz="2400" b="1" dirty="0">
                  <a:solidFill>
                    <a:sysClr val="windowText" lastClr="000000"/>
                  </a:solidFill>
                  <a:latin typeface="Gill Sans MT" panose="020B0502020104020203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en-US" sz="24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𝑑𝑓</m:t>
                      </m:r>
                    </m:oMath>
                  </m:oMathPara>
                </a14:m>
                <a:endParaRPr lang="en-US" sz="2400" dirty="0">
                  <a:solidFill>
                    <a:sysClr val="windowText" lastClr="000000"/>
                  </a:solidFill>
                  <a:latin typeface="Arial" panose="020B0604020202020204" pitchFamily="34" charset="0"/>
                </a:endParaRPr>
              </a:p>
              <a:p>
                <a:pPr marL="0" indent="0">
                  <a:buNone/>
                  <a:defRPr/>
                </a:pPr>
                <a:endParaRPr lang="de-DE" sz="2400" b="1" dirty="0">
                  <a:solidFill>
                    <a:sysClr val="windowText" lastClr="000000"/>
                  </a:solidFill>
                  <a:latin typeface="Gill Sans MT" panose="020B0502020104020203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  <a:defRPr/>
                </a:pPr>
                <a:endParaRPr lang="de-DE" sz="2400" b="1" dirty="0">
                  <a:solidFill>
                    <a:sysClr val="windowText" lastClr="000000"/>
                  </a:solidFill>
                  <a:latin typeface="Gill Sans MT" panose="020B0502020104020203" pitchFamily="34" charset="0"/>
                  <a:cs typeface="Arial" panose="020B0604020202020204" pitchFamily="34" charset="0"/>
                </a:endParaRPr>
              </a:p>
              <a:p>
                <a:pPr marL="0" lvl="0" indent="0">
                  <a:buNone/>
                  <a:defRPr/>
                </a:pPr>
                <a:endParaRPr kumimoji="0" lang="de-DE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Content Placeholder 1">
                <a:extLst>
                  <a:ext uri="{FF2B5EF4-FFF2-40B4-BE49-F238E27FC236}">
                    <a16:creationId xmlns:a16="http://schemas.microsoft.com/office/drawing/2014/main" id="{B2CAE7EF-B915-E556-FE7C-0AF420AD0E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360" y="1196752"/>
                <a:ext cx="5027215" cy="5112568"/>
              </a:xfrm>
              <a:prstGeom prst="rect">
                <a:avLst/>
              </a:prstGeom>
              <a:blipFill>
                <a:blip r:embed="rId2"/>
                <a:stretch>
                  <a:fillRect l="-1818" t="-9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1">
                <a:extLst>
                  <a:ext uri="{FF2B5EF4-FFF2-40B4-BE49-F238E27FC236}">
                    <a16:creationId xmlns:a16="http://schemas.microsoft.com/office/drawing/2014/main" id="{AB8E4790-5191-DFA4-96CB-246DADB6934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64685" y="1082452"/>
                <a:ext cx="5027215" cy="5112568"/>
              </a:xfrm>
              <a:prstGeom prst="rect">
                <a:avLst/>
              </a:prstGeom>
            </p:spPr>
            <p:txBody>
              <a:bodyPr/>
              <a:lstStyle>
                <a:lvl1pPr marL="342891" indent="-342891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Alwyn New Lt" panose="020B0303000000020004" pitchFamily="34" charset="0"/>
                    <a:ea typeface="+mn-ea"/>
                    <a:cs typeface="+mn-cs"/>
                  </a:defRPr>
                </a:lvl1pPr>
                <a:lvl2pPr marL="742932" indent="-285744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Alwyn New Lt" panose="020B0303000000020004" pitchFamily="34" charset="0"/>
                    <a:ea typeface="+mn-ea"/>
                    <a:cs typeface="+mn-cs"/>
                  </a:defRPr>
                </a:lvl2pPr>
                <a:lvl3pPr marL="1142971" indent="-228594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Alwyn New Lt" panose="020B0303000000020004" pitchFamily="34" charset="0"/>
                    <a:ea typeface="+mn-ea"/>
                    <a:cs typeface="+mn-cs"/>
                  </a:defRPr>
                </a:lvl3pPr>
                <a:lvl4pPr marL="1598613" indent="-22701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Alwyn New Lt" panose="020B0303000000020004" pitchFamily="34" charset="0"/>
                    <a:ea typeface="+mn-ea"/>
                    <a:cs typeface="+mn-cs"/>
                  </a:defRPr>
                </a:lvl4pPr>
                <a:lvl5pPr marL="2055813" indent="-22701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Alwyn New Lt" panose="020B0303000000020004" pitchFamily="34" charset="0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de-DE" sz="2400" b="1" dirty="0">
                    <a:solidFill>
                      <a:sysClr val="windowText" lastClr="000000"/>
                    </a:solidFill>
                    <a:latin typeface="Gill Sans MT" panose="020B0502020104020203" pitchFamily="34" charset="0"/>
                    <a:cs typeface="Arial" panose="020B0604020202020204" pitchFamily="34" charset="0"/>
                  </a:rPr>
                  <a:t>Integrations</a:t>
                </a:r>
              </a:p>
              <a:p>
                <a:pPr marL="0" indent="0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400" dirty="0">
                  <a:solidFill>
                    <a:sysClr val="windowText" lastClr="000000"/>
                  </a:solidFill>
                  <a:latin typeface="Arial" panose="020B0604020202020204" pitchFamily="34" charset="0"/>
                </a:endParaRPr>
              </a:p>
              <a:p>
                <a:pPr marL="0" indent="0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en-US" sz="24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4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4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2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en-US" sz="24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400" dirty="0">
                  <a:solidFill>
                    <a:sysClr val="windowText" lastClr="000000"/>
                  </a:solidFill>
                  <a:latin typeface="Arial" panose="020B0604020202020204" pitchFamily="34" charset="0"/>
                </a:endParaRPr>
              </a:p>
              <a:p>
                <a:pPr marL="0" indent="0">
                  <a:buNone/>
                  <a:defRPr/>
                </a:pPr>
                <a:r>
                  <a:rPr lang="en-US" sz="2400" dirty="0">
                    <a:solidFill>
                      <a:sysClr val="windowText" lastClr="000000"/>
                    </a:solidFill>
                    <a:latin typeface="Arial" panose="020B0604020202020204" pitchFamily="34" charset="0"/>
                  </a:rPr>
                  <a:t> </a:t>
                </a:r>
              </a:p>
              <a:p>
                <a:pPr marL="0" indent="0">
                  <a:buNone/>
                  <a:defRPr/>
                </a:pPr>
                <a:endParaRPr lang="de-DE" sz="2400" b="1" dirty="0">
                  <a:solidFill>
                    <a:sysClr val="windowText" lastClr="000000"/>
                  </a:solidFill>
                  <a:latin typeface="Gill Sans MT" panose="020B0502020104020203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  <a:defRPr/>
                </a:pPr>
                <a:r>
                  <a:rPr lang="de-DE" sz="2400" b="1" dirty="0" err="1">
                    <a:solidFill>
                      <a:sysClr val="windowText" lastClr="000000"/>
                    </a:solidFill>
                    <a:latin typeface="Gill Sans MT" panose="020B0502020104020203" pitchFamily="34" charset="0"/>
                    <a:cs typeface="Arial" panose="020B0604020202020204" pitchFamily="34" charset="0"/>
                  </a:rPr>
                  <a:t>Frequency</a:t>
                </a:r>
                <a:r>
                  <a:rPr lang="de-DE" sz="2400" b="1" dirty="0">
                    <a:solidFill>
                      <a:sysClr val="windowText" lastClr="000000"/>
                    </a:solidFill>
                    <a:latin typeface="Gill Sans MT" panose="020B0502020104020203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2400" b="1" dirty="0" err="1">
                    <a:solidFill>
                      <a:sysClr val="windowText" lastClr="000000"/>
                    </a:solidFill>
                    <a:latin typeface="Gill Sans MT" panose="020B0502020104020203" pitchFamily="34" charset="0"/>
                    <a:cs typeface="Arial" panose="020B0604020202020204" pitchFamily="34" charset="0"/>
                  </a:rPr>
                  <a:t>domain</a:t>
                </a:r>
                <a:r>
                  <a:rPr lang="de-DE" sz="2400" b="1" dirty="0">
                    <a:solidFill>
                      <a:sysClr val="windowText" lastClr="000000"/>
                    </a:solidFill>
                    <a:latin typeface="Gill Sans MT" panose="020B0502020104020203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2400" b="1" dirty="0" err="1">
                    <a:solidFill>
                      <a:sysClr val="windowText" lastClr="000000"/>
                    </a:solidFill>
                    <a:latin typeface="Gill Sans MT" panose="020B0502020104020203" pitchFamily="34" charset="0"/>
                    <a:cs typeface="Arial" panose="020B0604020202020204" pitchFamily="34" charset="0"/>
                  </a:rPr>
                  <a:t>phase</a:t>
                </a:r>
                <a:endParaRPr lang="de-DE" sz="2400" b="1" dirty="0">
                  <a:solidFill>
                    <a:sysClr val="windowText" lastClr="000000"/>
                  </a:solidFill>
                  <a:latin typeface="Gill Sans MT" panose="020B0502020104020203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𝜃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𝑓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=−∫2</m:t>
                      </m:r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𝜋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d>
                            <m:dPr>
                              <m:ctrlPr>
                                <a:rPr lang="en-US" sz="24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e>
                      </m:d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𝑑𝑓</m:t>
                      </m:r>
                    </m:oMath>
                  </m:oMathPara>
                </a14:m>
                <a:endParaRPr lang="en-US" sz="2400" dirty="0">
                  <a:solidFill>
                    <a:sysClr val="windowText" lastClr="000000"/>
                  </a:solidFill>
                  <a:latin typeface="Arial" panose="020B0604020202020204" pitchFamily="34" charset="0"/>
                </a:endParaRPr>
              </a:p>
              <a:p>
                <a:pPr marL="0" indent="0">
                  <a:buNone/>
                  <a:defRPr/>
                </a:pPr>
                <a:endParaRPr lang="de-DE" sz="2400" dirty="0">
                  <a:solidFill>
                    <a:sysClr val="windowText" lastClr="000000"/>
                  </a:solidFill>
                  <a:latin typeface="Gill Sans MT" panose="020B0502020104020203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  <a:defRPr/>
                </a:pPr>
                <a:r>
                  <a:rPr lang="de-DE" sz="2400" b="1" dirty="0">
                    <a:solidFill>
                      <a:sysClr val="windowText" lastClr="000000"/>
                    </a:solidFill>
                    <a:latin typeface="Gill Sans MT" panose="020B0502020104020203" pitchFamily="34" charset="0"/>
                    <a:cs typeface="Arial" panose="020B0604020202020204" pitchFamily="34" charset="0"/>
                  </a:rPr>
                  <a:t>Time-domain </a:t>
                </a:r>
                <a:r>
                  <a:rPr lang="de-DE" sz="2400" b="1" dirty="0" err="1">
                    <a:solidFill>
                      <a:sysClr val="windowText" lastClr="000000"/>
                    </a:solidFill>
                    <a:latin typeface="Gill Sans MT" panose="020B0502020104020203" pitchFamily="34" charset="0"/>
                    <a:cs typeface="Arial" panose="020B0604020202020204" pitchFamily="34" charset="0"/>
                  </a:rPr>
                  <a:t>phase</a:t>
                </a:r>
                <a:endParaRPr lang="de-DE" sz="2400" b="1" dirty="0">
                  <a:solidFill>
                    <a:sysClr val="windowText" lastClr="000000"/>
                  </a:solidFill>
                  <a:latin typeface="Gill Sans MT" panose="020B0502020104020203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𝜙</m:t>
                      </m:r>
                      <m:d>
                        <m:dPr>
                          <m:ctrlPr>
                            <a:rPr lang="en-US" sz="2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=−∫2</m:t>
                      </m:r>
                      <m:r>
                        <a:rPr lang="en-US" sz="24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𝜋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4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sz="24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2400" dirty="0">
                  <a:solidFill>
                    <a:sysClr val="windowText" lastClr="000000"/>
                  </a:solidFill>
                  <a:latin typeface="Arial" panose="020B0604020202020204" pitchFamily="34" charset="0"/>
                </a:endParaRPr>
              </a:p>
              <a:p>
                <a:pPr marL="0" indent="0">
                  <a:buNone/>
                  <a:defRPr/>
                </a:pPr>
                <a:endParaRPr lang="de-DE" sz="2400" dirty="0">
                  <a:solidFill>
                    <a:sysClr val="windowText" lastClr="000000"/>
                  </a:solidFill>
                  <a:latin typeface="Gill Sans MT" panose="020B0502020104020203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  <a:defRPr/>
                </a:pPr>
                <a:endParaRPr lang="de-DE" sz="2400" b="1" dirty="0">
                  <a:solidFill>
                    <a:sysClr val="windowText" lastClr="000000"/>
                  </a:solidFill>
                  <a:latin typeface="Gill Sans MT" panose="020B0502020104020203" pitchFamily="34" charset="0"/>
                  <a:cs typeface="Arial" panose="020B0604020202020204" pitchFamily="34" charset="0"/>
                </a:endParaRPr>
              </a:p>
              <a:p>
                <a:pPr marL="0" lvl="0" indent="0">
                  <a:buNone/>
                  <a:defRPr/>
                </a:pPr>
                <a:endParaRPr kumimoji="0" lang="de-DE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Content Placeholder 1">
                <a:extLst>
                  <a:ext uri="{FF2B5EF4-FFF2-40B4-BE49-F238E27FC236}">
                    <a16:creationId xmlns:a16="http://schemas.microsoft.com/office/drawing/2014/main" id="{AB8E4790-5191-DFA4-96CB-246DADB69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4685" y="1082452"/>
                <a:ext cx="5027215" cy="5112568"/>
              </a:xfrm>
              <a:prstGeom prst="rect">
                <a:avLst/>
              </a:prstGeom>
              <a:blipFill>
                <a:blip r:embed="rId3"/>
                <a:stretch>
                  <a:fillRect l="-1818" t="-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43">
            <a:extLst>
              <a:ext uri="{FF2B5EF4-FFF2-40B4-BE49-F238E27FC236}">
                <a16:creationId xmlns:a16="http://schemas.microsoft.com/office/drawing/2014/main" id="{14CCA0CD-0320-8E3F-DFB3-11225B0F97DA}"/>
              </a:ext>
            </a:extLst>
          </p:cNvPr>
          <p:cNvSpPr/>
          <p:nvPr/>
        </p:nvSpPr>
        <p:spPr>
          <a:xfrm>
            <a:off x="32858" y="750050"/>
            <a:ext cx="5828214" cy="107807"/>
          </a:xfrm>
          <a:prstGeom prst="roundRect">
            <a:avLst>
              <a:gd name="adj" fmla="val 13031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537908-4C8F-CD1F-8752-EE51D16CCC1D}"/>
              </a:ext>
            </a:extLst>
          </p:cNvPr>
          <p:cNvSpPr txBox="1"/>
          <p:nvPr/>
        </p:nvSpPr>
        <p:spPr>
          <a:xfrm>
            <a:off x="2439194" y="5847655"/>
            <a:ext cx="77906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NimbusRomNo9L-Regu"/>
              </a:rPr>
              <a:t>E. Fowle, “The design of FM pulse compression signals,” </a:t>
            </a:r>
            <a:r>
              <a:rPr lang="en-US" sz="1800" b="0" i="0" u="none" strike="noStrike" baseline="0" dirty="0">
                <a:latin typeface="NimbusRomNo9L-ReguItal"/>
              </a:rPr>
              <a:t>IEEE Trans.</a:t>
            </a:r>
          </a:p>
          <a:p>
            <a:pPr algn="l"/>
            <a:r>
              <a:rPr lang="en-US" sz="1800" b="0" i="0" u="none" strike="noStrike" baseline="0" dirty="0">
                <a:latin typeface="NimbusRomNo9L-ReguItal"/>
              </a:rPr>
              <a:t>Inf. Theory</a:t>
            </a:r>
            <a:r>
              <a:rPr lang="en-US" sz="1800" b="0" i="0" u="none" strike="noStrike" baseline="0" dirty="0">
                <a:latin typeface="NimbusRomNo9L-Regu"/>
              </a:rPr>
              <a:t>, vol. IT-10, no. 1, pp. 61–67, Jan. 1964.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82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D08B0B-C11A-4FD1-C0C7-CEB05074F7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10352" y="514707"/>
            <a:ext cx="11362565" cy="476250"/>
          </a:xfrm>
        </p:spPr>
        <p:txBody>
          <a:bodyPr/>
          <a:lstStyle/>
          <a:p>
            <a:r>
              <a:rPr lang="en-GB" dirty="0">
                <a:latin typeface="Gill Sans MT" panose="020B0502020104020203" pitchFamily="34" charset="0"/>
              </a:rPr>
              <a:t>Instantaneous Frequency of Different Window Function Waveforms</a:t>
            </a:r>
            <a:endParaRPr lang="de-DE" dirty="0">
              <a:latin typeface="Gill Sans MT" panose="020B0502020104020203" pitchFamily="34" charset="0"/>
            </a:endParaRPr>
          </a:p>
        </p:txBody>
      </p:sp>
      <p:pic>
        <p:nvPicPr>
          <p:cNvPr id="6" name="Content Placeholder 46">
            <a:extLst>
              <a:ext uri="{FF2B5EF4-FFF2-40B4-BE49-F238E27FC236}">
                <a16:creationId xmlns:a16="http://schemas.microsoft.com/office/drawing/2014/main" id="{80BFC361-9023-66FD-FDB2-E50E0E2FE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14" y="1196975"/>
            <a:ext cx="11487185" cy="511175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9F9996F-6784-FC43-8341-3D0FA0AB7170}"/>
              </a:ext>
            </a:extLst>
          </p:cNvPr>
          <p:cNvSpPr/>
          <p:nvPr/>
        </p:nvSpPr>
        <p:spPr>
          <a:xfrm>
            <a:off x="1286768" y="5060766"/>
            <a:ext cx="576064" cy="575841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FF0000">
                <a:alpha val="50000"/>
              </a:srgb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0D8288F-D7A1-31B3-D427-0DD97C3E0079}"/>
              </a:ext>
            </a:extLst>
          </p:cNvPr>
          <p:cNvSpPr/>
          <p:nvPr/>
        </p:nvSpPr>
        <p:spPr>
          <a:xfrm>
            <a:off x="11064181" y="1196975"/>
            <a:ext cx="576064" cy="575841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FF0000">
                <a:alpha val="50000"/>
              </a:srgb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4D5D38-4031-7B89-8EBA-E92A76DF698B}"/>
              </a:ext>
            </a:extLst>
          </p:cNvPr>
          <p:cNvSpPr txBox="1"/>
          <p:nvPr/>
        </p:nvSpPr>
        <p:spPr>
          <a:xfrm>
            <a:off x="3143672" y="2348429"/>
            <a:ext cx="216024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Endpoints</a:t>
            </a:r>
            <a:endParaRPr lang="de-DE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ECC4058-147F-601F-31D4-043440189DB3}"/>
              </a:ext>
            </a:extLst>
          </p:cNvPr>
          <p:cNvCxnSpPr>
            <a:cxnSpLocks/>
            <a:endCxn id="7" idx="7"/>
          </p:cNvCxnSpPr>
          <p:nvPr/>
        </p:nvCxnSpPr>
        <p:spPr>
          <a:xfrm flipH="1">
            <a:off x="1778469" y="3016112"/>
            <a:ext cx="2085283" cy="212898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8D06A91-1C35-A5EA-6D61-2A6B19F2090D}"/>
              </a:ext>
            </a:extLst>
          </p:cNvPr>
          <p:cNvCxnSpPr>
            <a:cxnSpLocks/>
            <a:endCxn id="8" idx="2"/>
          </p:cNvCxnSpPr>
          <p:nvPr/>
        </p:nvCxnSpPr>
        <p:spPr>
          <a:xfrm flipV="1">
            <a:off x="5303912" y="1484896"/>
            <a:ext cx="5760269" cy="95664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70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617A8D-C8EE-691B-4DA7-7F7C73ADE8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8288" y="389630"/>
            <a:ext cx="11362565" cy="476250"/>
          </a:xfrm>
        </p:spPr>
        <p:txBody>
          <a:bodyPr>
            <a:normAutofit fontScale="92500" lnSpcReduction="10000"/>
          </a:bodyPr>
          <a:lstStyle/>
          <a:p>
            <a:r>
              <a:rPr lang="en-GB" sz="3200" dirty="0">
                <a:latin typeface="Gill Sans MT" panose="020B0502020104020203" pitchFamily="34" charset="0"/>
              </a:rPr>
              <a:t>Designed Waveform</a:t>
            </a:r>
            <a:endParaRPr lang="de-DE" sz="3200" dirty="0">
              <a:latin typeface="Gill Sans MT" panose="020B0502020104020203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1">
                <a:extLst>
                  <a:ext uri="{FF2B5EF4-FFF2-40B4-BE49-F238E27FC236}">
                    <a16:creationId xmlns:a16="http://schemas.microsoft.com/office/drawing/2014/main" id="{4E5C8628-4658-81F2-DF5A-30E96CFE94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5360" y="1196752"/>
                <a:ext cx="11520000" cy="5112568"/>
              </a:xfrm>
              <a:prstGeom prst="rect">
                <a:avLst/>
              </a:prstGeom>
            </p:spPr>
            <p:txBody>
              <a:bodyPr/>
              <a:lstStyle>
                <a:lvl1pPr marL="342891" indent="-342891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 sz="2800" kern="1200">
                    <a:solidFill>
                      <a:schemeClr val="tx1"/>
                    </a:solidFill>
                    <a:latin typeface="Alwyn New Lt" panose="020B0303000000020004" pitchFamily="34" charset="0"/>
                    <a:ea typeface="+mn-ea"/>
                    <a:cs typeface="+mn-cs"/>
                  </a:defRPr>
                </a:lvl1pPr>
                <a:lvl2pPr marL="742932" indent="-285744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Alwyn New Lt" panose="020B0303000000020004" pitchFamily="34" charset="0"/>
                    <a:ea typeface="+mn-ea"/>
                    <a:cs typeface="+mn-cs"/>
                  </a:defRPr>
                </a:lvl2pPr>
                <a:lvl3pPr marL="1142971" indent="-228594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Alwyn New Lt" panose="020B0303000000020004" pitchFamily="34" charset="0"/>
                    <a:ea typeface="+mn-ea"/>
                    <a:cs typeface="+mn-cs"/>
                  </a:defRPr>
                </a:lvl3pPr>
                <a:lvl4pPr marL="1598613" indent="-22701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Alwyn New Lt" panose="020B0303000000020004" pitchFamily="34" charset="0"/>
                    <a:ea typeface="+mn-ea"/>
                    <a:cs typeface="+mn-cs"/>
                  </a:defRPr>
                </a:lvl4pPr>
                <a:lvl5pPr marL="2055813" indent="-22701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Alwyn New Lt" panose="020B0303000000020004" pitchFamily="34" charset="0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GB" sz="2400" b="1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 panose="020B0502020104020203" pitchFamily="34" charset="0"/>
                    <a:cs typeface="Arial" panose="020B0604020202020204" pitchFamily="34" charset="0"/>
                  </a:rPr>
                  <a:t>Final Time-Domain Formulation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GB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0" lang="en-GB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rad>
                        </m:den>
                      </m:f>
                      <m:r>
                        <a:rPr kumimoji="0" lang="en-GB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kumimoji="0" lang="en-GB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𝑟𝑒𝑐𝑡</m:t>
                      </m:r>
                      <m:d>
                        <m:dPr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e>
                      </m:d>
                      <m:func>
                        <m:funcPr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GB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kumimoji="0" lang="en-GB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GB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f>
                                    <m:fPr>
                                      <m:ctrlPr>
                                        <a:rPr kumimoji="0" lang="en-GB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0" lang="en-GB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num>
                                    <m:den>
                                      <m:r>
                                        <a:rPr kumimoji="0" lang="en-GB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den>
                                  </m:f>
                                  <m:sSup>
                                    <m:sSupPr>
                                      <m:ctrlPr>
                                        <a:rPr kumimoji="0" lang="en-GB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GB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kumimoji="0" lang="en-GB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kumimoji="0" lang="en-GB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kumimoji="0" lang="en-GB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nary>
                                    <m:naryPr>
                                      <m:chr m:val="∑"/>
                                      <m:ctrlPr>
                                        <a:rPr kumimoji="0" lang="en-GB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kumimoji="0" lang="en-GB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kumimoji="0" lang="en-GB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kumimoji="0" lang="en-GB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sup>
                                    <m:e>
                                      <m:f>
                                        <m:fPr>
                                          <m:ctrlPr>
                                            <a:rPr kumimoji="0" lang="en-GB" sz="24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ysClr val="windowText" lastClr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kumimoji="0" lang="en-GB" sz="24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ysClr val="windowText" lastClr="00000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kumimoji="0" lang="en-GB" sz="24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ysClr val="windowText" lastClr="00000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0" lang="en-GB" sz="24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ysClr val="windowText" lastClr="00000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kumimoji="0" lang="en-GB" sz="24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ysClr val="windowText" lastClr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den>
                                      </m:f>
                                      <m:func>
                                        <m:funcPr>
                                          <m:ctrlPr>
                                            <a:rPr kumimoji="0" lang="en-GB" sz="24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ysClr val="windowText" lastClr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kumimoji="0" lang="en-GB" sz="2400" b="0" i="0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ysClr val="windowText" lastClr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kumimoji="0" lang="en-GB" sz="24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ysClr val="windowText" lastClr="00000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kumimoji="0" lang="en-GB" sz="24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ysClr val="windowText" lastClr="00000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  <m:r>
                                                <a:rPr kumimoji="0" lang="en-GB" sz="24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ysClr val="windowText" lastClr="00000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</a:rPr>
                                                <m:t>𝜋</m:t>
                                              </m:r>
                                              <m:r>
                                                <a:rPr kumimoji="0" lang="en-GB" sz="24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ysClr val="windowText" lastClr="00000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  <m:f>
                                                <m:fPr>
                                                  <m:ctrlPr>
                                                    <a:rPr kumimoji="0" lang="en-GB" sz="24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ysClr val="windowText" lastClr="00000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kumimoji="0" lang="en-GB" sz="24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ysClr val="windowText" lastClr="00000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</a:rPr>
                                                    <m:t>𝑡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kumimoji="0" lang="en-GB" sz="24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ysClr val="windowText" lastClr="000000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</a:rPr>
                                                    <m:t>𝑇</m:t>
                                                  </m:r>
                                                </m:den>
                                              </m:f>
                                            </m:e>
                                          </m:d>
                                        </m:e>
                                      </m:func>
                                    </m:e>
                                  </m:nary>
                                </m:e>
                              </m:d>
                            </m:e>
                          </m:d>
                        </m:e>
                      </m:func>
                      <m:r>
                        <a:rPr kumimoji="0" lang="en-GB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de-DE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de-DE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 panose="020B0502020104020203" pitchFamily="34" charset="0"/>
                    <a:cs typeface="Arial" panose="020B0604020202020204" pitchFamily="34" charset="0"/>
                  </a:rPr>
                  <a:t>Waveform</a:t>
                </a:r>
                <a:r>
                  <a:rPr kumimoji="0" lang="de-DE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ill Sans MT" panose="020B0502020104020203" pitchFamily="34" charset="0"/>
                    <a:cs typeface="Arial" panose="020B0604020202020204" pitchFamily="34" charset="0"/>
                  </a:rPr>
                  <a:t> Parameters: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kumimoji="0" lang="en-GB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func>
                            <m:funcPr>
                              <m:ctrlP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GB" sz="2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GB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0" lang="en-GB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0" lang="en-GB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kumimoji="0" lang="en-GB" sz="24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ysClr val="windowText" lastClr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GB" sz="24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ysClr val="windowText" lastClr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e>
                                        <m:sub>
                                          <m:r>
                                            <a:rPr kumimoji="0" lang="en-GB" sz="24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ysClr val="windowText" lastClr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  <m:nary>
                                    <m:naryPr>
                                      <m:chr m:val="∑"/>
                                      <m:ctrlPr>
                                        <a:rPr kumimoji="0" lang="en-GB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kumimoji="0" lang="en-GB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kumimoji="0" lang="en-GB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=0</m:t>
                                      </m:r>
                                    </m:sub>
                                    <m:sup>
                                      <m:r>
                                        <a:rPr kumimoji="0" lang="en-GB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  <m:r>
                                        <a:rPr kumimoji="0" lang="en-GB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  <m:e>
                                      <m:f>
                                        <m:fPr>
                                          <m:ctrlPr>
                                            <a:rPr kumimoji="0" lang="en-GB" sz="24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ysClr val="windowText" lastClr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kumimoji="0" lang="en-GB" sz="24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ysClr val="windowText" lastClr="00000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kumimoji="0" lang="en-GB" sz="24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ysClr val="windowText" lastClr="00000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</a:rPr>
                                                <m:t>𝑔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0" lang="en-GB" sz="24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ysClr val="windowText" lastClr="00000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kumimoji="0" lang="en-GB" sz="24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ysClr val="windowText" lastClr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den>
                                      </m:f>
                                      <m:r>
                                        <a:rPr kumimoji="0" lang="en-GB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ysClr val="windowText" lastClr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⋅</m:t>
                                      </m:r>
                                      <m:func>
                                        <m:funcPr>
                                          <m:ctrlPr>
                                            <a:rPr kumimoji="0" lang="en-GB" sz="24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ysClr val="windowText" lastClr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kumimoji="0" lang="en-GB" sz="2400" b="0" i="0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ysClr val="windowText" lastClr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kumimoji="0" lang="en-GB" sz="24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ysClr val="windowText" lastClr="00000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kumimoji="0" lang="en-GB" sz="24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ysClr val="windowText" lastClr="000000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</a:rPr>
                                                <m:t>𝑘𝑧</m:t>
                                              </m:r>
                                            </m:e>
                                          </m:d>
                                        </m:e>
                                      </m:func>
                                    </m:e>
                                  </m:nary>
                                </m:e>
                              </m:d>
                            </m:e>
                          </m:func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𝑑𝑧</m:t>
                          </m:r>
                        </m:e>
                      </m:nary>
                    </m:oMath>
                  </m:oMathPara>
                </a14:m>
                <a:endParaRPr kumimoji="0" lang="de-DE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Content Placeholder 1">
                <a:extLst>
                  <a:ext uri="{FF2B5EF4-FFF2-40B4-BE49-F238E27FC236}">
                    <a16:creationId xmlns:a16="http://schemas.microsoft.com/office/drawing/2014/main" id="{4E5C8628-4658-81F2-DF5A-30E96CFE9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360" y="1196752"/>
                <a:ext cx="11520000" cy="5112568"/>
              </a:xfrm>
              <a:prstGeom prst="rect">
                <a:avLst/>
              </a:prstGeom>
              <a:blipFill>
                <a:blip r:embed="rId2"/>
                <a:stretch>
                  <a:fillRect l="-794" t="-9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CC7C413-1FAC-BCB2-67FF-4AEA9F21DEE5}"/>
                  </a:ext>
                </a:extLst>
              </p:cNvPr>
              <p:cNvSpPr txBox="1"/>
              <p:nvPr/>
            </p:nvSpPr>
            <p:spPr>
              <a:xfrm>
                <a:off x="8318500" y="3284984"/>
                <a:ext cx="3033713" cy="2862322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dirty="0"/>
                  <a:t>:	Time-Domain 	</a:t>
                </a:r>
                <a:r>
                  <a:rPr lang="de-DE" dirty="0" err="1"/>
                  <a:t>Waveform</a:t>
                </a:r>
                <a:endParaRPr lang="de-DE" dirty="0"/>
              </a:p>
              <a:p>
                <a:endParaRPr lang="de-DE" dirty="0"/>
              </a:p>
              <a:p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de-DE" dirty="0"/>
                  <a:t>:	Pulse Duration</a:t>
                </a:r>
              </a:p>
              <a:p>
                <a:endParaRPr lang="de-DE" dirty="0"/>
              </a:p>
              <a:p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de-DE" dirty="0"/>
                  <a:t>: 	</a:t>
                </a:r>
                <a:r>
                  <a:rPr lang="de-DE" dirty="0" err="1"/>
                  <a:t>Bandwidth</a:t>
                </a:r>
                <a:endParaRPr lang="de-DE" dirty="0"/>
              </a:p>
              <a:p>
                <a:endParaRPr lang="de-DE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de-DE" dirty="0"/>
                  <a:t>:	Fourier Parameters</a:t>
                </a:r>
              </a:p>
              <a:p>
                <a:endParaRPr lang="de-DE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de-DE" dirty="0"/>
                  <a:t>:	</a:t>
                </a:r>
                <a:r>
                  <a:rPr lang="de-DE" dirty="0" err="1"/>
                  <a:t>Window</a:t>
                </a:r>
                <a:r>
                  <a:rPr lang="de-DE" dirty="0"/>
                  <a:t> Parameters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CC7C413-1FAC-BCB2-67FF-4AEA9F21DE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8500" y="3284984"/>
                <a:ext cx="3033713" cy="2862322"/>
              </a:xfrm>
              <a:prstGeom prst="rect">
                <a:avLst/>
              </a:prstGeom>
              <a:blipFill>
                <a:blip r:embed="rId3"/>
                <a:stretch>
                  <a:fillRect t="-844" b="-1899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: Rounded Corners 43">
            <a:extLst>
              <a:ext uri="{FF2B5EF4-FFF2-40B4-BE49-F238E27FC236}">
                <a16:creationId xmlns:a16="http://schemas.microsoft.com/office/drawing/2014/main" id="{562A602C-2552-3A82-B50C-9769626394EA}"/>
              </a:ext>
            </a:extLst>
          </p:cNvPr>
          <p:cNvSpPr/>
          <p:nvPr/>
        </p:nvSpPr>
        <p:spPr>
          <a:xfrm>
            <a:off x="121356" y="865880"/>
            <a:ext cx="5828214" cy="107807"/>
          </a:xfrm>
          <a:prstGeom prst="roundRect">
            <a:avLst>
              <a:gd name="adj" fmla="val 13031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16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BF986A-BB18-0A18-7AA3-1A7CF9629F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263" y="359323"/>
            <a:ext cx="11362565" cy="476250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Gill Sans MT" panose="020B0502020104020203" pitchFamily="34" charset="0"/>
              </a:rPr>
              <a:t>K=2 parameters</a:t>
            </a:r>
            <a:endParaRPr lang="de-DE" sz="2800" dirty="0">
              <a:latin typeface="Gill Sans MT" panose="020B0502020104020203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F4594E5B-752D-A120-0323-520926EA0932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544513" y="1648319"/>
                <a:ext cx="11362565" cy="4371481"/>
              </a:xfrm>
            </p:spPr>
            <p:txBody>
              <a:bodyPr>
                <a:noAutofit/>
              </a:bodyPr>
              <a:lstStyle/>
              <a:p>
                <a:r>
                  <a:rPr lang="en-GB" sz="2400" b="1" dirty="0">
                    <a:latin typeface="Gill Sans MT" panose="020B0502020104020203" pitchFamily="34" charset="0"/>
                  </a:rPr>
                  <a:t>Spectral Domain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d>
                                <m:d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func>
                        <m:func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f>
                                <m:f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num>
                                <m:den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de-DE" sz="2400" dirty="0"/>
              </a:p>
              <a:p>
                <a:endParaRPr lang="de-DE" sz="2400" dirty="0"/>
              </a:p>
              <a:p>
                <a:r>
                  <a:rPr lang="de-DE" sz="2400" b="1" dirty="0" err="1">
                    <a:latin typeface="Gill Sans MT" panose="020B0502020104020203" pitchFamily="34" charset="0"/>
                  </a:rPr>
                  <a:t>Waveform</a:t>
                </a:r>
                <a:r>
                  <a:rPr lang="de-DE" sz="2400" b="1" dirty="0">
                    <a:latin typeface="Gill Sans MT" panose="020B0502020104020203" pitchFamily="34" charset="0"/>
                  </a:rPr>
                  <a:t> Parameters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func>
                            <m:func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d>
                                        <m:dPr>
                                          <m:begChr m:val=""/>
                                          <m:endChr m:val="|"/>
                                          <m:ctrlPr>
                                            <a:rPr lang="en-GB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24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f>
                                            <m:fPr>
                                              <m:ctrlPr>
                                                <a:rPr lang="en-GB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func>
                                                <m:funcPr>
                                                  <m:ctrlPr>
                                                    <a:rPr lang="en-GB" sz="2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uncPr>
                                                <m:fNam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GB" sz="2400">
                                                      <a:latin typeface="Cambria Math" panose="02040503050406030204" pitchFamily="18" charset="0"/>
                                                    </a:rPr>
                                                    <m:t>sin</m:t>
                                                  </m:r>
                                                </m:fName>
                                                <m:e>
                                                  <m:d>
                                                    <m:dPr>
                                                      <m:ctrlPr>
                                                        <a:rPr lang="en-GB" sz="24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en-GB" sz="24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𝑘𝑧</m:t>
                                                      </m:r>
                                                    </m:e>
                                                  </m:d>
                                                </m:e>
                                              </m:func>
                                            </m:num>
                                            <m:den>
                                              <m:r>
                                                <a:rPr lang="en-GB" sz="2400" i="1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 +</m:t>
                                  </m:r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f>
                                    <m:fPr>
                                      <m:ctrlP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GB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e>
                                        <m:sub>
                                          <m:r>
                                            <a:rPr lang="en-GB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GB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e>
                                        <m:sub>
                                          <m:r>
                                            <a:rPr lang="en-GB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  <m:func>
                                    <m:funcPr>
                                      <m:ctrlP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GB" sz="2400" b="0" i="0" smtClean="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GB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</m:d>
                                    </m:e>
                                  </m:func>
                                </m:e>
                              </m:d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𝑑𝑧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en-GB" sz="2400" b="0" dirty="0"/>
              </a:p>
              <a:p>
                <a:endParaRPr lang="en-GB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f>
                            <m:f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GB" sz="2400" b="0" dirty="0"/>
              </a:p>
              <a:p>
                <a:endParaRPr lang="de-DE" sz="2400" dirty="0"/>
              </a:p>
              <a:p>
                <a:endParaRPr lang="de-DE" sz="2400" dirty="0"/>
              </a:p>
            </p:txBody>
          </p:sp>
        </mc:Choice>
        <mc:Fallback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F4594E5B-752D-A120-0323-520926EA09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544513" y="1648319"/>
                <a:ext cx="11362565" cy="4371481"/>
              </a:xfrm>
              <a:blipFill>
                <a:blip r:embed="rId2"/>
                <a:stretch>
                  <a:fillRect l="-805" t="-19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DA6D004-5723-9916-D447-4742D633CA25}"/>
                  </a:ext>
                </a:extLst>
              </p:cNvPr>
              <p:cNvSpPr txBox="1"/>
              <p:nvPr/>
            </p:nvSpPr>
            <p:spPr>
              <a:xfrm>
                <a:off x="8318500" y="1341438"/>
                <a:ext cx="3213100" cy="2862322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b="0" i="1" dirty="0">
                    <a:latin typeface="Cambria Math" panose="02040503050406030204" pitchFamily="18" charset="0"/>
                  </a:rPr>
                  <a:t>:	</a:t>
                </a:r>
                <a:r>
                  <a:rPr lang="en-GB" dirty="0"/>
                  <a:t>Window Function</a:t>
                </a:r>
              </a:p>
              <a:p>
                <a:endParaRPr lang="en-GB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de-DE" dirty="0"/>
                  <a:t>:	</a:t>
                </a:r>
                <a:r>
                  <a:rPr lang="de-DE" dirty="0" err="1"/>
                  <a:t>Bandwidth</a:t>
                </a:r>
                <a:endParaRPr lang="de-DE" dirty="0"/>
              </a:p>
              <a:p>
                <a:endParaRPr lang="de-DE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de-DE" dirty="0"/>
                  <a:t>:	</a:t>
                </a:r>
                <a:r>
                  <a:rPr lang="de-DE" dirty="0" err="1"/>
                  <a:t>Window</a:t>
                </a:r>
                <a:r>
                  <a:rPr lang="de-DE" dirty="0"/>
                  <a:t> Parameters</a:t>
                </a:r>
              </a:p>
              <a:p>
                <a:endParaRPr lang="de-DE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de-DE" dirty="0"/>
                  <a:t>:	</a:t>
                </a:r>
                <a:r>
                  <a:rPr lang="de-DE" dirty="0" err="1"/>
                  <a:t>Waveform</a:t>
                </a:r>
                <a:r>
                  <a:rPr lang="de-DE" dirty="0"/>
                  <a:t> Parameters</a:t>
                </a:r>
              </a:p>
              <a:p>
                <a:endParaRPr lang="de-DE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de-DE" dirty="0"/>
                  <a:t>: 	First </a:t>
                </a:r>
                <a:r>
                  <a:rPr lang="de-DE" dirty="0" err="1"/>
                  <a:t>order</a:t>
                </a:r>
                <a:r>
                  <a:rPr lang="de-DE" dirty="0"/>
                  <a:t> Bessel 	</a:t>
                </a:r>
                <a:r>
                  <a:rPr lang="de-DE" dirty="0" err="1"/>
                  <a:t>Funciton</a:t>
                </a:r>
                <a:endParaRPr lang="de-DE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DA6D004-5723-9916-D447-4742D633CA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8500" y="1341438"/>
                <a:ext cx="3213100" cy="2862322"/>
              </a:xfrm>
              <a:prstGeom prst="rect">
                <a:avLst/>
              </a:prstGeom>
              <a:blipFill>
                <a:blip r:embed="rId3"/>
                <a:stretch>
                  <a:fillRect t="-1053" b="-1684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43">
            <a:extLst>
              <a:ext uri="{FF2B5EF4-FFF2-40B4-BE49-F238E27FC236}">
                <a16:creationId xmlns:a16="http://schemas.microsoft.com/office/drawing/2014/main" id="{76885777-D8D8-C554-F86A-AD7FD949F6DF}"/>
              </a:ext>
            </a:extLst>
          </p:cNvPr>
          <p:cNvSpPr/>
          <p:nvPr/>
        </p:nvSpPr>
        <p:spPr>
          <a:xfrm>
            <a:off x="121356" y="865880"/>
            <a:ext cx="5828214" cy="107807"/>
          </a:xfrm>
          <a:prstGeom prst="roundRect">
            <a:avLst>
              <a:gd name="adj" fmla="val 13031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06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B5109-74E1-2FA5-FBE9-5EFDA302C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740C698-F862-1DA7-901D-19554A689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271" y="-316504"/>
            <a:ext cx="8804403" cy="6176557"/>
          </a:xfrm>
          <a:prstGeom prst="rect">
            <a:avLst/>
          </a:prstGeom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AD4914BE-D6D8-DB4D-198C-2DB189AC50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263" y="359323"/>
            <a:ext cx="11362565" cy="476250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Gill Sans MT" panose="020B0502020104020203" pitchFamily="34" charset="0"/>
              </a:rPr>
              <a:t>Results</a:t>
            </a:r>
            <a:endParaRPr lang="de-DE" sz="2800" dirty="0">
              <a:latin typeface="Gill Sans MT" panose="020B0502020104020203" pitchFamily="34" charset="0"/>
            </a:endParaRPr>
          </a:p>
        </p:txBody>
      </p:sp>
      <p:sp>
        <p:nvSpPr>
          <p:cNvPr id="12" name="Rectangle: Rounded Corners 43">
            <a:extLst>
              <a:ext uri="{FF2B5EF4-FFF2-40B4-BE49-F238E27FC236}">
                <a16:creationId xmlns:a16="http://schemas.microsoft.com/office/drawing/2014/main" id="{0957FE7D-19FA-1929-7F0A-A248083DFA78}"/>
              </a:ext>
            </a:extLst>
          </p:cNvPr>
          <p:cNvSpPr/>
          <p:nvPr/>
        </p:nvSpPr>
        <p:spPr>
          <a:xfrm>
            <a:off x="121356" y="865880"/>
            <a:ext cx="2440869" cy="153295"/>
          </a:xfrm>
          <a:prstGeom prst="roundRect">
            <a:avLst>
              <a:gd name="adj" fmla="val 13031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788E9D-DDA7-C53C-C46C-15765B2E0B3A}"/>
              </a:ext>
            </a:extLst>
          </p:cNvPr>
          <p:cNvSpPr txBox="1"/>
          <p:nvPr/>
        </p:nvSpPr>
        <p:spPr>
          <a:xfrm>
            <a:off x="121356" y="5657671"/>
            <a:ext cx="612933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NimbusRomNo9L-Regu"/>
              </a:rPr>
              <a:t>LFM: </a:t>
            </a:r>
            <a:r>
              <a:rPr lang="en-US" sz="1800" b="0" i="0" u="none" strike="noStrike" baseline="0" dirty="0">
                <a:latin typeface="NimbusRomNo9L-MediItal"/>
              </a:rPr>
              <a:t>g </a:t>
            </a:r>
            <a:r>
              <a:rPr lang="en-US" sz="1800" b="0" i="0" u="none" strike="noStrike" baseline="0" dirty="0">
                <a:latin typeface="rtxr"/>
              </a:rPr>
              <a:t>= </a:t>
            </a:r>
            <a:r>
              <a:rPr lang="en-US" sz="1800" b="0" i="0" u="none" strike="noStrike" baseline="0" dirty="0">
                <a:latin typeface="NimbusRomNo9L-Regu"/>
              </a:rPr>
              <a:t>[1],</a:t>
            </a:r>
          </a:p>
          <a:p>
            <a:pPr algn="l"/>
            <a:r>
              <a:rPr lang="en-US" sz="1800" b="0" i="0" u="none" strike="noStrike" baseline="0" dirty="0">
                <a:latin typeface="NimbusRomNo9L-Regu"/>
              </a:rPr>
              <a:t> Hann: </a:t>
            </a:r>
            <a:r>
              <a:rPr lang="en-US" sz="1800" b="0" i="0" u="none" strike="noStrike" baseline="0" dirty="0">
                <a:latin typeface="NimbusRomNo9L-MediItal"/>
              </a:rPr>
              <a:t>g </a:t>
            </a:r>
            <a:r>
              <a:rPr lang="en-US" sz="1800" b="0" i="0" u="none" strike="noStrike" baseline="0" dirty="0">
                <a:latin typeface="rtxr"/>
              </a:rPr>
              <a:t>= </a:t>
            </a:r>
            <a:r>
              <a:rPr lang="en-US" sz="1800" b="0" i="0" u="none" strike="noStrike" baseline="0" dirty="0">
                <a:latin typeface="NimbusRomNo9L-Regu"/>
              </a:rPr>
              <a:t>[(1</a:t>
            </a:r>
            <a:r>
              <a:rPr lang="en-US" dirty="0">
                <a:latin typeface="rtxmi"/>
              </a:rPr>
              <a:t>/</a:t>
            </a:r>
            <a:r>
              <a:rPr lang="en-US" sz="1800" b="0" i="0" u="none" strike="noStrike" baseline="0" dirty="0">
                <a:latin typeface="NimbusRomNo9L-Regu"/>
              </a:rPr>
              <a:t>2)</a:t>
            </a:r>
            <a:r>
              <a:rPr lang="en-US" sz="1800" b="0" i="0" u="none" strike="noStrike" baseline="0" dirty="0">
                <a:latin typeface="rtxmi"/>
              </a:rPr>
              <a:t>; </a:t>
            </a:r>
            <a:r>
              <a:rPr lang="en-US" sz="1800" b="0" i="0" u="none" strike="noStrike" baseline="0" dirty="0">
                <a:latin typeface="NimbusRomNo9L-Regu"/>
              </a:rPr>
              <a:t>(1</a:t>
            </a:r>
            <a:r>
              <a:rPr lang="en-US" dirty="0">
                <a:latin typeface="rtxmi"/>
              </a:rPr>
              <a:t>/</a:t>
            </a:r>
            <a:r>
              <a:rPr lang="en-US" sz="1800" b="0" i="0" u="none" strike="noStrike" baseline="0" dirty="0">
                <a:latin typeface="NimbusRomNo9L-Regu"/>
              </a:rPr>
              <a:t>2)], </a:t>
            </a:r>
          </a:p>
          <a:p>
            <a:pPr algn="l"/>
            <a:r>
              <a:rPr lang="en-US" sz="1800" b="0" i="0" u="none" strike="noStrike" baseline="0" dirty="0">
                <a:latin typeface="NimbusRomNo9L-Regu"/>
              </a:rPr>
              <a:t>Hamming: </a:t>
            </a:r>
            <a:r>
              <a:rPr lang="en-US" sz="1800" b="0" i="0" u="none" strike="noStrike" baseline="0" dirty="0">
                <a:latin typeface="NimbusRomNo9L-MediItal"/>
              </a:rPr>
              <a:t>g </a:t>
            </a:r>
            <a:r>
              <a:rPr lang="en-US" sz="1800" b="0" i="0" u="none" strike="noStrike" baseline="0" dirty="0">
                <a:latin typeface="rtxr"/>
              </a:rPr>
              <a:t>= </a:t>
            </a:r>
            <a:r>
              <a:rPr lang="en-US" sz="1800" b="0" i="0" u="none" strike="noStrike" baseline="0" dirty="0">
                <a:latin typeface="NimbusRomNo9L-Regu"/>
              </a:rPr>
              <a:t>[(25</a:t>
            </a:r>
            <a:r>
              <a:rPr lang="en-US" dirty="0">
                <a:latin typeface="rtxmi"/>
              </a:rPr>
              <a:t>/</a:t>
            </a:r>
            <a:r>
              <a:rPr lang="en-US" sz="1800" b="0" i="0" u="none" strike="noStrike" baseline="0" dirty="0">
                <a:latin typeface="NimbusRomNo9L-Regu"/>
              </a:rPr>
              <a:t>46)</a:t>
            </a:r>
            <a:r>
              <a:rPr lang="en-US" sz="1800" b="0" i="0" u="none" strike="noStrike" baseline="0" dirty="0">
                <a:latin typeface="rtxmi"/>
              </a:rPr>
              <a:t>; </a:t>
            </a:r>
            <a:r>
              <a:rPr lang="en-US" sz="1800" b="0" i="0" u="none" strike="noStrike" baseline="0" dirty="0">
                <a:latin typeface="NimbusRomNo9L-Regu"/>
              </a:rPr>
              <a:t>(21</a:t>
            </a:r>
            <a:r>
              <a:rPr lang="en-US" dirty="0">
                <a:latin typeface="rtxmi"/>
              </a:rPr>
              <a:t>/</a:t>
            </a:r>
            <a:r>
              <a:rPr lang="en-US" sz="1800" b="0" i="0" u="none" strike="noStrike" baseline="0" dirty="0">
                <a:latin typeface="NimbusRomNo9L-Regu"/>
              </a:rPr>
              <a:t>46)]. </a:t>
            </a:r>
          </a:p>
          <a:p>
            <a:pPr algn="l"/>
            <a:r>
              <a:rPr lang="en-US" sz="1800" b="0" i="0" u="none" strike="noStrike" baseline="0" dirty="0">
                <a:latin typeface="NimbusRomNo9L-Regu"/>
              </a:rPr>
              <a:t>The custom window uses </a:t>
            </a:r>
            <a:r>
              <a:rPr lang="en-US" sz="1800" b="0" i="0" u="none" strike="noStrike" baseline="0" dirty="0">
                <a:latin typeface="NimbusRomNo9L-MediItal"/>
              </a:rPr>
              <a:t>g </a:t>
            </a:r>
            <a:r>
              <a:rPr lang="en-US" sz="1800" b="0" i="0" u="none" strike="noStrike" baseline="0" dirty="0">
                <a:latin typeface="rtxr"/>
              </a:rPr>
              <a:t>= </a:t>
            </a:r>
            <a:r>
              <a:rPr lang="en-US" sz="1800" b="0" i="0" u="none" strike="noStrike" baseline="0" dirty="0">
                <a:latin typeface="NimbusRomNo9L-Regu"/>
              </a:rPr>
              <a:t>[(9</a:t>
            </a:r>
            <a:r>
              <a:rPr lang="en-US" dirty="0">
                <a:latin typeface="rtxmi"/>
              </a:rPr>
              <a:t>/</a:t>
            </a:r>
            <a:r>
              <a:rPr lang="en-US" sz="1800" b="0" i="0" u="none" strike="noStrike" baseline="0" dirty="0">
                <a:latin typeface="NimbusRomNo9L-Regu"/>
              </a:rPr>
              <a:t>14)</a:t>
            </a:r>
            <a:r>
              <a:rPr lang="en-US" sz="1800" b="0" i="0" u="none" strike="noStrike" baseline="0" dirty="0">
                <a:latin typeface="rtxmi"/>
              </a:rPr>
              <a:t>; </a:t>
            </a:r>
            <a:r>
              <a:rPr lang="en-US" sz="1800" b="0" i="0" u="none" strike="noStrike" baseline="0" dirty="0">
                <a:latin typeface="NimbusRomNo9L-Regu"/>
              </a:rPr>
              <a:t>(5</a:t>
            </a:r>
            <a:r>
              <a:rPr lang="en-US" dirty="0">
                <a:latin typeface="rtxmi"/>
              </a:rPr>
              <a:t>/</a:t>
            </a:r>
            <a:r>
              <a:rPr lang="en-US" sz="1800" b="0" i="0" u="none" strike="noStrike" baseline="0" dirty="0">
                <a:latin typeface="NimbusRomNo9L-Regu"/>
              </a:rPr>
              <a:t>14)].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2873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C74A3-CE1F-96E6-64AF-AB0948C0C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865D3D-C7DD-3B30-7D6E-12E8972B3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038" y="733425"/>
            <a:ext cx="8046235" cy="5232521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ACD7C541-9B8F-CE6C-1DA6-9851CFE397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263" y="359323"/>
            <a:ext cx="11362565" cy="476250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Gill Sans MT" panose="020B0502020104020203" pitchFamily="34" charset="0"/>
              </a:rPr>
              <a:t>Validity </a:t>
            </a:r>
            <a:endParaRPr lang="de-DE" sz="2800" dirty="0">
              <a:latin typeface="Gill Sans MT" panose="020B0502020104020203" pitchFamily="34" charset="0"/>
            </a:endParaRPr>
          </a:p>
        </p:txBody>
      </p:sp>
      <p:sp>
        <p:nvSpPr>
          <p:cNvPr id="5" name="Rectangle: Rounded Corners 43">
            <a:extLst>
              <a:ext uri="{FF2B5EF4-FFF2-40B4-BE49-F238E27FC236}">
                <a16:creationId xmlns:a16="http://schemas.microsoft.com/office/drawing/2014/main" id="{2717C9EF-1076-107A-0EFE-1AECD22506E4}"/>
              </a:ext>
            </a:extLst>
          </p:cNvPr>
          <p:cNvSpPr/>
          <p:nvPr/>
        </p:nvSpPr>
        <p:spPr>
          <a:xfrm>
            <a:off x="121356" y="865880"/>
            <a:ext cx="5828214" cy="107807"/>
          </a:xfrm>
          <a:prstGeom prst="roundRect">
            <a:avLst>
              <a:gd name="adj" fmla="val 13031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CEF1C0-746C-A68F-C1D8-FEEEF301B7ED}"/>
              </a:ext>
            </a:extLst>
          </p:cNvPr>
          <p:cNvSpPr txBox="1"/>
          <p:nvPr/>
        </p:nvSpPr>
        <p:spPr>
          <a:xfrm>
            <a:off x="2472727" y="6016882"/>
            <a:ext cx="6129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latin typeface="NimbusRomNo9L-Regu"/>
              </a:rPr>
              <a:t>ESD of the generated waveform for </a:t>
            </a:r>
            <a:r>
              <a:rPr lang="en-US" sz="1800" b="0" i="0" u="none" strike="noStrike" baseline="0" dirty="0">
                <a:latin typeface="NimbusRomNo9L-MediItal"/>
              </a:rPr>
              <a:t>g </a:t>
            </a:r>
            <a:r>
              <a:rPr lang="en-US" sz="1800" b="0" i="0" u="none" strike="noStrike" baseline="0" dirty="0">
                <a:latin typeface="rtxr"/>
              </a:rPr>
              <a:t>= </a:t>
            </a:r>
            <a:r>
              <a:rPr lang="en-US" sz="1800" b="0" i="0" u="none" strike="noStrike" baseline="0" dirty="0">
                <a:latin typeface="NimbusRomNo9L-Regu"/>
              </a:rPr>
              <a:t>[(25</a:t>
            </a:r>
            <a:r>
              <a:rPr lang="en-US" dirty="0">
                <a:latin typeface="rtxmi"/>
              </a:rPr>
              <a:t>/</a:t>
            </a:r>
            <a:r>
              <a:rPr lang="en-US" sz="1800" b="0" i="0" u="none" strike="noStrike" baseline="0" dirty="0">
                <a:latin typeface="NimbusRomNo9L-Regu"/>
              </a:rPr>
              <a:t>46)</a:t>
            </a:r>
            <a:r>
              <a:rPr lang="en-US" sz="1800" b="0" i="0" u="none" strike="noStrike" baseline="0" dirty="0">
                <a:latin typeface="rtxmi"/>
              </a:rPr>
              <a:t>; </a:t>
            </a:r>
            <a:r>
              <a:rPr lang="en-US" sz="1800" b="0" i="0" u="none" strike="noStrike" baseline="0" dirty="0">
                <a:latin typeface="NimbusRomNo9L-Regu"/>
              </a:rPr>
              <a:t>(21</a:t>
            </a:r>
            <a:r>
              <a:rPr lang="en-US" dirty="0">
                <a:latin typeface="rtxmi"/>
              </a:rPr>
              <a:t>/</a:t>
            </a:r>
            <a:r>
              <a:rPr lang="en-US" sz="1800" b="0" i="0" u="none" strike="noStrike" baseline="0" dirty="0">
                <a:latin typeface="NimbusRomNo9L-Regu"/>
              </a:rPr>
              <a:t>46)].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6330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02132-8FF7-B259-FE3A-01930A040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2EC5B2-04B6-9AC9-2D44-AA07E2732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358" y="1177809"/>
            <a:ext cx="7455283" cy="4502381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9A6506FC-8F03-3F5B-8F89-6DEBCC26CF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263" y="359323"/>
            <a:ext cx="11362565" cy="476250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Gill Sans MT" panose="020B0502020104020203" pitchFamily="34" charset="0"/>
              </a:rPr>
              <a:t>Design Flexibility</a:t>
            </a:r>
            <a:endParaRPr lang="de-DE" sz="2800" dirty="0">
              <a:latin typeface="Gill Sans MT" panose="020B0502020104020203" pitchFamily="34" charset="0"/>
            </a:endParaRPr>
          </a:p>
        </p:txBody>
      </p:sp>
      <p:sp>
        <p:nvSpPr>
          <p:cNvPr id="6" name="Rectangle: Rounded Corners 43">
            <a:extLst>
              <a:ext uri="{FF2B5EF4-FFF2-40B4-BE49-F238E27FC236}">
                <a16:creationId xmlns:a16="http://schemas.microsoft.com/office/drawing/2014/main" id="{597E682F-ADB0-04B1-6584-E5B6804468DD}"/>
              </a:ext>
            </a:extLst>
          </p:cNvPr>
          <p:cNvSpPr/>
          <p:nvPr/>
        </p:nvSpPr>
        <p:spPr>
          <a:xfrm>
            <a:off x="121356" y="865880"/>
            <a:ext cx="5828214" cy="107807"/>
          </a:xfrm>
          <a:prstGeom prst="roundRect">
            <a:avLst>
              <a:gd name="adj" fmla="val 13031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F06E43-5997-A0D4-984A-417199721579}"/>
              </a:ext>
            </a:extLst>
          </p:cNvPr>
          <p:cNvSpPr txBox="1"/>
          <p:nvPr/>
        </p:nvSpPr>
        <p:spPr>
          <a:xfrm>
            <a:off x="2788444" y="5815310"/>
            <a:ext cx="78605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NimbusRomNo9L-Regu"/>
              </a:rPr>
              <a:t>PSLR, ISLR, and scaled MLW for a one parameter window with </a:t>
            </a:r>
            <a:r>
              <a:rPr lang="en-US" sz="1800" b="0" i="0" u="none" strike="noStrike" baseline="0" dirty="0">
                <a:latin typeface="NimbusRomNo9L-ReguItal"/>
              </a:rPr>
              <a:t>g</a:t>
            </a:r>
            <a:r>
              <a:rPr lang="en-US" sz="800" b="0" i="0" u="none" strike="noStrike" baseline="0" dirty="0">
                <a:latin typeface="NimbusRomNo9L-Regu"/>
              </a:rPr>
              <a:t>1 </a:t>
            </a:r>
            <a:r>
              <a:rPr lang="en-US" sz="1800" b="0" i="0" u="none" strike="noStrike" baseline="0" dirty="0">
                <a:latin typeface="rtxr"/>
              </a:rPr>
              <a:t>= </a:t>
            </a:r>
            <a:r>
              <a:rPr lang="en-US" sz="1800" b="0" i="0" u="none" strike="noStrike" baseline="0" dirty="0">
                <a:latin typeface="NimbusRomNo9L-Regu"/>
              </a:rPr>
              <a:t>1-</a:t>
            </a:r>
            <a:r>
              <a:rPr lang="en-US" sz="1800" b="0" i="0" u="none" strike="noStrike" baseline="0" dirty="0">
                <a:latin typeface="txsy"/>
              </a:rPr>
              <a:t> </a:t>
            </a:r>
            <a:r>
              <a:rPr lang="en-US" sz="1800" b="0" i="0" u="none" strike="noStrike" baseline="0" dirty="0">
                <a:latin typeface="NimbusRomNo9L-ReguItal"/>
              </a:rPr>
              <a:t>g</a:t>
            </a:r>
            <a:r>
              <a:rPr lang="en-US" sz="800" b="0" i="0" u="none" strike="noStrike" baseline="0" dirty="0">
                <a:latin typeface="NimbusRomNo9L-Regu"/>
              </a:rPr>
              <a:t>0</a:t>
            </a:r>
            <a:r>
              <a:rPr lang="en-US" sz="1800" b="0" i="0" u="none" strike="noStrike" baseline="0" dirty="0">
                <a:latin typeface="NimbusRomNo9L-Regu"/>
              </a:rPr>
              <a:t>.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5594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D45AE-93E1-1244-9C9A-8F6C345A7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>
            <a:extLst>
              <a:ext uri="{FF2B5EF4-FFF2-40B4-BE49-F238E27FC236}">
                <a16:creationId xmlns:a16="http://schemas.microsoft.com/office/drawing/2014/main" id="{C0FE23FE-2031-FBA0-8D5C-C54BB6B6A709}"/>
              </a:ext>
            </a:extLst>
          </p:cNvPr>
          <p:cNvGrpSpPr/>
          <p:nvPr/>
        </p:nvGrpSpPr>
        <p:grpSpPr>
          <a:xfrm>
            <a:off x="932299" y="1479452"/>
            <a:ext cx="6829210" cy="4221578"/>
            <a:chOff x="340938" y="1565988"/>
            <a:chExt cx="6829210" cy="4221578"/>
          </a:xfrm>
        </p:grpSpPr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2B08ABDB-0709-DE78-09D1-8C4C5A1CBE32}"/>
                </a:ext>
              </a:extLst>
            </p:cNvPr>
            <p:cNvSpPr/>
            <p:nvPr/>
          </p:nvSpPr>
          <p:spPr>
            <a:xfrm>
              <a:off x="340938" y="1565988"/>
              <a:ext cx="706755" cy="1009650"/>
            </a:xfrm>
            <a:custGeom>
              <a:avLst/>
              <a:gdLst/>
              <a:ahLst/>
              <a:cxnLst/>
              <a:rect l="l" t="t" r="r" b="b"/>
              <a:pathLst>
                <a:path w="706755" h="1009650">
                  <a:moveTo>
                    <a:pt x="706540" y="0"/>
                  </a:moveTo>
                  <a:lnTo>
                    <a:pt x="353270" y="353269"/>
                  </a:lnTo>
                  <a:lnTo>
                    <a:pt x="0" y="0"/>
                  </a:lnTo>
                  <a:lnTo>
                    <a:pt x="0" y="656071"/>
                  </a:lnTo>
                  <a:lnTo>
                    <a:pt x="353270" y="1009341"/>
                  </a:lnTo>
                  <a:lnTo>
                    <a:pt x="706540" y="656071"/>
                  </a:lnTo>
                  <a:lnTo>
                    <a:pt x="706540" y="0"/>
                  </a:lnTo>
                  <a:close/>
                </a:path>
              </a:pathLst>
            </a:custGeom>
            <a:solidFill>
              <a:srgbClr val="D7712B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D5F0CA48-F126-CB3D-F224-0DCC1B41004A}"/>
                </a:ext>
              </a:extLst>
            </p:cNvPr>
            <p:cNvSpPr/>
            <p:nvPr/>
          </p:nvSpPr>
          <p:spPr>
            <a:xfrm>
              <a:off x="340938" y="1565988"/>
              <a:ext cx="706755" cy="1009650"/>
            </a:xfrm>
            <a:custGeom>
              <a:avLst/>
              <a:gdLst/>
              <a:ahLst/>
              <a:cxnLst/>
              <a:rect l="l" t="t" r="r" b="b"/>
              <a:pathLst>
                <a:path w="706755" h="1009650">
                  <a:moveTo>
                    <a:pt x="706540" y="0"/>
                  </a:moveTo>
                  <a:lnTo>
                    <a:pt x="706540" y="656072"/>
                  </a:lnTo>
                  <a:lnTo>
                    <a:pt x="353270" y="1009342"/>
                  </a:lnTo>
                  <a:lnTo>
                    <a:pt x="0" y="656072"/>
                  </a:lnTo>
                  <a:lnTo>
                    <a:pt x="0" y="0"/>
                  </a:lnTo>
                  <a:lnTo>
                    <a:pt x="353270" y="353269"/>
                  </a:lnTo>
                  <a:lnTo>
                    <a:pt x="706540" y="0"/>
                  </a:lnTo>
                  <a:close/>
                </a:path>
              </a:pathLst>
            </a:custGeom>
            <a:ln w="12700">
              <a:solidFill>
                <a:srgbClr val="D7712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9D32FCAB-4257-F8AD-0203-39B0131C4838}"/>
                </a:ext>
              </a:extLst>
            </p:cNvPr>
            <p:cNvSpPr/>
            <p:nvPr/>
          </p:nvSpPr>
          <p:spPr>
            <a:xfrm>
              <a:off x="1047477" y="1565989"/>
              <a:ext cx="6122670" cy="656590"/>
            </a:xfrm>
            <a:custGeom>
              <a:avLst/>
              <a:gdLst/>
              <a:ahLst/>
              <a:cxnLst/>
              <a:rect l="l" t="t" r="r" b="b"/>
              <a:pathLst>
                <a:path w="6122670" h="656589">
                  <a:moveTo>
                    <a:pt x="6013080" y="0"/>
                  </a:moveTo>
                  <a:lnTo>
                    <a:pt x="0" y="0"/>
                  </a:lnTo>
                  <a:lnTo>
                    <a:pt x="0" y="655971"/>
                  </a:lnTo>
                  <a:lnTo>
                    <a:pt x="6013080" y="655971"/>
                  </a:lnTo>
                  <a:lnTo>
                    <a:pt x="6055637" y="647379"/>
                  </a:lnTo>
                  <a:lnTo>
                    <a:pt x="6090389" y="623948"/>
                  </a:lnTo>
                  <a:lnTo>
                    <a:pt x="6113820" y="589196"/>
                  </a:lnTo>
                  <a:lnTo>
                    <a:pt x="6122412" y="546639"/>
                  </a:lnTo>
                  <a:lnTo>
                    <a:pt x="6122412" y="109331"/>
                  </a:lnTo>
                  <a:lnTo>
                    <a:pt x="6113820" y="66774"/>
                  </a:lnTo>
                  <a:lnTo>
                    <a:pt x="6090389" y="32022"/>
                  </a:lnTo>
                  <a:lnTo>
                    <a:pt x="6055637" y="8591"/>
                  </a:lnTo>
                  <a:lnTo>
                    <a:pt x="6013080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66DC5C92-1EA2-09B0-1E15-4B77FD043447}"/>
                </a:ext>
              </a:extLst>
            </p:cNvPr>
            <p:cNvSpPr/>
            <p:nvPr/>
          </p:nvSpPr>
          <p:spPr>
            <a:xfrm>
              <a:off x="1047478" y="1565989"/>
              <a:ext cx="6122670" cy="656590"/>
            </a:xfrm>
            <a:custGeom>
              <a:avLst/>
              <a:gdLst/>
              <a:ahLst/>
              <a:cxnLst/>
              <a:rect l="l" t="t" r="r" b="b"/>
              <a:pathLst>
                <a:path w="6122670" h="656589">
                  <a:moveTo>
                    <a:pt x="6122412" y="109331"/>
                  </a:moveTo>
                  <a:lnTo>
                    <a:pt x="6122412" y="546639"/>
                  </a:lnTo>
                  <a:lnTo>
                    <a:pt x="6113820" y="589196"/>
                  </a:lnTo>
                  <a:lnTo>
                    <a:pt x="6090389" y="623948"/>
                  </a:lnTo>
                  <a:lnTo>
                    <a:pt x="6055637" y="647379"/>
                  </a:lnTo>
                  <a:lnTo>
                    <a:pt x="6013080" y="655971"/>
                  </a:lnTo>
                  <a:lnTo>
                    <a:pt x="0" y="655971"/>
                  </a:lnTo>
                  <a:lnTo>
                    <a:pt x="0" y="0"/>
                  </a:lnTo>
                  <a:lnTo>
                    <a:pt x="6013080" y="0"/>
                  </a:lnTo>
                  <a:lnTo>
                    <a:pt x="6055637" y="8591"/>
                  </a:lnTo>
                  <a:lnTo>
                    <a:pt x="6090389" y="32022"/>
                  </a:lnTo>
                  <a:lnTo>
                    <a:pt x="6113820" y="66775"/>
                  </a:lnTo>
                  <a:lnTo>
                    <a:pt x="6122412" y="109331"/>
                  </a:lnTo>
                  <a:close/>
                </a:path>
              </a:pathLst>
            </a:custGeom>
            <a:ln w="12700">
              <a:solidFill>
                <a:srgbClr val="D7712B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2662AB2D-1446-4E59-7CBF-B8342E092C89}"/>
                </a:ext>
              </a:extLst>
            </p:cNvPr>
            <p:cNvSpPr/>
            <p:nvPr/>
          </p:nvSpPr>
          <p:spPr>
            <a:xfrm>
              <a:off x="340938" y="2457235"/>
              <a:ext cx="706755" cy="1009650"/>
            </a:xfrm>
            <a:custGeom>
              <a:avLst/>
              <a:gdLst/>
              <a:ahLst/>
              <a:cxnLst/>
              <a:rect l="l" t="t" r="r" b="b"/>
              <a:pathLst>
                <a:path w="706755" h="1009650">
                  <a:moveTo>
                    <a:pt x="706540" y="0"/>
                  </a:moveTo>
                  <a:lnTo>
                    <a:pt x="353270" y="353269"/>
                  </a:lnTo>
                  <a:lnTo>
                    <a:pt x="0" y="0"/>
                  </a:lnTo>
                  <a:lnTo>
                    <a:pt x="0" y="656071"/>
                  </a:lnTo>
                  <a:lnTo>
                    <a:pt x="353270" y="1009342"/>
                  </a:lnTo>
                  <a:lnTo>
                    <a:pt x="706540" y="656071"/>
                  </a:lnTo>
                  <a:lnTo>
                    <a:pt x="706540" y="0"/>
                  </a:lnTo>
                  <a:close/>
                </a:path>
              </a:pathLst>
            </a:custGeom>
            <a:solidFill>
              <a:srgbClr val="DF7F4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9FCCE790-5B0C-5B5E-6361-8392413BDB70}"/>
                </a:ext>
              </a:extLst>
            </p:cNvPr>
            <p:cNvSpPr/>
            <p:nvPr/>
          </p:nvSpPr>
          <p:spPr>
            <a:xfrm>
              <a:off x="340938" y="2457235"/>
              <a:ext cx="706755" cy="1009650"/>
            </a:xfrm>
            <a:custGeom>
              <a:avLst/>
              <a:gdLst/>
              <a:ahLst/>
              <a:cxnLst/>
              <a:rect l="l" t="t" r="r" b="b"/>
              <a:pathLst>
                <a:path w="706755" h="1009650">
                  <a:moveTo>
                    <a:pt x="706540" y="0"/>
                  </a:moveTo>
                  <a:lnTo>
                    <a:pt x="706540" y="656072"/>
                  </a:lnTo>
                  <a:lnTo>
                    <a:pt x="353270" y="1009342"/>
                  </a:lnTo>
                  <a:lnTo>
                    <a:pt x="0" y="656072"/>
                  </a:lnTo>
                  <a:lnTo>
                    <a:pt x="0" y="0"/>
                  </a:lnTo>
                  <a:lnTo>
                    <a:pt x="353270" y="353269"/>
                  </a:lnTo>
                  <a:lnTo>
                    <a:pt x="706540" y="0"/>
                  </a:lnTo>
                  <a:close/>
                </a:path>
              </a:pathLst>
            </a:custGeom>
            <a:ln w="12700">
              <a:solidFill>
                <a:srgbClr val="DF7F4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6B2580CA-6C13-66A0-DF9C-EB4DFA930F37}"/>
                </a:ext>
              </a:extLst>
            </p:cNvPr>
            <p:cNvSpPr/>
            <p:nvPr/>
          </p:nvSpPr>
          <p:spPr>
            <a:xfrm>
              <a:off x="1047477" y="2457236"/>
              <a:ext cx="6122670" cy="656590"/>
            </a:xfrm>
            <a:custGeom>
              <a:avLst/>
              <a:gdLst/>
              <a:ahLst/>
              <a:cxnLst/>
              <a:rect l="l" t="t" r="r" b="b"/>
              <a:pathLst>
                <a:path w="6122670" h="656589">
                  <a:moveTo>
                    <a:pt x="6013080" y="0"/>
                  </a:moveTo>
                  <a:lnTo>
                    <a:pt x="0" y="0"/>
                  </a:lnTo>
                  <a:lnTo>
                    <a:pt x="0" y="655971"/>
                  </a:lnTo>
                  <a:lnTo>
                    <a:pt x="6013080" y="655971"/>
                  </a:lnTo>
                  <a:lnTo>
                    <a:pt x="6055637" y="647379"/>
                  </a:lnTo>
                  <a:lnTo>
                    <a:pt x="6090389" y="623948"/>
                  </a:lnTo>
                  <a:lnTo>
                    <a:pt x="6113820" y="589196"/>
                  </a:lnTo>
                  <a:lnTo>
                    <a:pt x="6122412" y="546639"/>
                  </a:lnTo>
                  <a:lnTo>
                    <a:pt x="6122412" y="109331"/>
                  </a:lnTo>
                  <a:lnTo>
                    <a:pt x="6113820" y="66774"/>
                  </a:lnTo>
                  <a:lnTo>
                    <a:pt x="6090389" y="32022"/>
                  </a:lnTo>
                  <a:lnTo>
                    <a:pt x="6055637" y="8591"/>
                  </a:lnTo>
                  <a:lnTo>
                    <a:pt x="6013080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4C5624D4-DAB1-922A-D4DF-DE301FED02BE}"/>
                </a:ext>
              </a:extLst>
            </p:cNvPr>
            <p:cNvSpPr/>
            <p:nvPr/>
          </p:nvSpPr>
          <p:spPr>
            <a:xfrm>
              <a:off x="1047478" y="2457236"/>
              <a:ext cx="6122670" cy="656590"/>
            </a:xfrm>
            <a:custGeom>
              <a:avLst/>
              <a:gdLst/>
              <a:ahLst/>
              <a:cxnLst/>
              <a:rect l="l" t="t" r="r" b="b"/>
              <a:pathLst>
                <a:path w="6122670" h="656589">
                  <a:moveTo>
                    <a:pt x="6122412" y="109331"/>
                  </a:moveTo>
                  <a:lnTo>
                    <a:pt x="6122412" y="546639"/>
                  </a:lnTo>
                  <a:lnTo>
                    <a:pt x="6113820" y="589196"/>
                  </a:lnTo>
                  <a:lnTo>
                    <a:pt x="6090389" y="623948"/>
                  </a:lnTo>
                  <a:lnTo>
                    <a:pt x="6055637" y="647379"/>
                  </a:lnTo>
                  <a:lnTo>
                    <a:pt x="6013080" y="655971"/>
                  </a:lnTo>
                  <a:lnTo>
                    <a:pt x="0" y="655971"/>
                  </a:lnTo>
                  <a:lnTo>
                    <a:pt x="0" y="0"/>
                  </a:lnTo>
                  <a:lnTo>
                    <a:pt x="6013080" y="0"/>
                  </a:lnTo>
                  <a:lnTo>
                    <a:pt x="6055637" y="8591"/>
                  </a:lnTo>
                  <a:lnTo>
                    <a:pt x="6090389" y="32022"/>
                  </a:lnTo>
                  <a:lnTo>
                    <a:pt x="6113820" y="66775"/>
                  </a:lnTo>
                  <a:lnTo>
                    <a:pt x="6122412" y="109331"/>
                  </a:lnTo>
                  <a:close/>
                </a:path>
              </a:pathLst>
            </a:custGeom>
            <a:ln w="12700">
              <a:solidFill>
                <a:srgbClr val="DF7F4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ED58B616-4124-67D5-9CA0-90DA2F08B6FF}"/>
                </a:ext>
              </a:extLst>
            </p:cNvPr>
            <p:cNvSpPr/>
            <p:nvPr/>
          </p:nvSpPr>
          <p:spPr>
            <a:xfrm>
              <a:off x="340938" y="3348482"/>
              <a:ext cx="706755" cy="1009650"/>
            </a:xfrm>
            <a:custGeom>
              <a:avLst/>
              <a:gdLst/>
              <a:ahLst/>
              <a:cxnLst/>
              <a:rect l="l" t="t" r="r" b="b"/>
              <a:pathLst>
                <a:path w="706755" h="1009650">
                  <a:moveTo>
                    <a:pt x="706540" y="0"/>
                  </a:moveTo>
                  <a:lnTo>
                    <a:pt x="353270" y="353269"/>
                  </a:lnTo>
                  <a:lnTo>
                    <a:pt x="0" y="0"/>
                  </a:lnTo>
                  <a:lnTo>
                    <a:pt x="0" y="656073"/>
                  </a:lnTo>
                  <a:lnTo>
                    <a:pt x="353270" y="1009342"/>
                  </a:lnTo>
                  <a:lnTo>
                    <a:pt x="706540" y="656073"/>
                  </a:lnTo>
                  <a:lnTo>
                    <a:pt x="706540" y="0"/>
                  </a:lnTo>
                  <a:close/>
                </a:path>
              </a:pathLst>
            </a:custGeom>
            <a:solidFill>
              <a:srgbClr val="E68E61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75C649AB-A42D-F7EF-D16E-D4CE53312651}"/>
                </a:ext>
              </a:extLst>
            </p:cNvPr>
            <p:cNvSpPr/>
            <p:nvPr/>
          </p:nvSpPr>
          <p:spPr>
            <a:xfrm>
              <a:off x="340938" y="3348482"/>
              <a:ext cx="706755" cy="1009650"/>
            </a:xfrm>
            <a:custGeom>
              <a:avLst/>
              <a:gdLst/>
              <a:ahLst/>
              <a:cxnLst/>
              <a:rect l="l" t="t" r="r" b="b"/>
              <a:pathLst>
                <a:path w="706755" h="1009650">
                  <a:moveTo>
                    <a:pt x="706540" y="0"/>
                  </a:moveTo>
                  <a:lnTo>
                    <a:pt x="706540" y="656072"/>
                  </a:lnTo>
                  <a:lnTo>
                    <a:pt x="353270" y="1009342"/>
                  </a:lnTo>
                  <a:lnTo>
                    <a:pt x="0" y="656072"/>
                  </a:lnTo>
                  <a:lnTo>
                    <a:pt x="0" y="0"/>
                  </a:lnTo>
                  <a:lnTo>
                    <a:pt x="353270" y="353269"/>
                  </a:lnTo>
                  <a:lnTo>
                    <a:pt x="706540" y="0"/>
                  </a:lnTo>
                  <a:close/>
                </a:path>
              </a:pathLst>
            </a:custGeom>
            <a:ln w="12700">
              <a:solidFill>
                <a:srgbClr val="E68E6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4E37BE9A-3B50-B954-FB69-D096B761B87B}"/>
                </a:ext>
              </a:extLst>
            </p:cNvPr>
            <p:cNvSpPr/>
            <p:nvPr/>
          </p:nvSpPr>
          <p:spPr>
            <a:xfrm>
              <a:off x="1047477" y="3348484"/>
              <a:ext cx="6122670" cy="656590"/>
            </a:xfrm>
            <a:custGeom>
              <a:avLst/>
              <a:gdLst/>
              <a:ahLst/>
              <a:cxnLst/>
              <a:rect l="l" t="t" r="r" b="b"/>
              <a:pathLst>
                <a:path w="6122670" h="656589">
                  <a:moveTo>
                    <a:pt x="6013080" y="0"/>
                  </a:moveTo>
                  <a:lnTo>
                    <a:pt x="0" y="0"/>
                  </a:lnTo>
                  <a:lnTo>
                    <a:pt x="0" y="655971"/>
                  </a:lnTo>
                  <a:lnTo>
                    <a:pt x="6013080" y="655971"/>
                  </a:lnTo>
                  <a:lnTo>
                    <a:pt x="6055637" y="647379"/>
                  </a:lnTo>
                  <a:lnTo>
                    <a:pt x="6090389" y="623948"/>
                  </a:lnTo>
                  <a:lnTo>
                    <a:pt x="6113820" y="589196"/>
                  </a:lnTo>
                  <a:lnTo>
                    <a:pt x="6122412" y="546638"/>
                  </a:lnTo>
                  <a:lnTo>
                    <a:pt x="6122412" y="109331"/>
                  </a:lnTo>
                  <a:lnTo>
                    <a:pt x="6113820" y="66774"/>
                  </a:lnTo>
                  <a:lnTo>
                    <a:pt x="6090389" y="32022"/>
                  </a:lnTo>
                  <a:lnTo>
                    <a:pt x="6055637" y="8591"/>
                  </a:lnTo>
                  <a:lnTo>
                    <a:pt x="6013080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6A62EC61-34EC-9CA9-9555-B8D3FA5BFEDB}"/>
                </a:ext>
              </a:extLst>
            </p:cNvPr>
            <p:cNvSpPr/>
            <p:nvPr/>
          </p:nvSpPr>
          <p:spPr>
            <a:xfrm>
              <a:off x="1047478" y="3348484"/>
              <a:ext cx="6122670" cy="656590"/>
            </a:xfrm>
            <a:custGeom>
              <a:avLst/>
              <a:gdLst/>
              <a:ahLst/>
              <a:cxnLst/>
              <a:rect l="l" t="t" r="r" b="b"/>
              <a:pathLst>
                <a:path w="6122670" h="656589">
                  <a:moveTo>
                    <a:pt x="6122412" y="109331"/>
                  </a:moveTo>
                  <a:lnTo>
                    <a:pt x="6122412" y="546639"/>
                  </a:lnTo>
                  <a:lnTo>
                    <a:pt x="6113820" y="589196"/>
                  </a:lnTo>
                  <a:lnTo>
                    <a:pt x="6090389" y="623948"/>
                  </a:lnTo>
                  <a:lnTo>
                    <a:pt x="6055637" y="647379"/>
                  </a:lnTo>
                  <a:lnTo>
                    <a:pt x="6013080" y="655971"/>
                  </a:lnTo>
                  <a:lnTo>
                    <a:pt x="0" y="655971"/>
                  </a:lnTo>
                  <a:lnTo>
                    <a:pt x="0" y="0"/>
                  </a:lnTo>
                  <a:lnTo>
                    <a:pt x="6013080" y="0"/>
                  </a:lnTo>
                  <a:lnTo>
                    <a:pt x="6055637" y="8591"/>
                  </a:lnTo>
                  <a:lnTo>
                    <a:pt x="6090389" y="32022"/>
                  </a:lnTo>
                  <a:lnTo>
                    <a:pt x="6113820" y="66775"/>
                  </a:lnTo>
                  <a:lnTo>
                    <a:pt x="6122412" y="109331"/>
                  </a:lnTo>
                  <a:close/>
                </a:path>
              </a:pathLst>
            </a:custGeom>
            <a:ln w="12700">
              <a:solidFill>
                <a:srgbClr val="E68E6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43A70B7E-CC98-DB8C-6F83-7EAB090521F5}"/>
                </a:ext>
              </a:extLst>
            </p:cNvPr>
            <p:cNvSpPr/>
            <p:nvPr/>
          </p:nvSpPr>
          <p:spPr>
            <a:xfrm>
              <a:off x="340938" y="4239729"/>
              <a:ext cx="706755" cy="1009650"/>
            </a:xfrm>
            <a:custGeom>
              <a:avLst/>
              <a:gdLst/>
              <a:ahLst/>
              <a:cxnLst/>
              <a:rect l="l" t="t" r="r" b="b"/>
              <a:pathLst>
                <a:path w="706755" h="1009650">
                  <a:moveTo>
                    <a:pt x="706540" y="0"/>
                  </a:moveTo>
                  <a:lnTo>
                    <a:pt x="353270" y="353269"/>
                  </a:lnTo>
                  <a:lnTo>
                    <a:pt x="0" y="0"/>
                  </a:lnTo>
                  <a:lnTo>
                    <a:pt x="0" y="656071"/>
                  </a:lnTo>
                  <a:lnTo>
                    <a:pt x="353270" y="1009341"/>
                  </a:lnTo>
                  <a:lnTo>
                    <a:pt x="706540" y="656071"/>
                  </a:lnTo>
                  <a:lnTo>
                    <a:pt x="706540" y="0"/>
                  </a:lnTo>
                  <a:close/>
                </a:path>
              </a:pathLst>
            </a:custGeom>
            <a:solidFill>
              <a:srgbClr val="ED9F7D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7C05C102-3ACA-C4B4-2A1B-3F2992606D0D}"/>
                </a:ext>
              </a:extLst>
            </p:cNvPr>
            <p:cNvSpPr/>
            <p:nvPr/>
          </p:nvSpPr>
          <p:spPr>
            <a:xfrm>
              <a:off x="340938" y="4239729"/>
              <a:ext cx="706755" cy="1009650"/>
            </a:xfrm>
            <a:custGeom>
              <a:avLst/>
              <a:gdLst/>
              <a:ahLst/>
              <a:cxnLst/>
              <a:rect l="l" t="t" r="r" b="b"/>
              <a:pathLst>
                <a:path w="706755" h="1009650">
                  <a:moveTo>
                    <a:pt x="706540" y="0"/>
                  </a:moveTo>
                  <a:lnTo>
                    <a:pt x="706540" y="656072"/>
                  </a:lnTo>
                  <a:lnTo>
                    <a:pt x="353270" y="1009342"/>
                  </a:lnTo>
                  <a:lnTo>
                    <a:pt x="0" y="656072"/>
                  </a:lnTo>
                  <a:lnTo>
                    <a:pt x="0" y="0"/>
                  </a:lnTo>
                  <a:lnTo>
                    <a:pt x="353270" y="353269"/>
                  </a:lnTo>
                  <a:lnTo>
                    <a:pt x="706540" y="0"/>
                  </a:lnTo>
                  <a:close/>
                </a:path>
              </a:pathLst>
            </a:custGeom>
            <a:ln w="12700">
              <a:solidFill>
                <a:srgbClr val="ED9F7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object 19">
              <a:extLst>
                <a:ext uri="{FF2B5EF4-FFF2-40B4-BE49-F238E27FC236}">
                  <a16:creationId xmlns:a16="http://schemas.microsoft.com/office/drawing/2014/main" id="{F559211E-6991-8C48-74CD-1649EBB7F32E}"/>
                </a:ext>
              </a:extLst>
            </p:cNvPr>
            <p:cNvSpPr/>
            <p:nvPr/>
          </p:nvSpPr>
          <p:spPr>
            <a:xfrm>
              <a:off x="1047477" y="4239731"/>
              <a:ext cx="6122670" cy="656590"/>
            </a:xfrm>
            <a:custGeom>
              <a:avLst/>
              <a:gdLst/>
              <a:ahLst/>
              <a:cxnLst/>
              <a:rect l="l" t="t" r="r" b="b"/>
              <a:pathLst>
                <a:path w="6122670" h="656589">
                  <a:moveTo>
                    <a:pt x="6013080" y="0"/>
                  </a:moveTo>
                  <a:lnTo>
                    <a:pt x="0" y="0"/>
                  </a:lnTo>
                  <a:lnTo>
                    <a:pt x="0" y="655971"/>
                  </a:lnTo>
                  <a:lnTo>
                    <a:pt x="6013080" y="655971"/>
                  </a:lnTo>
                  <a:lnTo>
                    <a:pt x="6055637" y="647379"/>
                  </a:lnTo>
                  <a:lnTo>
                    <a:pt x="6090389" y="623948"/>
                  </a:lnTo>
                  <a:lnTo>
                    <a:pt x="6113820" y="589196"/>
                  </a:lnTo>
                  <a:lnTo>
                    <a:pt x="6122412" y="546639"/>
                  </a:lnTo>
                  <a:lnTo>
                    <a:pt x="6122412" y="109331"/>
                  </a:lnTo>
                  <a:lnTo>
                    <a:pt x="6113820" y="66774"/>
                  </a:lnTo>
                  <a:lnTo>
                    <a:pt x="6090389" y="32022"/>
                  </a:lnTo>
                  <a:lnTo>
                    <a:pt x="6055637" y="8591"/>
                  </a:lnTo>
                  <a:lnTo>
                    <a:pt x="6013080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object 20">
              <a:extLst>
                <a:ext uri="{FF2B5EF4-FFF2-40B4-BE49-F238E27FC236}">
                  <a16:creationId xmlns:a16="http://schemas.microsoft.com/office/drawing/2014/main" id="{0EA8EA41-1658-1155-45A0-8E91D1C4B652}"/>
                </a:ext>
              </a:extLst>
            </p:cNvPr>
            <p:cNvSpPr/>
            <p:nvPr/>
          </p:nvSpPr>
          <p:spPr>
            <a:xfrm>
              <a:off x="1047478" y="4239731"/>
              <a:ext cx="6122670" cy="656590"/>
            </a:xfrm>
            <a:custGeom>
              <a:avLst/>
              <a:gdLst/>
              <a:ahLst/>
              <a:cxnLst/>
              <a:rect l="l" t="t" r="r" b="b"/>
              <a:pathLst>
                <a:path w="6122670" h="656589">
                  <a:moveTo>
                    <a:pt x="6122412" y="109331"/>
                  </a:moveTo>
                  <a:lnTo>
                    <a:pt x="6122412" y="546639"/>
                  </a:lnTo>
                  <a:lnTo>
                    <a:pt x="6113820" y="589196"/>
                  </a:lnTo>
                  <a:lnTo>
                    <a:pt x="6090389" y="623948"/>
                  </a:lnTo>
                  <a:lnTo>
                    <a:pt x="6055637" y="647379"/>
                  </a:lnTo>
                  <a:lnTo>
                    <a:pt x="6013080" y="655971"/>
                  </a:lnTo>
                  <a:lnTo>
                    <a:pt x="0" y="655971"/>
                  </a:lnTo>
                  <a:lnTo>
                    <a:pt x="0" y="0"/>
                  </a:lnTo>
                  <a:lnTo>
                    <a:pt x="6013080" y="0"/>
                  </a:lnTo>
                  <a:lnTo>
                    <a:pt x="6055637" y="8591"/>
                  </a:lnTo>
                  <a:lnTo>
                    <a:pt x="6090389" y="32022"/>
                  </a:lnTo>
                  <a:lnTo>
                    <a:pt x="6113820" y="66775"/>
                  </a:lnTo>
                  <a:lnTo>
                    <a:pt x="6122412" y="109331"/>
                  </a:lnTo>
                  <a:close/>
                </a:path>
              </a:pathLst>
            </a:custGeom>
            <a:ln w="12700">
              <a:solidFill>
                <a:srgbClr val="ED9F7D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object 23">
              <a:extLst>
                <a:ext uri="{FF2B5EF4-FFF2-40B4-BE49-F238E27FC236}">
                  <a16:creationId xmlns:a16="http://schemas.microsoft.com/office/drawing/2014/main" id="{5D90D21F-60BB-00C8-991E-6DE973F2F417}"/>
                </a:ext>
              </a:extLst>
            </p:cNvPr>
            <p:cNvSpPr/>
            <p:nvPr/>
          </p:nvSpPr>
          <p:spPr>
            <a:xfrm>
              <a:off x="1047477" y="5130976"/>
              <a:ext cx="6122670" cy="656590"/>
            </a:xfrm>
            <a:custGeom>
              <a:avLst/>
              <a:gdLst/>
              <a:ahLst/>
              <a:cxnLst/>
              <a:rect l="l" t="t" r="r" b="b"/>
              <a:pathLst>
                <a:path w="6122670" h="656589">
                  <a:moveTo>
                    <a:pt x="6013080" y="0"/>
                  </a:moveTo>
                  <a:lnTo>
                    <a:pt x="0" y="0"/>
                  </a:lnTo>
                  <a:lnTo>
                    <a:pt x="0" y="655971"/>
                  </a:lnTo>
                  <a:lnTo>
                    <a:pt x="6013080" y="655971"/>
                  </a:lnTo>
                  <a:lnTo>
                    <a:pt x="6055637" y="647379"/>
                  </a:lnTo>
                  <a:lnTo>
                    <a:pt x="6090389" y="623949"/>
                  </a:lnTo>
                  <a:lnTo>
                    <a:pt x="6113820" y="589196"/>
                  </a:lnTo>
                  <a:lnTo>
                    <a:pt x="6122412" y="546639"/>
                  </a:lnTo>
                  <a:lnTo>
                    <a:pt x="6122412" y="109331"/>
                  </a:lnTo>
                  <a:lnTo>
                    <a:pt x="6113820" y="66774"/>
                  </a:lnTo>
                  <a:lnTo>
                    <a:pt x="6090389" y="32022"/>
                  </a:lnTo>
                  <a:lnTo>
                    <a:pt x="6055637" y="8591"/>
                  </a:lnTo>
                  <a:lnTo>
                    <a:pt x="6013080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5" name="object 25">
            <a:extLst>
              <a:ext uri="{FF2B5EF4-FFF2-40B4-BE49-F238E27FC236}">
                <a16:creationId xmlns:a16="http://schemas.microsoft.com/office/drawing/2014/main" id="{BA56C46E-5CB6-0628-76FD-B4AD066A6C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805183" y="1551945"/>
            <a:ext cx="8005568" cy="32063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275" marR="3920490" fontAlgn="base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spc="-110" dirty="0">
                <a:solidFill>
                  <a:schemeClr val="bg2">
                    <a:lumMod val="75000"/>
                  </a:schemeClr>
                </a:solidFill>
                <a:latin typeface="Gill Sans Nova" panose="020B0602020104020203" pitchFamily="34" charset="0"/>
              </a:rPr>
              <a:t>Modern Radar Systems</a:t>
            </a:r>
          </a:p>
          <a:p>
            <a:pPr marL="41275">
              <a:lnSpc>
                <a:spcPct val="100000"/>
              </a:lnSpc>
            </a:pPr>
            <a:endParaRPr lang="en-US" sz="2400" spc="-70" dirty="0">
              <a:latin typeface="Gill Sans Nova" panose="020B0602020104020203" pitchFamily="34" charset="0"/>
            </a:endParaRPr>
          </a:p>
          <a:p>
            <a:pPr marL="228594" marR="3920490" indent="-304792" defTabSz="1219170" fontAlgn="base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2400" spc="-70" dirty="0">
                <a:solidFill>
                  <a:schemeClr val="bg2">
                    <a:lumMod val="90000"/>
                  </a:schemeClr>
                </a:solidFill>
                <a:latin typeface="Gill Sans Nova" panose="020B0602020104020203" pitchFamily="34" charset="0"/>
              </a:rPr>
              <a:t>SISO Radar Waveform Design</a:t>
            </a:r>
          </a:p>
          <a:p>
            <a:pPr marL="41275" marR="3920490">
              <a:lnSpc>
                <a:spcPct val="254300"/>
              </a:lnSpc>
              <a:spcBef>
                <a:spcPts val="1200"/>
              </a:spcBef>
            </a:pPr>
            <a:r>
              <a:rPr lang="en-US" sz="2400" spc="-70" dirty="0">
                <a:solidFill>
                  <a:schemeClr val="bg2">
                    <a:lumMod val="90000"/>
                  </a:schemeClr>
                </a:solidFill>
                <a:latin typeface="Gill Sans Nova" panose="020B0602020104020203" pitchFamily="34" charset="0"/>
              </a:rPr>
              <a:t>Examples</a:t>
            </a:r>
          </a:p>
          <a:p>
            <a:pPr marL="41275" marR="3920490">
              <a:lnSpc>
                <a:spcPct val="254300"/>
              </a:lnSpc>
              <a:spcBef>
                <a:spcPts val="15"/>
              </a:spcBef>
            </a:pPr>
            <a:r>
              <a:rPr lang="en-US" sz="2400" spc="-90" dirty="0">
                <a:solidFill>
                  <a:schemeClr val="tx1"/>
                </a:solidFill>
                <a:latin typeface="Gill Sans Nova" panose="020B0602020104020203" pitchFamily="34" charset="0"/>
              </a:rPr>
              <a:t>MIMO Radar Waveforms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0206E7F0-5A8E-2623-F5A5-1EED836ECB3F}"/>
              </a:ext>
            </a:extLst>
          </p:cNvPr>
          <p:cNvSpPr txBox="1">
            <a:spLocks/>
          </p:cNvSpPr>
          <p:nvPr/>
        </p:nvSpPr>
        <p:spPr>
          <a:xfrm>
            <a:off x="17929" y="120793"/>
            <a:ext cx="4464224" cy="69269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Outline</a:t>
            </a:r>
            <a:endParaRPr lang="el-GR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3513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C4C9013-A2AB-D51C-1859-697027390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858" y="239083"/>
            <a:ext cx="11362565" cy="4762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latin typeface="Gill Sans MT" panose="020B0502020104020203" pitchFamily="34" charset="77"/>
                <a:cs typeface="Arial"/>
              </a:rPr>
              <a:t>Resolution</a:t>
            </a:r>
          </a:p>
        </p:txBody>
      </p:sp>
      <p:sp>
        <p:nvSpPr>
          <p:cNvPr id="9" name="Rectangle: Rounded Corners 43">
            <a:extLst>
              <a:ext uri="{FF2B5EF4-FFF2-40B4-BE49-F238E27FC236}">
                <a16:creationId xmlns:a16="http://schemas.microsoft.com/office/drawing/2014/main" id="{24DD8EA7-00AD-7C64-6C71-295C34EBEE8A}"/>
              </a:ext>
            </a:extLst>
          </p:cNvPr>
          <p:cNvSpPr/>
          <p:nvPr/>
        </p:nvSpPr>
        <p:spPr>
          <a:xfrm>
            <a:off x="32858" y="750050"/>
            <a:ext cx="5828214" cy="107807"/>
          </a:xfrm>
          <a:prstGeom prst="roundRect">
            <a:avLst>
              <a:gd name="adj" fmla="val 13031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7CF4811-DFEF-25A7-E0BA-E20EC0647BA6}"/>
              </a:ext>
            </a:extLst>
          </p:cNvPr>
          <p:cNvGrpSpPr/>
          <p:nvPr/>
        </p:nvGrpSpPr>
        <p:grpSpPr>
          <a:xfrm>
            <a:off x="190062" y="1107129"/>
            <a:ext cx="6606978" cy="2184711"/>
            <a:chOff x="190062" y="1107129"/>
            <a:chExt cx="6606978" cy="218471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06A94AF-6E0B-41DC-AEDF-4AC9430CDAAE}"/>
                </a:ext>
              </a:extLst>
            </p:cNvPr>
            <p:cNvGrpSpPr/>
            <p:nvPr/>
          </p:nvGrpSpPr>
          <p:grpSpPr>
            <a:xfrm>
              <a:off x="190062" y="1107129"/>
              <a:ext cx="6606978" cy="2184711"/>
              <a:chOff x="397749" y="1639897"/>
              <a:chExt cx="6416915" cy="2022461"/>
            </a:xfrm>
          </p:grpSpPr>
          <p:pic>
            <p:nvPicPr>
              <p:cNvPr id="4" name="Picture 3" descr="good resolution for printing photos Hot Sale - OFF 65%">
                <a:extLst>
                  <a:ext uri="{FF2B5EF4-FFF2-40B4-BE49-F238E27FC236}">
                    <a16:creationId xmlns:a16="http://schemas.microsoft.com/office/drawing/2014/main" id="{8BCC91AD-7A87-4803-A3BF-8948736866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5721" y="2107616"/>
                <a:ext cx="3299972" cy="10852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TextBox 10">
                <a:extLst>
                  <a:ext uri="{FF2B5EF4-FFF2-40B4-BE49-F238E27FC236}">
                    <a16:creationId xmlns:a16="http://schemas.microsoft.com/office/drawing/2014/main" id="{4736BD76-E869-43BD-AC7F-243434F16A1D}"/>
                  </a:ext>
                </a:extLst>
              </p:cNvPr>
              <p:cNvSpPr txBox="1"/>
              <p:nvPr/>
            </p:nvSpPr>
            <p:spPr>
              <a:xfrm>
                <a:off x="1024097" y="3187106"/>
                <a:ext cx="2486025" cy="3703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b="1" i="0" dirty="0">
                    <a:effectLst/>
                    <a:latin typeface="Gill Sans MT" panose="020B0502020104020203" pitchFamily="34" charset="0"/>
                  </a:rPr>
                  <a:t>Image resolution</a:t>
                </a:r>
                <a:endParaRPr lang="en-US" sz="2000" b="1" dirty="0">
                  <a:latin typeface="Gill Sans MT" panose="020B0502020104020203" pitchFamily="34" charset="0"/>
                </a:endParaRP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CB6C636C-1E06-4BAC-AE83-265C5BEE8EAE}"/>
                  </a:ext>
                </a:extLst>
              </p:cNvPr>
              <p:cNvSpPr/>
              <p:nvPr/>
            </p:nvSpPr>
            <p:spPr>
              <a:xfrm>
                <a:off x="397749" y="1639897"/>
                <a:ext cx="6347980" cy="2022461"/>
              </a:xfrm>
              <a:prstGeom prst="roundRect">
                <a:avLst>
                  <a:gd name="adj" fmla="val 4568"/>
                </a:avLst>
              </a:prstGeom>
              <a:noFill/>
              <a:ln w="508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A0AE772-E73C-499D-9B93-9677C36725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36469" y="1804331"/>
                <a:ext cx="2418484" cy="16918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26">
                <a:extLst>
                  <a:ext uri="{FF2B5EF4-FFF2-40B4-BE49-F238E27FC236}">
                    <a16:creationId xmlns:a16="http://schemas.microsoft.com/office/drawing/2014/main" id="{14A736B7-DA92-4BA5-B864-A949E715B759}"/>
                  </a:ext>
                </a:extLst>
              </p:cNvPr>
              <p:cNvSpPr txBox="1"/>
              <p:nvPr/>
            </p:nvSpPr>
            <p:spPr>
              <a:xfrm>
                <a:off x="4019866" y="3187106"/>
                <a:ext cx="2794798" cy="407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050" dirty="0"/>
                  <a:t>© </a:t>
                </a:r>
                <a:r>
                  <a:rPr lang="en-US" sz="1000" dirty="0"/>
                  <a:t>https://hullabaloo.co.uk/blog/high-res-low-res-make-sure-digital-images-suitable-print/</a:t>
                </a:r>
              </a:p>
            </p:txBody>
          </p:sp>
        </p:grpSp>
        <p:sp>
          <p:nvSpPr>
            <p:cNvPr id="3" name="TextBox 25">
              <a:extLst>
                <a:ext uri="{FF2B5EF4-FFF2-40B4-BE49-F238E27FC236}">
                  <a16:creationId xmlns:a16="http://schemas.microsoft.com/office/drawing/2014/main" id="{CE525779-5A7D-460E-BF97-E70A2600A632}"/>
                </a:ext>
              </a:extLst>
            </p:cNvPr>
            <p:cNvSpPr txBox="1"/>
            <p:nvPr/>
          </p:nvSpPr>
          <p:spPr>
            <a:xfrm>
              <a:off x="230978" y="1248657"/>
              <a:ext cx="361090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i="0" dirty="0">
                  <a:solidFill>
                    <a:srgbClr val="202122"/>
                  </a:solidFill>
                  <a:effectLst/>
                  <a:latin typeface="Gill Sans MT" panose="020B0502020104020203" pitchFamily="34" charset="0"/>
                </a:rPr>
                <a:t>"Higher resolution" means more image details</a:t>
              </a:r>
              <a:endParaRPr lang="en-US" sz="1200" b="1" dirty="0">
                <a:latin typeface="Gill Sans MT" panose="020B0502020104020203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BAD064A-A5E1-B224-B3A1-0EFED81CBD8B}"/>
              </a:ext>
            </a:extLst>
          </p:cNvPr>
          <p:cNvGrpSpPr/>
          <p:nvPr/>
        </p:nvGrpSpPr>
        <p:grpSpPr>
          <a:xfrm>
            <a:off x="3210828" y="3511477"/>
            <a:ext cx="3406702" cy="3235132"/>
            <a:chOff x="3060104" y="3511477"/>
            <a:chExt cx="3406702" cy="3235132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08065F50-AC24-40A1-A59C-7BF5F54B48CA}"/>
                </a:ext>
              </a:extLst>
            </p:cNvPr>
            <p:cNvSpPr/>
            <p:nvPr/>
          </p:nvSpPr>
          <p:spPr>
            <a:xfrm>
              <a:off x="3060104" y="3511477"/>
              <a:ext cx="3406702" cy="3235132"/>
            </a:xfrm>
            <a:prstGeom prst="roundRect">
              <a:avLst>
                <a:gd name="adj" fmla="val 4568"/>
              </a:avLst>
            </a:prstGeom>
            <a:solidFill>
              <a:schemeClr val="bg1"/>
            </a:solidFill>
            <a:ln w="508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2">
                  <a:extLst>
                    <a:ext uri="{FF2B5EF4-FFF2-40B4-BE49-F238E27FC236}">
                      <a16:creationId xmlns:a16="http://schemas.microsoft.com/office/drawing/2014/main" id="{C1AAFA63-46F8-49B4-86F2-E17C477BDDFE}"/>
                    </a:ext>
                  </a:extLst>
                </p:cNvPr>
                <p:cNvSpPr txBox="1"/>
                <p:nvPr/>
              </p:nvSpPr>
              <p:spPr>
                <a:xfrm>
                  <a:off x="3237168" y="3782007"/>
                  <a:ext cx="3061672" cy="584584"/>
                </a:xfrm>
                <a:prstGeom prst="rect">
                  <a:avLst/>
                </a:prstGeom>
                <a:solidFill>
                  <a:schemeClr val="accent4">
                    <a:lumMod val="50000"/>
                  </a:schemeClr>
                </a:solidFill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2400" dirty="0">
                      <a:solidFill>
                        <a:schemeClr val="bg1"/>
                      </a:solidFill>
                      <a:latin typeface="Gill Sans MT" panose="020B0502020104020203" pitchFamily="34" charset="0"/>
                    </a:rPr>
                    <a:t>Range Resolution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endParaRPr lang="en-US" sz="2400" dirty="0">
                    <a:solidFill>
                      <a:schemeClr val="bg1"/>
                    </a:solidFill>
                    <a:latin typeface="Gill Sans MT" panose="020B0502020104020203" pitchFamily="34" charset="0"/>
                  </a:endParaRPr>
                </a:p>
              </p:txBody>
            </p:sp>
          </mc:Choice>
          <mc:Fallback xmlns="">
            <p:sp>
              <p:nvSpPr>
                <p:cNvPr id="22" name="TextBox 22">
                  <a:extLst>
                    <a:ext uri="{FF2B5EF4-FFF2-40B4-BE49-F238E27FC236}">
                      <a16:creationId xmlns:a16="http://schemas.microsoft.com/office/drawing/2014/main" id="{C1AAFA63-46F8-49B4-86F2-E17C477BDD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7168" y="3782007"/>
                  <a:ext cx="3061672" cy="584584"/>
                </a:xfrm>
                <a:prstGeom prst="rect">
                  <a:avLst/>
                </a:prstGeom>
                <a:blipFill>
                  <a:blip r:embed="rId4"/>
                  <a:stretch>
                    <a:fillRect l="-3187" t="-1042" b="-93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38">
                  <a:extLst>
                    <a:ext uri="{FF2B5EF4-FFF2-40B4-BE49-F238E27FC236}">
                      <a16:creationId xmlns:a16="http://schemas.microsoft.com/office/drawing/2014/main" id="{BA694CFD-C4D9-4683-8838-DFA70A238BD8}"/>
                    </a:ext>
                  </a:extLst>
                </p:cNvPr>
                <p:cNvSpPr txBox="1"/>
                <p:nvPr/>
              </p:nvSpPr>
              <p:spPr>
                <a:xfrm>
                  <a:off x="3145670" y="5040202"/>
                  <a:ext cx="3235569" cy="629531"/>
                </a:xfrm>
                <a:prstGeom prst="rect">
                  <a:avLst/>
                </a:prstGeom>
                <a:solidFill>
                  <a:schemeClr val="accent4">
                    <a:lumMod val="50000"/>
                  </a:schemeClr>
                </a:solidFill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2400" dirty="0">
                      <a:solidFill>
                        <a:schemeClr val="bg1"/>
                      </a:solidFill>
                      <a:latin typeface="Gill Sans MT" panose="020B0502020104020203" pitchFamily="34" charset="0"/>
                    </a:rPr>
                    <a:t>Spatial Resolution = </a:t>
                  </a:r>
                  <a14:m>
                    <m:oMath xmlns:m="http://schemas.openxmlformats.org/officeDocument/2006/math">
                      <m:r>
                        <a:rPr lang="en-US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𝜅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r>
                        <a:rPr lang="en-US" sz="24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endParaRPr lang="en-US" sz="2400" dirty="0">
                    <a:solidFill>
                      <a:schemeClr val="bg1"/>
                    </a:solidFill>
                    <a:latin typeface="Gill Sans MT" panose="020B0502020104020203" pitchFamily="34" charset="0"/>
                  </a:endParaRPr>
                </a:p>
              </p:txBody>
            </p:sp>
          </mc:Choice>
          <mc:Fallback xmlns="">
            <p:sp>
              <p:nvSpPr>
                <p:cNvPr id="23" name="TextBox 38">
                  <a:extLst>
                    <a:ext uri="{FF2B5EF4-FFF2-40B4-BE49-F238E27FC236}">
                      <a16:creationId xmlns:a16="http://schemas.microsoft.com/office/drawing/2014/main" id="{BA694CFD-C4D9-4683-8838-DFA70A238B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5670" y="5040202"/>
                  <a:ext cx="3235569" cy="629531"/>
                </a:xfrm>
                <a:prstGeom prst="rect">
                  <a:avLst/>
                </a:prstGeom>
                <a:blipFill>
                  <a:blip r:embed="rId5"/>
                  <a:stretch>
                    <a:fillRect l="-3013" b="-87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788D5A0-C2DE-4D79-95FE-B862900A0CB6}"/>
                </a:ext>
              </a:extLst>
            </p:cNvPr>
            <p:cNvCxnSpPr>
              <a:cxnSpLocks/>
              <a:endCxn id="26" idx="0"/>
            </p:cNvCxnSpPr>
            <p:nvPr/>
          </p:nvCxnSpPr>
          <p:spPr>
            <a:xfrm flipH="1">
              <a:off x="5067101" y="4362499"/>
              <a:ext cx="641074" cy="115392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62D2368-77C3-4D9E-B48F-7D6ED21FC3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84577" y="5623191"/>
              <a:ext cx="698437" cy="543147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36">
              <a:extLst>
                <a:ext uri="{FF2B5EF4-FFF2-40B4-BE49-F238E27FC236}">
                  <a16:creationId xmlns:a16="http://schemas.microsoft.com/office/drawing/2014/main" id="{EAC92049-110F-4202-90E3-BCF53555F2EE}"/>
                </a:ext>
              </a:extLst>
            </p:cNvPr>
            <p:cNvSpPr txBox="1"/>
            <p:nvPr/>
          </p:nvSpPr>
          <p:spPr>
            <a:xfrm>
              <a:off x="4526728" y="4477891"/>
              <a:ext cx="10807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solidFill>
                    <a:schemeClr val="accent6">
                      <a:lumMod val="50000"/>
                    </a:schemeClr>
                  </a:solidFill>
                  <a:latin typeface="Gill Sans MT" panose="020B0502020104020203" pitchFamily="34" charset="0"/>
                </a:rPr>
                <a:t>Bandwidth</a:t>
              </a:r>
              <a:endParaRPr lang="en-US" sz="1200" b="1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27" name="TextBox 44">
              <a:extLst>
                <a:ext uri="{FF2B5EF4-FFF2-40B4-BE49-F238E27FC236}">
                  <a16:creationId xmlns:a16="http://schemas.microsoft.com/office/drawing/2014/main" id="{C53CE54F-7E16-461B-8FE5-BF8016C5871D}"/>
                </a:ext>
              </a:extLst>
            </p:cNvPr>
            <p:cNvSpPr txBox="1"/>
            <p:nvPr/>
          </p:nvSpPr>
          <p:spPr>
            <a:xfrm>
              <a:off x="4170068" y="6204844"/>
              <a:ext cx="14637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solidFill>
                    <a:schemeClr val="accent6">
                      <a:lumMod val="50000"/>
                    </a:schemeClr>
                  </a:solidFill>
                  <a:latin typeface="Gill Sans MT" panose="020B0502020104020203" pitchFamily="34" charset="0"/>
                </a:rPr>
                <a:t>Aperture size</a:t>
              </a:r>
              <a:endParaRPr lang="en-US" sz="1200" b="1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29" name="TextBox 65">
              <a:extLst>
                <a:ext uri="{FF2B5EF4-FFF2-40B4-BE49-F238E27FC236}">
                  <a16:creationId xmlns:a16="http://schemas.microsoft.com/office/drawing/2014/main" id="{8F53B431-A35A-4494-9990-9399BF00F437}"/>
                </a:ext>
              </a:extLst>
            </p:cNvPr>
            <p:cNvSpPr txBox="1"/>
            <p:nvPr/>
          </p:nvSpPr>
          <p:spPr>
            <a:xfrm>
              <a:off x="3392357" y="5661697"/>
              <a:ext cx="196442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(</a:t>
              </a:r>
              <a:r>
                <a:rPr lang="en-US" sz="1100" dirty="0">
                  <a:latin typeface="Gill Sans MT" panose="020B0502020104020203" pitchFamily="34" charset="0"/>
                </a:rPr>
                <a:t>azimuth/elevation Resolution</a:t>
              </a:r>
              <a:r>
                <a:rPr lang="en-US" sz="1100" dirty="0"/>
                <a:t>)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E7599CD-EED3-4B21-6B4D-72404B4E45E9}"/>
              </a:ext>
            </a:extLst>
          </p:cNvPr>
          <p:cNvGrpSpPr/>
          <p:nvPr/>
        </p:nvGrpSpPr>
        <p:grpSpPr>
          <a:xfrm>
            <a:off x="370932" y="3493977"/>
            <a:ext cx="2555831" cy="3235132"/>
            <a:chOff x="190062" y="3514073"/>
            <a:chExt cx="2555831" cy="3235132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095B89E9-1C95-47DB-BB8D-D2619E92CEE3}"/>
                </a:ext>
              </a:extLst>
            </p:cNvPr>
            <p:cNvSpPr/>
            <p:nvPr/>
          </p:nvSpPr>
          <p:spPr>
            <a:xfrm>
              <a:off x="190062" y="3514073"/>
              <a:ext cx="2555831" cy="3235132"/>
            </a:xfrm>
            <a:prstGeom prst="roundRect">
              <a:avLst>
                <a:gd name="adj" fmla="val 4568"/>
              </a:avLst>
            </a:prstGeom>
            <a:solidFill>
              <a:schemeClr val="bg1"/>
            </a:solidFill>
            <a:ln w="508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0" name="TextBox 31">
              <a:extLst>
                <a:ext uri="{FF2B5EF4-FFF2-40B4-BE49-F238E27FC236}">
                  <a16:creationId xmlns:a16="http://schemas.microsoft.com/office/drawing/2014/main" id="{DF680343-B8C2-42F5-8E35-CDB772047861}"/>
                </a:ext>
              </a:extLst>
            </p:cNvPr>
            <p:cNvSpPr txBox="1"/>
            <p:nvPr/>
          </p:nvSpPr>
          <p:spPr>
            <a:xfrm>
              <a:off x="339514" y="4290629"/>
              <a:ext cx="2286454" cy="107721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1600" dirty="0">
                  <a:latin typeface="Gill Sans MT" panose="020B0502020104020203" pitchFamily="34" charset="0"/>
                </a:rPr>
                <a:t>The minimum separation between two targets that permits them to be distinguished by a radar</a:t>
              </a:r>
            </a:p>
          </p:txBody>
        </p:sp>
        <p:sp>
          <p:nvSpPr>
            <p:cNvPr id="31" name="TextBox 33">
              <a:extLst>
                <a:ext uri="{FF2B5EF4-FFF2-40B4-BE49-F238E27FC236}">
                  <a16:creationId xmlns:a16="http://schemas.microsoft.com/office/drawing/2014/main" id="{917BD162-A9E4-46A4-9621-893A87A29156}"/>
                </a:ext>
              </a:extLst>
            </p:cNvPr>
            <p:cNvSpPr txBox="1"/>
            <p:nvPr/>
          </p:nvSpPr>
          <p:spPr>
            <a:xfrm>
              <a:off x="494028" y="3589674"/>
              <a:ext cx="197403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latin typeface="Gill Sans MT" panose="020B0502020104020203" pitchFamily="34" charset="0"/>
                </a:rPr>
                <a:t>Radar resolution</a:t>
              </a:r>
            </a:p>
          </p:txBody>
        </p:sp>
        <p:sp>
          <p:nvSpPr>
            <p:cNvPr id="32" name="TextBox 40">
              <a:extLst>
                <a:ext uri="{FF2B5EF4-FFF2-40B4-BE49-F238E27FC236}">
                  <a16:creationId xmlns:a16="http://schemas.microsoft.com/office/drawing/2014/main" id="{652F1D2B-FE28-4AF1-B572-5B62D692BC21}"/>
                </a:ext>
              </a:extLst>
            </p:cNvPr>
            <p:cNvSpPr txBox="1"/>
            <p:nvPr/>
          </p:nvSpPr>
          <p:spPr>
            <a:xfrm>
              <a:off x="284809" y="5405706"/>
              <a:ext cx="2382813" cy="12618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1600" dirty="0">
                  <a:latin typeface="Gill Sans MT" panose="020B0502020104020203" pitchFamily="34" charset="0"/>
                </a:rPr>
                <a:t>Resolution is defined in each of the dimensions of measurement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Gill Sans MT" panose="020B0502020104020203" pitchFamily="34" charset="0"/>
                </a:rPr>
                <a:t>Typically </a:t>
              </a:r>
              <a:r>
                <a:rPr lang="en-US" sz="1400" dirty="0">
                  <a:solidFill>
                    <a:schemeClr val="accent1"/>
                  </a:solidFill>
                  <a:latin typeface="Gill Sans MT" panose="020B0502020104020203" pitchFamily="34" charset="0"/>
                </a:rPr>
                <a:t>range</a:t>
              </a:r>
              <a:r>
                <a:rPr lang="en-US" sz="1400" dirty="0">
                  <a:latin typeface="Gill Sans MT" panose="020B0502020104020203" pitchFamily="34" charset="0"/>
                </a:rPr>
                <a:t>, </a:t>
              </a:r>
              <a:r>
                <a:rPr lang="en-US" sz="1400" dirty="0">
                  <a:solidFill>
                    <a:srgbClr val="0070C0"/>
                  </a:solidFill>
                  <a:latin typeface="Gill Sans MT" panose="020B0502020104020203" pitchFamily="34" charset="0"/>
                </a:rPr>
                <a:t>azimuth</a:t>
              </a:r>
              <a:r>
                <a:rPr lang="en-US" sz="1400" dirty="0">
                  <a:latin typeface="Gill Sans MT" panose="020B0502020104020203" pitchFamily="34" charset="0"/>
                </a:rPr>
                <a:t>, </a:t>
              </a:r>
              <a:r>
                <a:rPr lang="en-US" sz="1400" dirty="0">
                  <a:solidFill>
                    <a:srgbClr val="00B050"/>
                  </a:solidFill>
                  <a:latin typeface="Gill Sans MT" panose="020B0502020104020203" pitchFamily="34" charset="0"/>
                </a:rPr>
                <a:t>elevation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1A85B4B-0188-F51C-7268-3AC91FB8DEAD}"/>
              </a:ext>
            </a:extLst>
          </p:cNvPr>
          <p:cNvGrpSpPr/>
          <p:nvPr/>
        </p:nvGrpSpPr>
        <p:grpSpPr>
          <a:xfrm>
            <a:off x="6991648" y="412909"/>
            <a:ext cx="4820147" cy="4470596"/>
            <a:chOff x="6991648" y="1478030"/>
            <a:chExt cx="4820147" cy="447059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9EE896D-E7B1-4211-9D43-0A7A7716DF9B}"/>
                </a:ext>
              </a:extLst>
            </p:cNvPr>
            <p:cNvSpPr/>
            <p:nvPr/>
          </p:nvSpPr>
          <p:spPr>
            <a:xfrm>
              <a:off x="6991648" y="1478030"/>
              <a:ext cx="4820147" cy="4470596"/>
            </a:xfrm>
            <a:prstGeom prst="roundRect">
              <a:avLst>
                <a:gd name="adj" fmla="val 2225"/>
              </a:avLst>
            </a:prstGeom>
            <a:noFill/>
            <a:ln w="508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7" name="TextBox 9">
              <a:extLst>
                <a:ext uri="{FF2B5EF4-FFF2-40B4-BE49-F238E27FC236}">
                  <a16:creationId xmlns:a16="http://schemas.microsoft.com/office/drawing/2014/main" id="{CBA684F0-1B2E-483E-94C6-89E732A8FAF8}"/>
                </a:ext>
              </a:extLst>
            </p:cNvPr>
            <p:cNvSpPr txBox="1"/>
            <p:nvPr/>
          </p:nvSpPr>
          <p:spPr>
            <a:xfrm>
              <a:off x="7374033" y="5222153"/>
              <a:ext cx="40553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latin typeface="Gill Sans MT" panose="020B0502020104020203" pitchFamily="34" charset="0"/>
                </a:rPr>
                <a:t>High resolution required in </a:t>
              </a:r>
              <a:r>
                <a:rPr lang="en-US" b="1" dirty="0">
                  <a:latin typeface="Gill Sans MT" panose="020B0502020104020203" pitchFamily="34" charset="0"/>
                </a:rPr>
                <a:t>Range</a:t>
              </a:r>
              <a:r>
                <a:rPr lang="en-US" dirty="0">
                  <a:latin typeface="Gill Sans MT" panose="020B0502020104020203" pitchFamily="34" charset="0"/>
                </a:rPr>
                <a:t>, </a:t>
              </a:r>
              <a:r>
                <a:rPr lang="en-US" b="1" dirty="0">
                  <a:latin typeface="Gill Sans MT" panose="020B0502020104020203" pitchFamily="34" charset="0"/>
                </a:rPr>
                <a:t>Speed (?)</a:t>
              </a:r>
              <a:r>
                <a:rPr lang="en-US" dirty="0">
                  <a:latin typeface="Gill Sans MT" panose="020B0502020104020203" pitchFamily="34" charset="0"/>
                </a:rPr>
                <a:t>, </a:t>
              </a:r>
              <a:r>
                <a:rPr lang="en-US" b="1" dirty="0">
                  <a:latin typeface="Gill Sans MT" panose="020B0502020104020203" pitchFamily="34" charset="0"/>
                </a:rPr>
                <a:t>Azimuth</a:t>
              </a:r>
              <a:r>
                <a:rPr lang="en-US" dirty="0">
                  <a:latin typeface="Gill Sans MT" panose="020B0502020104020203" pitchFamily="34" charset="0"/>
                </a:rPr>
                <a:t>, and </a:t>
              </a:r>
              <a:r>
                <a:rPr lang="en-US" b="1" dirty="0">
                  <a:latin typeface="Gill Sans MT" panose="020B0502020104020203" pitchFamily="34" charset="0"/>
                </a:rPr>
                <a:t>Elevation</a:t>
              </a:r>
            </a:p>
          </p:txBody>
        </p:sp>
        <p:sp>
          <p:nvSpPr>
            <p:cNvPr id="38" name="TextBox 43">
              <a:extLst>
                <a:ext uri="{FF2B5EF4-FFF2-40B4-BE49-F238E27FC236}">
                  <a16:creationId xmlns:a16="http://schemas.microsoft.com/office/drawing/2014/main" id="{8A087D51-5A84-4BD7-9E76-1A639D614303}"/>
                </a:ext>
              </a:extLst>
            </p:cNvPr>
            <p:cNvSpPr txBox="1"/>
            <p:nvPr/>
          </p:nvSpPr>
          <p:spPr>
            <a:xfrm>
              <a:off x="7163390" y="1883764"/>
              <a:ext cx="200952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dirty="0">
                  <a:latin typeface="Gill Sans MT" panose="020B0502020104020203" pitchFamily="34" charset="0"/>
                </a:rPr>
                <a:t>mmWave</a:t>
              </a:r>
              <a:r>
                <a:rPr lang="en-US" sz="1200" dirty="0">
                  <a:latin typeface="Gill Sans MT" panose="020B0502020104020203" pitchFamily="34" charset="0"/>
                </a:rPr>
                <a:t> radar is used for the accurate sensing of location, velocity, and angle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1E11091-B6D9-4B83-BCEB-6B57CE495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89055" y="1642893"/>
              <a:ext cx="4210050" cy="3486150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E085322-2134-42DE-E5E2-2CD65087CEEE}"/>
              </a:ext>
            </a:extLst>
          </p:cNvPr>
          <p:cNvGrpSpPr/>
          <p:nvPr/>
        </p:nvGrpSpPr>
        <p:grpSpPr>
          <a:xfrm>
            <a:off x="6991648" y="5003465"/>
            <a:ext cx="4905600" cy="1725643"/>
            <a:chOff x="6991648" y="5003465"/>
            <a:chExt cx="4905600" cy="1725643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5903DD1E-4C6E-4DD1-AF39-DCC6802BF992}"/>
                </a:ext>
              </a:extLst>
            </p:cNvPr>
            <p:cNvSpPr/>
            <p:nvPr/>
          </p:nvSpPr>
          <p:spPr>
            <a:xfrm>
              <a:off x="6991648" y="5003465"/>
              <a:ext cx="4905600" cy="1725643"/>
            </a:xfrm>
            <a:prstGeom prst="roundRect">
              <a:avLst>
                <a:gd name="adj" fmla="val 17686"/>
              </a:avLst>
            </a:prstGeom>
            <a:solidFill>
              <a:schemeClr val="bg1"/>
            </a:solidFill>
            <a:ln w="508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45" name="TextBox 27">
              <a:extLst>
                <a:ext uri="{FF2B5EF4-FFF2-40B4-BE49-F238E27FC236}">
                  <a16:creationId xmlns:a16="http://schemas.microsoft.com/office/drawing/2014/main" id="{B74EE30F-0582-427A-85B6-65492DDC7E81}"/>
                </a:ext>
              </a:extLst>
            </p:cNvPr>
            <p:cNvSpPr txBox="1"/>
            <p:nvPr/>
          </p:nvSpPr>
          <p:spPr>
            <a:xfrm>
              <a:off x="7803466" y="5792502"/>
              <a:ext cx="32296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 algn="just">
                <a:buFont typeface="+mj-lt"/>
                <a:buAutoNum type="arabicPeriod"/>
              </a:pP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  <a:latin typeface="Gill Sans MT" panose="020B0502020104020203" pitchFamily="34" charset="0"/>
                </a:rPr>
                <a:t>Increase signal Bandwidth!</a:t>
              </a:r>
            </a:p>
            <a:p>
              <a:pPr marL="342900" indent="-342900" algn="just">
                <a:buFont typeface="+mj-lt"/>
                <a:buAutoNum type="arabicPeriod"/>
              </a:pP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  <a:latin typeface="Gill Sans MT" panose="020B0502020104020203" pitchFamily="34" charset="0"/>
                </a:rPr>
                <a:t>Increase Aperture size!</a:t>
              </a:r>
            </a:p>
          </p:txBody>
        </p:sp>
        <p:sp>
          <p:nvSpPr>
            <p:cNvPr id="46" name="TextBox 29">
              <a:extLst>
                <a:ext uri="{FF2B5EF4-FFF2-40B4-BE49-F238E27FC236}">
                  <a16:creationId xmlns:a16="http://schemas.microsoft.com/office/drawing/2014/main" id="{6436152D-10BD-4823-8A3F-421BE3AA3122}"/>
                </a:ext>
              </a:extLst>
            </p:cNvPr>
            <p:cNvSpPr txBox="1"/>
            <p:nvPr/>
          </p:nvSpPr>
          <p:spPr>
            <a:xfrm>
              <a:off x="7077282" y="5253245"/>
              <a:ext cx="45943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1" dirty="0">
                  <a:latin typeface="Gill Sans MT" panose="020B0502020104020203" pitchFamily="34" charset="0"/>
                </a:rPr>
                <a:t>General rule to improve radar resolution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337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C4C9013-A2AB-D51C-1859-697027390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858" y="239083"/>
            <a:ext cx="11362565" cy="4762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latin typeface="Gill Sans MT" panose="020B0502020104020203" pitchFamily="34" charset="77"/>
                <a:cs typeface="Arial"/>
              </a:rPr>
              <a:t>Increasing Aperture Size </a:t>
            </a:r>
          </a:p>
        </p:txBody>
      </p:sp>
      <p:sp>
        <p:nvSpPr>
          <p:cNvPr id="9" name="Rectangle: Rounded Corners 43">
            <a:extLst>
              <a:ext uri="{FF2B5EF4-FFF2-40B4-BE49-F238E27FC236}">
                <a16:creationId xmlns:a16="http://schemas.microsoft.com/office/drawing/2014/main" id="{24DD8EA7-00AD-7C64-6C71-295C34EBEE8A}"/>
              </a:ext>
            </a:extLst>
          </p:cNvPr>
          <p:cNvSpPr/>
          <p:nvPr/>
        </p:nvSpPr>
        <p:spPr>
          <a:xfrm>
            <a:off x="32858" y="750050"/>
            <a:ext cx="5828214" cy="107807"/>
          </a:xfrm>
          <a:prstGeom prst="roundRect">
            <a:avLst>
              <a:gd name="adj" fmla="val 13031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A0EA52-95B4-4D25-8081-88F9B58A7F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63" t="27536" r="15139" b="36049"/>
          <a:stretch/>
        </p:blipFill>
        <p:spPr>
          <a:xfrm>
            <a:off x="3669324" y="4314665"/>
            <a:ext cx="3603349" cy="258115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95BEB5BD-0AD5-6D58-308A-7667BFFCFFBE}"/>
              </a:ext>
            </a:extLst>
          </p:cNvPr>
          <p:cNvGrpSpPr/>
          <p:nvPr/>
        </p:nvGrpSpPr>
        <p:grpSpPr>
          <a:xfrm>
            <a:off x="107445" y="907704"/>
            <a:ext cx="3353576" cy="3420387"/>
            <a:chOff x="0" y="1102632"/>
            <a:chExt cx="3353576" cy="342038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7343E80-EB4B-446D-A173-E3130EFE5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240" y="1192362"/>
              <a:ext cx="3238500" cy="3324225"/>
            </a:xfrm>
            <a:prstGeom prst="rect">
              <a:avLst/>
            </a:prstGeom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52887AE-2DC5-40B3-B19E-026EE68E052B}"/>
                </a:ext>
              </a:extLst>
            </p:cNvPr>
            <p:cNvSpPr/>
            <p:nvPr/>
          </p:nvSpPr>
          <p:spPr>
            <a:xfrm>
              <a:off x="0" y="1102632"/>
              <a:ext cx="3353576" cy="3420387"/>
            </a:xfrm>
            <a:prstGeom prst="roundRect">
              <a:avLst>
                <a:gd name="adj" fmla="val 4568"/>
              </a:avLst>
            </a:prstGeom>
            <a:noFill/>
            <a:ln w="508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51F772-2902-10FA-9F75-156B59E8AF09}"/>
              </a:ext>
            </a:extLst>
          </p:cNvPr>
          <p:cNvGrpSpPr/>
          <p:nvPr/>
        </p:nvGrpSpPr>
        <p:grpSpPr>
          <a:xfrm>
            <a:off x="3669324" y="934939"/>
            <a:ext cx="3353576" cy="3420387"/>
            <a:chOff x="3669324" y="1081696"/>
            <a:chExt cx="3353576" cy="342038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1E5CE5C-4838-44EB-B03B-E616B20E608D}"/>
                </a:ext>
              </a:extLst>
            </p:cNvPr>
            <p:cNvPicPr>
              <a:picLocks/>
            </p:cNvPicPr>
            <p:nvPr/>
          </p:nvPicPr>
          <p:blipFill rotWithShape="1">
            <a:blip r:embed="rId4"/>
            <a:srcRect l="31680" t="16422" r="26245" b="20154"/>
            <a:stretch/>
          </p:blipFill>
          <p:spPr>
            <a:xfrm>
              <a:off x="3781778" y="1192362"/>
              <a:ext cx="3138311" cy="3210306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B9B260A7-1B80-8B96-92FA-490A6AF1655E}"/>
                </a:ext>
              </a:extLst>
            </p:cNvPr>
            <p:cNvSpPr/>
            <p:nvPr/>
          </p:nvSpPr>
          <p:spPr>
            <a:xfrm>
              <a:off x="3669324" y="1081696"/>
              <a:ext cx="3353576" cy="3420387"/>
            </a:xfrm>
            <a:prstGeom prst="roundRect">
              <a:avLst>
                <a:gd name="adj" fmla="val 4568"/>
              </a:avLst>
            </a:prstGeom>
            <a:noFill/>
            <a:ln w="508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ED2919B-D6A4-66DE-8AF0-D22AA86936E4}"/>
                </a:ext>
              </a:extLst>
            </p:cNvPr>
            <p:cNvSpPr txBox="1"/>
            <p:nvPr/>
          </p:nvSpPr>
          <p:spPr>
            <a:xfrm>
              <a:off x="5343697" y="1102632"/>
              <a:ext cx="1610259" cy="646331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>
              <a:spAutoFit/>
            </a:bodyPr>
            <a:lstStyle/>
            <a:p>
              <a:pPr algn="l" rtl="0" fontAlgn="base"/>
              <a:r>
                <a:rPr lang="en-US" b="1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7 X 5 Real Array</a:t>
              </a:r>
              <a:endPara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3F896B9-DC96-CDFD-C1E1-46B1C7119166}"/>
              </a:ext>
            </a:extLst>
          </p:cNvPr>
          <p:cNvGrpSpPr/>
          <p:nvPr/>
        </p:nvGrpSpPr>
        <p:grpSpPr>
          <a:xfrm>
            <a:off x="7231203" y="934939"/>
            <a:ext cx="4796673" cy="3420387"/>
            <a:chOff x="7231203" y="1081696"/>
            <a:chExt cx="4796673" cy="342038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829649C-3BFA-CE9E-4C5D-6CD02C9051EE}"/>
                </a:ext>
              </a:extLst>
            </p:cNvPr>
            <p:cNvSpPr/>
            <p:nvPr/>
          </p:nvSpPr>
          <p:spPr>
            <a:xfrm>
              <a:off x="7231203" y="1081696"/>
              <a:ext cx="4796673" cy="3420387"/>
            </a:xfrm>
            <a:prstGeom prst="roundRect">
              <a:avLst>
                <a:gd name="adj" fmla="val 4568"/>
              </a:avLst>
            </a:prstGeom>
            <a:noFill/>
            <a:ln w="508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67EC7C1-88DC-40D9-A39F-2F7D76A4E5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1880" t="12860" r="30355" b="14262"/>
            <a:stretch/>
          </p:blipFill>
          <p:spPr>
            <a:xfrm>
              <a:off x="7338648" y="1208032"/>
              <a:ext cx="2472426" cy="320958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DB1C7D2-6020-4036-97BB-7CA871443E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4448" t="6310" r="27787" b="16986"/>
            <a:stretch/>
          </p:blipFill>
          <p:spPr>
            <a:xfrm>
              <a:off x="9945786" y="1230394"/>
              <a:ext cx="2014356" cy="3068522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F2A6933-DF41-938D-28E6-EA7AD5D72E20}"/>
                </a:ext>
              </a:extLst>
            </p:cNvPr>
            <p:cNvSpPr txBox="1"/>
            <p:nvPr/>
          </p:nvSpPr>
          <p:spPr>
            <a:xfrm>
              <a:off x="8482008" y="1081696"/>
              <a:ext cx="3478134" cy="584775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>
              <a:spAutoFit/>
            </a:bodyPr>
            <a:lstStyle/>
            <a:p>
              <a:pPr algn="l" rtl="0" fontAlgn="base"/>
              <a:r>
                <a:rPr lang="en-US" sz="1600" b="1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16 Tx, 16 Rx leading to 16 x 16 Virtual array</a:t>
              </a:r>
              <a:endPara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57830B6A-5DE8-4495-B6A5-FEBAA04B66E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7334" t="31262" r="16926" b="36801"/>
          <a:stretch/>
        </p:blipFill>
        <p:spPr>
          <a:xfrm>
            <a:off x="7756593" y="4397196"/>
            <a:ext cx="3882508" cy="241609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71377D4-5C0C-4504-B6E4-B2D4BFE4D4E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6622" t="4673" r="7109" b="8904"/>
          <a:stretch/>
        </p:blipFill>
        <p:spPr>
          <a:xfrm rot="5400000">
            <a:off x="2319134" y="2117700"/>
            <a:ext cx="764324" cy="528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-1" y="1710107"/>
            <a:ext cx="6448425" cy="4557343"/>
          </a:xfrm>
        </p:spPr>
        <p:txBody>
          <a:bodyPr>
            <a:normAutofit/>
          </a:bodyPr>
          <a:lstStyle/>
          <a:p>
            <a:r>
              <a:rPr lang="en-US" altLang="en-US" sz="2400" dirty="0">
                <a:solidFill>
                  <a:schemeClr val="tx1"/>
                </a:solidFill>
                <a:latin typeface="Gill Sans MT" panose="020B0502020104020203" pitchFamily="34" charset="0"/>
              </a:rPr>
              <a:t>Heinrich Hertz : Experimental proof of existence of Electromagnetic waves</a:t>
            </a:r>
          </a:p>
          <a:p>
            <a:pPr marL="0" indent="0">
              <a:buNone/>
            </a:pPr>
            <a:endParaRPr lang="en-US" altLang="en-US" sz="2400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r>
              <a:rPr lang="en-US" altLang="en-US" sz="2400" dirty="0">
                <a:solidFill>
                  <a:schemeClr val="tx1"/>
                </a:solidFill>
                <a:latin typeface="Gill Sans MT" panose="020B0502020104020203" pitchFamily="34" charset="0"/>
              </a:rPr>
              <a:t>Fundamental contribution, series of developments</a:t>
            </a:r>
          </a:p>
          <a:p>
            <a:pPr lvl="1"/>
            <a:r>
              <a:rPr lang="en-US" altLang="en-US" sz="2200" dirty="0">
                <a:latin typeface="Gill Sans MT" panose="020B0502020104020203" pitchFamily="34" charset="0"/>
              </a:rPr>
              <a:t>mmWave generation, influencing radio as communication medium – J. C. Bose </a:t>
            </a:r>
          </a:p>
          <a:p>
            <a:pPr lvl="1"/>
            <a:r>
              <a:rPr lang="en-US" altLang="en-US" sz="2200" dirty="0">
                <a:latin typeface="Gill Sans MT" panose="020B0502020104020203" pitchFamily="34" charset="0"/>
              </a:rPr>
              <a:t>Radio transmissions – Marconi</a:t>
            </a:r>
          </a:p>
          <a:p>
            <a:pPr lvl="1"/>
            <a:r>
              <a:rPr lang="en-US" altLang="en-US" sz="2200" dirty="0">
                <a:latin typeface="Gill Sans MT" panose="020B0502020104020203" pitchFamily="34" charset="0"/>
              </a:rPr>
              <a:t>Telemobiloscope – Radio waves for detection/ ranging – Hulsmayer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066" y="1023951"/>
            <a:ext cx="3846461" cy="2552652"/>
          </a:xfrm>
          <a:prstGeom prst="rect">
            <a:avLst/>
          </a:prstGeom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1803336" y="3803923"/>
            <a:ext cx="8892480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altLang="en-US" sz="18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2125" y="3856744"/>
            <a:ext cx="5599875" cy="1965127"/>
          </a:xfrm>
          <a:prstGeom prst="rect">
            <a:avLst/>
          </a:prstGeom>
        </p:spPr>
      </p:pic>
      <p:sp>
        <p:nvSpPr>
          <p:cNvPr id="26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620502" y="6595070"/>
            <a:ext cx="5192216" cy="96984"/>
          </a:xfrm>
          <a:prstGeom prst="rect">
            <a:avLst/>
          </a:prstGeom>
        </p:spPr>
        <p:txBody>
          <a:bodyPr/>
          <a:lstStyle/>
          <a:p>
            <a:r>
              <a:rPr lang="en-US" sz="1400" dirty="0"/>
              <a:t>Images from internet; copyright rests with owners</a:t>
            </a:r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D69AE104-7756-6692-E951-64925FE738D0}"/>
              </a:ext>
            </a:extLst>
          </p:cNvPr>
          <p:cNvSpPr txBox="1">
            <a:spLocks/>
          </p:cNvSpPr>
          <p:nvPr/>
        </p:nvSpPr>
        <p:spPr>
          <a:xfrm>
            <a:off x="15240" y="415700"/>
            <a:ext cx="5196800" cy="47625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The Radar Origins</a:t>
            </a:r>
          </a:p>
        </p:txBody>
      </p:sp>
      <p:pic>
        <p:nvPicPr>
          <p:cNvPr id="2050" name="Picture 2" descr="Marconi Radio – 1897">
            <a:extLst>
              <a:ext uri="{FF2B5EF4-FFF2-40B4-BE49-F238E27FC236}">
                <a16:creationId xmlns:a16="http://schemas.microsoft.com/office/drawing/2014/main" id="{5FAA71A1-DD92-60C9-3A2D-CB255825D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527" y="847227"/>
            <a:ext cx="1628233" cy="247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0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C4C9013-A2AB-D51C-1859-697027390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858" y="239083"/>
            <a:ext cx="11362565" cy="4762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latin typeface="Gill Sans MT" panose="020B0502020104020203" pitchFamily="34" charset="77"/>
                <a:cs typeface="Arial"/>
              </a:rPr>
              <a:t>MIMO Radar</a:t>
            </a:r>
          </a:p>
        </p:txBody>
      </p:sp>
      <p:sp>
        <p:nvSpPr>
          <p:cNvPr id="9" name="Rectangle: Rounded Corners 43">
            <a:extLst>
              <a:ext uri="{FF2B5EF4-FFF2-40B4-BE49-F238E27FC236}">
                <a16:creationId xmlns:a16="http://schemas.microsoft.com/office/drawing/2014/main" id="{24DD8EA7-00AD-7C64-6C71-295C34EBEE8A}"/>
              </a:ext>
            </a:extLst>
          </p:cNvPr>
          <p:cNvSpPr/>
          <p:nvPr/>
        </p:nvSpPr>
        <p:spPr>
          <a:xfrm>
            <a:off x="32858" y="750050"/>
            <a:ext cx="5828214" cy="107807"/>
          </a:xfrm>
          <a:prstGeom prst="roundRect">
            <a:avLst>
              <a:gd name="adj" fmla="val 13031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8FE78CF-7ACB-6AC9-3FEF-B97C0FD66498}"/>
              </a:ext>
            </a:extLst>
          </p:cNvPr>
          <p:cNvGrpSpPr/>
          <p:nvPr/>
        </p:nvGrpSpPr>
        <p:grpSpPr>
          <a:xfrm>
            <a:off x="208947" y="1140500"/>
            <a:ext cx="11712120" cy="1655786"/>
            <a:chOff x="208947" y="1140500"/>
            <a:chExt cx="11096774" cy="1463544"/>
          </a:xfrm>
        </p:grpSpPr>
        <p:sp>
          <p:nvSpPr>
            <p:cNvPr id="2" name="TextBox 19">
              <a:extLst>
                <a:ext uri="{FF2B5EF4-FFF2-40B4-BE49-F238E27FC236}">
                  <a16:creationId xmlns:a16="http://schemas.microsoft.com/office/drawing/2014/main" id="{4D07F064-7BD0-4E9C-B706-C5E94D1F969C}"/>
                </a:ext>
              </a:extLst>
            </p:cNvPr>
            <p:cNvSpPr txBox="1"/>
            <p:nvPr/>
          </p:nvSpPr>
          <p:spPr>
            <a:xfrm>
              <a:off x="8065690" y="2277593"/>
              <a:ext cx="1507422" cy="3264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7030A0"/>
                  </a:solidFill>
                  <a:latin typeface="Gill Sans MT" panose="020B0502020104020203" pitchFamily="34" charset="0"/>
                </a:rPr>
                <a:t>Virtual</a:t>
              </a:r>
              <a:r>
                <a:rPr lang="en-US" b="1" dirty="0">
                  <a:solidFill>
                    <a:srgbClr val="00B050"/>
                  </a:solidFill>
                  <a:latin typeface="Gill Sans MT" panose="020B0502020104020203" pitchFamily="34" charset="0"/>
                </a:rPr>
                <a:t> </a:t>
              </a:r>
              <a:r>
                <a:rPr lang="en-US" b="1" dirty="0">
                  <a:latin typeface="Gill Sans MT" panose="020B0502020104020203" pitchFamily="34" charset="0"/>
                </a:rPr>
                <a:t>Array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8028D2F-B8BA-47D6-836F-3BCDEFC58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62977" y="1187623"/>
              <a:ext cx="5042744" cy="98587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4042C26-108B-4159-947B-071EA5B11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513" y="1275779"/>
              <a:ext cx="3557588" cy="92525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03EEED5-663E-490B-88CB-199B55405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79065" y="1294317"/>
              <a:ext cx="1688948" cy="925250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F5B3714-309D-4C14-9FC0-E614B99A6D9D}"/>
                </a:ext>
              </a:extLst>
            </p:cNvPr>
            <p:cNvSpPr/>
            <p:nvPr/>
          </p:nvSpPr>
          <p:spPr>
            <a:xfrm>
              <a:off x="208947" y="1146688"/>
              <a:ext cx="3775310" cy="1083783"/>
            </a:xfrm>
            <a:prstGeom prst="roundRect">
              <a:avLst>
                <a:gd name="adj" fmla="val 4568"/>
              </a:avLst>
            </a:prstGeom>
            <a:noFill/>
            <a:ln w="508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AFD2F48-7E21-4775-A2AA-9FE938B5E135}"/>
                </a:ext>
              </a:extLst>
            </p:cNvPr>
            <p:cNvSpPr/>
            <p:nvPr/>
          </p:nvSpPr>
          <p:spPr>
            <a:xfrm>
              <a:off x="4101689" y="1140500"/>
              <a:ext cx="1871227" cy="1079067"/>
            </a:xfrm>
            <a:prstGeom prst="roundRect">
              <a:avLst>
                <a:gd name="adj" fmla="val 4568"/>
              </a:avLst>
            </a:prstGeom>
            <a:noFill/>
            <a:ln w="508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7A77527-379D-4498-A69E-0E9C9ACD29D7}"/>
                </a:ext>
              </a:extLst>
            </p:cNvPr>
            <p:cNvSpPr/>
            <p:nvPr/>
          </p:nvSpPr>
          <p:spPr>
            <a:xfrm>
              <a:off x="6106776" y="1140501"/>
              <a:ext cx="5198945" cy="1089970"/>
            </a:xfrm>
            <a:prstGeom prst="roundRect">
              <a:avLst>
                <a:gd name="adj" fmla="val 4568"/>
              </a:avLst>
            </a:prstGeom>
            <a:noFill/>
            <a:ln w="508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5" name="TextBox 31">
              <a:extLst>
                <a:ext uri="{FF2B5EF4-FFF2-40B4-BE49-F238E27FC236}">
                  <a16:creationId xmlns:a16="http://schemas.microsoft.com/office/drawing/2014/main" id="{53284AEB-63E3-4DB9-92C4-7505CB07EFDC}"/>
                </a:ext>
              </a:extLst>
            </p:cNvPr>
            <p:cNvSpPr txBox="1"/>
            <p:nvPr/>
          </p:nvSpPr>
          <p:spPr>
            <a:xfrm>
              <a:off x="1559226" y="2277593"/>
              <a:ext cx="1074751" cy="3264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>
                  <a:solidFill>
                    <a:srgbClr val="00B050"/>
                  </a:solidFill>
                  <a:latin typeface="Gill Sans MT" panose="020B0502020104020203" pitchFamily="34" charset="0"/>
                </a:rPr>
                <a:t>Tx </a:t>
              </a:r>
              <a:r>
                <a:rPr lang="en-US" b="1" dirty="0">
                  <a:latin typeface="Gill Sans MT" panose="020B0502020104020203" pitchFamily="34" charset="0"/>
                </a:rPr>
                <a:t>Array</a:t>
              </a:r>
            </a:p>
          </p:txBody>
        </p:sp>
        <p:sp>
          <p:nvSpPr>
            <p:cNvPr id="16" name="TextBox 32">
              <a:extLst>
                <a:ext uri="{FF2B5EF4-FFF2-40B4-BE49-F238E27FC236}">
                  <a16:creationId xmlns:a16="http://schemas.microsoft.com/office/drawing/2014/main" id="{DBB51339-DB7E-41FA-AC21-078619C95779}"/>
                </a:ext>
              </a:extLst>
            </p:cNvPr>
            <p:cNvSpPr txBox="1"/>
            <p:nvPr/>
          </p:nvSpPr>
          <p:spPr>
            <a:xfrm>
              <a:off x="4449031" y="2277593"/>
              <a:ext cx="1080969" cy="326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>
                  <a:solidFill>
                    <a:srgbClr val="C32C46"/>
                  </a:solidFill>
                  <a:latin typeface="Gill Sans MT" panose="020B0502020104020203" pitchFamily="34" charset="0"/>
                </a:rPr>
                <a:t>Rx</a:t>
              </a:r>
              <a:r>
                <a:rPr lang="en-US" b="1" dirty="0">
                  <a:solidFill>
                    <a:srgbClr val="00B050"/>
                  </a:solidFill>
                  <a:latin typeface="Gill Sans MT" panose="020B0502020104020203" pitchFamily="34" charset="0"/>
                </a:rPr>
                <a:t> </a:t>
              </a:r>
              <a:r>
                <a:rPr lang="en-US" b="1" dirty="0">
                  <a:latin typeface="Gill Sans MT" panose="020B0502020104020203" pitchFamily="34" charset="0"/>
                </a:rPr>
                <a:t>Array</a:t>
              </a:r>
            </a:p>
          </p:txBody>
        </p:sp>
      </p:grpSp>
      <p:sp>
        <p:nvSpPr>
          <p:cNvPr id="21" name="TextBox 9">
            <a:extLst>
              <a:ext uri="{FF2B5EF4-FFF2-40B4-BE49-F238E27FC236}">
                <a16:creationId xmlns:a16="http://schemas.microsoft.com/office/drawing/2014/main" id="{F91D86AD-5B90-431B-8B06-9115239A505A}"/>
              </a:ext>
            </a:extLst>
          </p:cNvPr>
          <p:cNvSpPr txBox="1"/>
          <p:nvPr/>
        </p:nvSpPr>
        <p:spPr>
          <a:xfrm>
            <a:off x="227487" y="2969052"/>
            <a:ext cx="11693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Gill Sans MT" panose="020B0502020104020203" pitchFamily="34" charset="0"/>
              </a:rPr>
              <a:t>To be separated in the receive side and form a virtual array without a grating lobe, the transmit </a:t>
            </a:r>
            <a:r>
              <a:rPr lang="en-US" b="1" dirty="0">
                <a:solidFill>
                  <a:srgbClr val="00B050"/>
                </a:solidFill>
                <a:latin typeface="Gill Sans MT" panose="020B0502020104020203" pitchFamily="34" charset="0"/>
              </a:rPr>
              <a:t>waveforms must be orthogonal to each other</a:t>
            </a:r>
            <a:r>
              <a:rPr lang="en-US" b="1" dirty="0">
                <a:solidFill>
                  <a:srgbClr val="C32C46"/>
                </a:solidFill>
                <a:latin typeface="Gill Sans MT" panose="020B0502020104020203" pitchFamily="34" charset="0"/>
              </a:rPr>
              <a:t>(waveform diversity)</a:t>
            </a:r>
            <a:r>
              <a:rPr lang="en-US" b="1" dirty="0">
                <a:solidFill>
                  <a:schemeClr val="accent1"/>
                </a:solidFill>
                <a:latin typeface="Gill Sans MT" panose="020B0502020104020203" pitchFamily="34" charset="0"/>
              </a:rPr>
              <a:t> – MIMO radars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C51E2540-6769-232D-31FF-34A92818285E}"/>
              </a:ext>
            </a:extLst>
          </p:cNvPr>
          <p:cNvSpPr txBox="1">
            <a:spLocks/>
          </p:cNvSpPr>
          <p:nvPr/>
        </p:nvSpPr>
        <p:spPr>
          <a:xfrm>
            <a:off x="319285" y="4223128"/>
            <a:ext cx="5430380" cy="1922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  <a:cs typeface="Times New Roman"/>
              </a:rPr>
              <a:t> MIMO Radars : New problems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  <a:cs typeface="Times New Roman"/>
              </a:rPr>
              <a:t> How to design waveforms?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  <a:cs typeface="Times New Roman"/>
              </a:rPr>
              <a:t> How to set-up the arrays?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8BAEA61-7F24-73AB-9209-B1AB2732ACAF}"/>
              </a:ext>
            </a:extLst>
          </p:cNvPr>
          <p:cNvGrpSpPr/>
          <p:nvPr/>
        </p:nvGrpSpPr>
        <p:grpSpPr>
          <a:xfrm>
            <a:off x="5982924" y="3615383"/>
            <a:ext cx="2518444" cy="3003534"/>
            <a:chOff x="5982924" y="3615383"/>
            <a:chExt cx="2518444" cy="300353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1350720-E8A1-F50A-A9AF-12C4A7EAF00D}"/>
                </a:ext>
              </a:extLst>
            </p:cNvPr>
            <p:cNvSpPr/>
            <p:nvPr/>
          </p:nvSpPr>
          <p:spPr>
            <a:xfrm>
              <a:off x="6292544" y="3615383"/>
              <a:ext cx="2027367" cy="300353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4CFCBFB-B1DB-46D2-8314-C17AC2A872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589" t="16446" r="25197" b="19225"/>
            <a:stretch/>
          </p:blipFill>
          <p:spPr>
            <a:xfrm>
              <a:off x="5982924" y="3855919"/>
              <a:ext cx="2518444" cy="257352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551954A-9752-9ED9-BFD7-970AE1D51F52}"/>
              </a:ext>
            </a:extLst>
          </p:cNvPr>
          <p:cNvGrpSpPr/>
          <p:nvPr/>
        </p:nvGrpSpPr>
        <p:grpSpPr>
          <a:xfrm>
            <a:off x="8770152" y="3439895"/>
            <a:ext cx="2371981" cy="3220220"/>
            <a:chOff x="8770152" y="3439895"/>
            <a:chExt cx="2371981" cy="322022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C0607DB-AFBC-9F0B-B8EB-80F40DAF3582}"/>
                </a:ext>
              </a:extLst>
            </p:cNvPr>
            <p:cNvSpPr/>
            <p:nvPr/>
          </p:nvSpPr>
          <p:spPr>
            <a:xfrm>
              <a:off x="8770152" y="3548237"/>
              <a:ext cx="2371981" cy="311187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370936D-2276-4DBF-A5A7-B2D4124710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9551" t="5004" r="29319" b="14501"/>
            <a:stretch/>
          </p:blipFill>
          <p:spPr>
            <a:xfrm>
              <a:off x="8778949" y="3439895"/>
              <a:ext cx="2193851" cy="32202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577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C4C9013-A2AB-D51C-1859-697027390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858" y="239083"/>
            <a:ext cx="11362565" cy="4762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latin typeface="Gill Sans MT" panose="020B0502020104020203" pitchFamily="34" charset="77"/>
                <a:cs typeface="Arial"/>
              </a:rPr>
              <a:t>MIMO Orthogonal Waveforms</a:t>
            </a:r>
          </a:p>
        </p:txBody>
      </p:sp>
      <p:sp>
        <p:nvSpPr>
          <p:cNvPr id="9" name="Rectangle: Rounded Corners 43">
            <a:extLst>
              <a:ext uri="{FF2B5EF4-FFF2-40B4-BE49-F238E27FC236}">
                <a16:creationId xmlns:a16="http://schemas.microsoft.com/office/drawing/2014/main" id="{24DD8EA7-00AD-7C64-6C71-295C34EBEE8A}"/>
              </a:ext>
            </a:extLst>
          </p:cNvPr>
          <p:cNvSpPr/>
          <p:nvPr/>
        </p:nvSpPr>
        <p:spPr>
          <a:xfrm>
            <a:off x="32858" y="750050"/>
            <a:ext cx="5828214" cy="107807"/>
          </a:xfrm>
          <a:prstGeom prst="roundRect">
            <a:avLst>
              <a:gd name="adj" fmla="val 13031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7015B8-F190-4C40-A5CB-75F2258CC82D}"/>
              </a:ext>
            </a:extLst>
          </p:cNvPr>
          <p:cNvSpPr/>
          <p:nvPr/>
        </p:nvSpPr>
        <p:spPr>
          <a:xfrm>
            <a:off x="180622" y="982132"/>
            <a:ext cx="11661422" cy="547842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latin typeface="Gill Sans MT" panose="020B0502020104020203" pitchFamily="34" charset="0"/>
              </a:rPr>
              <a:t>Time Division Multiplexing (</a:t>
            </a:r>
            <a:r>
              <a:rPr lang="en-US" sz="2000" b="1" dirty="0">
                <a:solidFill>
                  <a:srgbClr val="0070C0"/>
                </a:solidFill>
                <a:latin typeface="Gill Sans MT" panose="020B0502020104020203" pitchFamily="34" charset="0"/>
              </a:rPr>
              <a:t>TDM</a:t>
            </a:r>
            <a:r>
              <a:rPr lang="en-US" sz="2000" b="1" dirty="0">
                <a:latin typeface="Gill Sans MT" panose="020B0502020104020203" pitchFamily="34" charset="0"/>
              </a:rPr>
              <a:t>)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i="1" dirty="0">
                <a:latin typeface="Gill Sans MT" panose="020B0502020104020203" pitchFamily="34" charset="0"/>
              </a:rPr>
              <a:t>Alternative Transmitting</a:t>
            </a:r>
            <a:r>
              <a:rPr lang="en-US" dirty="0">
                <a:latin typeface="Gill Sans MT" panose="020B0502020104020203" pitchFamily="34" charset="0"/>
              </a:rPr>
              <a:t>: </a:t>
            </a:r>
            <a:r>
              <a:rPr lang="en-US" dirty="0">
                <a:solidFill>
                  <a:srgbClr val="C00000"/>
                </a:solidFill>
                <a:latin typeface="Gill Sans MT" panose="020B0502020104020203" pitchFamily="34" charset="0"/>
              </a:rPr>
              <a:t>transmission capabilities of all transmit antennas are not fully utilized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C00000"/>
                </a:solidFill>
                <a:latin typeface="Gill Sans MT" panose="020B0502020104020203" pitchFamily="34" charset="0"/>
              </a:rPr>
              <a:t>Doppler Angle coupling; </a:t>
            </a:r>
            <a:r>
              <a:rPr lang="en-US" dirty="0">
                <a:latin typeface="Gill Sans MT" panose="020B0502020104020203" pitchFamily="34" charset="0"/>
              </a:rPr>
              <a:t>multiplexing can be optimized to increase unambiguous Doppler</a:t>
            </a:r>
            <a:endParaRPr lang="en-US" dirty="0">
              <a:solidFill>
                <a:srgbClr val="C00000"/>
              </a:solidFill>
              <a:latin typeface="Gill Sans MT" panose="020B0502020104020203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>
                <a:latin typeface="Gill Sans MT" panose="020B0502020104020203" pitchFamily="34" charset="0"/>
              </a:rPr>
              <a:t>Possibility to be implemented with </a:t>
            </a:r>
            <a:r>
              <a:rPr lang="en-US" dirty="0" err="1">
                <a:latin typeface="Gill Sans MT" panose="020B0502020104020203" pitchFamily="34" charset="0"/>
              </a:rPr>
              <a:t>dechirping</a:t>
            </a:r>
            <a:r>
              <a:rPr lang="en-US" dirty="0">
                <a:latin typeface="Gill Sans MT" panose="020B0502020104020203" pitchFamily="34" charset="0"/>
              </a:rPr>
              <a:t> technique and consequently </a:t>
            </a:r>
            <a:r>
              <a:rPr lang="en-US" dirty="0">
                <a:solidFill>
                  <a:srgbClr val="00B050"/>
                </a:solidFill>
                <a:latin typeface="Gill Sans MT" panose="020B0502020104020203" pitchFamily="34" charset="0"/>
              </a:rPr>
              <a:t>low sampling rate ADCs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n-US" dirty="0">
              <a:solidFill>
                <a:srgbClr val="00B050"/>
              </a:solidFill>
              <a:latin typeface="Gill Sans MT" panose="020B05020201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latin typeface="Gill Sans MT" panose="020B0502020104020203" pitchFamily="34" charset="0"/>
              </a:rPr>
              <a:t>Frequency Division Multiplexing (</a:t>
            </a:r>
            <a:r>
              <a:rPr lang="en-US" sz="2000" b="1" dirty="0">
                <a:solidFill>
                  <a:srgbClr val="0070C0"/>
                </a:solidFill>
                <a:latin typeface="Gill Sans MT" panose="020B0502020104020203" pitchFamily="34" charset="0"/>
              </a:rPr>
              <a:t>FDM</a:t>
            </a:r>
            <a:r>
              <a:rPr lang="en-US" sz="2000" b="1" dirty="0">
                <a:latin typeface="Gill Sans MT" panose="020B0502020104020203" pitchFamily="34" charset="0"/>
              </a:rPr>
              <a:t>)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>
                <a:latin typeface="Gill Sans MT" panose="020B0502020104020203" pitchFamily="34" charset="0"/>
              </a:rPr>
              <a:t>Fast-time: </a:t>
            </a:r>
            <a:r>
              <a:rPr lang="en-US" dirty="0">
                <a:solidFill>
                  <a:srgbClr val="C00000"/>
                </a:solidFill>
                <a:latin typeface="Gill Sans MT" panose="020B0502020104020203" pitchFamily="34" charset="0"/>
              </a:rPr>
              <a:t>range-angle coupling </a:t>
            </a:r>
            <a:r>
              <a:rPr lang="en-US" dirty="0">
                <a:latin typeface="Gill Sans MT" panose="020B0502020104020203" pitchFamily="34" charset="0"/>
              </a:rPr>
              <a:t>will occur after MIMO beamforming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>
                <a:latin typeface="Gill Sans MT" panose="020B0502020104020203" pitchFamily="34" charset="0"/>
              </a:rPr>
              <a:t>Slow-time: causes that the </a:t>
            </a:r>
            <a:r>
              <a:rPr lang="en-US" dirty="0">
                <a:solidFill>
                  <a:srgbClr val="C00000"/>
                </a:solidFill>
                <a:latin typeface="Gill Sans MT" panose="020B0502020104020203" pitchFamily="34" charset="0"/>
              </a:rPr>
              <a:t>unambiguous PRF reduced </a:t>
            </a:r>
            <a:r>
              <a:rPr lang="en-US" dirty="0">
                <a:latin typeface="Gill Sans MT" panose="020B0502020104020203" pitchFamily="34" charset="0"/>
              </a:rPr>
              <a:t>by number of antennas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>
                <a:latin typeface="Gill Sans MT" panose="020B0502020104020203" pitchFamily="34" charset="0"/>
              </a:rPr>
              <a:t>Possibility to be implemented with </a:t>
            </a:r>
            <a:r>
              <a:rPr lang="en-US" dirty="0" err="1">
                <a:latin typeface="Gill Sans MT" panose="020B0502020104020203" pitchFamily="34" charset="0"/>
              </a:rPr>
              <a:t>dechirping</a:t>
            </a:r>
            <a:r>
              <a:rPr lang="en-US" dirty="0">
                <a:latin typeface="Gill Sans MT" panose="020B0502020104020203" pitchFamily="34" charset="0"/>
              </a:rPr>
              <a:t> technique and consequently </a:t>
            </a:r>
            <a:r>
              <a:rPr lang="en-US" dirty="0">
                <a:solidFill>
                  <a:srgbClr val="00B050"/>
                </a:solidFill>
                <a:latin typeface="Gill Sans MT" panose="020B0502020104020203" pitchFamily="34" charset="0"/>
              </a:rPr>
              <a:t>low sampling rate ADCs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n-US" dirty="0">
              <a:latin typeface="Gill Sans MT" panose="020B05020201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latin typeface="Gill Sans MT" panose="020B0502020104020203" pitchFamily="34" charset="0"/>
              </a:rPr>
              <a:t>Doppler Division Multiplexing (</a:t>
            </a:r>
            <a:r>
              <a:rPr lang="en-US" sz="2000" b="1" dirty="0">
                <a:solidFill>
                  <a:srgbClr val="0070C0"/>
                </a:solidFill>
                <a:latin typeface="Gill Sans MT" panose="020B0502020104020203" pitchFamily="34" charset="0"/>
              </a:rPr>
              <a:t>DDM</a:t>
            </a:r>
            <a:r>
              <a:rPr lang="en-US" sz="2000" b="1" dirty="0">
                <a:latin typeface="Gill Sans MT" panose="020B0502020104020203" pitchFamily="34" charset="0"/>
              </a:rPr>
              <a:t>)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>
                <a:latin typeface="Gill Sans MT" panose="020B0502020104020203" pitchFamily="34" charset="0"/>
              </a:rPr>
              <a:t>Causes that the </a:t>
            </a:r>
            <a:r>
              <a:rPr lang="en-US" dirty="0">
                <a:solidFill>
                  <a:srgbClr val="C00000"/>
                </a:solidFill>
                <a:latin typeface="Gill Sans MT" panose="020B0502020104020203" pitchFamily="34" charset="0"/>
              </a:rPr>
              <a:t>unambiguous PRF reduced </a:t>
            </a:r>
            <a:r>
              <a:rPr lang="en-US" dirty="0">
                <a:latin typeface="Gill Sans MT" panose="020B0502020104020203" pitchFamily="34" charset="0"/>
              </a:rPr>
              <a:t>by number of antennas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>
                <a:latin typeface="Gill Sans MT" panose="020B0502020104020203" pitchFamily="34" charset="0"/>
              </a:rPr>
              <a:t>Possibility to be implemented with </a:t>
            </a:r>
            <a:r>
              <a:rPr lang="en-US" dirty="0" err="1">
                <a:latin typeface="Gill Sans MT" panose="020B0502020104020203" pitchFamily="34" charset="0"/>
              </a:rPr>
              <a:t>dechirping</a:t>
            </a:r>
            <a:r>
              <a:rPr lang="en-US" dirty="0">
                <a:latin typeface="Gill Sans MT" panose="020B0502020104020203" pitchFamily="34" charset="0"/>
              </a:rPr>
              <a:t> technique and consequently </a:t>
            </a:r>
            <a:r>
              <a:rPr lang="en-US" dirty="0">
                <a:solidFill>
                  <a:srgbClr val="00B050"/>
                </a:solidFill>
                <a:latin typeface="Gill Sans MT" panose="020B0502020104020203" pitchFamily="34" charset="0"/>
              </a:rPr>
              <a:t>low sampling rate ADCs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n-US" dirty="0">
              <a:latin typeface="Gill Sans MT" panose="020B05020201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latin typeface="Gill Sans MT" panose="020B0502020104020203" pitchFamily="34" charset="0"/>
              </a:rPr>
              <a:t>Code Division Multiplexing (</a:t>
            </a:r>
            <a:r>
              <a:rPr lang="en-US" sz="2000" b="1" dirty="0">
                <a:solidFill>
                  <a:srgbClr val="0070C0"/>
                </a:solidFill>
                <a:latin typeface="Gill Sans MT" panose="020B0502020104020203" pitchFamily="34" charset="0"/>
              </a:rPr>
              <a:t>CDM</a:t>
            </a:r>
            <a:r>
              <a:rPr lang="en-US" sz="2000" b="1" dirty="0">
                <a:latin typeface="Gill Sans MT" panose="020B0502020104020203" pitchFamily="34" charset="0"/>
              </a:rPr>
              <a:t>)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>
                <a:latin typeface="Gill Sans MT" panose="020B0502020104020203" pitchFamily="34" charset="0"/>
              </a:rPr>
              <a:t>Intra-pulse coding: </a:t>
            </a:r>
            <a:r>
              <a:rPr lang="en-US" dirty="0">
                <a:solidFill>
                  <a:srgbClr val="C00000"/>
                </a:solidFill>
                <a:latin typeface="Gill Sans MT" panose="020B0502020104020203" pitchFamily="34" charset="0"/>
              </a:rPr>
              <a:t>high range sidelobes </a:t>
            </a:r>
            <a:r>
              <a:rPr lang="en-US" dirty="0">
                <a:latin typeface="Gill Sans MT" panose="020B0502020104020203" pitchFamily="34" charset="0"/>
              </a:rPr>
              <a:t>depending on the cross-correlation property of the code sequence. </a:t>
            </a:r>
            <a:r>
              <a:rPr lang="en-US" dirty="0">
                <a:solidFill>
                  <a:srgbClr val="C00000"/>
                </a:solidFill>
                <a:latin typeface="Gill Sans MT" panose="020B0502020104020203" pitchFamily="34" charset="0"/>
              </a:rPr>
              <a:t>High ADC sampling</a:t>
            </a:r>
            <a:r>
              <a:rPr lang="en-US" dirty="0">
                <a:latin typeface="Gill Sans MT" panose="020B0502020104020203" pitchFamily="34" charset="0"/>
              </a:rPr>
              <a:t> rate is required – </a:t>
            </a:r>
            <a:r>
              <a:rPr lang="en-US" dirty="0">
                <a:solidFill>
                  <a:srgbClr val="00B050"/>
                </a:solidFill>
                <a:latin typeface="Gill Sans MT" panose="020B0502020104020203" pitchFamily="34" charset="0"/>
              </a:rPr>
              <a:t>possibility to synthesize the equivalent FMCW and implemented by </a:t>
            </a:r>
            <a:r>
              <a:rPr lang="en-US" dirty="0" err="1">
                <a:solidFill>
                  <a:srgbClr val="00B050"/>
                </a:solidFill>
                <a:latin typeface="Gill Sans MT" panose="020B0502020104020203" pitchFamily="34" charset="0"/>
              </a:rPr>
              <a:t>dechirp</a:t>
            </a:r>
            <a:r>
              <a:rPr lang="en-US" dirty="0">
                <a:latin typeface="Gill Sans MT" panose="020B0502020104020203" pitchFamily="34" charset="0"/>
              </a:rPr>
              <a:t>. 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>
                <a:latin typeface="Gill Sans MT" panose="020B0502020104020203" pitchFamily="34" charset="0"/>
              </a:rPr>
              <a:t>Inter-pulse coding: causes that the </a:t>
            </a:r>
            <a:r>
              <a:rPr lang="en-US" dirty="0">
                <a:solidFill>
                  <a:srgbClr val="C00000"/>
                </a:solidFill>
                <a:latin typeface="Gill Sans MT" panose="020B0502020104020203" pitchFamily="34" charset="0"/>
              </a:rPr>
              <a:t>unambiguous PRF reduced </a:t>
            </a:r>
            <a:r>
              <a:rPr lang="en-US" dirty="0">
                <a:latin typeface="Gill Sans MT" panose="020B0502020104020203" pitchFamily="34" charset="0"/>
              </a:rPr>
              <a:t>by number of antennas- possibility to be implemented with </a:t>
            </a:r>
            <a:r>
              <a:rPr lang="en-US" dirty="0" err="1">
                <a:latin typeface="Gill Sans MT" panose="020B0502020104020203" pitchFamily="34" charset="0"/>
              </a:rPr>
              <a:t>dechirping</a:t>
            </a:r>
            <a:r>
              <a:rPr lang="en-US" dirty="0">
                <a:latin typeface="Gill Sans MT" panose="020B0502020104020203" pitchFamily="34" charset="0"/>
              </a:rPr>
              <a:t> technique and consequently </a:t>
            </a:r>
            <a:r>
              <a:rPr lang="en-US" dirty="0">
                <a:solidFill>
                  <a:srgbClr val="00B050"/>
                </a:solidFill>
                <a:latin typeface="Gill Sans MT" panose="020B0502020104020203" pitchFamily="34" charset="0"/>
              </a:rPr>
              <a:t>low sampling rate ADCs</a:t>
            </a:r>
            <a:endParaRPr lang="en-US" sz="20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C4C9013-A2AB-D51C-1859-697027390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858" y="239083"/>
            <a:ext cx="11362565" cy="4762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latin typeface="Gill Sans MT" panose="020B0502020104020203" pitchFamily="34" charset="77"/>
                <a:cs typeface="Arial"/>
              </a:rPr>
              <a:t>Waveform Design Problems</a:t>
            </a:r>
          </a:p>
        </p:txBody>
      </p:sp>
      <p:sp>
        <p:nvSpPr>
          <p:cNvPr id="9" name="Rectangle: Rounded Corners 43">
            <a:extLst>
              <a:ext uri="{FF2B5EF4-FFF2-40B4-BE49-F238E27FC236}">
                <a16:creationId xmlns:a16="http://schemas.microsoft.com/office/drawing/2014/main" id="{24DD8EA7-00AD-7C64-6C71-295C34EBEE8A}"/>
              </a:ext>
            </a:extLst>
          </p:cNvPr>
          <p:cNvSpPr/>
          <p:nvPr/>
        </p:nvSpPr>
        <p:spPr>
          <a:xfrm>
            <a:off x="32858" y="750050"/>
            <a:ext cx="5828214" cy="107807"/>
          </a:xfrm>
          <a:prstGeom prst="roundRect">
            <a:avLst>
              <a:gd name="adj" fmla="val 13031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9" name="Table 29">
                <a:extLst>
                  <a:ext uri="{FF2B5EF4-FFF2-40B4-BE49-F238E27FC236}">
                    <a16:creationId xmlns:a16="http://schemas.microsoft.com/office/drawing/2014/main" id="{39AAF779-3ECA-675D-CCD6-6A8A1ABFB9E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2858" y="945442"/>
              <a:ext cx="11809186" cy="601648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5284209">
                      <a:extLst>
                        <a:ext uri="{9D8B030D-6E8A-4147-A177-3AD203B41FA5}">
                          <a16:colId xmlns:a16="http://schemas.microsoft.com/office/drawing/2014/main" val="2949202613"/>
                        </a:ext>
                      </a:extLst>
                    </a:gridCol>
                    <a:gridCol w="6524977">
                      <a:extLst>
                        <a:ext uri="{9D8B030D-6E8A-4147-A177-3AD203B41FA5}">
                          <a16:colId xmlns:a16="http://schemas.microsoft.com/office/drawing/2014/main" val="1112074463"/>
                        </a:ext>
                      </a:extLst>
                    </a:gridCol>
                  </a:tblGrid>
                  <a:tr h="67005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Quantity </a:t>
                          </a:r>
                          <a:endParaRPr lang="en-US" sz="2400" dirty="0">
                            <a:latin typeface="Gill Sans MT" panose="020B0502020104020203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Mathematical Expression</a:t>
                          </a:r>
                          <a:endParaRPr lang="en-US" sz="2400" dirty="0">
                            <a:latin typeface="Gill Sans MT" panose="020B0502020104020203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63184574"/>
                      </a:ext>
                    </a:extLst>
                  </a:tr>
                  <a:tr h="875575">
                    <a:tc>
                      <a:txBody>
                        <a:bodyPr/>
                        <a:lstStyle/>
                        <a:p>
                          <a:r>
                            <a:rPr lang="en-US" sz="2400" dirty="0"/>
                            <a:t>Phase Code from antenna 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oMath>
                          </a14:m>
                          <a:endParaRPr lang="en-US" sz="2400" dirty="0">
                            <a:latin typeface="Gill Sans MT" panose="020B0502020104020203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87766223"/>
                      </a:ext>
                    </a:extLst>
                  </a:tr>
                  <a:tr h="918171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kern="1200" dirty="0">
                              <a:solidFill>
                                <a:schemeClr val="dk1"/>
                              </a:solidFill>
                            </a:rPr>
                            <a:t>Set of MIMO waveforms as a matrix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9374133"/>
                      </a:ext>
                    </a:extLst>
                  </a:tr>
                  <a:tr h="124518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kern="1200" dirty="0">
                              <a:solidFill>
                                <a:schemeClr val="dk1"/>
                              </a:solidFill>
                            </a:rPr>
                            <a:t>Autocorrelation between waveforms of </a:t>
                          </a:r>
                          <a:r>
                            <a:rPr lang="en-US" sz="2400" dirty="0"/>
                            <a:t>antenna 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sz="2400" kern="1200" dirty="0">
                              <a:solidFill>
                                <a:schemeClr val="dk1"/>
                              </a:solidFill>
                            </a:rPr>
                            <a:t> and antenna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kern="1200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oMath>
                          </a14:m>
                          <a:endParaRPr lang="en-US" sz="2400" kern="1200" dirty="0">
                            <a:solidFill>
                              <a:schemeClr val="dk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8126654"/>
                      </a:ext>
                    </a:extLst>
                  </a:tr>
                  <a:tr h="115374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kern="1200" dirty="0">
                              <a:solidFill>
                                <a:schemeClr val="dk1"/>
                              </a:solidFill>
                            </a:rPr>
                            <a:t>ISL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62309345"/>
                      </a:ext>
                    </a:extLst>
                  </a:tr>
                  <a:tr h="115374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kern="1200" dirty="0">
                              <a:solidFill>
                                <a:schemeClr val="dk1"/>
                              </a:solidFill>
                            </a:rPr>
                            <a:t>PSL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194255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9" name="Table 29">
                <a:extLst>
                  <a:ext uri="{FF2B5EF4-FFF2-40B4-BE49-F238E27FC236}">
                    <a16:creationId xmlns:a16="http://schemas.microsoft.com/office/drawing/2014/main" id="{39AAF779-3ECA-675D-CCD6-6A8A1ABFB9E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01383900"/>
                  </p:ext>
                </p:extLst>
              </p:nvPr>
            </p:nvGraphicFramePr>
            <p:xfrm>
              <a:off x="32858" y="945442"/>
              <a:ext cx="11809186" cy="601648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5284209">
                      <a:extLst>
                        <a:ext uri="{9D8B030D-6E8A-4147-A177-3AD203B41FA5}">
                          <a16:colId xmlns:a16="http://schemas.microsoft.com/office/drawing/2014/main" val="2949202613"/>
                        </a:ext>
                      </a:extLst>
                    </a:gridCol>
                    <a:gridCol w="6524977">
                      <a:extLst>
                        <a:ext uri="{9D8B030D-6E8A-4147-A177-3AD203B41FA5}">
                          <a16:colId xmlns:a16="http://schemas.microsoft.com/office/drawing/2014/main" val="1112074463"/>
                        </a:ext>
                      </a:extLst>
                    </a:gridCol>
                  </a:tblGrid>
                  <a:tr h="67005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Quantity </a:t>
                          </a:r>
                          <a:endParaRPr lang="en-US" sz="2400" dirty="0">
                            <a:latin typeface="Gill Sans MT" panose="020B0502020104020203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Mathematical Expression</a:t>
                          </a:r>
                          <a:endParaRPr lang="en-US" sz="2400" dirty="0">
                            <a:latin typeface="Gill Sans MT" panose="020B0502020104020203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63184574"/>
                      </a:ext>
                    </a:extLst>
                  </a:tr>
                  <a:tr h="87557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15" t="-77083" r="-123991" b="-51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87766223"/>
                      </a:ext>
                    </a:extLst>
                  </a:tr>
                  <a:tr h="918171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kern="1200" dirty="0">
                              <a:solidFill>
                                <a:schemeClr val="dk1"/>
                              </a:solidFill>
                            </a:rPr>
                            <a:t>Set of MIMO waveforms as a matrix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9374133"/>
                      </a:ext>
                    </a:extLst>
                  </a:tr>
                  <a:tr h="124518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15" t="-199020" r="-123991" b="-186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8126654"/>
                      </a:ext>
                    </a:extLst>
                  </a:tr>
                  <a:tr h="115374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kern="1200" dirty="0">
                              <a:solidFill>
                                <a:schemeClr val="dk1"/>
                              </a:solidFill>
                            </a:rPr>
                            <a:t>ISL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62309345"/>
                      </a:ext>
                    </a:extLst>
                  </a:tr>
                  <a:tr h="115374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kern="1200" dirty="0">
                              <a:solidFill>
                                <a:schemeClr val="dk1"/>
                              </a:solidFill>
                            </a:rPr>
                            <a:t>PSL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1942550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A9B0C4F-8283-6FA2-3747-D406C5EAD0D6}"/>
                  </a:ext>
                </a:extLst>
              </p:cNvPr>
              <p:cNvSpPr/>
              <p:nvPr/>
            </p:nvSpPr>
            <p:spPr>
              <a:xfrm>
                <a:off x="5330564" y="1688841"/>
                <a:ext cx="553709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400" b="0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ctrlP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b="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4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  <m:r>
                                    <a:rPr lang="en-US" sz="2400" b="0" i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24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b="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4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d>
                                  <m:r>
                                    <a:rPr lang="en-US" sz="2400" b="0" i="0">
                                      <a:latin typeface="Cambria Math" panose="02040503050406030204" pitchFamily="18" charset="0"/>
                                    </a:rPr>
                                    <m:t>, …., </m:t>
                                  </m:r>
                                  <m:sSub>
                                    <m:sSubPr>
                                      <m:ctrlPr>
                                        <a:rPr lang="en-US" sz="24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b="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  <m:r>
                                    <a:rPr lang="en-US" sz="2400" b="0" i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400" b="0" i="0">
                          <a:latin typeface="Cambria Math" panose="02040503050406030204" pitchFamily="18" charset="0"/>
                        </a:rPr>
                        <m:t> ∈</m:t>
                      </m:r>
                      <m:sSup>
                        <m:sSupPr>
                          <m:ctrlPr>
                            <a:rPr lang="en-US" sz="2400" b="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0">
                              <a:latin typeface="Cambria Math" panose="02040503050406030204" pitchFamily="18" charset="0"/>
                            </a:rPr>
                            <m:t>ℂ</m:t>
                          </m:r>
                        </m:e>
                        <m:sup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</m:sSup>
                      <m:r>
                        <a:rPr lang="en-US" sz="2400" b="0" i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A9B0C4F-8283-6FA2-3747-D406C5EAD0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0564" y="1688841"/>
                <a:ext cx="5537093" cy="461665"/>
              </a:xfrm>
              <a:prstGeom prst="rect">
                <a:avLst/>
              </a:prstGeom>
              <a:blipFill>
                <a:blip r:embed="rId3"/>
                <a:stretch>
                  <a:fillRect t="-130263" b="-194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219023F-D789-1DC6-CBF1-397CFCFD3AD4}"/>
                  </a:ext>
                </a:extLst>
              </p:cNvPr>
              <p:cNvSpPr/>
              <p:nvPr/>
            </p:nvSpPr>
            <p:spPr>
              <a:xfrm>
                <a:off x="5330564" y="2692035"/>
                <a:ext cx="5298695" cy="5198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𝑿</m:t>
                      </m:r>
                      <m:r>
                        <a:rPr lang="en-US" sz="2400" b="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400" b="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0">
                              <a:latin typeface="Cambria Math" panose="02040503050406030204" pitchFamily="18" charset="0"/>
                            </a:rPr>
                            <m:t>,  </m:t>
                          </m:r>
                          <m:sSub>
                            <m:sSubPr>
                              <m:ctrlPr>
                                <a:rPr lang="en-US" sz="24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400" b="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0">
                              <a:latin typeface="Cambria Math" panose="02040503050406030204" pitchFamily="18" charset="0"/>
                            </a:rPr>
                            <m:t>,  . . .  , </m:t>
                          </m:r>
                          <m:sSub>
                            <m:sSubPr>
                              <m:ctrlPr>
                                <a:rPr lang="en-US" sz="24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  <m:r>
                        <a:rPr lang="en-US" sz="2400" b="0" i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2400" b="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0">
                              <a:latin typeface="Cambria Math" panose="02040503050406030204" pitchFamily="18" charset="0"/>
                            </a:rPr>
                            <m:t>ℂ</m:t>
                          </m:r>
                        </m:e>
                        <m:sup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0">
                              <a:latin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sz="24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219023F-D789-1DC6-CBF1-397CFCFD3A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0564" y="2692035"/>
                <a:ext cx="5298695" cy="51982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BFD5A6B-CDE7-5A3E-9E04-AB0380017C3F}"/>
                  </a:ext>
                </a:extLst>
              </p:cNvPr>
              <p:cNvSpPr/>
              <p:nvPr/>
            </p:nvSpPr>
            <p:spPr>
              <a:xfrm>
                <a:off x="5330564" y="3429000"/>
                <a:ext cx="5766066" cy="11382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𝑚𝑙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  <m:sup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nary>
                      <m:r>
                        <a:rPr lang="en-US" sz="240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𝑙𝑚</m:t>
                          </m:r>
                        </m:sub>
                        <m:sup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BFD5A6B-CDE7-5A3E-9E04-AB0380017C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0564" y="3429000"/>
                <a:ext cx="5766066" cy="11382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FAC6736-4A36-B1B7-AFB8-FE071F535856}"/>
                  </a:ext>
                </a:extLst>
              </p:cNvPr>
              <p:cNvSpPr/>
              <p:nvPr/>
            </p:nvSpPr>
            <p:spPr>
              <a:xfrm>
                <a:off x="5648036" y="4723222"/>
                <a:ext cx="5376408" cy="11536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undOvr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sup>
                        <m:e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eqArr>
                                <m:eqArr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&amp;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=−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+1 </m:t>
                                  </m:r>
                                </m:e>
                                <m:e>
                                  <m: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&amp;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≠0</m:t>
                                  </m:r>
                                </m:e>
                              </m:eqAr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𝑚𝑚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sz="2000" i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eqArr>
                            <m:eqArr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  <m:e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eqArr>
                        </m:sub>
                        <m:sup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sup>
                        <m:e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eqArr>
                                <m:eqArr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&amp;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=−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+1 </m:t>
                                  </m:r>
                                </m:e>
                                <m:e>
                                  <m: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&amp;</m:t>
                                  </m:r>
                                </m:e>
                              </m:eqAr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𝑚𝑙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sz="20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sz="2000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FAC6736-4A36-B1B7-AFB8-FE071F5358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8036" y="4723222"/>
                <a:ext cx="5376408" cy="115364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9A343F1-A87F-4DA0-5D9D-38E38F0AAEDB}"/>
                  </a:ext>
                </a:extLst>
              </p:cNvPr>
              <p:cNvSpPr/>
              <p:nvPr/>
            </p:nvSpPr>
            <p:spPr>
              <a:xfrm>
                <a:off x="6068279" y="6007581"/>
                <a:ext cx="4956165" cy="6908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i="0"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 i="0">
                                          <a:latin typeface="Cambria Math" panose="02040503050406030204" pitchFamily="18" charset="0"/>
                                        </a:rPr>
                                        <m:t>max</m:t>
                                      </m:r>
                                    </m:e>
                                    <m:lim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lim>
                                  </m:limLow>
                                </m:fName>
                                <m:e>
                                  <m:func>
                                    <m:func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limLow>
                                        <m:limLow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limLow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 i="0">
                                              <a:latin typeface="Cambria Math" panose="02040503050406030204" pitchFamily="18" charset="0"/>
                                            </a:rPr>
                                            <m:t>max</m:t>
                                          </m:r>
                                        </m:e>
                                        <m:lim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en-US" sz="2000" i="0">
                                              <a:latin typeface="Cambria Math" panose="02040503050406030204" pitchFamily="18" charset="0"/>
                                            </a:rPr>
                                            <m:t>≠0</m:t>
                                          </m:r>
                                        </m:lim>
                                      </m:limLow>
                                    </m:fName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  <m:t>𝑚𝑚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</m:func>
                                </m:e>
                              </m:func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 ,</m:t>
                              </m:r>
                              <m:func>
                                <m:func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 i="0">
                                          <a:latin typeface="Cambria Math" panose="02040503050406030204" pitchFamily="18" charset="0"/>
                                        </a:rPr>
                                        <m:t>max</m:t>
                                      </m:r>
                                    </m:e>
                                    <m:lim>
                                      <m:eqArr>
                                        <m:eqArr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eqArrPr>
                                        <m:e>
                                          <m:r>
                                            <a:rPr lang="en-US" sz="2000" i="0">
                                              <a:latin typeface="Cambria Math" panose="02040503050406030204" pitchFamily="18" charset="0"/>
                                            </a:rPr>
                                            <m:t>&amp;</m:t>
                                          </m:r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  <m:r>
                                            <a:rPr lang="en-US" sz="2000" i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e>
                                        <m:e>
                                          <m:r>
                                            <a:rPr lang="en-US" sz="2000" i="0">
                                              <a:latin typeface="Cambria Math" panose="02040503050406030204" pitchFamily="18" charset="0"/>
                                            </a:rPr>
                                            <m:t>&amp;</m:t>
                                          </m:r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  <m:r>
                                            <a:rPr lang="en-US" sz="2000" i="0">
                                              <a:latin typeface="Cambria Math" panose="02040503050406030204" pitchFamily="18" charset="0"/>
                                            </a:rPr>
                                            <m:t>≠</m:t>
                                          </m:r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e>
                                      </m:eqArr>
                                    </m:lim>
                                  </m:limLow>
                                </m:fName>
                                <m:e>
                                  <m:func>
                                    <m:func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limLow>
                                        <m:limLow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limLow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 i="0">
                                              <a:latin typeface="Cambria Math" panose="02040503050406030204" pitchFamily="18" charset="0"/>
                                            </a:rPr>
                                            <m:t>max</m:t>
                                          </m:r>
                                        </m:e>
                                        <m:lim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lim>
                                      </m:limLow>
                                    </m:fName>
                                    <m:e>
                                      <m:r>
                                        <a:rPr lang="en-US" sz="2000" i="0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𝑚𝑙</m:t>
                                          </m:r>
                                        </m:sub>
                                      </m:sSub>
                                      <m:r>
                                        <a:rPr lang="en-US" sz="2000" i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sz="2000" i="0">
                                          <a:latin typeface="Cambria Math" panose="02040503050406030204" pitchFamily="18" charset="0"/>
                                        </a:rPr>
                                        <m:t>)|</m:t>
                                      </m:r>
                                    </m:e>
                                  </m:func>
                                </m:e>
                              </m:func>
                            </m:e>
                          </m:d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9A343F1-A87F-4DA0-5D9D-38E38F0AAE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8279" y="6007581"/>
                <a:ext cx="4956165" cy="690830"/>
              </a:xfrm>
              <a:prstGeom prst="rect">
                <a:avLst/>
              </a:prstGeom>
              <a:blipFill>
                <a:blip r:embed="rId7"/>
                <a:stretch>
                  <a:fillRect b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18B55749-0A21-635D-07DA-0260D0BF2492}"/>
              </a:ext>
            </a:extLst>
          </p:cNvPr>
          <p:cNvSpPr>
            <a:spLocks noGrp="1"/>
          </p:cNvSpPr>
          <p:nvPr/>
        </p:nvSpPr>
        <p:spPr>
          <a:xfrm rot="20916621">
            <a:off x="2264266" y="3273038"/>
            <a:ext cx="5051941" cy="12575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C00000"/>
                </a:solidFill>
                <a:latin typeface="Gill Sans MT" panose="020B0502020104020203" pitchFamily="34" charset="0"/>
              </a:rPr>
              <a:t>Constraints </a:t>
            </a:r>
          </a:p>
          <a:p>
            <a:pPr lvl="1"/>
            <a:r>
              <a:rPr lang="en-US" sz="2400" dirty="0">
                <a:latin typeface="Gill Sans MT" panose="020B0502020104020203" pitchFamily="34" charset="0"/>
              </a:rPr>
              <a:t>Similar to SISO</a:t>
            </a:r>
            <a:endParaRPr lang="en-US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29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ACDCB-0E94-B2ED-3BDC-C1862CACE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F2F5F5A-07C0-48BD-821D-2EE87CE14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858" y="239083"/>
            <a:ext cx="11362565" cy="4762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latin typeface="Gill Sans MT" panose="020B0502020104020203" pitchFamily="34" charset="77"/>
                <a:cs typeface="Arial"/>
              </a:rPr>
              <a:t>Summary</a:t>
            </a:r>
          </a:p>
        </p:txBody>
      </p:sp>
      <p:sp>
        <p:nvSpPr>
          <p:cNvPr id="9" name="Rectangle: Rounded Corners 43">
            <a:extLst>
              <a:ext uri="{FF2B5EF4-FFF2-40B4-BE49-F238E27FC236}">
                <a16:creationId xmlns:a16="http://schemas.microsoft.com/office/drawing/2014/main" id="{89B72D3C-0FEC-CFA6-69A3-8F243741566E}"/>
              </a:ext>
            </a:extLst>
          </p:cNvPr>
          <p:cNvSpPr/>
          <p:nvPr/>
        </p:nvSpPr>
        <p:spPr>
          <a:xfrm>
            <a:off x="32858" y="750050"/>
            <a:ext cx="5828214" cy="107807"/>
          </a:xfrm>
          <a:prstGeom prst="roundRect">
            <a:avLst>
              <a:gd name="adj" fmla="val 13031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E2FEE1-3CCD-8F9B-746D-DEE58F808326}"/>
              </a:ext>
            </a:extLst>
          </p:cNvPr>
          <p:cNvSpPr/>
          <p:nvPr/>
        </p:nvSpPr>
        <p:spPr>
          <a:xfrm>
            <a:off x="282622" y="1644505"/>
            <a:ext cx="11718878" cy="295465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800" dirty="0">
                <a:latin typeface="Gill Sans MT" panose="020B0502020104020203" pitchFamily="34" charset="0"/>
              </a:rPr>
              <a:t> Waveform design enables enhanced performance in multiple use cases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800" dirty="0">
                <a:latin typeface="Gill Sans MT" panose="020B0502020104020203" pitchFamily="34" charset="0"/>
              </a:rPr>
              <a:t> Difficult optimization problems </a:t>
            </a:r>
            <a:r>
              <a:rPr lang="en-US" sz="2800" dirty="0">
                <a:latin typeface="Gill Sans MT" panose="020B0502020104020203" pitchFamily="34" charset="0"/>
                <a:sym typeface="Wingdings" panose="05000000000000000000" pitchFamily="2" charset="2"/>
              </a:rPr>
              <a:t> motivates use of novel iterative techniques</a:t>
            </a:r>
          </a:p>
          <a:p>
            <a:pPr marL="800100" lvl="1" indent="-3429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400" dirty="0">
                <a:latin typeface="Gill Sans MT" panose="020B0502020104020203" pitchFamily="34" charset="0"/>
                <a:sym typeface="Wingdings" panose="05000000000000000000" pitchFamily="2" charset="2"/>
              </a:rPr>
              <a:t> Data driven?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400" dirty="0">
                <a:latin typeface="Gill Sans MT" panose="020B0502020104020203" pitchFamily="34" charset="0"/>
                <a:sym typeface="Wingdings" panose="05000000000000000000" pitchFamily="2" charset="2"/>
              </a:rPr>
              <a:t> </a:t>
            </a:r>
            <a:r>
              <a:rPr lang="en-US" sz="2800" dirty="0">
                <a:latin typeface="Gill Sans MT" panose="020B0502020104020203" pitchFamily="34" charset="0"/>
                <a:sym typeface="Wingdings" panose="05000000000000000000" pitchFamily="2" charset="2"/>
              </a:rPr>
              <a:t>Have not looked in detail at MIMO/ ISAC/ RIS.</a:t>
            </a:r>
            <a:endParaRPr lang="en-US" sz="2800" dirty="0">
              <a:latin typeface="Gill Sans MT" panose="020B05020201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0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72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69E8BDCD-2471-9442-BCD7-97631C6741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221" y="117596"/>
            <a:ext cx="7485283" cy="476250"/>
          </a:xfrm>
          <a:solidFill>
            <a:schemeClr val="bg2"/>
          </a:solidFill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latin typeface="Gill Sans MT" panose="020B0502020104020203" pitchFamily="34" charset="77"/>
                <a:cs typeface="Arial"/>
              </a:rPr>
              <a:t>SPARC Track record </a:t>
            </a:r>
            <a:endParaRPr lang="en-US" sz="3200" dirty="0">
              <a:latin typeface="Gill Sans MT" panose="020B0502020104020203" pitchFamily="34" charset="77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2093" y="508241"/>
            <a:ext cx="8570453" cy="631777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1200" b="1" dirty="0">
                <a:latin typeface="Arial"/>
                <a:cs typeface="Arial"/>
              </a:rPr>
              <a:t> </a:t>
            </a:r>
            <a:r>
              <a:rPr lang="en-US" sz="1800" b="1" dirty="0">
                <a:latin typeface="Gill Sans MT" panose="020B0502020104020203" pitchFamily="34" charset="77"/>
                <a:cs typeface="Arial"/>
              </a:rPr>
              <a:t>Projects</a:t>
            </a:r>
            <a:endParaRPr lang="en-US" sz="1200" dirty="0">
              <a:latin typeface="Gill Sans MT" panose="020B0502020104020203" pitchFamily="34" charset="77"/>
              <a:cs typeface="Arial"/>
            </a:endParaRP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1200" b="1" dirty="0">
                <a:latin typeface="Gill Sans MT" panose="020B0502020104020203" pitchFamily="34" charset="77"/>
                <a:cs typeface="Arial"/>
              </a:rPr>
              <a:t> 2</a:t>
            </a:r>
            <a:r>
              <a:rPr lang="en-US" sz="1200" dirty="0">
                <a:latin typeface="Gill Sans MT" panose="020B0502020104020203" pitchFamily="34" charset="77"/>
                <a:cs typeface="Arial"/>
              </a:rPr>
              <a:t> EC (ERC Advanced &amp; ERC Proof-of-Concept) 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1200" b="1" dirty="0">
                <a:latin typeface="Gill Sans MT" panose="020B0502020104020203" pitchFamily="34" charset="77"/>
                <a:cs typeface="Arial"/>
              </a:rPr>
              <a:t> 6</a:t>
            </a:r>
            <a:r>
              <a:rPr lang="en-US" sz="1200" dirty="0">
                <a:latin typeface="Gill Sans MT" panose="020B0502020104020203" pitchFamily="34" charset="77"/>
                <a:cs typeface="Arial"/>
              </a:rPr>
              <a:t> National projects – Fundamental Research (1 bilateral with Germany),  </a:t>
            </a:r>
            <a:r>
              <a:rPr lang="en-US" sz="1200" b="1" dirty="0">
                <a:latin typeface="Gill Sans MT" panose="020B0502020104020203" pitchFamily="34" charset="77"/>
                <a:cs typeface="Arial"/>
              </a:rPr>
              <a:t> 2</a:t>
            </a:r>
            <a:r>
              <a:rPr lang="en-US" sz="1200" dirty="0">
                <a:latin typeface="Gill Sans MT" panose="020B0502020104020203" pitchFamily="34" charset="77"/>
                <a:cs typeface="Arial"/>
              </a:rPr>
              <a:t> National projects – Collaboration with Industry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1200" b="1" dirty="0">
                <a:latin typeface="Gill Sans MT" panose="020B0502020104020203" pitchFamily="34" charset="77"/>
                <a:cs typeface="Arial"/>
              </a:rPr>
              <a:t> 1</a:t>
            </a:r>
            <a:r>
              <a:rPr lang="en-US" sz="1200" dirty="0">
                <a:latin typeface="Gill Sans MT" panose="020B0502020104020203" pitchFamily="34" charset="77"/>
                <a:cs typeface="Arial"/>
              </a:rPr>
              <a:t> US Airforce Overseas Research Lab Grant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1200" dirty="0">
                <a:latin typeface="Gill Sans MT" panose="020B0502020104020203" pitchFamily="34" charset="77"/>
                <a:cs typeface="Arial"/>
              </a:rPr>
              <a:t>  </a:t>
            </a:r>
            <a:r>
              <a:rPr lang="en-US" sz="1800" b="1" dirty="0">
                <a:latin typeface="Gill Sans MT" panose="020B0502020104020203" pitchFamily="34" charset="77"/>
                <a:cs typeface="Arial"/>
              </a:rPr>
              <a:t>Personnel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1200" dirty="0">
                <a:latin typeface="Gill Sans MT" panose="020B0502020104020203" pitchFamily="34" charset="77"/>
                <a:cs typeface="Arial"/>
              </a:rPr>
              <a:t>19 @ End of current hiring:  10 PhD, 4 Post Docs, 2 Research Scientists,  1 Developers, 1 Research Fellow, 1 Assistant Prof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1200" dirty="0">
                <a:latin typeface="Gill Sans MT" panose="020B0502020104020203" pitchFamily="34" charset="77"/>
                <a:cs typeface="Arial"/>
              </a:rPr>
              <a:t>Alumni : Academia (Prof UIC USA, Research Fellow NTU-Singapore), Industry (Valeo, </a:t>
            </a:r>
            <a:r>
              <a:rPr lang="en-US" sz="1200" dirty="0" err="1">
                <a:latin typeface="Gill Sans MT" panose="020B0502020104020203" pitchFamily="34" charset="77"/>
                <a:cs typeface="Arial"/>
              </a:rPr>
              <a:t>Barkhausen</a:t>
            </a:r>
            <a:r>
              <a:rPr lang="en-US" sz="1200" dirty="0">
                <a:latin typeface="Gill Sans MT" panose="020B0502020104020203" pitchFamily="34" charset="77"/>
                <a:cs typeface="Arial"/>
              </a:rPr>
              <a:t>, </a:t>
            </a:r>
            <a:r>
              <a:rPr lang="en-US" sz="1200" dirty="0" err="1">
                <a:latin typeface="Gill Sans MT" panose="020B0502020104020203" pitchFamily="34" charset="77"/>
                <a:cs typeface="Arial"/>
              </a:rPr>
              <a:t>Amphinicy</a:t>
            </a:r>
            <a:r>
              <a:rPr lang="en-US" sz="1200" dirty="0">
                <a:latin typeface="Gill Sans MT" panose="020B0502020104020203" pitchFamily="34" charset="77"/>
                <a:cs typeface="Arial"/>
              </a:rPr>
              <a:t>, IEE)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1200" dirty="0">
                <a:latin typeface="Gill Sans MT" panose="020B0502020104020203" pitchFamily="34" charset="77"/>
                <a:cs typeface="Arial"/>
              </a:rPr>
              <a:t>Members from academia, industry (Embraer, Continental, ..)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1200" b="1" dirty="0">
                <a:latin typeface="Gill Sans MT" panose="020B0502020104020203" pitchFamily="34" charset="77"/>
                <a:cs typeface="Arial"/>
              </a:rPr>
              <a:t> </a:t>
            </a:r>
            <a:r>
              <a:rPr lang="en-US" sz="1800" b="1" dirty="0">
                <a:latin typeface="Gill Sans MT" panose="020B0502020104020203" pitchFamily="34" charset="77"/>
                <a:cs typeface="Arial"/>
              </a:rPr>
              <a:t>Dissemination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1200" b="1" dirty="0">
                <a:latin typeface="Gill Sans MT" panose="020B0502020104020203" pitchFamily="34" charset="77"/>
                <a:cs typeface="Arial"/>
              </a:rPr>
              <a:t>3 </a:t>
            </a:r>
            <a:r>
              <a:rPr lang="en-US" sz="1200" dirty="0">
                <a:latin typeface="Gill Sans MT" panose="020B0502020104020203" pitchFamily="34" charset="77"/>
                <a:cs typeface="Arial"/>
              </a:rPr>
              <a:t>Edited Books / &gt; </a:t>
            </a:r>
            <a:r>
              <a:rPr lang="en-US" sz="1200" b="1" dirty="0">
                <a:latin typeface="Gill Sans MT" panose="020B0502020104020203" pitchFamily="34" charset="77"/>
                <a:cs typeface="Arial"/>
              </a:rPr>
              <a:t>30 </a:t>
            </a:r>
            <a:r>
              <a:rPr lang="en-US" sz="1200" dirty="0">
                <a:latin typeface="Gill Sans MT" panose="020B0502020104020203" pitchFamily="34" charset="77"/>
                <a:cs typeface="Arial"/>
              </a:rPr>
              <a:t>Journals / </a:t>
            </a:r>
            <a:r>
              <a:rPr lang="en-US" sz="1200" b="1" dirty="0">
                <a:latin typeface="Gill Sans MT" panose="020B0502020104020203" pitchFamily="34" charset="77"/>
                <a:cs typeface="Arial"/>
              </a:rPr>
              <a:t>5 </a:t>
            </a:r>
            <a:r>
              <a:rPr lang="en-US" sz="1200" dirty="0">
                <a:latin typeface="Gill Sans MT" panose="020B0502020104020203" pitchFamily="34" charset="77"/>
                <a:cs typeface="Arial"/>
              </a:rPr>
              <a:t>Book Chapters / </a:t>
            </a:r>
            <a:r>
              <a:rPr lang="en-US" sz="1200" b="1" dirty="0">
                <a:latin typeface="Gill Sans MT" panose="020B0502020104020203" pitchFamily="34" charset="77"/>
                <a:cs typeface="Arial"/>
              </a:rPr>
              <a:t>&gt;50 </a:t>
            </a:r>
            <a:r>
              <a:rPr lang="en-US" sz="1200" dirty="0">
                <a:latin typeface="Gill Sans MT" panose="020B0502020104020203" pitchFamily="34" charset="77"/>
                <a:cs typeface="Arial"/>
              </a:rPr>
              <a:t>Conferences, </a:t>
            </a:r>
            <a:r>
              <a:rPr lang="en-US" sz="1200" b="1" dirty="0">
                <a:latin typeface="Gill Sans MT" panose="020B0502020104020203" pitchFamily="34" charset="77"/>
                <a:cs typeface="Arial"/>
              </a:rPr>
              <a:t>6 </a:t>
            </a:r>
            <a:r>
              <a:rPr lang="en-US" sz="1200" dirty="0">
                <a:latin typeface="Gill Sans MT" panose="020B0502020104020203" pitchFamily="34" charset="77"/>
                <a:cs typeface="Arial"/>
              </a:rPr>
              <a:t>patents</a:t>
            </a:r>
            <a:endParaRPr lang="en-US" sz="1200" dirty="0">
              <a:latin typeface="Gill Sans MT" panose="020B0502020104020203" pitchFamily="34" charset="77"/>
            </a:endParaRP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1200" b="1" dirty="0">
                <a:latin typeface="Gill Sans MT" panose="020B0502020104020203" pitchFamily="34" charset="77"/>
                <a:cs typeface="Arial"/>
              </a:rPr>
              <a:t>Tutorials</a:t>
            </a:r>
            <a:r>
              <a:rPr lang="en-US" sz="1200" dirty="0">
                <a:latin typeface="Gill Sans MT" panose="020B0502020104020203" pitchFamily="34" charset="77"/>
                <a:cs typeface="Arial"/>
              </a:rPr>
              <a:t>:</a:t>
            </a:r>
            <a:r>
              <a:rPr lang="en-US" sz="1200" b="1" dirty="0">
                <a:latin typeface="Gill Sans MT" panose="020B0502020104020203" pitchFamily="34" charset="77"/>
                <a:cs typeface="Arial"/>
              </a:rPr>
              <a:t> </a:t>
            </a:r>
            <a:r>
              <a:rPr lang="en-US" sz="1200" dirty="0">
                <a:latin typeface="Gill Sans MT" panose="020B0502020104020203" pitchFamily="34" charset="77"/>
                <a:cs typeface="Arial"/>
              </a:rPr>
              <a:t>15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1200" b="1" dirty="0">
                <a:latin typeface="Gill Sans MT" panose="020B0502020104020203" pitchFamily="34" charset="77"/>
                <a:cs typeface="Arial"/>
              </a:rPr>
              <a:t>Prototype Demonstrations: </a:t>
            </a:r>
            <a:r>
              <a:rPr lang="en-US" sz="1200" dirty="0">
                <a:latin typeface="Gill Sans MT" panose="020B0502020104020203" pitchFamily="34" charset="77"/>
                <a:cs typeface="Arial"/>
              </a:rPr>
              <a:t>5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1200" b="1" dirty="0">
                <a:latin typeface="Gill Sans MT" panose="020B0502020104020203" pitchFamily="34" charset="77"/>
                <a:cs typeface="Arial"/>
              </a:rPr>
              <a:t> </a:t>
            </a:r>
            <a:r>
              <a:rPr lang="en-US" sz="1800" b="1" dirty="0">
                <a:latin typeface="Gill Sans MT" panose="020B0502020104020203" pitchFamily="34" charset="77"/>
                <a:cs typeface="Arial"/>
              </a:rPr>
              <a:t>Interaction with industry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,Sans-Serif" panose="05000000000000000000" pitchFamily="2" charset="2"/>
              <a:buChar char="q"/>
            </a:pPr>
            <a:r>
              <a:rPr lang="en-US" sz="1200" dirty="0">
                <a:latin typeface="Gill Sans MT" panose="020B0502020104020203" pitchFamily="34" charset="77"/>
                <a:cs typeface="Arial"/>
              </a:rPr>
              <a:t>Actively leading the </a:t>
            </a:r>
            <a:r>
              <a:rPr lang="en-US" sz="1200" b="1" dirty="0">
                <a:latin typeface="Gill Sans MT" panose="020B0502020104020203" pitchFamily="34" charset="77"/>
                <a:cs typeface="Arial"/>
              </a:rPr>
              <a:t>strategic partnership with IEE </a:t>
            </a:r>
            <a:r>
              <a:rPr lang="en-US" sz="1200" dirty="0">
                <a:latin typeface="Gill Sans MT" panose="020B0502020104020203" pitchFamily="34" charset="77"/>
                <a:cs typeface="Arial"/>
              </a:rPr>
              <a:t>(</a:t>
            </a:r>
            <a:r>
              <a:rPr lang="en-US" sz="1200" dirty="0">
                <a:latin typeface="Gill Sans MT" panose="020B0502020104020203" pitchFamily="34" charset="77"/>
                <a:cs typeface="Arial"/>
                <a:hlinkClick r:id="rId2"/>
              </a:rPr>
              <a:t>www.iee.lu</a:t>
            </a:r>
            <a:r>
              <a:rPr lang="en-US" sz="1200" dirty="0">
                <a:latin typeface="Gill Sans MT" panose="020B0502020104020203" pitchFamily="34" charset="77"/>
                <a:cs typeface="Arial"/>
              </a:rPr>
              <a:t> ) </a:t>
            </a:r>
            <a:r>
              <a:rPr lang="en-US" sz="1200" b="1" dirty="0">
                <a:latin typeface="Gill Sans MT" panose="020B0502020104020203" pitchFamily="34" charset="77"/>
                <a:cs typeface="Arial"/>
              </a:rPr>
              <a:t>since 2015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,Sans-Serif" panose="05000000000000000000" pitchFamily="2" charset="2"/>
              <a:buChar char="q"/>
            </a:pPr>
            <a:r>
              <a:rPr lang="en-US" sz="1200" b="1" dirty="0">
                <a:latin typeface="Gill Sans MT" panose="020B0502020104020203" pitchFamily="34" charset="77"/>
                <a:cs typeface="Arial"/>
              </a:rPr>
              <a:t>8 industry PhD students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,Sans-Serif" panose="05000000000000000000" pitchFamily="2" charset="2"/>
              <a:buChar char="q"/>
            </a:pPr>
            <a:r>
              <a:rPr lang="en-US" sz="1200" b="1" dirty="0">
                <a:latin typeface="Gill Sans MT" panose="020B0502020104020203" pitchFamily="34" charset="77"/>
                <a:cs typeface="Arial"/>
              </a:rPr>
              <a:t>2 National Projects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1200" b="1" dirty="0">
                <a:latin typeface="Gill Sans MT" panose="020B0502020104020203" pitchFamily="34" charset="77"/>
                <a:cs typeface="Arial"/>
              </a:rPr>
              <a:t> </a:t>
            </a:r>
            <a:r>
              <a:rPr lang="en-US" sz="1800" b="1" dirty="0">
                <a:latin typeface="Gill Sans MT" panose="020B0502020104020203" pitchFamily="34" charset="77"/>
                <a:cs typeface="Arial"/>
              </a:rPr>
              <a:t>Distinctions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1200" dirty="0">
                <a:latin typeface="Gill Sans MT" panose="020B0502020104020203" pitchFamily="34" charset="77"/>
                <a:cs typeface="Arial"/>
              </a:rPr>
              <a:t>Special mention : Barry Carlton Award from IEEE TAES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1200" dirty="0">
                <a:latin typeface="Gill Sans MT" panose="020B0502020104020203" pitchFamily="34" charset="77"/>
                <a:cs typeface="Arial"/>
              </a:rPr>
              <a:t>Student paper finalists IEEE Radar Conference 2019, 2025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1200" dirty="0">
                <a:latin typeface="Gill Sans MT" panose="020B0502020104020203" pitchFamily="34" charset="77"/>
                <a:cs typeface="Arial"/>
              </a:rPr>
              <a:t>Best Thesis Award for Vital Sign Monitoring, University of Luxembourg, 2023</a:t>
            </a:r>
          </a:p>
        </p:txBody>
      </p:sp>
      <p:pic>
        <p:nvPicPr>
          <p:cNvPr id="1026" name="Picture 2" descr="Cover">
            <a:extLst>
              <a:ext uri="{FF2B5EF4-FFF2-40B4-BE49-F238E27FC236}">
                <a16:creationId xmlns:a16="http://schemas.microsoft.com/office/drawing/2014/main" id="{6F3E7B50-95A5-4260-85C9-432A23CE1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418" y="3576952"/>
            <a:ext cx="1542472" cy="232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ignal Design for Modern Radar Systems">
            <a:extLst>
              <a:ext uri="{FF2B5EF4-FFF2-40B4-BE49-F238E27FC236}">
                <a16:creationId xmlns:a16="http://schemas.microsoft.com/office/drawing/2014/main" id="{251187EE-52C6-4EC4-96AF-C7DB86489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376" y="3541936"/>
            <a:ext cx="1542472" cy="233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E82821-82B4-4DFD-B814-51C1DE0E16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2973" y="4427056"/>
            <a:ext cx="1057275" cy="561975"/>
          </a:xfrm>
          <a:prstGeom prst="rect">
            <a:avLst/>
          </a:prstGeom>
        </p:spPr>
      </p:pic>
      <p:pic>
        <p:nvPicPr>
          <p:cNvPr id="2" name="Picture 2" descr=" ">
            <a:extLst>
              <a:ext uri="{FF2B5EF4-FFF2-40B4-BE49-F238E27FC236}">
                <a16:creationId xmlns:a16="http://schemas.microsoft.com/office/drawing/2014/main" id="{548091DD-B343-284B-C7F1-CB0030586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037" y="983846"/>
            <a:ext cx="1554811" cy="233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5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group of people standing in front of a large satellite dish&#10;&#10;Description automatically generated with medium confidence">
            <a:extLst>
              <a:ext uri="{FF2B5EF4-FFF2-40B4-BE49-F238E27FC236}">
                <a16:creationId xmlns:a16="http://schemas.microsoft.com/office/drawing/2014/main" id="{DD9576BB-2435-5D1B-0A21-E2CB43436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43" y="23150"/>
            <a:ext cx="12176325" cy="811755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3575B45-202C-607D-7248-171E902C56B1}"/>
              </a:ext>
            </a:extLst>
          </p:cNvPr>
          <p:cNvSpPr txBox="1"/>
          <p:nvPr/>
        </p:nvSpPr>
        <p:spPr>
          <a:xfrm>
            <a:off x="8864699" y="1837031"/>
            <a:ext cx="2932022" cy="175432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b="1" i="0">
                <a:effectLst/>
                <a:latin typeface="Gill Sans MT" panose="020B0502020104020203" pitchFamily="34" charset="0"/>
              </a:rPr>
              <a:t>Expertise in radar signal processing, electromagnetics, systems modelling, wireless communications and hardware.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2E7033A-D9E6-CB0C-9F30-7DDD9ABF1D38}"/>
              </a:ext>
            </a:extLst>
          </p:cNvPr>
          <p:cNvSpPr txBox="1"/>
          <p:nvPr/>
        </p:nvSpPr>
        <p:spPr>
          <a:xfrm>
            <a:off x="3349039" y="7663363"/>
            <a:ext cx="4918661" cy="369332"/>
          </a:xfrm>
          <a:prstGeom prst="rect">
            <a:avLst/>
          </a:prstGeom>
          <a:solidFill>
            <a:schemeClr val="tx1">
              <a:alpha val="25000"/>
            </a:schemeClr>
          </a:solidFill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https://www.uni.lu/snt-en/research-groups/sparc/</a:t>
            </a:r>
            <a:r>
              <a:rPr lang="en-US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2CA773-0B01-FC29-46B1-7C6454361721}"/>
              </a:ext>
            </a:extLst>
          </p:cNvPr>
          <p:cNvSpPr txBox="1"/>
          <p:nvPr/>
        </p:nvSpPr>
        <p:spPr>
          <a:xfrm>
            <a:off x="0" y="473146"/>
            <a:ext cx="6814095" cy="95410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>
                <a:latin typeface="Gill Sans MT" panose="020B0502020104020203" pitchFamily="34" charset="0"/>
              </a:rPr>
              <a:t>Signal Processing Applications in Radar and Communications (SPARC)</a:t>
            </a:r>
          </a:p>
        </p:txBody>
      </p:sp>
      <p:pic>
        <p:nvPicPr>
          <p:cNvPr id="40" name="Graphic 6">
            <a:extLst>
              <a:ext uri="{FF2B5EF4-FFF2-40B4-BE49-F238E27FC236}">
                <a16:creationId xmlns:a16="http://schemas.microsoft.com/office/drawing/2014/main" id="{A548393E-C497-5689-4CEC-B2382D2088E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4721" y="7361788"/>
            <a:ext cx="1821691" cy="58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4235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69E8BDCD-2471-9442-BCD7-97631C6741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" y="147603"/>
            <a:ext cx="6894786" cy="483018"/>
          </a:xfrm>
          <a:solidFill>
            <a:schemeClr val="bg2"/>
          </a:solidFill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>
                <a:latin typeface="Gill Sans MT" panose="020B0502020104020203" pitchFamily="34" charset="77"/>
                <a:cs typeface="Arial"/>
              </a:rPr>
              <a:t>Research @ SPARC</a:t>
            </a:r>
            <a:endParaRPr lang="en-US" sz="3200">
              <a:latin typeface="Gill Sans MT" panose="020B0502020104020203" pitchFamily="34" charset="77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6B2725F-203D-E7DC-0B94-5F89F8250F4A}"/>
              </a:ext>
            </a:extLst>
          </p:cNvPr>
          <p:cNvGraphicFramePr/>
          <p:nvPr/>
        </p:nvGraphicFramePr>
        <p:xfrm>
          <a:off x="0" y="1008992"/>
          <a:ext cx="6894786" cy="5344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10" descr="Communicating your research | ERC: European Research Council">
            <a:extLst>
              <a:ext uri="{FF2B5EF4-FFF2-40B4-BE49-F238E27FC236}">
                <a16:creationId xmlns:a16="http://schemas.microsoft.com/office/drawing/2014/main" id="{279E2902-7CD8-650F-AA28-BB3269E5C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219" y="133855"/>
            <a:ext cx="1211116" cy="121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E911E2-8EB1-3DEC-071E-486DE3FFF7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9686" y="147603"/>
            <a:ext cx="1305868" cy="6941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C30270-C666-4399-BAFE-A616EB32CE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58888" y="4663005"/>
            <a:ext cx="1326874" cy="1326874"/>
          </a:xfrm>
          <a:prstGeom prst="rect">
            <a:avLst/>
          </a:prstGeom>
        </p:spPr>
      </p:pic>
      <p:pic>
        <p:nvPicPr>
          <p:cNvPr id="15" name="Picture 14" descr="A blue sign with white text&#10;&#10;Description automatically generated">
            <a:extLst>
              <a:ext uri="{FF2B5EF4-FFF2-40B4-BE49-F238E27FC236}">
                <a16:creationId xmlns:a16="http://schemas.microsoft.com/office/drawing/2014/main" id="{5E320A05-D594-0BE7-A2EC-05D092A1D6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48" y="3107867"/>
            <a:ext cx="2539252" cy="683368"/>
          </a:xfrm>
          <a:prstGeom prst="rect">
            <a:avLst/>
          </a:prstGeom>
        </p:spPr>
      </p:pic>
      <p:pic>
        <p:nvPicPr>
          <p:cNvPr id="17" name="Picture 16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FB23EE47-D1A9-B326-C069-6D162CB2B7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599" y="2840954"/>
            <a:ext cx="2659380" cy="701040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A74F63BA-9185-808B-C27D-FB9EB63018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620" y="3840173"/>
            <a:ext cx="2659380" cy="787486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308E71B-385F-EB9F-DD5F-CA0207E76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48" y="4217733"/>
            <a:ext cx="2455346" cy="42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IITD Logo">
            <a:extLst>
              <a:ext uri="{FF2B5EF4-FFF2-40B4-BE49-F238E27FC236}">
                <a16:creationId xmlns:a16="http://schemas.microsoft.com/office/drawing/2014/main" id="{3B15E561-B689-F3BE-E576-082B35EEE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800" y="4889770"/>
            <a:ext cx="1100109" cy="110010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25" name="Picture 24" descr="A blue and yellow logo&#10;&#10;Description automatically generated">
            <a:extLst>
              <a:ext uri="{FF2B5EF4-FFF2-40B4-BE49-F238E27FC236}">
                <a16:creationId xmlns:a16="http://schemas.microsoft.com/office/drawing/2014/main" id="{7D8E2432-CDF3-B7D2-286F-E1A0EFAAE1F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886" y="4751807"/>
            <a:ext cx="1180776" cy="1238072"/>
          </a:xfrm>
          <a:prstGeom prst="rect">
            <a:avLst/>
          </a:prstGeom>
        </p:spPr>
      </p:pic>
      <p:pic>
        <p:nvPicPr>
          <p:cNvPr id="3" name="Google Shape;438;p47">
            <a:extLst>
              <a:ext uri="{FF2B5EF4-FFF2-40B4-BE49-F238E27FC236}">
                <a16:creationId xmlns:a16="http://schemas.microsoft.com/office/drawing/2014/main" id="{2C0E51FD-9CFB-3769-56B0-869482A80C00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0399432" y="172559"/>
            <a:ext cx="1749831" cy="458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40;p47">
            <a:extLst>
              <a:ext uri="{FF2B5EF4-FFF2-40B4-BE49-F238E27FC236}">
                <a16:creationId xmlns:a16="http://schemas.microsoft.com/office/drawing/2014/main" id="{A2F34317-5EE3-B69C-43E8-AB505875C3E9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1385762" y="833823"/>
            <a:ext cx="694981" cy="743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48;p47">
            <a:extLst>
              <a:ext uri="{FF2B5EF4-FFF2-40B4-BE49-F238E27FC236}">
                <a16:creationId xmlns:a16="http://schemas.microsoft.com/office/drawing/2014/main" id="{E76C284C-F0CA-231A-720A-B245BDF5E1F6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t="15748" b="19759"/>
          <a:stretch/>
        </p:blipFill>
        <p:spPr>
          <a:xfrm>
            <a:off x="9951052" y="877059"/>
            <a:ext cx="1211116" cy="634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49;p47">
            <a:extLst>
              <a:ext uri="{FF2B5EF4-FFF2-40B4-BE49-F238E27FC236}">
                <a16:creationId xmlns:a16="http://schemas.microsoft.com/office/drawing/2014/main" id="{86711D31-9F92-9765-42A5-5D846723FC06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 r="60106"/>
          <a:stretch/>
        </p:blipFill>
        <p:spPr>
          <a:xfrm>
            <a:off x="7196322" y="1975130"/>
            <a:ext cx="2143125" cy="84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436;p47">
            <a:extLst>
              <a:ext uri="{FF2B5EF4-FFF2-40B4-BE49-F238E27FC236}">
                <a16:creationId xmlns:a16="http://schemas.microsoft.com/office/drawing/2014/main" id="{6355566A-EBDF-6DEA-A289-346B2715928B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8382480" y="1260225"/>
            <a:ext cx="1602119" cy="565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450;p47">
            <a:extLst>
              <a:ext uri="{FF2B5EF4-FFF2-40B4-BE49-F238E27FC236}">
                <a16:creationId xmlns:a16="http://schemas.microsoft.com/office/drawing/2014/main" id="{96E6BF6C-4999-2ADD-B925-3C438812496B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 l="672" t="2449" r="-2557" b="3352"/>
          <a:stretch/>
        </p:blipFill>
        <p:spPr>
          <a:xfrm>
            <a:off x="9640983" y="2243768"/>
            <a:ext cx="2005203" cy="492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442;p47">
            <a:extLst>
              <a:ext uri="{FF2B5EF4-FFF2-40B4-BE49-F238E27FC236}">
                <a16:creationId xmlns:a16="http://schemas.microsoft.com/office/drawing/2014/main" id="{BAC1F370-5090-62B6-4ADA-07396E1E2920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0399432" y="1581387"/>
            <a:ext cx="1853760" cy="7874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479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49"/>
          <p:cNvSpPr txBox="1">
            <a:spLocks noGrp="1"/>
          </p:cNvSpPr>
          <p:nvPr>
            <p:ph type="body" idx="1"/>
          </p:nvPr>
        </p:nvSpPr>
        <p:spPr>
          <a:xfrm>
            <a:off x="457200" y="151200"/>
            <a:ext cx="113625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>
                <a:latin typeface="Gill Sans"/>
                <a:ea typeface="Gill Sans"/>
                <a:cs typeface="Gill Sans"/>
                <a:sym typeface="Gill Sans"/>
              </a:rPr>
              <a:t>End to End approach</a:t>
            </a:r>
            <a:endParaRPr sz="32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98" name="Google Shape;498;p49"/>
          <p:cNvSpPr/>
          <p:nvPr/>
        </p:nvSpPr>
        <p:spPr>
          <a:xfrm>
            <a:off x="167304" y="582744"/>
            <a:ext cx="11702642" cy="5883600"/>
          </a:xfrm>
          <a:prstGeom prst="quadArrow">
            <a:avLst>
              <a:gd name="adj1" fmla="val 1208"/>
              <a:gd name="adj2" fmla="val 4247"/>
              <a:gd name="adj3" fmla="val 5291"/>
            </a:avLst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49"/>
          <p:cNvSpPr txBox="1"/>
          <p:nvPr/>
        </p:nvSpPr>
        <p:spPr>
          <a:xfrm>
            <a:off x="872178" y="3026356"/>
            <a:ext cx="1949100" cy="8901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Basic Research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49"/>
          <p:cNvSpPr txBox="1"/>
          <p:nvPr/>
        </p:nvSpPr>
        <p:spPr>
          <a:xfrm>
            <a:off x="9460235" y="3005089"/>
            <a:ext cx="1790526" cy="11947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Industrial Research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49"/>
          <p:cNvSpPr txBox="1"/>
          <p:nvPr/>
        </p:nvSpPr>
        <p:spPr>
          <a:xfrm>
            <a:off x="5677276" y="6391994"/>
            <a:ext cx="1949100" cy="53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Simulators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49"/>
          <p:cNvSpPr txBox="1"/>
          <p:nvPr/>
        </p:nvSpPr>
        <p:spPr>
          <a:xfrm>
            <a:off x="372400" y="6144508"/>
            <a:ext cx="1949100" cy="5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Theory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49"/>
          <p:cNvSpPr txBox="1"/>
          <p:nvPr/>
        </p:nvSpPr>
        <p:spPr>
          <a:xfrm>
            <a:off x="5243090" y="126394"/>
            <a:ext cx="1790519" cy="53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Prototype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4" name="Google Shape;504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39974" y="530552"/>
            <a:ext cx="1949100" cy="1046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8038" y="597715"/>
            <a:ext cx="1790519" cy="1012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49"/>
          <p:cNvPicPr preferRelativeResize="0"/>
          <p:nvPr/>
        </p:nvPicPr>
        <p:blipFill rotWithShape="1">
          <a:blip r:embed="rId6">
            <a:alphaModFix/>
          </a:blip>
          <a:srcRect l="7002" r="48051" b="18506"/>
          <a:stretch/>
        </p:blipFill>
        <p:spPr>
          <a:xfrm>
            <a:off x="6907798" y="1796220"/>
            <a:ext cx="1790526" cy="160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49" title="Logo transperancy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49627" y="3621800"/>
            <a:ext cx="2211749" cy="840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4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4913" y="708597"/>
            <a:ext cx="1636275" cy="2108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4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303902" y="4638597"/>
            <a:ext cx="3693457" cy="53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49"/>
          <p:cNvPicPr preferRelativeResize="0"/>
          <p:nvPr/>
        </p:nvPicPr>
        <p:blipFill rotWithShape="1">
          <a:blip r:embed="rId10">
            <a:alphaModFix/>
          </a:blip>
          <a:srcRect l="23588" t="32491" r="50777" b="47908"/>
          <a:stretch/>
        </p:blipFill>
        <p:spPr>
          <a:xfrm>
            <a:off x="2240676" y="5398938"/>
            <a:ext cx="3525609" cy="1491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49" descr="A desk with a computer on a table&#10;&#10;Description generated with high confidenc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429911" y="1322962"/>
            <a:ext cx="3147137" cy="1193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book cover with a jet engine&#10;&#10;Description automatically generated">
            <a:extLst>
              <a:ext uri="{FF2B5EF4-FFF2-40B4-BE49-F238E27FC236}">
                <a16:creationId xmlns:a16="http://schemas.microsoft.com/office/drawing/2014/main" id="{839A840A-AAC9-DCC9-0C2F-C0951E3BFD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980324"/>
            <a:ext cx="1126410" cy="1870796"/>
          </a:xfrm>
          <a:prstGeom prst="rect">
            <a:avLst/>
          </a:prstGeom>
        </p:spPr>
      </p:pic>
      <p:pic>
        <p:nvPicPr>
          <p:cNvPr id="3" name="Picture 2" descr="Signal Processing for Joint Radar Communications | Wiley">
            <a:extLst>
              <a:ext uri="{FF2B5EF4-FFF2-40B4-BE49-F238E27FC236}">
                <a16:creationId xmlns:a16="http://schemas.microsoft.com/office/drawing/2014/main" id="{14F8FACF-D32F-A680-1C34-15769AA96A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9300" y="3980323"/>
            <a:ext cx="1126410" cy="187079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9A5CF2-D63F-5950-45EF-B963611DDFFB}"/>
              </a:ext>
            </a:extLst>
          </p:cNvPr>
          <p:cNvGrpSpPr/>
          <p:nvPr/>
        </p:nvGrpSpPr>
        <p:grpSpPr>
          <a:xfrm>
            <a:off x="7839657" y="4398481"/>
            <a:ext cx="3362148" cy="2172295"/>
            <a:chOff x="1991544" y="1933369"/>
            <a:chExt cx="4655192" cy="308264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EDA204C-56CA-CD0C-8A43-4700CE999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991544" y="1934151"/>
              <a:ext cx="4655192" cy="2989698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2FC6208-803E-3A39-50B7-041FF64F0A4E}"/>
                </a:ext>
              </a:extLst>
            </p:cNvPr>
            <p:cNvSpPr/>
            <p:nvPr/>
          </p:nvSpPr>
          <p:spPr>
            <a:xfrm>
              <a:off x="1991544" y="1933369"/>
              <a:ext cx="4655192" cy="3082644"/>
            </a:xfrm>
            <a:prstGeom prst="roundRect">
              <a:avLst>
                <a:gd name="adj" fmla="val 2404"/>
              </a:avLst>
            </a:prstGeom>
            <a:noFill/>
            <a:ln w="508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6525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boat, sitting, water, large&#10;&#10;Description automatically generated">
            <a:extLst>
              <a:ext uri="{FF2B5EF4-FFF2-40B4-BE49-F238E27FC236}">
                <a16:creationId xmlns:a16="http://schemas.microsoft.com/office/drawing/2014/main" id="{77210977-2254-E140-8B3E-A45F6F31B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6497" y="0"/>
            <a:ext cx="12278497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A51964E-D1BC-4D3F-BA0B-1A785B6229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108" y="197760"/>
            <a:ext cx="2451505" cy="7897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E18AA4-B35A-48D2-80F3-306B22E2B1E5}"/>
              </a:ext>
            </a:extLst>
          </p:cNvPr>
          <p:cNvSpPr txBox="1"/>
          <p:nvPr/>
        </p:nvSpPr>
        <p:spPr>
          <a:xfrm>
            <a:off x="450037" y="1152528"/>
            <a:ext cx="4728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Gill Sans MT" panose="020B0502020104020203" pitchFamily="34" charset="0"/>
              </a:rPr>
              <a:t>Interdisciplinary Centre for Security, Reliability and Trust</a:t>
            </a: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22762625-351B-114A-9A73-3278B70B67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7585" y="6323479"/>
            <a:ext cx="358366" cy="358366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41B5878E-B61E-D444-AADA-A1061CFFBDE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3419" y="6343598"/>
            <a:ext cx="318499" cy="3184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D8F51D2-1E0B-3A42-8A9D-6320197304F4}"/>
              </a:ext>
            </a:extLst>
          </p:cNvPr>
          <p:cNvSpPr/>
          <p:nvPr/>
        </p:nvSpPr>
        <p:spPr>
          <a:xfrm>
            <a:off x="8011578" y="6357647"/>
            <a:ext cx="11144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GB" sz="12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SnT_uni_lu</a:t>
            </a:r>
            <a:endParaRPr lang="en-LU" sz="12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2372007-51D3-CB49-B689-D12D4AD53123}"/>
              </a:ext>
            </a:extLst>
          </p:cNvPr>
          <p:cNvSpPr/>
          <p:nvPr/>
        </p:nvSpPr>
        <p:spPr>
          <a:xfrm>
            <a:off x="9735951" y="6280704"/>
            <a:ext cx="220445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LU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SnT, Interdisciplinary Centre for </a:t>
            </a:r>
          </a:p>
          <a:p>
            <a:r>
              <a:rPr lang="en-LU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Security, Reliability and Trust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C2939F-4ACA-3A4C-85BC-A4F348490F51}"/>
              </a:ext>
            </a:extLst>
          </p:cNvPr>
          <p:cNvSpPr/>
          <p:nvPr/>
        </p:nvSpPr>
        <p:spPr>
          <a:xfrm>
            <a:off x="5478969" y="6296092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</a:rPr>
              <a:t>Connect with us</a:t>
            </a:r>
            <a:endParaRPr lang="en-GB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AB0C4E-D066-9844-A458-F79E8CC22240}"/>
              </a:ext>
            </a:extLst>
          </p:cNvPr>
          <p:cNvSpPr/>
          <p:nvPr/>
        </p:nvSpPr>
        <p:spPr>
          <a:xfrm>
            <a:off x="3265824" y="3173788"/>
            <a:ext cx="362701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Gill Sans MT" panose="020B0502020104020203" pitchFamily="34" charset="0"/>
              </a:rPr>
              <a:t>Bhavani Shankar</a:t>
            </a:r>
          </a:p>
          <a:p>
            <a:r>
              <a:rPr lang="en-US" sz="2000">
                <a:solidFill>
                  <a:schemeClr val="bg1"/>
                </a:solidFill>
                <a:latin typeface="Gill Sans MT" panose="020B0502020104020203" pitchFamily="34" charset="0"/>
              </a:rPr>
              <a:t>Assistant Professor &amp; Team Lead </a:t>
            </a:r>
          </a:p>
          <a:p>
            <a:r>
              <a:rPr lang="en-US" sz="2000" err="1">
                <a:solidFill>
                  <a:schemeClr val="bg1"/>
                </a:solidFill>
                <a:latin typeface="Gill Sans MT" panose="020B0502020104020203" pitchFamily="34" charset="0"/>
              </a:rPr>
              <a:t>Bhavani.Shankar@uni.lu</a:t>
            </a:r>
            <a:endParaRPr lang="en-LU" sz="2000">
              <a:latin typeface="Gill Sans MT" panose="020B0502020104020203" pitchFamily="34" charset="0"/>
            </a:endParaRPr>
          </a:p>
        </p:txBody>
      </p:sp>
      <p:pic>
        <p:nvPicPr>
          <p:cNvPr id="5" name="Picture 4" descr="A person smiling for the picture&#10;&#10;Description automatically generated with low confidence">
            <a:extLst>
              <a:ext uri="{FF2B5EF4-FFF2-40B4-BE49-F238E27FC236}">
                <a16:creationId xmlns:a16="http://schemas.microsoft.com/office/drawing/2014/main" id="{7E2934C6-80AC-5E4E-ADBE-54E33674AB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368" y="3034557"/>
            <a:ext cx="1201791" cy="12017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798E596-9ADF-4742-AFE5-F97282B2AD87}"/>
              </a:ext>
            </a:extLst>
          </p:cNvPr>
          <p:cNvSpPr/>
          <p:nvPr/>
        </p:nvSpPr>
        <p:spPr>
          <a:xfrm>
            <a:off x="3276170" y="4242497"/>
            <a:ext cx="866423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SPARC: https://www.uni.lu/snt-en/research-groups/sparc/ </a:t>
            </a:r>
          </a:p>
          <a:p>
            <a:r>
              <a:rPr lang="en-US" sz="2800">
                <a:solidFill>
                  <a:schemeClr val="bg1"/>
                </a:solidFill>
              </a:rPr>
              <a:t>http://radarmimo.com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777717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4ACE31A2-1BF0-4889-FFB1-33CA078032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40" y="415700"/>
            <a:ext cx="5196800" cy="476250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ill Sans MT" panose="020B0502020104020203" pitchFamily="34" charset="0"/>
              </a:rPr>
              <a:t>The Radar Evolution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188C42C-4190-4D8C-BB4C-FDD03C667D01}"/>
              </a:ext>
            </a:extLst>
          </p:cNvPr>
          <p:cNvSpPr/>
          <p:nvPr/>
        </p:nvSpPr>
        <p:spPr>
          <a:xfrm>
            <a:off x="320041" y="983390"/>
            <a:ext cx="11551920" cy="53674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08FFA8A-004F-65AA-58DA-E68B046E28BD}"/>
              </a:ext>
            </a:extLst>
          </p:cNvPr>
          <p:cNvGrpSpPr/>
          <p:nvPr/>
        </p:nvGrpSpPr>
        <p:grpSpPr>
          <a:xfrm>
            <a:off x="589115" y="1238414"/>
            <a:ext cx="11160924" cy="4891925"/>
            <a:chOff x="609601" y="1238414"/>
            <a:chExt cx="11160924" cy="4891925"/>
          </a:xfrm>
          <a:solidFill>
            <a:schemeClr val="bg1">
              <a:lumMod val="85000"/>
            </a:schemeClr>
          </a:solidFill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4018789-0A53-32E8-20EF-390704074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601" y="3945172"/>
              <a:ext cx="3470176" cy="2185167"/>
            </a:xfrm>
            <a:prstGeom prst="rect">
              <a:avLst/>
            </a:prstGeom>
            <a:grpFill/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2" name="Picture 2" descr="Air Surveillance Radar Tower (ASR-9) - Wiley|Wilson">
              <a:extLst>
                <a:ext uri="{FF2B5EF4-FFF2-40B4-BE49-F238E27FC236}">
                  <a16:creationId xmlns:a16="http://schemas.microsoft.com/office/drawing/2014/main" id="{37669D23-A1DF-E0CE-7484-23EB832163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9736" y="3284984"/>
              <a:ext cx="2629755" cy="1972316"/>
            </a:xfrm>
            <a:prstGeom prst="snip2DiagRect">
              <a:avLst/>
            </a:prstGeom>
            <a:grpFill/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3" name="Picture 6" descr="Antennas and Phased Arrays - RF Microtech | RF Microtech">
              <a:extLst>
                <a:ext uri="{FF2B5EF4-FFF2-40B4-BE49-F238E27FC236}">
                  <a16:creationId xmlns:a16="http://schemas.microsoft.com/office/drawing/2014/main" id="{CBF32A50-4A95-2979-AF02-8E32B8C21A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5960" y="2368333"/>
              <a:ext cx="3096344" cy="1824957"/>
            </a:xfrm>
            <a:prstGeom prst="snip2DiagRect">
              <a:avLst/>
            </a:prstGeom>
            <a:grpFill/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4" name="Picture 8" descr="Automotive RADAR | SpringerLink">
              <a:extLst>
                <a:ext uri="{FF2B5EF4-FFF2-40B4-BE49-F238E27FC236}">
                  <a16:creationId xmlns:a16="http://schemas.microsoft.com/office/drawing/2014/main" id="{C2BA3EEE-AAE8-5A1B-3FBE-74F314A333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2264" y="1772816"/>
              <a:ext cx="1095772" cy="1281496"/>
            </a:xfrm>
            <a:prstGeom prst="rect">
              <a:avLst/>
            </a:prstGeom>
            <a:grpFill/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6" name="Picture 10" descr="Auto-Designer müssen neue Radar-Chips nicht mehr verstecken - ingenieur.de">
              <a:extLst>
                <a:ext uri="{FF2B5EF4-FFF2-40B4-BE49-F238E27FC236}">
                  <a16:creationId xmlns:a16="http://schemas.microsoft.com/office/drawing/2014/main" id="{19C829F1-514D-2043-7FCF-B0C2D2E71F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8036" y="1238414"/>
              <a:ext cx="1146317" cy="763529"/>
            </a:xfrm>
            <a:prstGeom prst="round2DiagRect">
              <a:avLst>
                <a:gd name="adj1" fmla="val 16667"/>
                <a:gd name="adj2" fmla="val 0"/>
              </a:avLst>
            </a:prstGeom>
            <a:grpFill/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E397460-D3EE-008B-9413-2F2CFB594CD4}"/>
                </a:ext>
              </a:extLst>
            </p:cNvPr>
            <p:cNvCxnSpPr>
              <a:cxnSpLocks/>
            </p:cNvCxnSpPr>
            <p:nvPr/>
          </p:nvCxnSpPr>
          <p:spPr>
            <a:xfrm>
              <a:off x="9313318" y="4572421"/>
              <a:ext cx="0" cy="851980"/>
            </a:xfrm>
            <a:prstGeom prst="straightConnector1">
              <a:avLst/>
            </a:prstGeom>
            <a:grpFill/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EAD5830-66E6-F4B4-883B-C67716E22FEC}"/>
                </a:ext>
              </a:extLst>
            </p:cNvPr>
            <p:cNvSpPr txBox="1"/>
            <p:nvPr/>
          </p:nvSpPr>
          <p:spPr>
            <a:xfrm>
              <a:off x="9029201" y="5459881"/>
              <a:ext cx="628890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Gill Sans MT" panose="020B0502020104020203" pitchFamily="34" charset="0"/>
                </a:rPr>
                <a:t>Size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C0B9A6E-8E7E-64F2-25F9-CF65EB83F626}"/>
                </a:ext>
              </a:extLst>
            </p:cNvPr>
            <p:cNvSpPr txBox="1"/>
            <p:nvPr/>
          </p:nvSpPr>
          <p:spPr>
            <a:xfrm>
              <a:off x="9822407" y="5435932"/>
              <a:ext cx="744157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Gill Sans MT" panose="020B0502020104020203" pitchFamily="34" charset="0"/>
                </a:rPr>
                <a:t>Cost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B15159C-583C-9626-ECF7-A4082D50B25E}"/>
                </a:ext>
              </a:extLst>
            </p:cNvPr>
            <p:cNvCxnSpPr>
              <a:cxnSpLocks/>
            </p:cNvCxnSpPr>
            <p:nvPr/>
          </p:nvCxnSpPr>
          <p:spPr>
            <a:xfrm>
              <a:off x="10101992" y="4577640"/>
              <a:ext cx="0" cy="851980"/>
            </a:xfrm>
            <a:prstGeom prst="straightConnector1">
              <a:avLst/>
            </a:prstGeom>
            <a:grpFill/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0B99539-1AA1-E08E-A26C-E86F3EF19743}"/>
                </a:ext>
              </a:extLst>
            </p:cNvPr>
            <p:cNvCxnSpPr>
              <a:cxnSpLocks/>
            </p:cNvCxnSpPr>
            <p:nvPr/>
          </p:nvCxnSpPr>
          <p:spPr>
            <a:xfrm>
              <a:off x="10878223" y="4540629"/>
              <a:ext cx="0" cy="851980"/>
            </a:xfrm>
            <a:prstGeom prst="straightConnector1">
              <a:avLst/>
            </a:prstGeom>
            <a:grpFill/>
            <a:ln w="5715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089F35F-D532-C534-75E6-870CD94E63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416" y="1340768"/>
              <a:ext cx="7632848" cy="2160240"/>
            </a:xfrm>
            <a:prstGeom prst="straightConnector1">
              <a:avLst/>
            </a:prstGeom>
            <a:grpFill/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57DC3B0-80AE-652F-C5D7-D6CE601BB3E9}"/>
                </a:ext>
              </a:extLst>
            </p:cNvPr>
            <p:cNvSpPr txBox="1"/>
            <p:nvPr/>
          </p:nvSpPr>
          <p:spPr>
            <a:xfrm rot="20658843">
              <a:off x="2092250" y="1970293"/>
              <a:ext cx="4236928" cy="36933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Metric waves to </a:t>
              </a:r>
              <a:r>
                <a:rPr lang="en-US" b="1" dirty="0" err="1">
                  <a:solidFill>
                    <a:schemeClr val="bg1"/>
                  </a:solidFill>
                  <a:latin typeface="Gill Sans MT" panose="020B0502020104020203" pitchFamily="34" charset="0"/>
                </a:rPr>
                <a:t>mmWave</a:t>
              </a:r>
              <a:r>
                <a:rPr lang="en-US" b="1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 and THz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3127D26-66F4-1DB8-AAF5-3EA27F643255}"/>
                </a:ext>
              </a:extLst>
            </p:cNvPr>
            <p:cNvSpPr txBox="1"/>
            <p:nvPr/>
          </p:nvSpPr>
          <p:spPr>
            <a:xfrm>
              <a:off x="10233811" y="4203089"/>
              <a:ext cx="1536714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Gill Sans MT" panose="020B0502020104020203" pitchFamily="34" charset="0"/>
                </a:rPr>
                <a:t>Capabilities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4302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4ACE31A2-1BF0-4889-FFB1-33CA078032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40" y="415700"/>
            <a:ext cx="5196800" cy="476250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ill Sans MT" panose="020B0502020104020203" pitchFamily="34" charset="0"/>
              </a:rPr>
              <a:t>Modern Radar Systems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5B7414-026A-751B-5DD6-BE70E333D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51" y="1112521"/>
            <a:ext cx="11741633" cy="504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219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7CD61989-BE61-EAE4-F794-91E9A0A15C3B}"/>
              </a:ext>
            </a:extLst>
          </p:cNvPr>
          <p:cNvSpPr txBox="1"/>
          <p:nvPr/>
        </p:nvSpPr>
        <p:spPr>
          <a:xfrm>
            <a:off x="0" y="47773"/>
            <a:ext cx="11664289" cy="461665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22225" cap="rnd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Distributed Radar System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50BB59D-10FF-161A-05FD-6B127462D181}"/>
              </a:ext>
            </a:extLst>
          </p:cNvPr>
          <p:cNvGrpSpPr/>
          <p:nvPr/>
        </p:nvGrpSpPr>
        <p:grpSpPr>
          <a:xfrm>
            <a:off x="27990" y="601192"/>
            <a:ext cx="7012817" cy="2712279"/>
            <a:chOff x="4606570" y="3429000"/>
            <a:chExt cx="7242529" cy="249142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91A418C-69DC-2367-2602-EADBCDE92199}"/>
                </a:ext>
              </a:extLst>
            </p:cNvPr>
            <p:cNvGrpSpPr/>
            <p:nvPr/>
          </p:nvGrpSpPr>
          <p:grpSpPr>
            <a:xfrm>
              <a:off x="4606570" y="3429000"/>
              <a:ext cx="7236180" cy="2463801"/>
              <a:chOff x="218209" y="1585710"/>
              <a:chExt cx="8649746" cy="2945097"/>
            </a:xfrm>
          </p:grpSpPr>
          <p:pic>
            <p:nvPicPr>
              <p:cNvPr id="10" name="Picture 9" descr="A picture containing text, wall, indoor, floor&#10;&#10;Description automatically generated">
                <a:extLst>
                  <a:ext uri="{FF2B5EF4-FFF2-40B4-BE49-F238E27FC236}">
                    <a16:creationId xmlns:a16="http://schemas.microsoft.com/office/drawing/2014/main" id="{95FA5C17-D55C-A77A-DEB8-75D0CA89C2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541" b="30621"/>
              <a:stretch/>
            </p:blipFill>
            <p:spPr>
              <a:xfrm>
                <a:off x="299049" y="1585710"/>
                <a:ext cx="8568906" cy="2945097"/>
              </a:xfrm>
              <a:prstGeom prst="rect">
                <a:avLst/>
              </a:prstGeom>
            </p:spPr>
          </p:pic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BD530B5A-F811-5F02-3771-151325656C43}"/>
                  </a:ext>
                </a:extLst>
              </p:cNvPr>
              <p:cNvSpPr/>
              <p:nvPr/>
            </p:nvSpPr>
            <p:spPr>
              <a:xfrm>
                <a:off x="8168498" y="3053226"/>
                <a:ext cx="664234" cy="66479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2751173-5D2E-BAC0-FDAF-91BD80325333}"/>
                  </a:ext>
                </a:extLst>
              </p:cNvPr>
              <p:cNvGrpSpPr/>
              <p:nvPr/>
            </p:nvGrpSpPr>
            <p:grpSpPr>
              <a:xfrm>
                <a:off x="218209" y="2295639"/>
                <a:ext cx="8579299" cy="1267479"/>
                <a:chOff x="1437409" y="2207742"/>
                <a:chExt cx="8579299" cy="1267479"/>
              </a:xfrm>
            </p:grpSpPr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CA13A2A8-C66A-66AE-422C-C3EE95CBF470}"/>
                    </a:ext>
                  </a:extLst>
                </p:cNvPr>
                <p:cNvSpPr/>
                <p:nvPr/>
              </p:nvSpPr>
              <p:spPr>
                <a:xfrm>
                  <a:off x="1437409" y="2810431"/>
                  <a:ext cx="664234" cy="664790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661FA6ED-7935-E1B7-6CEC-F87820A3D077}"/>
                    </a:ext>
                  </a:extLst>
                </p:cNvPr>
                <p:cNvSpPr/>
                <p:nvPr/>
              </p:nvSpPr>
              <p:spPr>
                <a:xfrm>
                  <a:off x="6225396" y="2556620"/>
                  <a:ext cx="664234" cy="664790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2C5FDED-B1C3-D05A-5344-5BCDF1C1E2D9}"/>
                    </a:ext>
                  </a:extLst>
                </p:cNvPr>
                <p:cNvSpPr txBox="1"/>
                <p:nvPr/>
              </p:nvSpPr>
              <p:spPr>
                <a:xfrm>
                  <a:off x="5085271" y="2207742"/>
                  <a:ext cx="2944484" cy="3679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IN" sz="1400" dirty="0">
                      <a:solidFill>
                        <a:srgbClr val="00B0F0"/>
                      </a:solidFill>
                      <a:highlight>
                        <a:srgbClr val="FFFF00"/>
                      </a:highlight>
                    </a:rPr>
                    <a:t>Reference sensor and camera</a:t>
                  </a:r>
                  <a:endParaRPr lang="de-DE" sz="1400" dirty="0">
                    <a:solidFill>
                      <a:srgbClr val="00B0F0"/>
                    </a:solidFill>
                    <a:highlight>
                      <a:srgbClr val="FFFF00"/>
                    </a:highlight>
                  </a:endParaRP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EFBFD1F-0F38-7040-7145-99AA744A17E7}"/>
                    </a:ext>
                  </a:extLst>
                </p:cNvPr>
                <p:cNvSpPr txBox="1"/>
                <p:nvPr/>
              </p:nvSpPr>
              <p:spPr>
                <a:xfrm>
                  <a:off x="2128566" y="2704349"/>
                  <a:ext cx="1313373" cy="404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IN" sz="1600">
                      <a:solidFill>
                        <a:srgbClr val="00B0F0"/>
                      </a:solidFill>
                      <a:highlight>
                        <a:srgbClr val="FFFF00"/>
                      </a:highlight>
                    </a:rPr>
                    <a:t>Sensor 2</a:t>
                  </a:r>
                  <a:endParaRPr lang="de-DE" sz="1600">
                    <a:solidFill>
                      <a:srgbClr val="00B0F0"/>
                    </a:solidFill>
                    <a:highlight>
                      <a:srgbClr val="FFFF00"/>
                    </a:highlight>
                  </a:endParaRP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7F0D65D4-14D3-1660-DAD7-E8CCAB6FCD00}"/>
                    </a:ext>
                  </a:extLst>
                </p:cNvPr>
                <p:cNvSpPr txBox="1"/>
                <p:nvPr/>
              </p:nvSpPr>
              <p:spPr>
                <a:xfrm>
                  <a:off x="8540151" y="2602119"/>
                  <a:ext cx="1476557" cy="404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IN" sz="1600">
                      <a:solidFill>
                        <a:srgbClr val="00B0F0"/>
                      </a:solidFill>
                      <a:highlight>
                        <a:srgbClr val="FFFF00"/>
                      </a:highlight>
                    </a:rPr>
                    <a:t>     Sensor 1</a:t>
                  </a:r>
                  <a:endParaRPr lang="de-DE" sz="1600">
                    <a:solidFill>
                      <a:srgbClr val="00B0F0"/>
                    </a:solidFill>
                    <a:highlight>
                      <a:srgbClr val="FFFF00"/>
                    </a:highlight>
                  </a:endParaRP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CAC1CE51-57E1-B17E-5DB7-F99EC48DA6E2}"/>
                    </a:ext>
                  </a:extLst>
                </p:cNvPr>
                <p:cNvSpPr/>
                <p:nvPr/>
              </p:nvSpPr>
              <p:spPr>
                <a:xfrm>
                  <a:off x="4364966" y="2704349"/>
                  <a:ext cx="1731034" cy="724651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D683DAC-302C-D89F-C826-FCC9E7238CDF}"/>
                    </a:ext>
                  </a:extLst>
                </p:cNvPr>
                <p:cNvSpPr txBox="1"/>
                <p:nvPr/>
              </p:nvSpPr>
              <p:spPr>
                <a:xfrm>
                  <a:off x="4254261" y="2646505"/>
                  <a:ext cx="2184638" cy="3679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IN" sz="1400">
                      <a:solidFill>
                        <a:schemeClr val="tx2">
                          <a:lumMod val="50000"/>
                        </a:schemeClr>
                      </a:solidFill>
                      <a:highlight>
                        <a:srgbClr val="FFFF00"/>
                      </a:highlight>
                    </a:rPr>
                    <a:t>Point cloud display</a:t>
                  </a:r>
                  <a:endParaRPr lang="de-DE" sz="1400">
                    <a:solidFill>
                      <a:schemeClr val="tx2">
                        <a:lumMod val="50000"/>
                      </a:schemeClr>
                    </a:solidFill>
                    <a:highlight>
                      <a:srgbClr val="FFFF00"/>
                    </a:highlight>
                  </a:endParaRPr>
                </a:p>
              </p:txBody>
            </p:sp>
          </p:grpSp>
        </p:grp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949AA32-A6FD-E1BE-5011-CF7783F38C7C}"/>
                </a:ext>
              </a:extLst>
            </p:cNvPr>
            <p:cNvSpPr/>
            <p:nvPr/>
          </p:nvSpPr>
          <p:spPr>
            <a:xfrm>
              <a:off x="4661238" y="3429312"/>
              <a:ext cx="7187861" cy="2491112"/>
            </a:xfrm>
            <a:prstGeom prst="roundRect">
              <a:avLst>
                <a:gd name="adj" fmla="val 1374"/>
              </a:avLst>
            </a:prstGeom>
            <a:noFill/>
            <a:ln w="508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8576094-2634-6F52-2D9D-573437508CC8}"/>
              </a:ext>
            </a:extLst>
          </p:cNvPr>
          <p:cNvGrpSpPr/>
          <p:nvPr/>
        </p:nvGrpSpPr>
        <p:grpSpPr>
          <a:xfrm>
            <a:off x="6850354" y="627988"/>
            <a:ext cx="5058769" cy="1492796"/>
            <a:chOff x="6850354" y="627988"/>
            <a:chExt cx="5058769" cy="149279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9DE0775-076D-2C7D-0B2D-5E3C59EA047D}"/>
                </a:ext>
              </a:extLst>
            </p:cNvPr>
            <p:cNvGrpSpPr/>
            <p:nvPr/>
          </p:nvGrpSpPr>
          <p:grpSpPr>
            <a:xfrm>
              <a:off x="9554227" y="627988"/>
              <a:ext cx="2354896" cy="1006063"/>
              <a:chOff x="719717" y="1200891"/>
              <a:chExt cx="3571805" cy="1288306"/>
            </a:xfrm>
          </p:grpSpPr>
          <p:pic>
            <p:nvPicPr>
              <p:cNvPr id="22" name="Picture 21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658A66F8-CA3B-F936-F038-94811C85E3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9849" y="1281272"/>
                <a:ext cx="1205416" cy="1083367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3F46E68-015B-AE2C-F22B-531CC8488AB2}"/>
                  </a:ext>
                </a:extLst>
              </p:cNvPr>
              <p:cNvSpPr/>
              <p:nvPr/>
            </p:nvSpPr>
            <p:spPr>
              <a:xfrm>
                <a:off x="719717" y="1200891"/>
                <a:ext cx="3571805" cy="1288306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DE22775D-7E06-6F15-60DA-D9DE09987F83}"/>
                  </a:ext>
                </a:extLst>
              </p:cNvPr>
              <p:cNvCxnSpPr>
                <a:cxnSpLocks/>
                <a:endCxn id="22" idx="1"/>
              </p:cNvCxnSpPr>
              <p:nvPr/>
            </p:nvCxnSpPr>
            <p:spPr>
              <a:xfrm>
                <a:off x="2224190" y="1822956"/>
                <a:ext cx="76565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6C34810-F26A-2DC1-B9A0-78CF083EEB32}"/>
                  </a:ext>
                </a:extLst>
              </p:cNvPr>
              <p:cNvSpPr txBox="1"/>
              <p:nvPr/>
            </p:nvSpPr>
            <p:spPr>
              <a:xfrm>
                <a:off x="2093530" y="1543637"/>
                <a:ext cx="1068399" cy="275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800" b="1" dirty="0"/>
                  <a:t>Connection</a:t>
                </a:r>
                <a:endParaRPr lang="de-DE" sz="800" b="1" dirty="0"/>
              </a:p>
            </p:txBody>
          </p:sp>
          <p:pic>
            <p:nvPicPr>
              <p:cNvPr id="27" name="Picture 12" descr="ROBOT OPERATING SYSTEM (ROS) – Tknika">
                <a:extLst>
                  <a:ext uri="{FF2B5EF4-FFF2-40B4-BE49-F238E27FC236}">
                    <a16:creationId xmlns:a16="http://schemas.microsoft.com/office/drawing/2014/main" id="{23E17CEE-731F-6AE8-B56F-3E781D592C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3362" y="1425929"/>
                <a:ext cx="1150168" cy="7894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7FE4E36-A5C8-6AE7-72A6-508F85591682}"/>
                </a:ext>
              </a:extLst>
            </p:cNvPr>
            <p:cNvGrpSpPr/>
            <p:nvPr/>
          </p:nvGrpSpPr>
          <p:grpSpPr>
            <a:xfrm>
              <a:off x="6850354" y="803725"/>
              <a:ext cx="2737869" cy="1317059"/>
              <a:chOff x="6465397" y="1957744"/>
              <a:chExt cx="3469945" cy="126811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D2D5CD4A-CBE6-8B9E-8651-60FCB8E1CD88}"/>
                      </a:ext>
                    </a:extLst>
                  </p:cNvPr>
                  <p:cNvSpPr txBox="1"/>
                  <p:nvPr/>
                </p:nvSpPr>
                <p:spPr>
                  <a:xfrm>
                    <a:off x="6923434" y="2364962"/>
                    <a:ext cx="433311" cy="30445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1400" b="1" i="1" smtClean="0"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IN" sz="14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oMath>
                      </m:oMathPara>
                    </a14:m>
                    <a:endParaRPr lang="de-DE" b="1" dirty="0"/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D2D5CD4A-CBE6-8B9E-8651-60FCB8E1CD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23434" y="2364962"/>
                    <a:ext cx="433311" cy="30445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5B0E40BA-E0E4-1C95-00EF-BEC5287C2419}"/>
                      </a:ext>
                    </a:extLst>
                  </p:cNvPr>
                  <p:cNvSpPr txBox="1"/>
                  <p:nvPr/>
                </p:nvSpPr>
                <p:spPr>
                  <a:xfrm>
                    <a:off x="8249139" y="2331865"/>
                    <a:ext cx="433311" cy="30445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1400" b="1" i="1"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IN" sz="14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oMath>
                      </m:oMathPara>
                    </a14:m>
                    <a:endParaRPr lang="de-DE" sz="1400" b="1" i="1" dirty="0">
                      <a:latin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5B0E40BA-E0E4-1C95-00EF-BEC5287C241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49139" y="2331865"/>
                    <a:ext cx="433311" cy="30445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BA6AFF0-AA53-4611-16B0-4DC11EABC9B7}"/>
                  </a:ext>
                </a:extLst>
              </p:cNvPr>
              <p:cNvCxnSpPr/>
              <p:nvPr/>
            </p:nvCxnSpPr>
            <p:spPr>
              <a:xfrm>
                <a:off x="6658375" y="3166135"/>
                <a:ext cx="306031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FDF8513E-3490-75F7-0780-4FC6EB34EC8F}"/>
                      </a:ext>
                    </a:extLst>
                  </p:cNvPr>
                  <p:cNvSpPr txBox="1"/>
                  <p:nvPr/>
                </p:nvSpPr>
                <p:spPr>
                  <a:xfrm>
                    <a:off x="9263990" y="2912898"/>
                    <a:ext cx="260048" cy="17780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1200" b="1" i="1" smtClean="0"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e>
                            <m:sub>
                              <m:r>
                                <a:rPr lang="en-IN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FDF8513E-3490-75F7-0780-4FC6EB34EC8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63990" y="2912898"/>
                    <a:ext cx="260048" cy="177803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7647" r="-2941" b="-1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1E1C757-59F6-6654-F54C-0663B8AFCCD1}"/>
                  </a:ext>
                </a:extLst>
              </p:cNvPr>
              <p:cNvGrpSpPr/>
              <p:nvPr/>
            </p:nvGrpSpPr>
            <p:grpSpPr>
              <a:xfrm>
                <a:off x="6465397" y="1957744"/>
                <a:ext cx="3469945" cy="1268113"/>
                <a:chOff x="1023347" y="844696"/>
                <a:chExt cx="3469945" cy="1268113"/>
              </a:xfrm>
            </p:grpSpPr>
            <p:pic>
              <p:nvPicPr>
                <p:cNvPr id="35" name="Picture 34" descr="A picture containing text, electronics, circuit&#10;&#10;Description automatically generated">
                  <a:extLst>
                    <a:ext uri="{FF2B5EF4-FFF2-40B4-BE49-F238E27FC236}">
                      <a16:creationId xmlns:a16="http://schemas.microsoft.com/office/drawing/2014/main" id="{BB023022-0B0F-9748-2638-C81EAC0E52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951881">
                  <a:off x="812084" y="1076600"/>
                  <a:ext cx="965774" cy="543248"/>
                </a:xfrm>
                <a:prstGeom prst="rect">
                  <a:avLst/>
                </a:prstGeom>
              </p:spPr>
            </p:pic>
            <p:pic>
              <p:nvPicPr>
                <p:cNvPr id="36" name="Picture 35" descr="A picture containing text, electronics, circuit&#10;&#10;Description automatically generated">
                  <a:extLst>
                    <a:ext uri="{FF2B5EF4-FFF2-40B4-BE49-F238E27FC236}">
                      <a16:creationId xmlns:a16="http://schemas.microsoft.com/office/drawing/2014/main" id="{A0595D90-67B8-BE1F-5F12-BFE31E249F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951881">
                  <a:off x="2178351" y="1055087"/>
                  <a:ext cx="908322" cy="510931"/>
                </a:xfrm>
                <a:prstGeom prst="rect">
                  <a:avLst/>
                </a:prstGeom>
              </p:spPr>
            </p:pic>
            <p:pic>
              <p:nvPicPr>
                <p:cNvPr id="37" name="Picture 36" descr="A picture containing text, electronics, circuit&#10;&#10;Description automatically generated">
                  <a:extLst>
                    <a:ext uri="{FF2B5EF4-FFF2-40B4-BE49-F238E27FC236}">
                      <a16:creationId xmlns:a16="http://schemas.microsoft.com/office/drawing/2014/main" id="{7B3640F8-67F8-1C2D-3A16-3480134CB5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951881">
                  <a:off x="3658930" y="1037865"/>
                  <a:ext cx="883060" cy="496721"/>
                </a:xfrm>
                <a:prstGeom prst="rect">
                  <a:avLst/>
                </a:prstGeom>
              </p:spPr>
            </p:pic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7C3E0AA3-0499-513B-E4FC-591D7FE790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47898" y="1584983"/>
                  <a:ext cx="0" cy="4681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7BD38E31-CBAE-A7C4-A1E4-F71D96F691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81988" y="1568404"/>
                  <a:ext cx="0" cy="48468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2" name="TextBox 41">
                      <a:extLst>
                        <a:ext uri="{FF2B5EF4-FFF2-40B4-BE49-F238E27FC236}">
                          <a16:creationId xmlns:a16="http://schemas.microsoft.com/office/drawing/2014/main" id="{26970C0C-7191-0124-DCC0-DA66DC97AE1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46800" y="1799850"/>
                      <a:ext cx="260048" cy="177803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2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IN" sz="1200" b="1" i="1" smtClean="0">
                                    <a:latin typeface="Cambria Math" panose="02040503050406030204" pitchFamily="18" charset="0"/>
                                  </a:rPr>
                                  <m:t>𝒁</m:t>
                                </m:r>
                              </m:e>
                              <m:sub>
                                <m:r>
                                  <a:rPr lang="en-IN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de-DE" dirty="0"/>
                    </a:p>
                  </p:txBody>
                </p:sp>
              </mc:Choice>
              <mc:Fallback xmlns="">
                <p:sp>
                  <p:nvSpPr>
                    <p:cNvPr id="42" name="TextBox 41">
                      <a:extLst>
                        <a:ext uri="{FF2B5EF4-FFF2-40B4-BE49-F238E27FC236}">
                          <a16:creationId xmlns:a16="http://schemas.microsoft.com/office/drawing/2014/main" id="{26970C0C-7191-0124-DCC0-DA66DC97AE1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46800" y="1799850"/>
                      <a:ext cx="260048" cy="177803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l="-18182" r="-6061" b="-1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239B4F1C-D623-8310-5158-19D72FE7FE3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692685" y="1794322"/>
                      <a:ext cx="255498" cy="177803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2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IN" sz="1200" b="1" i="1" smtClean="0">
                                    <a:latin typeface="Cambria Math" panose="02040503050406030204" pitchFamily="18" charset="0"/>
                                  </a:rPr>
                                  <m:t>𝒁</m:t>
                                </m:r>
                              </m:e>
                              <m:sub>
                                <m:r>
                                  <a:rPr lang="en-IN" sz="1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de-DE" dirty="0"/>
                    </a:p>
                  </p:txBody>
                </p:sp>
              </mc:Choice>
              <mc:Fallback xmlns=""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239B4F1C-D623-8310-5158-19D72FE7FE3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692685" y="1794322"/>
                      <a:ext cx="255498" cy="177803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l="-18182" r="-3030" b="-1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86FD10D4-0499-7ED1-5AA2-D950C619F802}"/>
                    </a:ext>
                  </a:extLst>
                </p:cNvPr>
                <p:cNvSpPr/>
                <p:nvPr/>
              </p:nvSpPr>
              <p:spPr>
                <a:xfrm>
                  <a:off x="1217638" y="1628126"/>
                  <a:ext cx="3275654" cy="484683"/>
                </a:xfrm>
                <a:prstGeom prst="ellipse">
                  <a:avLst/>
                </a:prstGeom>
                <a:noFill/>
                <a:ln w="28575"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AF8635B5-7DAC-9FA4-C26F-9B290289CA8E}"/>
                  </a:ext>
                </a:extLst>
              </p:cNvPr>
              <p:cNvCxnSpPr/>
              <p:nvPr/>
            </p:nvCxnSpPr>
            <p:spPr>
              <a:xfrm>
                <a:off x="6737021" y="2776547"/>
                <a:ext cx="0" cy="41503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28173295-524B-19E0-9162-7DAFE162F84B}"/>
                    </a:ext>
                  </a:extLst>
                </p:cNvPr>
                <p:cNvSpPr txBox="1"/>
                <p:nvPr/>
              </p:nvSpPr>
              <p:spPr>
                <a:xfrm>
                  <a:off x="8816528" y="1217527"/>
                  <a:ext cx="341893" cy="3162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N" sz="1400" b="1" i="1" smtClean="0"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de-DE" b="1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28173295-524B-19E0-9162-7DAFE162F8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16528" y="1217527"/>
                  <a:ext cx="341893" cy="316203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0" name="Video_6_f">
            <a:hlinkClick r:id="" action="ppaction://media"/>
            <a:extLst>
              <a:ext uri="{FF2B5EF4-FFF2-40B4-BE49-F238E27FC236}">
                <a16:creationId xmlns:a16="http://schemas.microsoft.com/office/drawing/2014/main" id="{996B0F68-FFF5-78F5-879E-E4DA148437D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98" end="1229"/>
                </p14:media>
              </p:ext>
            </p:extLst>
          </p:nvPr>
        </p:nvPicPr>
        <p:blipFill rotWithShape="1">
          <a:blip r:embed="rId16"/>
          <a:srcRect t="5575" b="5157"/>
          <a:stretch/>
        </p:blipFill>
        <p:spPr>
          <a:xfrm>
            <a:off x="453157" y="1111089"/>
            <a:ext cx="11006426" cy="552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40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5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5A7DB5-CC9D-9BB6-8697-91015D2C43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02" r="48053" b="18506"/>
          <a:stretch/>
        </p:blipFill>
        <p:spPr>
          <a:xfrm>
            <a:off x="6994450" y="3658794"/>
            <a:ext cx="3366987" cy="301350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6A99D71-EAA7-FD28-64C4-4C3DA931E187}"/>
              </a:ext>
            </a:extLst>
          </p:cNvPr>
          <p:cNvSpPr txBox="1"/>
          <p:nvPr/>
        </p:nvSpPr>
        <p:spPr>
          <a:xfrm>
            <a:off x="10361437" y="3913454"/>
            <a:ext cx="192590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="0" i="0" u="none" strike="noStrike" baseline="0" dirty="0">
                <a:latin typeface="Gill Sans MT" panose="020B0502020104020203" pitchFamily="34" charset="0"/>
              </a:rPr>
              <a:t>Data Collection</a:t>
            </a:r>
          </a:p>
          <a:p>
            <a:pPr algn="just"/>
            <a:endParaRPr lang="en-US" sz="1200" dirty="0">
              <a:latin typeface="Gill Sans MT" panose="020B0502020104020203" pitchFamily="34" charset="0"/>
            </a:endParaRPr>
          </a:p>
          <a:p>
            <a:r>
              <a:rPr lang="en-US" sz="1200" b="0" i="0" u="none" strike="noStrike" baseline="0" dirty="0">
                <a:latin typeface="Gill Sans MT" panose="020B0502020104020203" pitchFamily="34" charset="0"/>
              </a:rPr>
              <a:t>Department of General Pediatrics and Neonatology, Saarland University Medical School, </a:t>
            </a:r>
          </a:p>
          <a:p>
            <a:pPr algn="just"/>
            <a:r>
              <a:rPr lang="en-US" sz="1200" b="0" i="0" u="none" strike="noStrike" baseline="0" dirty="0">
                <a:latin typeface="Gill Sans MT" panose="020B0502020104020203" pitchFamily="34" charset="0"/>
              </a:rPr>
              <a:t>Homburg, Germany.</a:t>
            </a:r>
            <a:endParaRPr lang="en-US" sz="1200" dirty="0">
              <a:latin typeface="Gill Sans MT" panose="020B05020201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9A6EB1-A8E7-DD77-54B4-0D88A6AED2E7}"/>
              </a:ext>
            </a:extLst>
          </p:cNvPr>
          <p:cNvSpPr txBox="1"/>
          <p:nvPr/>
        </p:nvSpPr>
        <p:spPr>
          <a:xfrm>
            <a:off x="18869" y="354299"/>
            <a:ext cx="11664289" cy="523220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 w="22225" cap="rnd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Gill Sans MT" panose="020B0502020104020203" pitchFamily="34" charset="0"/>
              </a:rPr>
              <a:t>Vital Sign Monitoring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20BA9F-110E-A8C2-9A4A-893D6C36D9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728" y="956422"/>
            <a:ext cx="1790520" cy="10125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06F36F-9218-8DEE-CE31-A1CA08EECA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037" y="2076059"/>
            <a:ext cx="1925902" cy="12816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B3D9661-11D7-D081-CB3C-595B238AC1BE}"/>
              </a:ext>
            </a:extLst>
          </p:cNvPr>
          <p:cNvSpPr txBox="1">
            <a:spLocks/>
          </p:cNvSpPr>
          <p:nvPr/>
        </p:nvSpPr>
        <p:spPr>
          <a:xfrm>
            <a:off x="18868" y="968031"/>
            <a:ext cx="3755463" cy="2079969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t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sz="4000" dirty="0">
                <a:latin typeface="Gill Sans MT" panose="020B0502020104020203" pitchFamily="34" charset="77"/>
                <a:cs typeface="Times New Roman"/>
              </a:rPr>
              <a:t>Breathing, Heartbeat estimation</a:t>
            </a:r>
          </a:p>
          <a:p>
            <a:pPr lvl="1">
              <a:buFont typeface="Wingdings" pitchFamily="2" charset="2"/>
              <a:buChar char="§"/>
            </a:pPr>
            <a:r>
              <a:rPr lang="en-US" sz="3500" dirty="0">
                <a:latin typeface="Gill Sans MT" panose="020B0502020104020203" pitchFamily="34" charset="77"/>
                <a:cs typeface="Times New Roman"/>
              </a:rPr>
              <a:t> </a:t>
            </a:r>
            <a:r>
              <a:rPr lang="en-US" sz="2900" dirty="0">
                <a:latin typeface="Gill Sans MT" panose="020B0502020104020203" pitchFamily="34" charset="77"/>
                <a:cs typeface="Times New Roman"/>
              </a:rPr>
              <a:t>Heartrate variability</a:t>
            </a:r>
            <a:endParaRPr lang="en-US" sz="2500" dirty="0">
              <a:latin typeface="Gill Sans MT" panose="020B0502020104020203" pitchFamily="34" charset="77"/>
              <a:cs typeface="Times New Roman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4000" dirty="0">
                <a:latin typeface="Gill Sans MT" panose="020B0502020104020203" pitchFamily="34" charset="77"/>
                <a:cs typeface="Times New Roman"/>
              </a:rPr>
              <a:t>  Applications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900" dirty="0">
                <a:latin typeface="Gill Sans MT" panose="020B0502020104020203" pitchFamily="34" charset="77"/>
                <a:cs typeface="Times New Roman"/>
              </a:rPr>
              <a:t>Neonatal care monitoring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900" dirty="0">
                <a:latin typeface="Gill Sans MT" panose="020B0502020104020203" pitchFamily="34" charset="77"/>
                <a:cs typeface="Times New Roman"/>
              </a:rPr>
              <a:t>In-cabin monitoring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900" dirty="0">
                <a:latin typeface="Gill Sans MT" panose="020B0502020104020203" pitchFamily="34" charset="77"/>
                <a:cs typeface="Times New Roman"/>
              </a:rPr>
              <a:t>Assisted living technologies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900" dirty="0">
                <a:latin typeface="Gill Sans MT" panose="020B0502020104020203" pitchFamily="34" charset="77"/>
                <a:cs typeface="Times New Roman"/>
              </a:rPr>
              <a:t>Security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900" dirty="0">
                <a:latin typeface="Gill Sans MT" panose="020B0502020104020203" pitchFamily="34" charset="77"/>
                <a:cs typeface="Times New Roman"/>
              </a:rPr>
              <a:t>“Search-and-Rescue”</a:t>
            </a:r>
            <a:endParaRPr lang="en-US" sz="2000" dirty="0">
              <a:latin typeface="Gill Sans MT" panose="020B0502020104020203" pitchFamily="34" charset="77"/>
              <a:cs typeface="Times New Roman"/>
            </a:endParaRPr>
          </a:p>
        </p:txBody>
      </p:sp>
      <p:pic>
        <p:nvPicPr>
          <p:cNvPr id="5" name="Online Media 4" title="Contactless vital signs estimation using a FMCW radar device">
            <a:hlinkClick r:id="" action="ppaction://media"/>
            <a:extLst>
              <a:ext uri="{FF2B5EF4-FFF2-40B4-BE49-F238E27FC236}">
                <a16:creationId xmlns:a16="http://schemas.microsoft.com/office/drawing/2014/main" id="{CA7A8172-3824-E22B-46B0-4697AB6A147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18868" y="1117609"/>
            <a:ext cx="9987429" cy="564289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00A2959-6A99-7ADC-EDCA-FFA6CC22E04D}"/>
              </a:ext>
            </a:extLst>
          </p:cNvPr>
          <p:cNvGrpSpPr/>
          <p:nvPr/>
        </p:nvGrpSpPr>
        <p:grpSpPr>
          <a:xfrm>
            <a:off x="6852323" y="877519"/>
            <a:ext cx="4761394" cy="2831126"/>
            <a:chOff x="3086100" y="1338606"/>
            <a:chExt cx="8325094" cy="461397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7645866-C814-F83F-0D67-B39255EBC5B6}"/>
                </a:ext>
              </a:extLst>
            </p:cNvPr>
            <p:cNvGrpSpPr/>
            <p:nvPr/>
          </p:nvGrpSpPr>
          <p:grpSpPr>
            <a:xfrm>
              <a:off x="3086100" y="1454375"/>
              <a:ext cx="2365592" cy="1810811"/>
              <a:chOff x="3086100" y="1454375"/>
              <a:chExt cx="2365592" cy="1810811"/>
            </a:xfrm>
          </p:grpSpPr>
          <p:pic>
            <p:nvPicPr>
              <p:cNvPr id="47" name="Picture 2" descr="DEMOBGT60TR13CTOBO1 Infineon, Demo Evaluation Board, BGT60TR13C Radar  Sensor, 60 GHz | Farnell Belgium">
                <a:extLst>
                  <a:ext uri="{FF2B5EF4-FFF2-40B4-BE49-F238E27FC236}">
                    <a16:creationId xmlns:a16="http://schemas.microsoft.com/office/drawing/2014/main" id="{3BB9A597-FD32-326A-2D87-84D67AA231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6100" y="1454375"/>
                <a:ext cx="2365592" cy="14193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Graphic 47">
                <a:extLst>
                  <a:ext uri="{FF2B5EF4-FFF2-40B4-BE49-F238E27FC236}">
                    <a16:creationId xmlns:a16="http://schemas.microsoft.com/office/drawing/2014/main" id="{71EE401E-9A0A-40EE-BB50-4391DB09C7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093118" y="2718635"/>
                <a:ext cx="1239500" cy="546551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9577591-A6EA-1121-AFA9-A0A6A242D00B}"/>
                </a:ext>
              </a:extLst>
            </p:cNvPr>
            <p:cNvGrpSpPr/>
            <p:nvPr/>
          </p:nvGrpSpPr>
          <p:grpSpPr>
            <a:xfrm>
              <a:off x="3086100" y="3656643"/>
              <a:ext cx="2438400" cy="1938728"/>
              <a:chOff x="3086100" y="3656643"/>
              <a:chExt cx="2438400" cy="1938728"/>
            </a:xfrm>
          </p:grpSpPr>
          <p:pic>
            <p:nvPicPr>
              <p:cNvPr id="45" name="Picture 4" descr="DEMOBGT60LTR11AIPTOBO1 - Infineon - Development Board, BGT60LTR11AIP, Sensor">
                <a:extLst>
                  <a:ext uri="{FF2B5EF4-FFF2-40B4-BE49-F238E27FC236}">
                    <a16:creationId xmlns:a16="http://schemas.microsoft.com/office/drawing/2014/main" id="{C0857AEB-4CEA-4EFA-FBFF-FF78352AF4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6100" y="3656643"/>
                <a:ext cx="2438400" cy="17469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Graphic 45">
                <a:extLst>
                  <a:ext uri="{FF2B5EF4-FFF2-40B4-BE49-F238E27FC236}">
                    <a16:creationId xmlns:a16="http://schemas.microsoft.com/office/drawing/2014/main" id="{6808EF12-ECC7-5927-15F2-E3D21EAEE9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133768" y="5048820"/>
                <a:ext cx="1239500" cy="546551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45B697C-1838-0305-FB80-24B42906DD6C}"/>
                </a:ext>
              </a:extLst>
            </p:cNvPr>
            <p:cNvGrpSpPr/>
            <p:nvPr/>
          </p:nvGrpSpPr>
          <p:grpSpPr>
            <a:xfrm>
              <a:off x="5929900" y="1729888"/>
              <a:ext cx="5481294" cy="4094638"/>
              <a:chOff x="5929900" y="1729888"/>
              <a:chExt cx="5481294" cy="4094638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AA81816E-8C06-3B93-0E3D-A2E2C4079B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951678" y="1729888"/>
                <a:ext cx="5459516" cy="4094638"/>
              </a:xfrm>
              <a:prstGeom prst="rect">
                <a:avLst/>
              </a:prstGeom>
            </p:spPr>
          </p:pic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BC0035B6-6DE2-B1DB-B8D2-3D7BD92146BA}"/>
                  </a:ext>
                </a:extLst>
              </p:cNvPr>
              <p:cNvSpPr/>
              <p:nvPr/>
            </p:nvSpPr>
            <p:spPr>
              <a:xfrm>
                <a:off x="5929900" y="1735164"/>
                <a:ext cx="5481293" cy="4089362"/>
              </a:xfrm>
              <a:prstGeom prst="roundRect">
                <a:avLst>
                  <a:gd name="adj" fmla="val 2404"/>
                </a:avLst>
              </a:prstGeom>
              <a:noFill/>
              <a:ln w="508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0D9A7E7-03BD-A6F2-2D34-0224D3D36E76}"/>
                </a:ext>
              </a:extLst>
            </p:cNvPr>
            <p:cNvSpPr/>
            <p:nvPr/>
          </p:nvSpPr>
          <p:spPr>
            <a:xfrm>
              <a:off x="4332618" y="1338606"/>
              <a:ext cx="1084647" cy="1112360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C703BA2-AA7D-815F-CB73-27BD80C03B4F}"/>
                </a:ext>
              </a:extLst>
            </p:cNvPr>
            <p:cNvCxnSpPr>
              <a:cxnSpLocks/>
              <a:stCxn id="27" idx="5"/>
            </p:cNvCxnSpPr>
            <p:nvPr/>
          </p:nvCxnSpPr>
          <p:spPr>
            <a:xfrm>
              <a:off x="5258422" y="2288065"/>
              <a:ext cx="2506358" cy="1851456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4FEC821-65A6-D936-A4C9-C87C87443EA5}"/>
                </a:ext>
              </a:extLst>
            </p:cNvPr>
            <p:cNvSpPr/>
            <p:nvPr/>
          </p:nvSpPr>
          <p:spPr>
            <a:xfrm>
              <a:off x="7662616" y="4044434"/>
              <a:ext cx="674976" cy="670299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47E3D20-E303-7342-98E6-A8F539968AC2}"/>
                </a:ext>
              </a:extLst>
            </p:cNvPr>
            <p:cNvSpPr/>
            <p:nvPr/>
          </p:nvSpPr>
          <p:spPr>
            <a:xfrm>
              <a:off x="4382351" y="3707420"/>
              <a:ext cx="1084647" cy="11123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5040E73-760B-42F8-6180-C3D5B0B598C0}"/>
                </a:ext>
              </a:extLst>
            </p:cNvPr>
            <p:cNvSpPr/>
            <p:nvPr/>
          </p:nvSpPr>
          <p:spPr>
            <a:xfrm>
              <a:off x="6964344" y="4127558"/>
              <a:ext cx="674976" cy="692222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035D8FB8-2455-7B35-387F-28D2979E7A51}"/>
                </a:ext>
              </a:extLst>
            </p:cNvPr>
            <p:cNvCxnSpPr>
              <a:stCxn id="33" idx="6"/>
              <a:endCxn id="35" idx="2"/>
            </p:cNvCxnSpPr>
            <p:nvPr/>
          </p:nvCxnSpPr>
          <p:spPr>
            <a:xfrm>
              <a:off x="5466998" y="4263600"/>
              <a:ext cx="1497346" cy="210069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0CA9314-AC34-CA8A-CFAE-1A9D182948C7}"/>
                </a:ext>
              </a:extLst>
            </p:cNvPr>
            <p:cNvSpPr/>
            <p:nvPr/>
          </p:nvSpPr>
          <p:spPr>
            <a:xfrm>
              <a:off x="6807200" y="5490008"/>
              <a:ext cx="219075" cy="256742"/>
            </a:xfrm>
            <a:prstGeom prst="ellipse">
              <a:avLst/>
            </a:prstGeom>
            <a:noFill/>
            <a:ln w="349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27752DD9-D7F7-B3BE-47FC-9A2080368A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02451" y="5746750"/>
              <a:ext cx="529223" cy="11446"/>
            </a:xfrm>
            <a:prstGeom prst="straightConnector1">
              <a:avLst/>
            </a:prstGeom>
            <a:ln w="254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9A44648-FDF1-CC27-CBAC-16B1E5498248}"/>
                </a:ext>
              </a:extLst>
            </p:cNvPr>
            <p:cNvSpPr txBox="1"/>
            <p:nvPr/>
          </p:nvSpPr>
          <p:spPr>
            <a:xfrm>
              <a:off x="7431674" y="5300510"/>
              <a:ext cx="2139461" cy="65207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B70000"/>
                  </a:solidFill>
                </a:rPr>
                <a:t>Heart Rate: 80 </a:t>
              </a:r>
              <a:r>
                <a:rPr lang="en-US" sz="1000" b="1" dirty="0" err="1">
                  <a:solidFill>
                    <a:srgbClr val="B70000"/>
                  </a:solidFill>
                </a:rPr>
                <a:t>b.p.m</a:t>
              </a:r>
              <a:endParaRPr lang="en-US" sz="1000" b="1" dirty="0">
                <a:solidFill>
                  <a:srgbClr val="B70000"/>
                </a:solidFill>
              </a:endParaRP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7526A2C-4F4B-7D6A-5B28-BC08838FF0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64766" y="3210744"/>
              <a:ext cx="1210952" cy="940222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137A52BD-DA6E-EC6C-82CB-83B80E24BB24}"/>
                </a:ext>
              </a:extLst>
            </p:cNvPr>
            <p:cNvCxnSpPr>
              <a:cxnSpLocks/>
              <a:stCxn id="35" idx="0"/>
            </p:cNvCxnSpPr>
            <p:nvPr/>
          </p:nvCxnSpPr>
          <p:spPr>
            <a:xfrm flipV="1">
              <a:off x="7301832" y="3293868"/>
              <a:ext cx="742888" cy="833690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367470F-036C-5EBA-6A8B-F8B1252FBC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61327" y="5364480"/>
            <a:ext cx="1354066" cy="71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31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mishra\AppData\Local\Temp\PR\data\asimages\{2028636B-FA89-4BDD-97E0-38107B6F105B}_5.png&quot;/&gt;&lt;left val=&quot;217&quot;/&gt;&lt;top val=&quot;396&quot;/&gt;&lt;width val=&quot;162&quot;/&gt;&lt;height val=&quot;34&quot;/&gt;&lt;hasText val=&quot;1&quot;/&gt;&lt;/Image&gt;&lt;/ThreeDShapeInfo&gt;"/>
  <p:tag name="PRESENTER_SHAPETEXTINFO" val="&lt;ShapeTextInfo&gt;&lt;TableIndex row=&quot;-1&quot; col=&quot;-1&quot;&gt;&lt;linesCount val=&quot;1&quot;/&gt;&lt;lineCharCount val=&quot;17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14.848"/>
  <p:tag name="ORIGINALWIDTH" val="4098.237"/>
  <p:tag name="LATEXADDIN" val="\documentclass{article}&#10;\usepackage{amsmath, amssymb, mathtools, amsfonts}&#10;\DeclareMathOperator*{\maximum}{max}&#10;\DeclareMathOperator*{\subjectto}{subject~to}&#10;\DeclareMathOperator*{\minimize}{minimize}&#10;\pagestyle{empty}&#10;\begin{document}&#10;% ---------------------&#10;\begin{itemize}&#10;\item The experimental setup consists of a victim radar and an interferer radar&#10;\item Setup consists of: &#10;\begin{itemize}&#10;\item two USRP\textsuperscript{$\dagger$} X310&#10;\item spectrum analyzer (SA44B)&#10;\item RF cables&#10;\item splitters/combiners&#10;\end{itemize}&#10;\end{itemize}&#10;% ---------------------&#10;\end{document}"/>
  <p:tag name="IGUANATEXSIZE" val="20"/>
  <p:tag name="IGUANATEXCURSOR" val="546"/>
  <p:tag name="TRANSPARENCY" val="True"/>
  <p:tag name="LATEXENGINEID" val="0"/>
  <p:tag name="TEMPFOLDER" val="C:\Users\robin.amar\Documents\temp\"/>
  <p:tag name="LATEXFORMHEIGHT" val="423"/>
  <p:tag name="LATEXFORMWIDTH" val="631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.73937"/>
  <p:tag name="ORIGINALWIDTH" val="2519.685"/>
  <p:tag name="LATEXADDIN" val="\documentclass{article}&#10;\usepackage{amsmath, amssymb, mathtools, amsfonts}&#10;\DeclareMathOperator*{\maximum}{max}&#10;\DeclareMathOperator*{\subjectto}{subject~to}&#10;\DeclareMathOperator*{\minimize}{minimize}&#10;\pagestyle{empty}&#10;\begin{document}&#10;% ---------------------&#10;{\tiny{\textsuperscript{$\dagger$}The chirp slope for the LFM in the entire pulse is $+0.833$MHz/$\mu$s.}}&#10;% ---------------------&#10;\end{document}"/>
  <p:tag name="IGUANATEXSIZE" val="20"/>
  <p:tag name="IGUANATEXCURSOR" val="292"/>
  <p:tag name="TRANSPARENCY" val="True"/>
  <p:tag name="LATEXENGINEID" val="0"/>
  <p:tag name="TEMPFOLDER" val="C:\Users\robin.amar\Documents\temp\"/>
  <p:tag name="LATEXFORMHEIGHT" val="423"/>
  <p:tag name="LATEXFORMWIDTH" val="631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.73937"/>
  <p:tag name="ORIGINALWIDTH" val="2519.685"/>
  <p:tag name="LATEXADDIN" val="\documentclass{article}&#10;\usepackage{amsmath, amssymb, mathtools, amsfonts}&#10;\DeclareMathOperator*{\maximum}{max}&#10;\DeclareMathOperator*{\subjectto}{subject~to}&#10;\DeclareMathOperator*{\minimize}{minimize}&#10;\pagestyle{empty}&#10;\begin{document}&#10;% ---------------------&#10;{\tiny{\textsuperscript{$\dagger$}The chirp slope for the LFM in the entire pulse is $+0.833$MHz/$\mu$s.}}&#10;% ---------------------&#10;\end{document}"/>
  <p:tag name="IGUANATEXSIZE" val="20"/>
  <p:tag name="IGUANATEXCURSOR" val="292"/>
  <p:tag name="TRANSPARENCY" val="True"/>
  <p:tag name="LATEXENGINEID" val="0"/>
  <p:tag name="TEMPFOLDER" val="C:\Users\robin.amar\Documents\temp\"/>
  <p:tag name="LATEXFORMHEIGHT" val="423"/>
  <p:tag name="LATEXFORMWIDTH" val="631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2.48969"/>
  <p:tag name="ORIGINALWIDTH" val="3797.525"/>
  <p:tag name="LATEXADDIN" val="\documentclass{article}&#10;\usepackage{amsmath, amssymb, mathtools, amsfonts}&#10;\DeclareMathOperator*{\maximum}{max}&#10;\DeclareMathOperator*{\subjectto}{subject~to}&#10;\DeclareMathOperator*{\minimize}{minimize}&#10;\pagestyle{empty}&#10;\begin{document}&#10;% ---------------------&#10;{\tiny{\textsuperscript{$\dagger$}A fixed guard band interval of $22\mu$s is used between each sub-pulse in the PECS transmit waveform.}}&#10;% ---------------------&#10;\end{document}"/>
  <p:tag name="IGUANATEXSIZE" val="20"/>
  <p:tag name="IGUANATEXCURSOR" val="397"/>
  <p:tag name="TRANSPARENCY" val="True"/>
  <p:tag name="LATEXENGINEID" val="0"/>
  <p:tag name="TEMPFOLDER" val="C:\Users\robin.amar\Documents\temp\"/>
  <p:tag name="LATEXFORMHEIGHT" val="423"/>
  <p:tag name="LATEXFORMWIDTH" val="631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StartDate xmlns="http://schemas.microsoft.com/sharepoint/v3" xsi:nil="true"/>
    <PublishingExpirationDate xmlns="http://schemas.microsoft.com/sharepoint/v3" xsi:nil="true"/>
    <TaxCatchAll xmlns="a6c533f7-61db-40a9-92cc-7bf39d0de398"/>
    <o606121503634f60aadbd34f286ff3d9 xmlns="a6c533f7-61db-40a9-92cc-7bf39d0de398">
      <Terms xmlns="http://schemas.microsoft.com/office/infopath/2007/PartnerControls"/>
    </o606121503634f60aadbd34f286ff3d9>
    <a60e8a9bb7a5498084be0308f3b51622 xmlns="a6c533f7-61db-40a9-92cc-7bf39d0de398">
      <Terms xmlns="http://schemas.microsoft.com/office/infopath/2007/PartnerControls"/>
    </a60e8a9bb7a5498084be0308f3b51622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A123A97E448048BFBD78CBB819861E" ma:contentTypeVersion="2" ma:contentTypeDescription="Create a new document." ma:contentTypeScope="" ma:versionID="54d0959e60dcb848f4dbe6ad07bb6c8d">
  <xsd:schema xmlns:xsd="http://www.w3.org/2001/XMLSchema" xmlns:xs="http://www.w3.org/2001/XMLSchema" xmlns:p="http://schemas.microsoft.com/office/2006/metadata/properties" xmlns:ns1="http://schemas.microsoft.com/sharepoint/v3" xmlns:ns2="a6c533f7-61db-40a9-92cc-7bf39d0de398" targetNamespace="http://schemas.microsoft.com/office/2006/metadata/properties" ma:root="true" ma:fieldsID="d4c04313973a0c9248cfae03f8c66896" ns1:_="" ns2:_="">
    <xsd:import namespace="http://schemas.microsoft.com/sharepoint/v3"/>
    <xsd:import namespace="a6c533f7-61db-40a9-92cc-7bf39d0de398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o606121503634f60aadbd34f286ff3d9" minOccurs="0"/>
                <xsd:element ref="ns2:TaxCatchAll" minOccurs="0"/>
                <xsd:element ref="ns2:TaxCatchAllLabel" minOccurs="0"/>
                <xsd:element ref="ns2:a60e8a9bb7a5498084be0308f3b51622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c533f7-61db-40a9-92cc-7bf39d0de398" elementFormDefault="qualified">
    <xsd:import namespace="http://schemas.microsoft.com/office/2006/documentManagement/types"/>
    <xsd:import namespace="http://schemas.microsoft.com/office/infopath/2007/PartnerControls"/>
    <xsd:element name="o606121503634f60aadbd34f286ff3d9" ma:index="10" nillable="true" ma:taxonomy="true" ma:internalName="o606121503634f60aadbd34f286ff3d9" ma:taxonomyFieldName="Document_x0020_Category" ma:displayName="Document Category" ma:default="" ma:fieldId="{86061215-0363-4f60-aadb-d34f286ff3d9}" ma:taxonomyMulti="true" ma:sspId="ceefa7fb-4336-4fa1-9d81-8bd6ad6a0761" ma:termSetId="8467628b-cc19-41c8-84de-1e197b3524f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1" nillable="true" ma:displayName="Taxonomy Catch All Column" ma:hidden="true" ma:list="{88da9af2-fc06-457f-9f9b-54ea4b8c2f8e}" ma:internalName="TaxCatchAll" ma:showField="CatchAllData" ma:web="a6c533f7-61db-40a9-92cc-7bf39d0de3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hidden="true" ma:list="{88da9af2-fc06-457f-9f9b-54ea4b8c2f8e}" ma:internalName="TaxCatchAllLabel" ma:readOnly="true" ma:showField="CatchAllDataLabel" ma:web="a6c533f7-61db-40a9-92cc-7bf39d0de3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60e8a9bb7a5498084be0308f3b51622" ma:index="14" nillable="true" ma:taxonomy="true" ma:internalName="a60e8a9bb7a5498084be0308f3b51622" ma:taxonomyFieldName="The_x0020_University" ma:displayName="The University" ma:default="" ma:fieldId="{a60e8a9b-b7a5-4980-84be-0308f3b51622}" ma:taxonomyMulti="true" ma:sspId="ceefa7fb-4336-4fa1-9d81-8bd6ad6a0761" ma:termSetId="d027352d-354c-4edb-9a10-0a26093ac2d3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B863BE2-1074-453D-8C43-F08EB45BB408}">
  <ds:schemaRefs>
    <ds:schemaRef ds:uri="http://purl.org/dc/dcmitype/"/>
    <ds:schemaRef ds:uri="http://schemas.microsoft.com/sharepoint/v3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a6c533f7-61db-40a9-92cc-7bf39d0de398"/>
    <ds:schemaRef ds:uri="http://schemas.openxmlformats.org/package/2006/metadata/core-properties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EF9059A9-7613-43FD-B1C0-34DBDF145298}">
  <ds:schemaRefs>
    <ds:schemaRef ds:uri="a6c533f7-61db-40a9-92cc-7bf39d0de39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CB98C08-2A96-4627-A7AB-076B37EB6EB3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445a9c95-0f9d-4953-9db1-bc4a45dd1220}" enabled="0" method="" siteId="{445a9c95-0f9d-4953-9db1-bc4a45dd122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2709</Words>
  <Application>Microsoft Office PowerPoint</Application>
  <PresentationFormat>Widescreen</PresentationFormat>
  <Paragraphs>552</Paragraphs>
  <Slides>58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76" baseType="lpstr">
      <vt:lpstr>Arial</vt:lpstr>
      <vt:lpstr>Arial Black</vt:lpstr>
      <vt:lpstr>Calibri</vt:lpstr>
      <vt:lpstr>Calibri Light</vt:lpstr>
      <vt:lpstr>Cambria Math</vt:lpstr>
      <vt:lpstr>Gill Sans</vt:lpstr>
      <vt:lpstr>Gill Sans MT</vt:lpstr>
      <vt:lpstr>Gill Sans Nova</vt:lpstr>
      <vt:lpstr>HelveticaNeue Regular</vt:lpstr>
      <vt:lpstr>NimbusRomNo9L-MediItal</vt:lpstr>
      <vt:lpstr>NimbusRomNo9L-Regu</vt:lpstr>
      <vt:lpstr>NimbusRomNo9L-ReguItal</vt:lpstr>
      <vt:lpstr>rtxmi</vt:lpstr>
      <vt:lpstr>rtxr</vt:lpstr>
      <vt:lpstr>txsy</vt:lpstr>
      <vt:lpstr>Wingdings</vt:lpstr>
      <vt:lpstr>Wingdings,Sans-Serif</vt:lpstr>
      <vt:lpstr>Office Theme</vt:lpstr>
      <vt:lpstr>PowerPoint Presentation</vt:lpstr>
      <vt:lpstr> Acknowledgements</vt:lpstr>
      <vt:lpstr> 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Classical Pulse Doppler Radar Processing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Henzen 2019</dc:creator>
  <cp:lastModifiedBy>Bhavani Shankar MYSORE RAMA RAO</cp:lastModifiedBy>
  <cp:revision>6</cp:revision>
  <dcterms:created xsi:type="dcterms:W3CDTF">2020-06-18T07:37:18Z</dcterms:created>
  <dcterms:modified xsi:type="dcterms:W3CDTF">2026-04-16T11:49:51Z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 Category">
    <vt:lpwstr/>
  </property>
  <property fmtid="{D5CDD505-2E9C-101B-9397-08002B2CF9AE}" pid="3" name="ContentTypeId">
    <vt:lpwstr>0x010100EFA123A97E448048BFBD78CBB819861E</vt:lpwstr>
  </property>
  <property fmtid="{D5CDD505-2E9C-101B-9397-08002B2CF9AE}" pid="4" name="The University">
    <vt:lpwstr/>
  </property>
</Properties>
</file>