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modernComment_1EA_EF8BD641.xml" ContentType="application/vnd.ms-powerpoint.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omments/modernComment_1F2_CEDA621D.xml" ContentType="application/vnd.ms-powerpoint.comment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7"/>
  </p:notesMasterIdLst>
  <p:sldIdLst>
    <p:sldId id="256" r:id="rId2"/>
    <p:sldId id="640" r:id="rId3"/>
    <p:sldId id="430" r:id="rId4"/>
    <p:sldId id="594" r:id="rId5"/>
    <p:sldId id="558" r:id="rId6"/>
    <p:sldId id="607" r:id="rId7"/>
    <p:sldId id="600" r:id="rId8"/>
    <p:sldId id="648" r:id="rId9"/>
    <p:sldId id="632" r:id="rId10"/>
    <p:sldId id="644" r:id="rId11"/>
    <p:sldId id="645" r:id="rId12"/>
    <p:sldId id="619" r:id="rId13"/>
    <p:sldId id="626" r:id="rId14"/>
    <p:sldId id="489" r:id="rId15"/>
    <p:sldId id="490" r:id="rId16"/>
    <p:sldId id="484" r:id="rId17"/>
    <p:sldId id="483" r:id="rId18"/>
    <p:sldId id="477" r:id="rId19"/>
    <p:sldId id="491" r:id="rId20"/>
    <p:sldId id="649" r:id="rId21"/>
    <p:sldId id="485" r:id="rId22"/>
    <p:sldId id="557" r:id="rId23"/>
    <p:sldId id="455" r:id="rId24"/>
    <p:sldId id="628" r:id="rId25"/>
    <p:sldId id="494" r:id="rId26"/>
    <p:sldId id="488" r:id="rId27"/>
    <p:sldId id="495" r:id="rId28"/>
    <p:sldId id="610" r:id="rId29"/>
    <p:sldId id="498" r:id="rId30"/>
    <p:sldId id="398" r:id="rId31"/>
    <p:sldId id="400" r:id="rId32"/>
    <p:sldId id="399" r:id="rId33"/>
    <p:sldId id="403" r:id="rId34"/>
    <p:sldId id="406" r:id="rId35"/>
    <p:sldId id="598" r:id="rId36"/>
    <p:sldId id="595" r:id="rId37"/>
    <p:sldId id="596" r:id="rId38"/>
    <p:sldId id="597" r:id="rId39"/>
    <p:sldId id="462" r:id="rId40"/>
    <p:sldId id="493" r:id="rId41"/>
    <p:sldId id="496" r:id="rId42"/>
    <p:sldId id="487" r:id="rId43"/>
    <p:sldId id="467" r:id="rId44"/>
    <p:sldId id="468" r:id="rId45"/>
    <p:sldId id="499" r:id="rId46"/>
    <p:sldId id="469" r:id="rId47"/>
    <p:sldId id="447" r:id="rId48"/>
    <p:sldId id="500" r:id="rId49"/>
    <p:sldId id="501" r:id="rId50"/>
    <p:sldId id="555" r:id="rId51"/>
    <p:sldId id="502" r:id="rId52"/>
    <p:sldId id="659" r:id="rId53"/>
    <p:sldId id="654" r:id="rId54"/>
    <p:sldId id="656" r:id="rId55"/>
    <p:sldId id="658"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3DDEC29-52A8-FF95-727A-E239385A5228}" name="Radhika Niranjan Mysore" initials="RM" userId="S::rniranjan@vmware.com::e5f3795f-4158-454c-8089-89a287b4271c" providerId="AD"/>
  <p188:author id="{1C40155D-48E9-9DFE-592E-2D1831E46D98}" name="Bothra, Rahul" initials="BR" userId="S::bothra2@illinois.edu::449871eb-d09e-4fef-b8f0-1d4657650fba" providerId="AD"/>
  <p188:author id="{2B671DC4-6346-A73C-5511-AED9AF681C04}" name="Vipul Harsh (c)" initials="V(" userId="S::harshv@vmware.com::06294141-2883-4dfe-96eb-c2f426d0631d" providerId="AD"/>
  <p188:author id="{D6CD99F8-0292-5858-944A-7D61510F8519}" name="Guest User" initials="GU" userId="S::urn:spo:anon#87fc868b8283555311681221519298d03deeefbd55f680c13e7dd78fb760b9a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10907"/>
    <a:srgbClr val="5600C6"/>
    <a:srgbClr val="CF2D00"/>
    <a:srgbClr val="C84B38"/>
    <a:srgbClr val="FF624A"/>
    <a:srgbClr val="AE8542"/>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56"/>
    <p:restoredTop sz="84708"/>
  </p:normalViewPr>
  <p:slideViewPr>
    <p:cSldViewPr snapToGrid="0">
      <p:cViewPr varScale="1">
        <p:scale>
          <a:sx n="135" d="100"/>
          <a:sy n="135" d="100"/>
        </p:scale>
        <p:origin x="312"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comments/modernComment_1EA_EF8BD641.xml><?xml version="1.0" encoding="utf-8"?>
<p188:cmLst xmlns:a="http://schemas.openxmlformats.org/drawingml/2006/main" xmlns:r="http://schemas.openxmlformats.org/officeDocument/2006/relationships" xmlns:p188="http://schemas.microsoft.com/office/powerpoint/2018/8/main">
  <p188:cm id="{066515E4-8522-784D-A210-BE8E3302BCC1}" authorId="{D6CD99F8-0292-5858-944A-7D61510F8519}" created="2023-09-07T18:01:51.444">
    <pc:sldMkLst xmlns:pc="http://schemas.microsoft.com/office/powerpoint/2013/main/command">
      <pc:docMk/>
      <pc:sldMk cId="3817399506" sldId="451"/>
    </pc:sldMkLst>
    <p188:txBody>
      <a:bodyPr/>
      <a:lstStyle/>
      <a:p>
        <a:r>
          <a:rPr lang="en-US"/>
          <a:t>Font for VM vNIC etc seems too small to me. I'd suggest using a bigger font all through for the drawings.</a:t>
        </a:r>
      </a:p>
    </p188:txBody>
  </p188:cm>
</p188:cmLst>
</file>

<file path=ppt/comments/modernComment_1F2_CEDA621D.xml><?xml version="1.0" encoding="utf-8"?>
<p188:cmLst xmlns:a="http://schemas.openxmlformats.org/drawingml/2006/main" xmlns:r="http://schemas.openxmlformats.org/officeDocument/2006/relationships" xmlns:p188="http://schemas.microsoft.com/office/powerpoint/2018/8/main">
  <p188:cm id="{128C71AA-A3CB-C542-AEF1-CE19BEB0EB57}" authorId="{83DDEC29-52A8-FF95-727A-E239385A5228}" created="2022-08-29T18:33:16.385">
    <ac:deMkLst xmlns:ac="http://schemas.microsoft.com/office/drawing/2013/main/command">
      <pc:docMk xmlns:pc="http://schemas.microsoft.com/office/powerpoint/2013/main/command"/>
      <pc:sldMk xmlns:pc="http://schemas.microsoft.com/office/powerpoint/2013/main/command" cId="3470418461" sldId="498"/>
      <ac:spMk id="9" creationId="{BA0348F6-420E-42B6-A214-46F8A0B3F199}"/>
    </ac:deMkLst>
    <p188:txBody>
      <a:bodyPr/>
      <a:lstStyle/>
      <a:p>
        <a:r>
          <a:rPr lang="en-US"/>
          <a:t>Might get some question about complexity/running time/scaling here.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A2E0A4-D70C-B44F-A6EA-06CE4838A8AE}" type="datetimeFigureOut">
              <a:rPr lang="en-US" smtClean="0"/>
              <a:t>5/4/25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1B1665-6B6E-0B4B-9AF5-12419AA692EF}" type="slidenum">
              <a:rPr lang="en-US" smtClean="0"/>
              <a:t>‹#›</a:t>
            </a:fld>
            <a:endParaRPr lang="en-US"/>
          </a:p>
        </p:txBody>
      </p:sp>
    </p:spTree>
    <p:extLst>
      <p:ext uri="{BB962C8B-B14F-4D97-AF65-F5344CB8AC3E}">
        <p14:creationId xmlns:p14="http://schemas.microsoft.com/office/powerpoint/2010/main" val="39401010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1B1665-6B6E-0B4B-9AF5-12419AA692EF}" type="slidenum">
              <a:rPr lang="en-US" smtClean="0"/>
              <a:t>1</a:t>
            </a:fld>
            <a:endParaRPr lang="en-US"/>
          </a:p>
        </p:txBody>
      </p:sp>
    </p:spTree>
    <p:extLst>
      <p:ext uri="{BB962C8B-B14F-4D97-AF65-F5344CB8AC3E}">
        <p14:creationId xmlns:p14="http://schemas.microsoft.com/office/powerpoint/2010/main" val="38000347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enhance pubs</a:t>
            </a:r>
          </a:p>
          <a:p>
            <a:r>
              <a:rPr lang="en-US" dirty="0"/>
              <a:t>say </a:t>
            </a:r>
            <a:r>
              <a:rPr lang="en-US" dirty="0" err="1"/>
              <a:t>vmware</a:t>
            </a:r>
            <a:r>
              <a:rPr lang="en-US" dirty="0"/>
              <a:t> product</a:t>
            </a:r>
          </a:p>
          <a:p>
            <a:endParaRPr lang="en-US" dirty="0"/>
          </a:p>
          <a:p>
            <a:r>
              <a:rPr lang="en-US" dirty="0"/>
              <a:t>Madhu- broaden your talk? where these techniques can be used?</a:t>
            </a:r>
          </a:p>
          <a:p>
            <a:r>
              <a:rPr lang="en-US" dirty="0"/>
              <a:t> </a:t>
            </a:r>
          </a:p>
          <a:p>
            <a:r>
              <a:rPr lang="en-US" dirty="0"/>
              <a:t>Larger story about analyzing performance.</a:t>
            </a:r>
          </a:p>
          <a:p>
            <a:endParaRPr lang="en-US" dirty="0"/>
          </a:p>
          <a:p>
            <a:r>
              <a:rPr lang="en-US" dirty="0"/>
              <a:t>Finding causal connections for general prediction, I am going to</a:t>
            </a:r>
          </a:p>
          <a:p>
            <a:r>
              <a:rPr lang="en-US" dirty="0"/>
              <a:t>use it for troubleshooting. But it can be applicable to other areas.</a:t>
            </a:r>
          </a:p>
          <a:p>
            <a:endParaRPr lang="en-US" dirty="0"/>
          </a:p>
          <a:p>
            <a:r>
              <a:rPr lang="en-US" dirty="0"/>
              <a:t>--&gt; Ask host for what talk are they expecting? Which people are in the audience? </a:t>
            </a:r>
          </a:p>
          <a:p>
            <a:endParaRPr lang="en-US" dirty="0"/>
          </a:p>
          <a:p>
            <a:r>
              <a:rPr lang="en-US" dirty="0"/>
              <a:t>--&gt; Highlight your research skills, deriving insights from monitoring data</a:t>
            </a:r>
          </a:p>
          <a:p>
            <a:endParaRPr lang="en-US" dirty="0"/>
          </a:p>
          <a:p>
            <a:r>
              <a:rPr lang="en-US" dirty="0"/>
              <a:t>--&gt; Put use cases of the techniques, potential applications</a:t>
            </a:r>
          </a:p>
          <a:p>
            <a:endParaRPr lang="en-US" dirty="0"/>
          </a:p>
          <a:p>
            <a:r>
              <a:rPr lang="en-US" dirty="0"/>
              <a:t>--&gt; make some examples more concrete: </a:t>
            </a:r>
          </a:p>
          <a:p>
            <a:endParaRPr lang="en-US" dirty="0"/>
          </a:p>
          <a:p>
            <a:r>
              <a:rPr lang="en-US" dirty="0"/>
              <a:t>---&gt; broad audience or targeted audience: skip some intro for targeted audience</a:t>
            </a:r>
          </a:p>
        </p:txBody>
      </p:sp>
      <p:sp>
        <p:nvSpPr>
          <p:cNvPr id="4" name="Slide Number Placeholder 3"/>
          <p:cNvSpPr>
            <a:spLocks noGrp="1"/>
          </p:cNvSpPr>
          <p:nvPr>
            <p:ph type="sldNum" sz="quarter" idx="5"/>
          </p:nvPr>
        </p:nvSpPr>
        <p:spPr/>
        <p:txBody>
          <a:bodyPr/>
          <a:lstStyle/>
          <a:p>
            <a:fld id="{291B1665-6B6E-0B4B-9AF5-12419AA692EF}" type="slidenum">
              <a:rPr lang="en-US" smtClean="0"/>
              <a:t>13</a:t>
            </a:fld>
            <a:endParaRPr lang="en-US"/>
          </a:p>
        </p:txBody>
      </p:sp>
    </p:spTree>
    <p:extLst>
      <p:ext uri="{BB962C8B-B14F-4D97-AF65-F5344CB8AC3E}">
        <p14:creationId xmlns:p14="http://schemas.microsoft.com/office/powerpoint/2010/main" val="19570623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Troubleshooting incidents in networked systems is hard. And there are a few reasons for this</a:t>
            </a:r>
          </a:p>
          <a:p>
            <a:pPr marL="171450" indent="-171450">
              <a:buFontTx/>
              <a:buChar char="-"/>
            </a:pPr>
            <a:r>
              <a:rPr lang="en-US" dirty="0"/>
              <a:t>One, the system might have a large number of entities, both virtual and physical such as VMs, flows, switches, NICs, services etc.</a:t>
            </a:r>
          </a:p>
          <a:p>
            <a:pPr marL="171450" indent="-171450">
              <a:buFontTx/>
              <a:buChar char="-"/>
            </a:pPr>
            <a:r>
              <a:rPr lang="en-US" dirty="0"/>
              <a:t>And these entities depend on each other in complex ways</a:t>
            </a:r>
          </a:p>
          <a:p>
            <a:pPr marL="171450" indent="-171450">
              <a:buFontTx/>
              <a:buChar char="-"/>
            </a:pPr>
            <a:r>
              <a:rPr lang="en-US" dirty="0"/>
              <a:t>The second reason why troubleshooting is challenging is because often the monitoring infrastructure provides coarsely aggregated data for each entity. </a:t>
            </a:r>
          </a:p>
          <a:p>
            <a:pPr marL="171450" indent="-171450">
              <a:buFontTx/>
              <a:buChar char="-"/>
            </a:pPr>
            <a:r>
              <a:rPr lang="en-US" dirty="0"/>
              <a:t>So an entity will have metrics e.g. VMs have CPU usage. These metrics are associated with timeseries data where each data point is an aggregate over a few minutes</a:t>
            </a:r>
          </a:p>
          <a:p>
            <a:pPr marL="171450" indent="-171450">
              <a:buFontTx/>
              <a:buChar char="-"/>
            </a:pPr>
            <a:r>
              <a:rPr lang="en-US" dirty="0"/>
              <a:t>This environment is pretty common in many environments such as an enterprise network, WANs, clouds, Kubernetes cluster etc. hence its important to design automated tools based on this common telemetry for various troubleshooting tasks</a:t>
            </a:r>
          </a:p>
          <a:p>
            <a:endParaRPr lang="en-US" dirty="0"/>
          </a:p>
          <a:p>
            <a:endParaRPr lang="en-US" dirty="0"/>
          </a:p>
        </p:txBody>
      </p:sp>
      <p:sp>
        <p:nvSpPr>
          <p:cNvPr id="4" name="Slide Number Placeholder 3"/>
          <p:cNvSpPr>
            <a:spLocks noGrp="1"/>
          </p:cNvSpPr>
          <p:nvPr>
            <p:ph type="sldNum" sz="quarter" idx="5"/>
          </p:nvPr>
        </p:nvSpPr>
        <p:spPr/>
        <p:txBody>
          <a:bodyPr/>
          <a:lstStyle/>
          <a:p>
            <a:fld id="{291B1665-6B6E-0B4B-9AF5-12419AA692EF}" type="slidenum">
              <a:rPr lang="en-US" smtClean="0"/>
              <a:t>14</a:t>
            </a:fld>
            <a:endParaRPr lang="en-US" dirty="0"/>
          </a:p>
        </p:txBody>
      </p:sp>
    </p:spTree>
    <p:extLst>
      <p:ext uri="{BB962C8B-B14F-4D97-AF65-F5344CB8AC3E}">
        <p14:creationId xmlns:p14="http://schemas.microsoft.com/office/powerpoint/2010/main" val="10213475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But monitoring telemetry alone is not sufficient, consider this incident</a:t>
            </a:r>
          </a:p>
          <a:p>
            <a:endParaRPr lang="en-US" dirty="0">
              <a:cs typeface="Calibri"/>
            </a:endParaRPr>
          </a:p>
          <a:p>
            <a:r>
              <a:rPr lang="en-US" dirty="0">
                <a:cs typeface="Calibri"/>
              </a:rPr>
              <a:t>Change color</a:t>
            </a:r>
          </a:p>
        </p:txBody>
      </p:sp>
      <p:sp>
        <p:nvSpPr>
          <p:cNvPr id="4" name="Slide Number Placeholder 3"/>
          <p:cNvSpPr>
            <a:spLocks noGrp="1"/>
          </p:cNvSpPr>
          <p:nvPr>
            <p:ph type="sldNum" sz="quarter" idx="5"/>
          </p:nvPr>
        </p:nvSpPr>
        <p:spPr/>
        <p:txBody>
          <a:bodyPr/>
          <a:lstStyle/>
          <a:p>
            <a:fld id="{AF7D7CF8-4F84-4303-B241-F61D933C718A}" type="slidenum">
              <a:rPr lang="en-US"/>
              <a:t>15</a:t>
            </a:fld>
            <a:endParaRPr lang="en-US" dirty="0"/>
          </a:p>
        </p:txBody>
      </p:sp>
    </p:spTree>
    <p:extLst>
      <p:ext uri="{BB962C8B-B14F-4D97-AF65-F5344CB8AC3E}">
        <p14:creationId xmlns:p14="http://schemas.microsoft.com/office/powerpoint/2010/main" val="42176227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But monitoring telemetry alone is not sufficient, consider this incident</a:t>
            </a:r>
          </a:p>
          <a:p>
            <a:endParaRPr lang="en-US" dirty="0">
              <a:cs typeface="Calibri"/>
            </a:endParaRPr>
          </a:p>
          <a:p>
            <a:r>
              <a:rPr lang="en-US" dirty="0">
                <a:cs typeface="Calibri"/>
              </a:rPr>
              <a:t>Change color</a:t>
            </a:r>
          </a:p>
          <a:p>
            <a:endParaRPr lang="en-US" dirty="0">
              <a:cs typeface="Calibri"/>
            </a:endParaRPr>
          </a:p>
          <a:p>
            <a:r>
              <a:rPr lang="en-US" dirty="0">
                <a:cs typeface="Calibri"/>
              </a:rPr>
              <a:t>A problematic symptom can also be a high  user response times, high drop rate of a flow</a:t>
            </a:r>
          </a:p>
        </p:txBody>
      </p:sp>
      <p:sp>
        <p:nvSpPr>
          <p:cNvPr id="4" name="Slide Number Placeholder 3"/>
          <p:cNvSpPr>
            <a:spLocks noGrp="1"/>
          </p:cNvSpPr>
          <p:nvPr>
            <p:ph type="sldNum" sz="quarter" idx="5"/>
          </p:nvPr>
        </p:nvSpPr>
        <p:spPr/>
        <p:txBody>
          <a:bodyPr/>
          <a:lstStyle/>
          <a:p>
            <a:fld id="{AF7D7CF8-4F84-4303-B241-F61D933C718A}" type="slidenum">
              <a:rPr lang="en-US"/>
              <a:t>16</a:t>
            </a:fld>
            <a:endParaRPr lang="en-US" dirty="0"/>
          </a:p>
        </p:txBody>
      </p:sp>
    </p:spTree>
    <p:extLst>
      <p:ext uri="{BB962C8B-B14F-4D97-AF65-F5344CB8AC3E}">
        <p14:creationId xmlns:p14="http://schemas.microsoft.com/office/powerpoint/2010/main" val="34003035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cs typeface="Calibri"/>
              </a:rPr>
              <a:t>At the end, somehow mention dependencies. The root cause could be far off from the symptom. How do we model how one entity depends on other entities?</a:t>
            </a:r>
          </a:p>
          <a:p>
            <a:pPr marL="171450" indent="-171450">
              <a:buFontTx/>
              <a:buChar char="-"/>
            </a:pPr>
            <a:endParaRPr lang="en-US" dirty="0">
              <a:cs typeface="Calibri"/>
            </a:endParaRPr>
          </a:p>
          <a:p>
            <a:pPr marL="171450" indent="-171450">
              <a:buFontTx/>
              <a:buChar char="-"/>
            </a:pPr>
            <a:endParaRPr lang="en-US" dirty="0">
              <a:cs typeface="Calibri"/>
            </a:endParaRPr>
          </a:p>
          <a:p>
            <a:pPr marL="171450" indent="-171450">
              <a:buFontTx/>
              <a:buChar char="-"/>
            </a:pPr>
            <a:endParaRPr lang="en-US" dirty="0">
              <a:cs typeface="Calibri"/>
            </a:endParaRPr>
          </a:p>
          <a:p>
            <a:pPr marL="171450" indent="-171450">
              <a:buFontTx/>
              <a:buChar char="-"/>
            </a:pPr>
            <a:r>
              <a:rPr lang="en-US" dirty="0">
                <a:cs typeface="Calibri"/>
              </a:rPr>
              <a:t>We focus on one troubleshooting task which we refer to as Performance diagnosis</a:t>
            </a:r>
          </a:p>
          <a:p>
            <a:pPr marL="171450" indent="-171450">
              <a:buFontTx/>
              <a:buChar char="-"/>
            </a:pPr>
            <a:r>
              <a:rPr lang="en-US" dirty="0">
                <a:cs typeface="Calibri"/>
              </a:rPr>
              <a:t>Let me define it in the context of an incident that occurred in an enterprise network</a:t>
            </a:r>
          </a:p>
          <a:p>
            <a:pPr marL="171450" indent="-171450">
              <a:buFontTx/>
              <a:buChar char="-"/>
            </a:pPr>
            <a:r>
              <a:rPr lang="en-US" dirty="0">
                <a:cs typeface="Calibri"/>
              </a:rPr>
              <a:t>An application stopped responding because its backend servers were overwhelmed with high CPU usage </a:t>
            </a:r>
          </a:p>
          <a:p>
            <a:pPr marL="171450" indent="-171450">
              <a:buFontTx/>
              <a:buChar char="-"/>
            </a:pPr>
            <a:r>
              <a:rPr lang="en-US" dirty="0">
                <a:cs typeface="Calibri"/>
              </a:rPr>
              <a:t>Operators wanted to reason about this problematic symptom, which we can define as a pair of entity and a metric of that entity that might have an anomalous value</a:t>
            </a:r>
          </a:p>
          <a:p>
            <a:pPr marL="171450" indent="-171450">
              <a:buFontTx/>
              <a:buChar char="-"/>
            </a:pPr>
            <a:r>
              <a:rPr lang="en-US" dirty="0">
                <a:cs typeface="Calibri"/>
              </a:rPr>
              <a:t>The goal of performance diagnosis is to infer  the root cause of the problematic symptom and the root cause is another entity in the system</a:t>
            </a:r>
          </a:p>
          <a:p>
            <a:pPr marL="171450" indent="-171450">
              <a:buFontTx/>
              <a:buChar char="-"/>
            </a:pPr>
            <a:r>
              <a:rPr lang="en-US" dirty="0">
                <a:cs typeface="Calibri"/>
              </a:rPr>
              <a:t>Here in the incident, the root cause was a crawler machine which was sending a lot of requests to the front-end to crawl the entire backend</a:t>
            </a:r>
          </a:p>
          <a:p>
            <a:endParaRPr lang="en-US" dirty="0">
              <a:cs typeface="Calibri"/>
            </a:endParaRPr>
          </a:p>
          <a:p>
            <a:endParaRPr lang="en-US" dirty="0">
              <a:cs typeface="Calibri"/>
            </a:endParaRPr>
          </a:p>
          <a:p>
            <a:endParaRPr lang="en-US" dirty="0">
              <a:cs typeface="Calibri"/>
            </a:endParaRPr>
          </a:p>
          <a:p>
            <a:endParaRPr lang="en-US" dirty="0">
              <a:cs typeface="Calibri"/>
            </a:endParaRPr>
          </a:p>
          <a:p>
            <a:endParaRPr lang="en-US" dirty="0">
              <a:cs typeface="Calibri"/>
            </a:endParaRPr>
          </a:p>
          <a:p>
            <a:r>
              <a:rPr lang="en-US" dirty="0">
                <a:cs typeface="Calibri"/>
              </a:rPr>
              <a:t>Need to incorporate information from common telemetry to run analysis</a:t>
            </a:r>
          </a:p>
        </p:txBody>
      </p:sp>
      <p:sp>
        <p:nvSpPr>
          <p:cNvPr id="4" name="Slide Number Placeholder 3"/>
          <p:cNvSpPr>
            <a:spLocks noGrp="1"/>
          </p:cNvSpPr>
          <p:nvPr>
            <p:ph type="sldNum" sz="quarter" idx="5"/>
          </p:nvPr>
        </p:nvSpPr>
        <p:spPr/>
        <p:txBody>
          <a:bodyPr/>
          <a:lstStyle/>
          <a:p>
            <a:fld id="{AF7D7CF8-4F84-4303-B241-F61D933C718A}" type="slidenum">
              <a:rPr lang="en-US"/>
              <a:t>17</a:t>
            </a:fld>
            <a:endParaRPr lang="en-US" dirty="0"/>
          </a:p>
        </p:txBody>
      </p:sp>
    </p:spTree>
    <p:extLst>
      <p:ext uri="{BB962C8B-B14F-4D97-AF65-F5344CB8AC3E}">
        <p14:creationId xmlns:p14="http://schemas.microsoft.com/office/powerpoint/2010/main" val="8080261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good analogy here is how humans interact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Infeasibilty</a:t>
            </a:r>
            <a:r>
              <a:rPr lang="en-US" dirty="0"/>
              <a:t> is not coming across of DAGs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rich figure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Middle </a:t>
            </a:r>
            <a:r>
              <a:rPr lang="en-US" dirty="0" err="1"/>
              <a:t>groud</a:t>
            </a:r>
            <a:r>
              <a:rPr lang="en-US" dirty="0"/>
              <a:t> </a:t>
            </a:r>
            <a:r>
              <a:rPr lang="en-US" dirty="0" err="1"/>
              <a:t>pracgtical</a:t>
            </a:r>
            <a:r>
              <a:rPr lang="en-US" dirty="0"/>
              <a:t> wording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Simplify that text. Spectrum is not coming across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Small text below the arrow.  . Mention the word restrictive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Existing works lie on a spectrum.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On one end are systems such as ExplainIT which assume no dependencies.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However, assuming no dependencies loses information about topological structure about how these entities are organized and thus leads to poor accuracy.</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On the other end are systems such as Sage or Sherlock which assume a perfect acyclic DAG of dependencies.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These DAGs define clearly which entities affect other entities and causality is only in one direction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Mention that this is related work slide, give citations</a:t>
            </a:r>
          </a:p>
          <a:p>
            <a:r>
              <a:rPr lang="en-US" dirty="0"/>
              <a:t>Show edges in DAG: have a more clearer picture</a:t>
            </a:r>
          </a:p>
        </p:txBody>
      </p:sp>
      <p:sp>
        <p:nvSpPr>
          <p:cNvPr id="4" name="Slide Number Placeholder 3"/>
          <p:cNvSpPr>
            <a:spLocks noGrp="1"/>
          </p:cNvSpPr>
          <p:nvPr>
            <p:ph type="sldNum" sz="quarter" idx="5"/>
          </p:nvPr>
        </p:nvSpPr>
        <p:spPr/>
        <p:txBody>
          <a:bodyPr/>
          <a:lstStyle/>
          <a:p>
            <a:fld id="{291B1665-6B6E-0B4B-9AF5-12419AA692EF}" type="slidenum">
              <a:rPr lang="en-US" smtClean="0"/>
              <a:t>18</a:t>
            </a:fld>
            <a:endParaRPr lang="en-US" dirty="0"/>
          </a:p>
        </p:txBody>
      </p:sp>
    </p:spTree>
    <p:extLst>
      <p:ext uri="{BB962C8B-B14F-4D97-AF65-F5344CB8AC3E}">
        <p14:creationId xmlns:p14="http://schemas.microsoft.com/office/powerpoint/2010/main" val="16139044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seek a middle ground here because in our environment, cyclic dependencies among entities are the norm. There are 2 reasons to model cyclic dependencies.</a:t>
            </a:r>
          </a:p>
          <a:p>
            <a:endParaRPr lang="en-US" dirty="0"/>
          </a:p>
          <a:p>
            <a:pPr marL="171450" indent="-171450">
              <a:buFontTx/>
              <a:buChar char="-"/>
            </a:pPr>
            <a:r>
              <a:rPr lang="en-US" dirty="0"/>
              <a:t>True cyclic influence between entities. Consider two VMs that reside on the same host. They affect the metrics of the host, but the host also affects the metrics of the VMs. Further, VMs affect each other via flows between them. Incorporating all these dependencies introduces cycles in the system.</a:t>
            </a:r>
          </a:p>
          <a:p>
            <a:pPr marL="171450" indent="-171450">
              <a:buFontTx/>
              <a:buChar char="-"/>
            </a:pPr>
            <a:endParaRPr lang="en-US" dirty="0"/>
          </a:p>
          <a:p>
            <a:pPr marL="171450" indent="-171450">
              <a:buFontTx/>
              <a:buChar char="-"/>
            </a:pPr>
            <a:r>
              <a:rPr lang="en-US" dirty="0"/>
              <a:t>Another reason to model dependencies is that even if the dependency is unidirectional, the direction of the dependency is hard to infer using coarse grained telemetry that’s available. </a:t>
            </a:r>
            <a:r>
              <a:rPr lang="en-US" dirty="0" err="1"/>
              <a:t>Sowe</a:t>
            </a:r>
            <a:r>
              <a:rPr lang="en-US" dirty="0"/>
              <a:t> over-approximate the dependency by assuming influence in both directions</a:t>
            </a:r>
          </a:p>
          <a:p>
            <a:pPr marL="171450" indent="-171450">
              <a:buFontTx/>
              <a:buChar char="-"/>
            </a:pPr>
            <a:endParaRPr lang="en-US" dirty="0"/>
          </a:p>
          <a:p>
            <a:pPr marL="171450" indent="-171450">
              <a:buFontTx/>
              <a:buChar char="-"/>
            </a:pPr>
            <a:r>
              <a:rPr lang="en-US" dirty="0"/>
              <a:t>Because of these 2 reasons, we found that in our environment, all application entities were involved in at least one cycle</a:t>
            </a:r>
          </a:p>
          <a:p>
            <a:endParaRPr lang="en-US" dirty="0"/>
          </a:p>
          <a:p>
            <a:endParaRPr lang="en-US" dirty="0"/>
          </a:p>
          <a:p>
            <a:endParaRPr lang="en-US" dirty="0"/>
          </a:p>
          <a:p>
            <a:endParaRPr lang="en-US" dirty="0"/>
          </a:p>
          <a:p>
            <a:endParaRPr lang="en-US" dirty="0"/>
          </a:p>
          <a:p>
            <a:r>
              <a:rPr lang="en-US" dirty="0"/>
              <a:t>TODO: change choice of colors; yellow is bad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50000"/>
                    <a:lumOff val="50000"/>
                  </a:schemeClr>
                </a:solidFill>
              </a:rPr>
              <a:t>e.g. </a:t>
            </a:r>
            <a:r>
              <a:rPr lang="en-US" sz="1200" dirty="0">
                <a:solidFill>
                  <a:schemeClr val="tx1">
                    <a:lumMod val="50000"/>
                    <a:lumOff val="50000"/>
                  </a:schemeClr>
                </a:solidFill>
                <a:sym typeface="Wingdings" pitchFamily="2" charset="2"/>
              </a:rPr>
              <a:t>two peer VMs affect each other indirectly via the host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In fact there can be cycles of dependencies b/w entities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Add edge in both directions </a:t>
            </a:r>
            <a:r>
              <a:rPr lang="en-US" sz="1200" dirty="0">
                <a:sym typeface="Wingdings" pitchFamily="2" charset="2"/>
              </a:rPr>
              <a:t> judge the strength in each direction from data</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lumMod val="50000"/>
                  <a:lumOff val="50000"/>
                </a:schemeClr>
              </a:solidFill>
            </a:endParaRPr>
          </a:p>
          <a:p>
            <a:endParaRPr lang="en-US" dirty="0"/>
          </a:p>
        </p:txBody>
      </p:sp>
      <p:sp>
        <p:nvSpPr>
          <p:cNvPr id="4" name="Slide Number Placeholder 3"/>
          <p:cNvSpPr>
            <a:spLocks noGrp="1"/>
          </p:cNvSpPr>
          <p:nvPr>
            <p:ph type="sldNum" sz="quarter" idx="5"/>
          </p:nvPr>
        </p:nvSpPr>
        <p:spPr/>
        <p:txBody>
          <a:bodyPr/>
          <a:lstStyle/>
          <a:p>
            <a:fld id="{291B1665-6B6E-0B4B-9AF5-12419AA692EF}" type="slidenum">
              <a:rPr lang="en-US" smtClean="0"/>
              <a:t>19</a:t>
            </a:fld>
            <a:endParaRPr lang="en-US" dirty="0"/>
          </a:p>
        </p:txBody>
      </p:sp>
    </p:spTree>
    <p:extLst>
      <p:ext uri="{BB962C8B-B14F-4D97-AF65-F5344CB8AC3E}">
        <p14:creationId xmlns:p14="http://schemas.microsoft.com/office/powerpoint/2010/main" val="37398358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good analogy here is how humans interact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Infeasibilty</a:t>
            </a:r>
            <a:r>
              <a:rPr lang="en-US" dirty="0"/>
              <a:t> is not coming across of DAGs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rich figure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Middle </a:t>
            </a:r>
            <a:r>
              <a:rPr lang="en-US" dirty="0" err="1"/>
              <a:t>groud</a:t>
            </a:r>
            <a:r>
              <a:rPr lang="en-US" dirty="0"/>
              <a:t> </a:t>
            </a:r>
            <a:r>
              <a:rPr lang="en-US" dirty="0" err="1"/>
              <a:t>pracgtical</a:t>
            </a:r>
            <a:r>
              <a:rPr lang="en-US" dirty="0"/>
              <a:t> wording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Simplify that text. Spectrum is not coming across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Small text below the arrow.  . Mention the word restrictive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Existing works lie on a spectrum.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On one end are systems such as ExplainIT which assume no dependencies.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However, assuming no dependencies loses information about topological structure about how these entities are organized and thus leads to poor accuracy.</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On the other end are systems such as Sage or Sherlock which assume a perfect acyclic DAG of dependencies.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These DAGs define clearly which entities affect other entities and causality is only in one direction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Mention that this is related work slide, give citations</a:t>
            </a:r>
          </a:p>
          <a:p>
            <a:r>
              <a:rPr lang="en-US" dirty="0"/>
              <a:t>Show edges in DAG: have a more clearer picture</a:t>
            </a:r>
          </a:p>
        </p:txBody>
      </p:sp>
      <p:sp>
        <p:nvSpPr>
          <p:cNvPr id="4" name="Slide Number Placeholder 3"/>
          <p:cNvSpPr>
            <a:spLocks noGrp="1"/>
          </p:cNvSpPr>
          <p:nvPr>
            <p:ph type="sldNum" sz="quarter" idx="5"/>
          </p:nvPr>
        </p:nvSpPr>
        <p:spPr/>
        <p:txBody>
          <a:bodyPr/>
          <a:lstStyle/>
          <a:p>
            <a:fld id="{291B1665-6B6E-0B4B-9AF5-12419AA692EF}" type="slidenum">
              <a:rPr lang="en-US" smtClean="0"/>
              <a:t>20</a:t>
            </a:fld>
            <a:endParaRPr lang="en-US" dirty="0"/>
          </a:p>
        </p:txBody>
      </p:sp>
    </p:spTree>
    <p:extLst>
      <p:ext uri="{BB962C8B-B14F-4D97-AF65-F5344CB8AC3E}">
        <p14:creationId xmlns:p14="http://schemas.microsoft.com/office/powerpoint/2010/main" val="15601488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step in the system is to construct a model of the entities and dependencies between them.</a:t>
            </a:r>
          </a:p>
        </p:txBody>
      </p:sp>
      <p:sp>
        <p:nvSpPr>
          <p:cNvPr id="4" name="Slide Number Placeholder 3"/>
          <p:cNvSpPr>
            <a:spLocks noGrp="1"/>
          </p:cNvSpPr>
          <p:nvPr>
            <p:ph type="sldNum" sz="quarter" idx="5"/>
          </p:nvPr>
        </p:nvSpPr>
        <p:spPr/>
        <p:txBody>
          <a:bodyPr/>
          <a:lstStyle/>
          <a:p>
            <a:fld id="{291B1665-6B6E-0B4B-9AF5-12419AA692EF}" type="slidenum">
              <a:rPr lang="en-US" smtClean="0"/>
              <a:t>21</a:t>
            </a:fld>
            <a:endParaRPr lang="en-US"/>
          </a:p>
        </p:txBody>
      </p:sp>
    </p:spTree>
    <p:extLst>
      <p:ext uri="{BB962C8B-B14F-4D97-AF65-F5344CB8AC3E}">
        <p14:creationId xmlns:p14="http://schemas.microsoft.com/office/powerpoint/2010/main" val="16324972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a:p>
            <a:r>
              <a:rPr lang="en-US" dirty="0"/>
              <a:t>Add animations to edges when you mention VMs, bring up the VM edges</a:t>
            </a:r>
          </a:p>
        </p:txBody>
      </p:sp>
      <p:sp>
        <p:nvSpPr>
          <p:cNvPr id="4" name="Slide Number Placeholder 3"/>
          <p:cNvSpPr>
            <a:spLocks noGrp="1"/>
          </p:cNvSpPr>
          <p:nvPr>
            <p:ph type="sldNum" sz="quarter" idx="5"/>
          </p:nvPr>
        </p:nvSpPr>
        <p:spPr/>
        <p:txBody>
          <a:bodyPr/>
          <a:lstStyle/>
          <a:p>
            <a:fld id="{291B1665-6B6E-0B4B-9AF5-12419AA692EF}" type="slidenum">
              <a:rPr lang="en-US" smtClean="0"/>
              <a:t>23</a:t>
            </a:fld>
            <a:endParaRPr lang="en-US" dirty="0"/>
          </a:p>
        </p:txBody>
      </p:sp>
    </p:spTree>
    <p:extLst>
      <p:ext uri="{BB962C8B-B14F-4D97-AF65-F5344CB8AC3E}">
        <p14:creationId xmlns:p14="http://schemas.microsoft.com/office/powerpoint/2010/main" val="26285944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Networked systems are becoming increasingly complex. </a:t>
            </a:r>
          </a:p>
          <a:p>
            <a:r>
              <a:rPr lang="en-US" dirty="0"/>
              <a:t>Multiple factors contribute to complexity- scale, complex inter-dependencies</a:t>
            </a:r>
          </a:p>
          <a:p>
            <a:r>
              <a:rPr lang="en-US" dirty="0"/>
              <a:t>Often limited visibility into the system</a:t>
            </a:r>
          </a:p>
          <a:p>
            <a:endParaRPr lang="en-US" dirty="0"/>
          </a:p>
          <a:p>
            <a:endParaRPr lang="en-US" dirty="0"/>
          </a:p>
          <a:p>
            <a:r>
              <a:rPr lang="en-US" dirty="0"/>
              <a:t>If </a:t>
            </a:r>
          </a:p>
        </p:txBody>
      </p:sp>
      <p:sp>
        <p:nvSpPr>
          <p:cNvPr id="4" name="Slide Number Placeholder 3"/>
          <p:cNvSpPr>
            <a:spLocks noGrp="1"/>
          </p:cNvSpPr>
          <p:nvPr>
            <p:ph type="sldNum" sz="quarter" idx="5"/>
          </p:nvPr>
        </p:nvSpPr>
        <p:spPr/>
        <p:txBody>
          <a:bodyPr/>
          <a:lstStyle/>
          <a:p>
            <a:fld id="{291B1665-6B6E-0B4B-9AF5-12419AA692EF}" type="slidenum">
              <a:rPr lang="en-US" smtClean="0"/>
              <a:t>3</a:t>
            </a:fld>
            <a:endParaRPr lang="en-US"/>
          </a:p>
        </p:txBody>
      </p:sp>
    </p:spTree>
    <p:extLst>
      <p:ext uri="{BB962C8B-B14F-4D97-AF65-F5344CB8AC3E}">
        <p14:creationId xmlns:p14="http://schemas.microsoft.com/office/powerpoint/2010/main" val="35610463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a:p>
            <a:r>
              <a:rPr lang="en-US" dirty="0"/>
              <a:t>Add animations to edges when you mention VMs, bring up the VM edges</a:t>
            </a:r>
          </a:p>
        </p:txBody>
      </p:sp>
      <p:sp>
        <p:nvSpPr>
          <p:cNvPr id="4" name="Slide Number Placeholder 3"/>
          <p:cNvSpPr>
            <a:spLocks noGrp="1"/>
          </p:cNvSpPr>
          <p:nvPr>
            <p:ph type="sldNum" sz="quarter" idx="5"/>
          </p:nvPr>
        </p:nvSpPr>
        <p:spPr/>
        <p:txBody>
          <a:bodyPr/>
          <a:lstStyle/>
          <a:p>
            <a:fld id="{291B1665-6B6E-0B4B-9AF5-12419AA692EF}" type="slidenum">
              <a:rPr lang="en-US" smtClean="0"/>
              <a:t>24</a:t>
            </a:fld>
            <a:endParaRPr lang="en-US" dirty="0"/>
          </a:p>
        </p:txBody>
      </p:sp>
    </p:spTree>
    <p:extLst>
      <p:ext uri="{BB962C8B-B14F-4D97-AF65-F5344CB8AC3E}">
        <p14:creationId xmlns:p14="http://schemas.microsoft.com/office/powerpoint/2010/main" val="37276672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The idea here is instead of a causal DAG, we model the dependencies using a general ”relationship” graph.</a:t>
            </a:r>
          </a:p>
          <a:p>
            <a:pPr marL="171450" indent="-171450">
              <a:buFontTx/>
              <a:buChar char="-"/>
            </a:pPr>
            <a:r>
              <a:rPr lang="en-US" dirty="0"/>
              <a:t>The nodes in this graph are entities in the system</a:t>
            </a:r>
          </a:p>
          <a:p>
            <a:pPr marL="171450" indent="-171450">
              <a:buFontTx/>
              <a:buChar char="-"/>
            </a:pPr>
            <a:r>
              <a:rPr lang="en-US" dirty="0"/>
              <a:t>And the edges are based on loosely defined neighborhood relationship for e.g. we add an edge between VMs and their hosts, between flows and their endpoints and so on</a:t>
            </a:r>
          </a:p>
          <a:p>
            <a:pPr marL="171450" indent="-171450">
              <a:buFontTx/>
              <a:buChar char="-"/>
            </a:pPr>
            <a:r>
              <a:rPr lang="en-US" dirty="0"/>
              <a:t>Using a relationship graph allows us to capture the structure that’s naturally present among entities, while also allowing complex cyclic dependencies to be present</a:t>
            </a:r>
          </a:p>
        </p:txBody>
      </p:sp>
      <p:sp>
        <p:nvSpPr>
          <p:cNvPr id="4" name="Slide Number Placeholder 3"/>
          <p:cNvSpPr>
            <a:spLocks noGrp="1"/>
          </p:cNvSpPr>
          <p:nvPr>
            <p:ph type="sldNum" sz="quarter" idx="5"/>
          </p:nvPr>
        </p:nvSpPr>
        <p:spPr/>
        <p:txBody>
          <a:bodyPr/>
          <a:lstStyle/>
          <a:p>
            <a:fld id="{291B1665-6B6E-0B4B-9AF5-12419AA692EF}" type="slidenum">
              <a:rPr lang="en-US" smtClean="0"/>
              <a:t>25</a:t>
            </a:fld>
            <a:endParaRPr lang="en-US" dirty="0"/>
          </a:p>
        </p:txBody>
      </p:sp>
    </p:spTree>
    <p:extLst>
      <p:ext uri="{BB962C8B-B14F-4D97-AF65-F5344CB8AC3E}">
        <p14:creationId xmlns:p14="http://schemas.microsoft.com/office/powerpoint/2010/main" val="27152528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step in the analysis is to find the root causes via this model</a:t>
            </a:r>
          </a:p>
        </p:txBody>
      </p:sp>
      <p:sp>
        <p:nvSpPr>
          <p:cNvPr id="4" name="Slide Number Placeholder 3"/>
          <p:cNvSpPr>
            <a:spLocks noGrp="1"/>
          </p:cNvSpPr>
          <p:nvPr>
            <p:ph type="sldNum" sz="quarter" idx="5"/>
          </p:nvPr>
        </p:nvSpPr>
        <p:spPr/>
        <p:txBody>
          <a:bodyPr/>
          <a:lstStyle/>
          <a:p>
            <a:fld id="{291B1665-6B6E-0B4B-9AF5-12419AA692EF}" type="slidenum">
              <a:rPr lang="en-US" smtClean="0"/>
              <a:t>26</a:t>
            </a:fld>
            <a:endParaRPr lang="en-US"/>
          </a:p>
        </p:txBody>
      </p:sp>
    </p:spTree>
    <p:extLst>
      <p:ext uri="{BB962C8B-B14F-4D97-AF65-F5344CB8AC3E}">
        <p14:creationId xmlns:p14="http://schemas.microsoft.com/office/powerpoint/2010/main" val="38312993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Abrupt change to the next slide, have some visuals</a:t>
            </a:r>
          </a:p>
        </p:txBody>
      </p:sp>
      <p:sp>
        <p:nvSpPr>
          <p:cNvPr id="4" name="Slide Number Placeholder 3"/>
          <p:cNvSpPr>
            <a:spLocks noGrp="1"/>
          </p:cNvSpPr>
          <p:nvPr>
            <p:ph type="sldNum" sz="quarter" idx="5"/>
          </p:nvPr>
        </p:nvSpPr>
        <p:spPr/>
        <p:txBody>
          <a:bodyPr/>
          <a:lstStyle/>
          <a:p>
            <a:fld id="{291B1665-6B6E-0B4B-9AF5-12419AA692EF}" type="slidenum">
              <a:rPr lang="en-US" smtClean="0"/>
              <a:t>27</a:t>
            </a:fld>
            <a:endParaRPr lang="en-US"/>
          </a:p>
        </p:txBody>
      </p:sp>
    </p:spTree>
    <p:extLst>
      <p:ext uri="{BB962C8B-B14F-4D97-AF65-F5344CB8AC3E}">
        <p14:creationId xmlns:p14="http://schemas.microsoft.com/office/powerpoint/2010/main" val="27298529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effective if I can show instead of tell (say as you are describing the model)</a:t>
            </a:r>
          </a:p>
        </p:txBody>
      </p:sp>
      <p:sp>
        <p:nvSpPr>
          <p:cNvPr id="4" name="Slide Number Placeholder 3"/>
          <p:cNvSpPr>
            <a:spLocks noGrp="1"/>
          </p:cNvSpPr>
          <p:nvPr>
            <p:ph type="sldNum" sz="quarter" idx="5"/>
          </p:nvPr>
        </p:nvSpPr>
        <p:spPr/>
        <p:txBody>
          <a:bodyPr/>
          <a:lstStyle/>
          <a:p>
            <a:fld id="{291B1665-6B6E-0B4B-9AF5-12419AA692EF}" type="slidenum">
              <a:rPr lang="en-US" smtClean="0"/>
              <a:t>28</a:t>
            </a:fld>
            <a:endParaRPr lang="en-US"/>
          </a:p>
        </p:txBody>
      </p:sp>
    </p:spTree>
    <p:extLst>
      <p:ext uri="{BB962C8B-B14F-4D97-AF65-F5344CB8AC3E}">
        <p14:creationId xmlns:p14="http://schemas.microsoft.com/office/powerpoint/2010/main" val="3626101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Evaluated this model on a large dataset of 300+ apps production</a:t>
            </a:r>
          </a:p>
        </p:txBody>
      </p:sp>
      <p:sp>
        <p:nvSpPr>
          <p:cNvPr id="4" name="Slide Number Placeholder 3"/>
          <p:cNvSpPr>
            <a:spLocks noGrp="1"/>
          </p:cNvSpPr>
          <p:nvPr>
            <p:ph type="sldNum" sz="quarter" idx="5"/>
          </p:nvPr>
        </p:nvSpPr>
        <p:spPr/>
        <p:txBody>
          <a:bodyPr/>
          <a:lstStyle/>
          <a:p>
            <a:fld id="{291B1665-6B6E-0B4B-9AF5-12419AA692EF}" type="slidenum">
              <a:rPr lang="en-US" smtClean="0"/>
              <a:t>29</a:t>
            </a:fld>
            <a:endParaRPr lang="en-US"/>
          </a:p>
        </p:txBody>
      </p:sp>
    </p:spTree>
    <p:extLst>
      <p:ext uri="{BB962C8B-B14F-4D97-AF65-F5344CB8AC3E}">
        <p14:creationId xmlns:p14="http://schemas.microsoft.com/office/powerpoint/2010/main" val="35484160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We can use the learnt distribution to determine if we change the value of A , what effect would it have on D and we can use this counterfactual analysis to get the root causes</a:t>
            </a:r>
          </a:p>
          <a:p>
            <a:pPr marL="171450" indent="-171450">
              <a:buFontTx/>
              <a:buChar char="-"/>
            </a:pPr>
            <a:r>
              <a:rPr lang="en-US" dirty="0"/>
              <a:t>This is how it works- we first pick a different value of A, say A* . It could be a lower value</a:t>
            </a:r>
          </a:p>
          <a:p>
            <a:pPr marL="171450" indent="-171450">
              <a:buFontTx/>
              <a:buChar char="-"/>
            </a:pPr>
            <a:r>
              <a:rPr lang="en-US" dirty="0"/>
              <a:t>Next we resample B using the distribution assuming the newer value of A</a:t>
            </a:r>
          </a:p>
          <a:p>
            <a:pPr marL="171450" indent="-171450">
              <a:buFontTx/>
              <a:buChar char="-"/>
            </a:pPr>
            <a:r>
              <a:rPr lang="en-US" dirty="0"/>
              <a:t>Similarly, we resample the other entities assuming the newer values we sample before</a:t>
            </a:r>
          </a:p>
          <a:p>
            <a:pPr marL="171450" indent="-171450">
              <a:buFontTx/>
              <a:buChar char="-"/>
            </a:pPr>
            <a:r>
              <a:rPr lang="en-US" dirty="0"/>
              <a:t>And we repeat this resampling a few times to propagate the effect of any cyclic effects</a:t>
            </a:r>
          </a:p>
          <a:p>
            <a:pPr marL="171450" indent="-171450">
              <a:buFontTx/>
              <a:buChar char="-"/>
            </a:pPr>
            <a:r>
              <a:rPr lang="en-US" dirty="0"/>
              <a:t>At the end, we obtain a new value for D which is the result of starting out with a different value for A</a:t>
            </a:r>
          </a:p>
          <a:p>
            <a:pPr marL="171450" indent="-171450">
              <a:buFontTx/>
              <a:buChar char="-"/>
            </a:pPr>
            <a:r>
              <a:rPr lang="en-US" dirty="0"/>
              <a:t>And if this new value is smaller than the original D, we can say that changing A would resolve D and hence can be a potential root cause\</a:t>
            </a:r>
          </a:p>
          <a:p>
            <a:pPr marL="171450" indent="-171450">
              <a:buFontTx/>
              <a:buChar char="-"/>
            </a:pPr>
            <a:r>
              <a:rPr lang="en-US" dirty="0"/>
              <a:t>Finally, to get all possible root causes, we can simply check the entire pool of candidate entities one by one</a:t>
            </a:r>
          </a:p>
        </p:txBody>
      </p:sp>
      <p:sp>
        <p:nvSpPr>
          <p:cNvPr id="4" name="Slide Number Placeholder 3"/>
          <p:cNvSpPr>
            <a:spLocks noGrp="1"/>
          </p:cNvSpPr>
          <p:nvPr>
            <p:ph type="sldNum" sz="quarter" idx="5"/>
          </p:nvPr>
        </p:nvSpPr>
        <p:spPr/>
        <p:txBody>
          <a:bodyPr/>
          <a:lstStyle/>
          <a:p>
            <a:fld id="{291B1665-6B6E-0B4B-9AF5-12419AA692EF}" type="slidenum">
              <a:rPr lang="en-US" smtClean="0"/>
              <a:t>30</a:t>
            </a:fld>
            <a:endParaRPr lang="en-US"/>
          </a:p>
        </p:txBody>
      </p:sp>
    </p:spTree>
    <p:extLst>
      <p:ext uri="{BB962C8B-B14F-4D97-AF65-F5344CB8AC3E}">
        <p14:creationId xmlns:p14="http://schemas.microsoft.com/office/powerpoint/2010/main" val="6094147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do this a few times to propagate the effects of the new values across dependency cycles.</a:t>
            </a:r>
          </a:p>
        </p:txBody>
      </p:sp>
      <p:sp>
        <p:nvSpPr>
          <p:cNvPr id="4" name="Slide Number Placeholder 3"/>
          <p:cNvSpPr>
            <a:spLocks noGrp="1"/>
          </p:cNvSpPr>
          <p:nvPr>
            <p:ph type="sldNum" sz="quarter" idx="5"/>
          </p:nvPr>
        </p:nvSpPr>
        <p:spPr/>
        <p:txBody>
          <a:bodyPr/>
          <a:lstStyle/>
          <a:p>
            <a:fld id="{291B1665-6B6E-0B4B-9AF5-12419AA692EF}" type="slidenum">
              <a:rPr lang="en-US" smtClean="0"/>
              <a:t>33</a:t>
            </a:fld>
            <a:endParaRPr lang="en-US" dirty="0"/>
          </a:p>
        </p:txBody>
      </p:sp>
    </p:spTree>
    <p:extLst>
      <p:ext uri="{BB962C8B-B14F-4D97-AF65-F5344CB8AC3E}">
        <p14:creationId xmlns:p14="http://schemas.microsoft.com/office/powerpoint/2010/main" val="36950636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1B1665-6B6E-0B4B-9AF5-12419AA692EF}" type="slidenum">
              <a:rPr lang="en-US" smtClean="0"/>
              <a:t>34</a:t>
            </a:fld>
            <a:endParaRPr lang="en-US" dirty="0"/>
          </a:p>
        </p:txBody>
      </p:sp>
    </p:spTree>
    <p:extLst>
      <p:ext uri="{BB962C8B-B14F-4D97-AF65-F5344CB8AC3E}">
        <p14:creationId xmlns:p14="http://schemas.microsoft.com/office/powerpoint/2010/main" val="17255663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Recall, that we want to find the entities responsible for the problematic symptom, in the relationship graph we constructed </a:t>
            </a:r>
          </a:p>
          <a:p>
            <a:r>
              <a:rPr lang="en-US" dirty="0"/>
              <a:t>- If we had a DAG of dependencies, it would be clear how entities affect the problematic symptom. But its not obvious in this graph</a:t>
            </a:r>
          </a:p>
          <a:p>
            <a:r>
              <a:rPr lang="en-US" dirty="0"/>
              <a:t>- Hence, we need a powerful inference algorithm to infer root causes in this relationship graph</a:t>
            </a:r>
          </a:p>
          <a:p>
            <a:endParaRPr lang="en-US" dirty="0"/>
          </a:p>
        </p:txBody>
      </p:sp>
      <p:sp>
        <p:nvSpPr>
          <p:cNvPr id="4" name="Slide Number Placeholder 3"/>
          <p:cNvSpPr>
            <a:spLocks noGrp="1"/>
          </p:cNvSpPr>
          <p:nvPr>
            <p:ph type="sldNum" sz="quarter" idx="5"/>
          </p:nvPr>
        </p:nvSpPr>
        <p:spPr/>
        <p:txBody>
          <a:bodyPr/>
          <a:lstStyle/>
          <a:p>
            <a:fld id="{291B1665-6B6E-0B4B-9AF5-12419AA692EF}" type="slidenum">
              <a:rPr lang="en-US" smtClean="0"/>
              <a:t>35</a:t>
            </a:fld>
            <a:endParaRPr lang="en-US"/>
          </a:p>
        </p:txBody>
      </p:sp>
    </p:spTree>
    <p:extLst>
      <p:ext uri="{BB962C8B-B14F-4D97-AF65-F5344CB8AC3E}">
        <p14:creationId xmlns:p14="http://schemas.microsoft.com/office/powerpoint/2010/main" val="11455569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systems have inevitable outage incidents</a:t>
            </a:r>
          </a:p>
          <a:p>
            <a:r>
              <a:rPr lang="en-US" dirty="0"/>
              <a:t>These incidents are costly</a:t>
            </a:r>
          </a:p>
          <a:p>
            <a:endParaRPr lang="en-US" dirty="0"/>
          </a:p>
          <a:p>
            <a:endParaRPr lang="en-US" dirty="0"/>
          </a:p>
          <a:p>
            <a:r>
              <a:rPr lang="en-US" dirty="0"/>
              <a:t>If audience is targeted, then say "as you know"</a:t>
            </a:r>
          </a:p>
        </p:txBody>
      </p:sp>
      <p:sp>
        <p:nvSpPr>
          <p:cNvPr id="4" name="Slide Number Placeholder 3"/>
          <p:cNvSpPr>
            <a:spLocks noGrp="1"/>
          </p:cNvSpPr>
          <p:nvPr>
            <p:ph type="sldNum" sz="quarter" idx="5"/>
          </p:nvPr>
        </p:nvSpPr>
        <p:spPr/>
        <p:txBody>
          <a:bodyPr/>
          <a:lstStyle/>
          <a:p>
            <a:fld id="{291B1665-6B6E-0B4B-9AF5-12419AA692EF}" type="slidenum">
              <a:rPr lang="en-US" smtClean="0"/>
              <a:t>4</a:t>
            </a:fld>
            <a:endParaRPr lang="en-US"/>
          </a:p>
        </p:txBody>
      </p:sp>
    </p:spTree>
    <p:extLst>
      <p:ext uri="{BB962C8B-B14F-4D97-AF65-F5344CB8AC3E}">
        <p14:creationId xmlns:p14="http://schemas.microsoft.com/office/powerpoint/2010/main" val="23794130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more about the model</a:t>
            </a:r>
          </a:p>
        </p:txBody>
      </p:sp>
      <p:sp>
        <p:nvSpPr>
          <p:cNvPr id="4" name="Slide Number Placeholder 3"/>
          <p:cNvSpPr>
            <a:spLocks noGrp="1"/>
          </p:cNvSpPr>
          <p:nvPr>
            <p:ph type="sldNum" sz="quarter" idx="5"/>
          </p:nvPr>
        </p:nvSpPr>
        <p:spPr/>
        <p:txBody>
          <a:bodyPr/>
          <a:lstStyle/>
          <a:p>
            <a:fld id="{291B1665-6B6E-0B4B-9AF5-12419AA692EF}" type="slidenum">
              <a:rPr lang="en-US" smtClean="0"/>
              <a:t>36</a:t>
            </a:fld>
            <a:endParaRPr lang="en-US"/>
          </a:p>
        </p:txBody>
      </p:sp>
    </p:spTree>
    <p:extLst>
      <p:ext uri="{BB962C8B-B14F-4D97-AF65-F5344CB8AC3E}">
        <p14:creationId xmlns:p14="http://schemas.microsoft.com/office/powerpoint/2010/main" val="39957506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Recall, that we want to find the entities responsible for the problematic symptom, in the relationship graph we constructed </a:t>
            </a:r>
          </a:p>
          <a:p>
            <a:r>
              <a:rPr lang="en-US" dirty="0"/>
              <a:t>- If we had a DAG of dependencies, it would be clear how entities affect the problematic symptom. But its not obvious in this graph</a:t>
            </a:r>
          </a:p>
          <a:p>
            <a:r>
              <a:rPr lang="en-US" dirty="0"/>
              <a:t>- Hence, we need a powerful inference algorithm to infer root causes in this relationship graph</a:t>
            </a:r>
          </a:p>
          <a:p>
            <a:endParaRPr lang="en-US" dirty="0"/>
          </a:p>
        </p:txBody>
      </p:sp>
      <p:sp>
        <p:nvSpPr>
          <p:cNvPr id="4" name="Slide Number Placeholder 3"/>
          <p:cNvSpPr>
            <a:spLocks noGrp="1"/>
          </p:cNvSpPr>
          <p:nvPr>
            <p:ph type="sldNum" sz="quarter" idx="5"/>
          </p:nvPr>
        </p:nvSpPr>
        <p:spPr/>
        <p:txBody>
          <a:bodyPr/>
          <a:lstStyle/>
          <a:p>
            <a:fld id="{291B1665-6B6E-0B4B-9AF5-12419AA692EF}" type="slidenum">
              <a:rPr lang="en-US" smtClean="0"/>
              <a:t>37</a:t>
            </a:fld>
            <a:endParaRPr lang="en-US"/>
          </a:p>
        </p:txBody>
      </p:sp>
    </p:spTree>
    <p:extLst>
      <p:ext uri="{BB962C8B-B14F-4D97-AF65-F5344CB8AC3E}">
        <p14:creationId xmlns:p14="http://schemas.microsoft.com/office/powerpoint/2010/main" val="26482638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Might come across as too easy </a:t>
            </a:r>
            <a:r>
              <a:rPr lang="en-US" dirty="0">
                <a:sym typeface="Wingdings" pitchFamily="2" charset="2"/>
              </a:rPr>
              <a:t> </a:t>
            </a:r>
            <a:endParaRPr lang="en-US" dirty="0"/>
          </a:p>
        </p:txBody>
      </p:sp>
      <p:sp>
        <p:nvSpPr>
          <p:cNvPr id="4" name="Slide Number Placeholder 3"/>
          <p:cNvSpPr>
            <a:spLocks noGrp="1"/>
          </p:cNvSpPr>
          <p:nvPr>
            <p:ph type="sldNum" sz="quarter" idx="5"/>
          </p:nvPr>
        </p:nvSpPr>
        <p:spPr/>
        <p:txBody>
          <a:bodyPr/>
          <a:lstStyle/>
          <a:p>
            <a:fld id="{291B1665-6B6E-0B4B-9AF5-12419AA692EF}" type="slidenum">
              <a:rPr lang="en-US" smtClean="0"/>
              <a:t>38</a:t>
            </a:fld>
            <a:endParaRPr lang="en-US"/>
          </a:p>
        </p:txBody>
      </p:sp>
    </p:spTree>
    <p:extLst>
      <p:ext uri="{BB962C8B-B14F-4D97-AF65-F5344CB8AC3E}">
        <p14:creationId xmlns:p14="http://schemas.microsoft.com/office/powerpoint/2010/main" val="2924033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1B1665-6B6E-0B4B-9AF5-12419AA692EF}" type="slidenum">
              <a:rPr lang="en-US" smtClean="0"/>
              <a:t>39</a:t>
            </a:fld>
            <a:endParaRPr lang="en-US" dirty="0"/>
          </a:p>
        </p:txBody>
      </p:sp>
    </p:spTree>
    <p:extLst>
      <p:ext uri="{BB962C8B-B14F-4D97-AF65-F5344CB8AC3E}">
        <p14:creationId xmlns:p14="http://schemas.microsoft.com/office/powerpoint/2010/main" val="22218873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this analysis, Murphy concludes that these entities are the root causes for the problematic symptom. </a:t>
            </a:r>
          </a:p>
        </p:txBody>
      </p:sp>
      <p:sp>
        <p:nvSpPr>
          <p:cNvPr id="4" name="Slide Number Placeholder 3"/>
          <p:cNvSpPr>
            <a:spLocks noGrp="1"/>
          </p:cNvSpPr>
          <p:nvPr>
            <p:ph type="sldNum" sz="quarter" idx="5"/>
          </p:nvPr>
        </p:nvSpPr>
        <p:spPr/>
        <p:txBody>
          <a:bodyPr/>
          <a:lstStyle/>
          <a:p>
            <a:fld id="{291B1665-6B6E-0B4B-9AF5-12419AA692EF}" type="slidenum">
              <a:rPr lang="en-US" smtClean="0"/>
              <a:t>40</a:t>
            </a:fld>
            <a:endParaRPr lang="en-US" dirty="0"/>
          </a:p>
        </p:txBody>
      </p:sp>
    </p:spTree>
    <p:extLst>
      <p:ext uri="{BB962C8B-B14F-4D97-AF65-F5344CB8AC3E}">
        <p14:creationId xmlns:p14="http://schemas.microsoft.com/office/powerpoint/2010/main" val="15395446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path of influence is weak in this incident</a:t>
            </a:r>
          </a:p>
        </p:txBody>
      </p:sp>
      <p:sp>
        <p:nvSpPr>
          <p:cNvPr id="4" name="Slide Number Placeholder 3"/>
          <p:cNvSpPr>
            <a:spLocks noGrp="1"/>
          </p:cNvSpPr>
          <p:nvPr>
            <p:ph type="sldNum" sz="quarter" idx="5"/>
          </p:nvPr>
        </p:nvSpPr>
        <p:spPr/>
        <p:txBody>
          <a:bodyPr/>
          <a:lstStyle/>
          <a:p>
            <a:fld id="{291B1665-6B6E-0B4B-9AF5-12419AA692EF}" type="slidenum">
              <a:rPr lang="en-US" smtClean="0"/>
              <a:t>41</a:t>
            </a:fld>
            <a:endParaRPr lang="en-US" dirty="0"/>
          </a:p>
        </p:txBody>
      </p:sp>
    </p:spTree>
    <p:extLst>
      <p:ext uri="{BB962C8B-B14F-4D97-AF65-F5344CB8AC3E}">
        <p14:creationId xmlns:p14="http://schemas.microsoft.com/office/powerpoint/2010/main" val="41855002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Visual depiction of monitoring</a:t>
            </a:r>
          </a:p>
        </p:txBody>
      </p:sp>
      <p:sp>
        <p:nvSpPr>
          <p:cNvPr id="4" name="Slide Number Placeholder 3"/>
          <p:cNvSpPr>
            <a:spLocks noGrp="1"/>
          </p:cNvSpPr>
          <p:nvPr>
            <p:ph type="sldNum" sz="quarter" idx="5"/>
          </p:nvPr>
        </p:nvSpPr>
        <p:spPr/>
        <p:txBody>
          <a:bodyPr/>
          <a:lstStyle/>
          <a:p>
            <a:fld id="{291B1665-6B6E-0B4B-9AF5-12419AA692EF}" type="slidenum">
              <a:rPr lang="en-US" smtClean="0"/>
              <a:t>42</a:t>
            </a:fld>
            <a:endParaRPr lang="en-US"/>
          </a:p>
        </p:txBody>
      </p:sp>
    </p:spTree>
    <p:extLst>
      <p:ext uri="{BB962C8B-B14F-4D97-AF65-F5344CB8AC3E}">
        <p14:creationId xmlns:p14="http://schemas.microsoft.com/office/powerpoint/2010/main" val="26821432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two flows are heavy hitters</a:t>
            </a:r>
          </a:p>
        </p:txBody>
      </p:sp>
      <p:sp>
        <p:nvSpPr>
          <p:cNvPr id="4" name="Slide Number Placeholder 3"/>
          <p:cNvSpPr>
            <a:spLocks noGrp="1"/>
          </p:cNvSpPr>
          <p:nvPr>
            <p:ph type="sldNum" sz="quarter" idx="5"/>
          </p:nvPr>
        </p:nvSpPr>
        <p:spPr/>
        <p:txBody>
          <a:bodyPr/>
          <a:lstStyle/>
          <a:p>
            <a:fld id="{291B1665-6B6E-0B4B-9AF5-12419AA692EF}" type="slidenum">
              <a:rPr lang="en-US" smtClean="0"/>
              <a:t>43</a:t>
            </a:fld>
            <a:endParaRPr lang="en-US" dirty="0"/>
          </a:p>
        </p:txBody>
      </p:sp>
    </p:spTree>
    <p:extLst>
      <p:ext uri="{BB962C8B-B14F-4D97-AF65-F5344CB8AC3E}">
        <p14:creationId xmlns:p14="http://schemas.microsoft.com/office/powerpoint/2010/main" val="29233208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trace the chain of influence from the root cause to the problematic symptom and this serves as an explanation for the operator. </a:t>
            </a:r>
          </a:p>
          <a:p>
            <a:endParaRPr lang="en-US" dirty="0"/>
          </a:p>
          <a:p>
            <a:endParaRPr lang="en-US" dirty="0"/>
          </a:p>
          <a:p>
            <a:r>
              <a:rPr lang="en-US" dirty="0"/>
              <a:t>Note that you could not have done this if you didn’t have the structure of the entities.</a:t>
            </a:r>
          </a:p>
        </p:txBody>
      </p:sp>
      <p:sp>
        <p:nvSpPr>
          <p:cNvPr id="4" name="Slide Number Placeholder 3"/>
          <p:cNvSpPr>
            <a:spLocks noGrp="1"/>
          </p:cNvSpPr>
          <p:nvPr>
            <p:ph type="sldNum" sz="quarter" idx="5"/>
          </p:nvPr>
        </p:nvSpPr>
        <p:spPr/>
        <p:txBody>
          <a:bodyPr/>
          <a:lstStyle/>
          <a:p>
            <a:fld id="{291B1665-6B6E-0B4B-9AF5-12419AA692EF}" type="slidenum">
              <a:rPr lang="en-US" smtClean="0"/>
              <a:t>44</a:t>
            </a:fld>
            <a:endParaRPr lang="en-US" dirty="0"/>
          </a:p>
        </p:txBody>
      </p:sp>
    </p:spTree>
    <p:extLst>
      <p:ext uri="{BB962C8B-B14F-4D97-AF65-F5344CB8AC3E}">
        <p14:creationId xmlns:p14="http://schemas.microsoft.com/office/powerpoint/2010/main" val="34378898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So here is a scenario where you have client 1 who is experiencing high delay for its requests to API 1</a:t>
            </a:r>
          </a:p>
          <a:p>
            <a:pPr marL="171450" indent="-171450">
              <a:buFontTx/>
              <a:buChar char="-"/>
            </a:pPr>
            <a:r>
              <a:rPr lang="en-US" dirty="0"/>
              <a:t>And the root cause here is client 2 who is sending a lot of requests to API 2 and interferes with Client 1 because there are common downstream services that’s shared between the 2 APIs</a:t>
            </a:r>
          </a:p>
          <a:p>
            <a:pPr marL="171450" indent="-171450">
              <a:buFontTx/>
              <a:buChar char="-"/>
            </a:pPr>
            <a:r>
              <a:rPr lang="en-US" dirty="0"/>
              <a:t>Here you if only had a DAG, you would be able to model the effect between clients and services in one directions. </a:t>
            </a:r>
          </a:p>
          <a:p>
            <a:pPr marL="171450" indent="-171450">
              <a:buFontTx/>
              <a:buChar char="-"/>
            </a:pPr>
            <a:r>
              <a:rPr lang="en-US" dirty="0"/>
              <a:t>We need to model cyclic dependencies to capture the effect of client 2 on the common backend services and back from the services to client 1</a:t>
            </a:r>
          </a:p>
          <a:p>
            <a:endParaRPr lang="en-US" dirty="0"/>
          </a:p>
        </p:txBody>
      </p:sp>
      <p:sp>
        <p:nvSpPr>
          <p:cNvPr id="4" name="Slide Number Placeholder 3"/>
          <p:cNvSpPr>
            <a:spLocks noGrp="1"/>
          </p:cNvSpPr>
          <p:nvPr>
            <p:ph type="sldNum" sz="quarter" idx="5"/>
          </p:nvPr>
        </p:nvSpPr>
        <p:spPr/>
        <p:txBody>
          <a:bodyPr/>
          <a:lstStyle/>
          <a:p>
            <a:fld id="{291B1665-6B6E-0B4B-9AF5-12419AA692EF}" type="slidenum">
              <a:rPr lang="en-US" smtClean="0"/>
              <a:t>45</a:t>
            </a:fld>
            <a:endParaRPr lang="en-US"/>
          </a:p>
        </p:txBody>
      </p:sp>
    </p:spTree>
    <p:extLst>
      <p:ext uri="{BB962C8B-B14F-4D97-AF65-F5344CB8AC3E}">
        <p14:creationId xmlns:p14="http://schemas.microsoft.com/office/powerpoint/2010/main" val="4339767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Operators have to troubleshoot various kinds of incidents- network issues, performance problems, software issues, hardware failures etc.</a:t>
            </a:r>
          </a:p>
          <a:p>
            <a:r>
              <a:rPr lang="en-US" dirty="0"/>
              <a:t>Often this troubleshooting is time consuming]]</a:t>
            </a:r>
          </a:p>
          <a:p>
            <a:r>
              <a:rPr lang="en-US" dirty="0"/>
              <a:t>]</a:t>
            </a:r>
          </a:p>
          <a:p>
            <a:endParaRPr lang="en-US" dirty="0"/>
          </a:p>
          <a:p>
            <a:endParaRPr lang="en-US" dirty="0"/>
          </a:p>
          <a:p>
            <a:endParaRPr lang="en-US" dirty="0"/>
          </a:p>
          <a:p>
            <a:r>
              <a:rPr lang="en-US" dirty="0"/>
              <a:t>Darko: specify what problems you solve first</a:t>
            </a:r>
          </a:p>
        </p:txBody>
      </p:sp>
      <p:sp>
        <p:nvSpPr>
          <p:cNvPr id="4" name="Slide Number Placeholder 3"/>
          <p:cNvSpPr>
            <a:spLocks noGrp="1"/>
          </p:cNvSpPr>
          <p:nvPr>
            <p:ph type="sldNum" sz="quarter" idx="5"/>
          </p:nvPr>
        </p:nvSpPr>
        <p:spPr/>
        <p:txBody>
          <a:bodyPr/>
          <a:lstStyle/>
          <a:p>
            <a:fld id="{291B1665-6B6E-0B4B-9AF5-12419AA692EF}" type="slidenum">
              <a:rPr lang="en-US" smtClean="0"/>
              <a:t>5</a:t>
            </a:fld>
            <a:endParaRPr lang="en-US"/>
          </a:p>
        </p:txBody>
      </p:sp>
    </p:spTree>
    <p:extLst>
      <p:ext uri="{BB962C8B-B14F-4D97-AF65-F5344CB8AC3E}">
        <p14:creationId xmlns:p14="http://schemas.microsoft.com/office/powerpoint/2010/main" val="23135603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Murphy produced the correct root cause with high accuracy in this scenario whereas others performed poorly,</a:t>
            </a:r>
          </a:p>
        </p:txBody>
      </p:sp>
      <p:sp>
        <p:nvSpPr>
          <p:cNvPr id="4" name="Slide Number Placeholder 3"/>
          <p:cNvSpPr>
            <a:spLocks noGrp="1"/>
          </p:cNvSpPr>
          <p:nvPr>
            <p:ph type="sldNum" sz="quarter" idx="5"/>
          </p:nvPr>
        </p:nvSpPr>
        <p:spPr/>
        <p:txBody>
          <a:bodyPr/>
          <a:lstStyle/>
          <a:p>
            <a:fld id="{291B1665-6B6E-0B4B-9AF5-12419AA692EF}" type="slidenum">
              <a:rPr lang="en-US" smtClean="0"/>
              <a:t>46</a:t>
            </a:fld>
            <a:endParaRPr lang="en-US"/>
          </a:p>
        </p:txBody>
      </p:sp>
    </p:spTree>
    <p:extLst>
      <p:ext uri="{BB962C8B-B14F-4D97-AF65-F5344CB8AC3E}">
        <p14:creationId xmlns:p14="http://schemas.microsoft.com/office/powerpoint/2010/main" val="12122585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Here’s a different scenario which doesn’t require capturing cyclic dependencies. </a:t>
            </a:r>
          </a:p>
          <a:p>
            <a:pPr marL="171450" indent="-171450">
              <a:buFontTx/>
              <a:buChar char="-"/>
            </a:pPr>
            <a:r>
              <a:rPr lang="en-US" dirty="0"/>
              <a:t>There’s a client who is experiencing high latency for its requests and the root cause is a container with resource contention on it.</a:t>
            </a:r>
          </a:p>
          <a:p>
            <a:endParaRPr lang="en-US" dirty="0"/>
          </a:p>
          <a:p>
            <a:endParaRPr lang="en-US" dirty="0"/>
          </a:p>
        </p:txBody>
      </p:sp>
      <p:sp>
        <p:nvSpPr>
          <p:cNvPr id="4" name="Slide Number Placeholder 3"/>
          <p:cNvSpPr>
            <a:spLocks noGrp="1"/>
          </p:cNvSpPr>
          <p:nvPr>
            <p:ph type="sldNum" sz="quarter" idx="5"/>
          </p:nvPr>
        </p:nvSpPr>
        <p:spPr/>
        <p:txBody>
          <a:bodyPr/>
          <a:lstStyle/>
          <a:p>
            <a:fld id="{291B1665-6B6E-0B4B-9AF5-12419AA692EF}" type="slidenum">
              <a:rPr lang="en-US" smtClean="0"/>
              <a:t>47</a:t>
            </a:fld>
            <a:endParaRPr lang="en-US"/>
          </a:p>
        </p:txBody>
      </p:sp>
    </p:spTree>
    <p:extLst>
      <p:ext uri="{BB962C8B-B14F-4D97-AF65-F5344CB8AC3E}">
        <p14:creationId xmlns:p14="http://schemas.microsoft.com/office/powerpoint/2010/main" val="17847242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Murphy also does well here and is marginally better than Sage, probably because in our environment, we don’t have a lot training points for Sage’s neural networks</a:t>
            </a:r>
          </a:p>
          <a:p>
            <a:endParaRPr lang="en-US" dirty="0"/>
          </a:p>
          <a:p>
            <a:endParaRPr lang="en-US" dirty="0"/>
          </a:p>
          <a:p>
            <a:endParaRPr lang="en-US" dirty="0"/>
          </a:p>
          <a:p>
            <a:endParaRPr lang="en-US" dirty="0"/>
          </a:p>
          <a:p>
            <a:r>
              <a:rPr lang="en-US" dirty="0"/>
              <a:t>Clean up the graph, have labels next to the lines</a:t>
            </a:r>
          </a:p>
        </p:txBody>
      </p:sp>
      <p:sp>
        <p:nvSpPr>
          <p:cNvPr id="4" name="Slide Number Placeholder 3"/>
          <p:cNvSpPr>
            <a:spLocks noGrp="1"/>
          </p:cNvSpPr>
          <p:nvPr>
            <p:ph type="sldNum" sz="quarter" idx="5"/>
          </p:nvPr>
        </p:nvSpPr>
        <p:spPr/>
        <p:txBody>
          <a:bodyPr/>
          <a:lstStyle/>
          <a:p>
            <a:fld id="{291B1665-6B6E-0B4B-9AF5-12419AA692EF}" type="slidenum">
              <a:rPr lang="en-US" smtClean="0"/>
              <a:t>48</a:t>
            </a:fld>
            <a:endParaRPr lang="en-US" dirty="0"/>
          </a:p>
        </p:txBody>
      </p:sp>
    </p:spTree>
    <p:extLst>
      <p:ext uri="{BB962C8B-B14F-4D97-AF65-F5344CB8AC3E}">
        <p14:creationId xmlns:p14="http://schemas.microsoft.com/office/powerpoint/2010/main" val="36720075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what the ground truth is, spend more time here</a:t>
            </a:r>
          </a:p>
        </p:txBody>
      </p:sp>
      <p:sp>
        <p:nvSpPr>
          <p:cNvPr id="4" name="Slide Number Placeholder 3"/>
          <p:cNvSpPr>
            <a:spLocks noGrp="1"/>
          </p:cNvSpPr>
          <p:nvPr>
            <p:ph type="sldNum" sz="quarter" idx="5"/>
          </p:nvPr>
        </p:nvSpPr>
        <p:spPr/>
        <p:txBody>
          <a:bodyPr/>
          <a:lstStyle/>
          <a:p>
            <a:fld id="{291B1665-6B6E-0B4B-9AF5-12419AA692EF}" type="slidenum">
              <a:rPr lang="en-US" smtClean="0"/>
              <a:t>49</a:t>
            </a:fld>
            <a:endParaRPr lang="en-US" dirty="0"/>
          </a:p>
        </p:txBody>
      </p:sp>
    </p:spTree>
    <p:extLst>
      <p:ext uri="{BB962C8B-B14F-4D97-AF65-F5344CB8AC3E}">
        <p14:creationId xmlns:p14="http://schemas.microsoft.com/office/powerpoint/2010/main" val="10740374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1B1665-6B6E-0B4B-9AF5-12419AA692EF}" type="slidenum">
              <a:rPr lang="en-US" smtClean="0"/>
              <a:t>50</a:t>
            </a:fld>
            <a:endParaRPr lang="en-US"/>
          </a:p>
        </p:txBody>
      </p:sp>
    </p:spTree>
    <p:extLst>
      <p:ext uri="{BB962C8B-B14F-4D97-AF65-F5344CB8AC3E}">
        <p14:creationId xmlns:p14="http://schemas.microsoft.com/office/powerpoint/2010/main" val="13259171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Check out our blog post about commercial adoption.</a:t>
            </a:r>
          </a:p>
        </p:txBody>
      </p:sp>
      <p:sp>
        <p:nvSpPr>
          <p:cNvPr id="4" name="Slide Number Placeholder 3"/>
          <p:cNvSpPr>
            <a:spLocks noGrp="1"/>
          </p:cNvSpPr>
          <p:nvPr>
            <p:ph type="sldNum" sz="quarter" idx="5"/>
          </p:nvPr>
        </p:nvSpPr>
        <p:spPr/>
        <p:txBody>
          <a:bodyPr/>
          <a:lstStyle/>
          <a:p>
            <a:fld id="{291B1665-6B6E-0B4B-9AF5-12419AA692EF}" type="slidenum">
              <a:rPr lang="en-US" smtClean="0"/>
              <a:t>51</a:t>
            </a:fld>
            <a:endParaRPr lang="en-US" dirty="0"/>
          </a:p>
        </p:txBody>
      </p:sp>
    </p:spTree>
    <p:extLst>
      <p:ext uri="{BB962C8B-B14F-4D97-AF65-F5344CB8AC3E}">
        <p14:creationId xmlns:p14="http://schemas.microsoft.com/office/powerpoint/2010/main" val="1327026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802B41-BA2F-4400-6D1C-4114EDE7EF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72F319-5460-B494-5D75-85CCFB81FA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457C18-05AA-2CED-079F-07DFF8658B2E}"/>
              </a:ext>
            </a:extLst>
          </p:cNvPr>
          <p:cNvSpPr>
            <a:spLocks noGrp="1"/>
          </p:cNvSpPr>
          <p:nvPr>
            <p:ph type="body" idx="1"/>
          </p:nvPr>
        </p:nvSpPr>
        <p:spPr/>
        <p:txBody>
          <a:bodyPr/>
          <a:lstStyle/>
          <a:p>
            <a:r>
              <a:rPr lang="en-US" dirty="0"/>
              <a:t>enhance pubs</a:t>
            </a:r>
          </a:p>
          <a:p>
            <a:r>
              <a:rPr lang="en-US" dirty="0"/>
              <a:t>say </a:t>
            </a:r>
            <a:r>
              <a:rPr lang="en-US" dirty="0" err="1"/>
              <a:t>vmware</a:t>
            </a:r>
            <a:r>
              <a:rPr lang="en-US" dirty="0"/>
              <a:t> product</a:t>
            </a:r>
          </a:p>
          <a:p>
            <a:endParaRPr lang="en-US" dirty="0"/>
          </a:p>
          <a:p>
            <a:r>
              <a:rPr lang="en-US" dirty="0"/>
              <a:t>Madhu- broaden your talk? where these techniques can be used?</a:t>
            </a:r>
          </a:p>
          <a:p>
            <a:r>
              <a:rPr lang="en-US" dirty="0"/>
              <a:t> </a:t>
            </a:r>
          </a:p>
          <a:p>
            <a:r>
              <a:rPr lang="en-US" dirty="0"/>
              <a:t>Larger story about analyzing performance.</a:t>
            </a:r>
          </a:p>
          <a:p>
            <a:endParaRPr lang="en-US" dirty="0"/>
          </a:p>
          <a:p>
            <a:r>
              <a:rPr lang="en-US" dirty="0"/>
              <a:t>Finding causal connections for general prediction, I am going to</a:t>
            </a:r>
          </a:p>
          <a:p>
            <a:r>
              <a:rPr lang="en-US" dirty="0"/>
              <a:t>use it for troubleshooting. But it can be applicable to other areas.</a:t>
            </a:r>
          </a:p>
          <a:p>
            <a:endParaRPr lang="en-US" dirty="0"/>
          </a:p>
          <a:p>
            <a:r>
              <a:rPr lang="en-US" dirty="0"/>
              <a:t>--&gt; Ask host for what talk are they expecting? Which people are in the audience? </a:t>
            </a:r>
          </a:p>
          <a:p>
            <a:endParaRPr lang="en-US" dirty="0"/>
          </a:p>
          <a:p>
            <a:r>
              <a:rPr lang="en-US" dirty="0"/>
              <a:t>--&gt; Highlight your research skills, deriving insights from monitoring data</a:t>
            </a:r>
          </a:p>
          <a:p>
            <a:endParaRPr lang="en-US" dirty="0"/>
          </a:p>
          <a:p>
            <a:r>
              <a:rPr lang="en-US" dirty="0"/>
              <a:t>--&gt; Put use cases of the techniques, potential applications</a:t>
            </a:r>
          </a:p>
          <a:p>
            <a:endParaRPr lang="en-US" dirty="0"/>
          </a:p>
          <a:p>
            <a:r>
              <a:rPr lang="en-US" dirty="0"/>
              <a:t>--&gt; make some examples more concrete: </a:t>
            </a:r>
          </a:p>
          <a:p>
            <a:endParaRPr lang="en-US" dirty="0"/>
          </a:p>
          <a:p>
            <a:r>
              <a:rPr lang="en-US" dirty="0"/>
              <a:t>---&gt; broad audience or targeted audience: skip some intro for targeted audience</a:t>
            </a:r>
          </a:p>
        </p:txBody>
      </p:sp>
      <p:sp>
        <p:nvSpPr>
          <p:cNvPr id="4" name="Slide Number Placeholder 3">
            <a:extLst>
              <a:ext uri="{FF2B5EF4-FFF2-40B4-BE49-F238E27FC236}">
                <a16:creationId xmlns:a16="http://schemas.microsoft.com/office/drawing/2014/main" id="{2EE49F9C-2340-AA4A-37E1-C6BE18AEFF85}"/>
              </a:ext>
            </a:extLst>
          </p:cNvPr>
          <p:cNvSpPr>
            <a:spLocks noGrp="1"/>
          </p:cNvSpPr>
          <p:nvPr>
            <p:ph type="sldNum" sz="quarter" idx="5"/>
          </p:nvPr>
        </p:nvSpPr>
        <p:spPr/>
        <p:txBody>
          <a:bodyPr/>
          <a:lstStyle/>
          <a:p>
            <a:fld id="{291B1665-6B6E-0B4B-9AF5-12419AA692EF}" type="slidenum">
              <a:rPr lang="en-US" smtClean="0"/>
              <a:t>52</a:t>
            </a:fld>
            <a:endParaRPr lang="en-US"/>
          </a:p>
        </p:txBody>
      </p:sp>
    </p:spTree>
    <p:extLst>
      <p:ext uri="{BB962C8B-B14F-4D97-AF65-F5344CB8AC3E}">
        <p14:creationId xmlns:p14="http://schemas.microsoft.com/office/powerpoint/2010/main" val="169255278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1B1665-6B6E-0B4B-9AF5-12419AA692EF}" type="slidenum">
              <a:rPr lang="en-US" smtClean="0"/>
              <a:t>53</a:t>
            </a:fld>
            <a:endParaRPr lang="en-US"/>
          </a:p>
        </p:txBody>
      </p:sp>
    </p:spTree>
    <p:extLst>
      <p:ext uri="{BB962C8B-B14F-4D97-AF65-F5344CB8AC3E}">
        <p14:creationId xmlns:p14="http://schemas.microsoft.com/office/powerpoint/2010/main" val="47709628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DF8233-C8E2-2616-E1C5-7EE08BEA4F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22A53C-0305-8801-88CF-DA2AD20858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20BE56-0850-0466-FD39-CEAB18D7C24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1506C39-A797-EAC7-9B7F-61D729C35D93}"/>
              </a:ext>
            </a:extLst>
          </p:cNvPr>
          <p:cNvSpPr>
            <a:spLocks noGrp="1"/>
          </p:cNvSpPr>
          <p:nvPr>
            <p:ph type="sldNum" sz="quarter" idx="5"/>
          </p:nvPr>
        </p:nvSpPr>
        <p:spPr/>
        <p:txBody>
          <a:bodyPr/>
          <a:lstStyle/>
          <a:p>
            <a:fld id="{291B1665-6B6E-0B4B-9AF5-12419AA692EF}" type="slidenum">
              <a:rPr lang="en-US" smtClean="0"/>
              <a:t>54</a:t>
            </a:fld>
            <a:endParaRPr lang="en-US"/>
          </a:p>
        </p:txBody>
      </p:sp>
    </p:spTree>
    <p:extLst>
      <p:ext uri="{BB962C8B-B14F-4D97-AF65-F5344CB8AC3E}">
        <p14:creationId xmlns:p14="http://schemas.microsoft.com/office/powerpoint/2010/main" val="208517858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1B1665-6B6E-0B4B-9AF5-12419AA692EF}" type="slidenum">
              <a:rPr lang="en-US" smtClean="0"/>
              <a:t>55</a:t>
            </a:fld>
            <a:endParaRPr lang="en-US"/>
          </a:p>
        </p:txBody>
      </p:sp>
    </p:spTree>
    <p:extLst>
      <p:ext uri="{BB962C8B-B14F-4D97-AF65-F5344CB8AC3E}">
        <p14:creationId xmlns:p14="http://schemas.microsoft.com/office/powerpoint/2010/main" val="26715404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Thus, an important goal is to design automated root cause analysis tools</a:t>
            </a:r>
          </a:p>
          <a:p>
            <a:r>
              <a:rPr lang="en-US" dirty="0"/>
              <a:t>At a high level, root cause analysis is about finding the faulty component that can explain a problematic symptom</a:t>
            </a:r>
          </a:p>
          <a:p>
            <a:r>
              <a:rPr lang="en-US" dirty="0"/>
              <a:t>This is a very general definition, and encompasses a wide range of troubleshooting problems are covered under this definition</a:t>
            </a:r>
          </a:p>
          <a:p>
            <a:r>
              <a:rPr lang="en-US" dirty="0"/>
              <a:t>Root cause analysis is interesting from both a research and an industry perspective</a:t>
            </a:r>
          </a:p>
          <a:p>
            <a:r>
              <a:rPr lang="en-US" dirty="0"/>
              <a:t>It has been implemented by major cloud providers, and it leads to faster resolution of issues</a:t>
            </a:r>
          </a:p>
          <a:p>
            <a:r>
              <a:rPr lang="en-US" dirty="0"/>
              <a:t>On the research side, it’s a rich problem space depending upon the type of problem and available telemetry</a:t>
            </a:r>
          </a:p>
          <a:p>
            <a:endParaRPr lang="en-US" dirty="0"/>
          </a:p>
          <a:p>
            <a:r>
              <a:rPr lang="en-US" dirty="0"/>
              <a:t>How do you evaluate your approach? How do you analyze your tool?</a:t>
            </a:r>
          </a:p>
          <a:p>
            <a:r>
              <a:rPr lang="en-US" dirty="0"/>
              <a:t>Make it clear what is a root cause, one entity in the graph or multiple entities in </a:t>
            </a:r>
            <a:r>
              <a:rPr lang="en-US" dirty="0" err="1"/>
              <a:t>th</a:t>
            </a:r>
            <a:r>
              <a:rPr lang="en-US" dirty="0"/>
              <a:t> e graph</a:t>
            </a:r>
          </a:p>
          <a:p>
            <a:endParaRPr lang="en-US" dirty="0"/>
          </a:p>
          <a:p>
            <a:r>
              <a:rPr lang="en-US" dirty="0"/>
              <a:t>Don't have time to explain intuition and all --&gt; </a:t>
            </a:r>
          </a:p>
          <a:p>
            <a:endParaRPr lang="en-US" dirty="0"/>
          </a:p>
          <a:p>
            <a:r>
              <a:rPr lang="en-US" dirty="0"/>
              <a:t>Depending on the fault and monitoring data, this is not an uniform definition. </a:t>
            </a:r>
          </a:p>
          <a:p>
            <a:endParaRPr lang="en-US" dirty="0"/>
          </a:p>
          <a:p>
            <a:r>
              <a:rPr lang="en-US" dirty="0"/>
              <a:t>Figure out who the audience is. </a:t>
            </a:r>
          </a:p>
          <a:p>
            <a:endParaRPr lang="en-US" dirty="0"/>
          </a:p>
          <a:p>
            <a:r>
              <a:rPr lang="en-US" dirty="0"/>
              <a:t>More general vision of how PGMs can be useful, for inference and predictions. Finding a broader vision would really help. Articulate the larger view.</a:t>
            </a:r>
          </a:p>
          <a:p>
            <a:endParaRPr lang="en-US" dirty="0"/>
          </a:p>
          <a:p>
            <a:r>
              <a:rPr lang="en-US" dirty="0"/>
              <a:t>Give one more practice talk.</a:t>
            </a:r>
          </a:p>
          <a:p>
            <a:endParaRPr lang="en-US" dirty="0"/>
          </a:p>
          <a:p>
            <a:r>
              <a:rPr lang="en-US" dirty="0"/>
              <a:t>If you get non-clarification questions: postpone it to the end. "Let's come back to it</a:t>
            </a:r>
          </a:p>
        </p:txBody>
      </p:sp>
      <p:sp>
        <p:nvSpPr>
          <p:cNvPr id="4" name="Slide Number Placeholder 3"/>
          <p:cNvSpPr>
            <a:spLocks noGrp="1"/>
          </p:cNvSpPr>
          <p:nvPr>
            <p:ph type="sldNum" sz="quarter" idx="5"/>
          </p:nvPr>
        </p:nvSpPr>
        <p:spPr/>
        <p:txBody>
          <a:bodyPr/>
          <a:lstStyle/>
          <a:p>
            <a:fld id="{291B1665-6B6E-0B4B-9AF5-12419AA692EF}" type="slidenum">
              <a:rPr lang="en-US" smtClean="0"/>
              <a:t>6</a:t>
            </a:fld>
            <a:endParaRPr lang="en-US"/>
          </a:p>
        </p:txBody>
      </p:sp>
    </p:spTree>
    <p:extLst>
      <p:ext uri="{BB962C8B-B14F-4D97-AF65-F5344CB8AC3E}">
        <p14:creationId xmlns:p14="http://schemas.microsoft.com/office/powerpoint/2010/main" val="20270139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various complexities that make it challenging to design automated root cause analysis techniques.</a:t>
            </a:r>
          </a:p>
          <a:p>
            <a:r>
              <a:rPr lang="en-US" dirty="0"/>
              <a:t>One is scale- the large number of components in the system</a:t>
            </a:r>
          </a:p>
          <a:p>
            <a:r>
              <a:rPr lang="en-US" dirty="0"/>
              <a:t>You might have a distributed application where you only know who talks to whom, but the exact dependency and the order might be fuzzy</a:t>
            </a:r>
          </a:p>
          <a:p>
            <a:r>
              <a:rPr lang="en-US" dirty="0"/>
              <a:t>You might only have access to an aggregated view of metrics, rather than finer grained data</a:t>
            </a:r>
          </a:p>
          <a:p>
            <a:r>
              <a:rPr lang="en-US" dirty="0"/>
              <a:t>In a datacenter, you might now know the path of a flow</a:t>
            </a:r>
          </a:p>
          <a:p>
            <a:r>
              <a:rPr lang="en-US" dirty="0"/>
              <a:t>There could be cyclic dependencies among components</a:t>
            </a:r>
          </a:p>
          <a:p>
            <a:r>
              <a:rPr lang="en-US" dirty="0"/>
              <a:t>Or virtualization, sometimes it can be hard to just know whether a bug is in the virtualization layer or the physical layer</a:t>
            </a:r>
          </a:p>
          <a:p>
            <a:r>
              <a:rPr lang="en-US" dirty="0"/>
              <a:t>And this is not an exhaustive list, all of these things make it difficult to design RCA tools</a:t>
            </a:r>
          </a:p>
        </p:txBody>
      </p:sp>
      <p:sp>
        <p:nvSpPr>
          <p:cNvPr id="4" name="Slide Number Placeholder 3"/>
          <p:cNvSpPr>
            <a:spLocks noGrp="1"/>
          </p:cNvSpPr>
          <p:nvPr>
            <p:ph type="sldNum" sz="quarter" idx="5"/>
          </p:nvPr>
        </p:nvSpPr>
        <p:spPr/>
        <p:txBody>
          <a:bodyPr/>
          <a:lstStyle/>
          <a:p>
            <a:fld id="{291B1665-6B6E-0B4B-9AF5-12419AA692EF}" type="slidenum">
              <a:rPr lang="en-US" smtClean="0"/>
              <a:t>7</a:t>
            </a:fld>
            <a:endParaRPr lang="en-US"/>
          </a:p>
        </p:txBody>
      </p:sp>
    </p:spTree>
    <p:extLst>
      <p:ext uri="{BB962C8B-B14F-4D97-AF65-F5344CB8AC3E}">
        <p14:creationId xmlns:p14="http://schemas.microsoft.com/office/powerpoint/2010/main" val="37361636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1B1665-6B6E-0B4B-9AF5-12419AA692EF}" type="slidenum">
              <a:rPr lang="en-US" smtClean="0"/>
              <a:t>8</a:t>
            </a:fld>
            <a:endParaRPr lang="en-US"/>
          </a:p>
        </p:txBody>
      </p:sp>
    </p:spTree>
    <p:extLst>
      <p:ext uri="{BB962C8B-B14F-4D97-AF65-F5344CB8AC3E}">
        <p14:creationId xmlns:p14="http://schemas.microsoft.com/office/powerpoint/2010/main" val="17404668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Given all this complexity, is it even possible to design accurate RCA techniques that can handle all of this complexity?</a:t>
            </a:r>
          </a:p>
          <a:p>
            <a:r>
              <a:rPr lang="en-US" dirty="0"/>
              <a:t>Through this talk, I want to convince you that the answer is yes. We can use powerful reasoning techniques to design highly accurate tools. We will draw ideas from Probabilistic Graphical Models, which is a class of statistical or machine learning models based on a graph (either a directed graph or an undirected graph). We adopt some of these tools for various troubleshooting problems that we attempt to solve</a:t>
            </a:r>
          </a:p>
          <a:p>
            <a:endParaRPr lang="en-US" dirty="0"/>
          </a:p>
          <a:p>
            <a:endParaRPr lang="en-US" dirty="0"/>
          </a:p>
          <a:p>
            <a:r>
              <a:rPr lang="en-US" dirty="0"/>
              <a:t>Should be emphasized more. Should be about the </a:t>
            </a:r>
            <a:r>
              <a:rPr lang="en-US" dirty="0" err="1"/>
              <a:t>person.very</a:t>
            </a:r>
            <a:r>
              <a:rPr lang="en-US" dirty="0"/>
              <a:t>. Important</a:t>
            </a:r>
          </a:p>
          <a:p>
            <a:endParaRPr lang="en-US" dirty="0"/>
          </a:p>
          <a:p>
            <a:r>
              <a:rPr lang="en-US" dirty="0"/>
              <a:t>Careful phrasing </a:t>
            </a:r>
            <a:r>
              <a:rPr lang="en-US" dirty="0">
                <a:sym typeface="Wingdings" pitchFamily="2" charset="2"/>
              </a:rPr>
              <a:t> need to adapt these \</a:t>
            </a:r>
            <a:r>
              <a:rPr lang="en-US" dirty="0" err="1">
                <a:sym typeface="Wingdings" pitchFamily="2" charset="2"/>
              </a:rPr>
              <a:t>techniqus</a:t>
            </a:r>
            <a:r>
              <a:rPr lang="en-US" dirty="0">
                <a:sym typeface="Wingdings" pitchFamily="2" charset="2"/>
              </a:rPr>
              <a:t> </a:t>
            </a:r>
            <a:endParaRPr lang="en-US" dirty="0"/>
          </a:p>
        </p:txBody>
      </p:sp>
      <p:sp>
        <p:nvSpPr>
          <p:cNvPr id="4" name="Slide Number Placeholder 3"/>
          <p:cNvSpPr>
            <a:spLocks noGrp="1"/>
          </p:cNvSpPr>
          <p:nvPr>
            <p:ph type="sldNum" sz="quarter" idx="5"/>
          </p:nvPr>
        </p:nvSpPr>
        <p:spPr/>
        <p:txBody>
          <a:bodyPr/>
          <a:lstStyle/>
          <a:p>
            <a:fld id="{291B1665-6B6E-0B4B-9AF5-12419AA692EF}" type="slidenum">
              <a:rPr lang="en-US" smtClean="0"/>
              <a:t>11</a:t>
            </a:fld>
            <a:endParaRPr lang="en-US"/>
          </a:p>
        </p:txBody>
      </p:sp>
    </p:spTree>
    <p:extLst>
      <p:ext uri="{BB962C8B-B14F-4D97-AF65-F5344CB8AC3E}">
        <p14:creationId xmlns:p14="http://schemas.microsoft.com/office/powerpoint/2010/main" val="9303245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enhance pubs</a:t>
            </a:r>
          </a:p>
          <a:p>
            <a:r>
              <a:rPr lang="en-US" dirty="0"/>
              <a:t>say </a:t>
            </a:r>
            <a:r>
              <a:rPr lang="en-US" dirty="0" err="1"/>
              <a:t>vmware</a:t>
            </a:r>
            <a:r>
              <a:rPr lang="en-US" dirty="0"/>
              <a:t> product</a:t>
            </a:r>
          </a:p>
          <a:p>
            <a:endParaRPr lang="en-US" dirty="0"/>
          </a:p>
          <a:p>
            <a:r>
              <a:rPr lang="en-US" dirty="0"/>
              <a:t>Madhu- broaden your talk? where these techniques can be used?</a:t>
            </a:r>
          </a:p>
          <a:p>
            <a:r>
              <a:rPr lang="en-US" dirty="0"/>
              <a:t> </a:t>
            </a:r>
          </a:p>
          <a:p>
            <a:r>
              <a:rPr lang="en-US" dirty="0"/>
              <a:t>Larger story about analyzing performance.</a:t>
            </a:r>
          </a:p>
          <a:p>
            <a:endParaRPr lang="en-US" dirty="0"/>
          </a:p>
          <a:p>
            <a:r>
              <a:rPr lang="en-US" dirty="0"/>
              <a:t>Finding causal connections for general prediction, I am going to</a:t>
            </a:r>
          </a:p>
          <a:p>
            <a:r>
              <a:rPr lang="en-US" dirty="0"/>
              <a:t>use it for troubleshooting. But it can be applicable to other areas.</a:t>
            </a:r>
          </a:p>
          <a:p>
            <a:endParaRPr lang="en-US" dirty="0"/>
          </a:p>
          <a:p>
            <a:r>
              <a:rPr lang="en-US" dirty="0"/>
              <a:t>--&gt; Ask host for what talk are they expecting? Which people are in the audience? </a:t>
            </a:r>
          </a:p>
          <a:p>
            <a:endParaRPr lang="en-US" dirty="0"/>
          </a:p>
          <a:p>
            <a:r>
              <a:rPr lang="en-US" dirty="0"/>
              <a:t>--&gt; Highlight your research skills, deriving insights from monitoring data</a:t>
            </a:r>
          </a:p>
          <a:p>
            <a:endParaRPr lang="en-US" dirty="0"/>
          </a:p>
          <a:p>
            <a:r>
              <a:rPr lang="en-US" dirty="0"/>
              <a:t>--&gt; Put use cases of the techniques, potential applications</a:t>
            </a:r>
          </a:p>
          <a:p>
            <a:endParaRPr lang="en-US" dirty="0"/>
          </a:p>
          <a:p>
            <a:r>
              <a:rPr lang="en-US" dirty="0"/>
              <a:t>--&gt; make some examples more concrete: </a:t>
            </a:r>
          </a:p>
          <a:p>
            <a:endParaRPr lang="en-US" dirty="0"/>
          </a:p>
          <a:p>
            <a:r>
              <a:rPr lang="en-US" dirty="0"/>
              <a:t>---&gt; broad audience or targeted audience: skip some intro for targeted audience</a:t>
            </a:r>
          </a:p>
        </p:txBody>
      </p:sp>
      <p:sp>
        <p:nvSpPr>
          <p:cNvPr id="4" name="Slide Number Placeholder 3"/>
          <p:cNvSpPr>
            <a:spLocks noGrp="1"/>
          </p:cNvSpPr>
          <p:nvPr>
            <p:ph type="sldNum" sz="quarter" idx="5"/>
          </p:nvPr>
        </p:nvSpPr>
        <p:spPr/>
        <p:txBody>
          <a:bodyPr/>
          <a:lstStyle/>
          <a:p>
            <a:fld id="{291B1665-6B6E-0B4B-9AF5-12419AA692EF}" type="slidenum">
              <a:rPr lang="en-US" smtClean="0"/>
              <a:t>12</a:t>
            </a:fld>
            <a:endParaRPr lang="en-US"/>
          </a:p>
        </p:txBody>
      </p:sp>
    </p:spTree>
    <p:extLst>
      <p:ext uri="{BB962C8B-B14F-4D97-AF65-F5344CB8AC3E}">
        <p14:creationId xmlns:p14="http://schemas.microsoft.com/office/powerpoint/2010/main" val="34562885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BD411-484E-22A5-897D-D93B0C2F070A}"/>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61D07E6C-A20A-5AA5-B412-25778FE072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F5628B61-8F42-EF9B-47E6-BCCC31AF3B13}"/>
              </a:ext>
            </a:extLst>
          </p:cNvPr>
          <p:cNvSpPr>
            <a:spLocks noGrp="1"/>
          </p:cNvSpPr>
          <p:nvPr>
            <p:ph type="dt" sz="half" idx="10"/>
          </p:nvPr>
        </p:nvSpPr>
        <p:spPr/>
        <p:txBody>
          <a:bodyPr/>
          <a:lstStyle/>
          <a:p>
            <a:fld id="{966847ED-2309-A545-9ABB-BDD34BF43F0F}" type="datetime1">
              <a:rPr lang="en-IN" smtClean="0"/>
              <a:t>04/05/25</a:t>
            </a:fld>
            <a:endParaRPr lang="en-US"/>
          </a:p>
        </p:txBody>
      </p:sp>
      <p:sp>
        <p:nvSpPr>
          <p:cNvPr id="5" name="Footer Placeholder 4">
            <a:extLst>
              <a:ext uri="{FF2B5EF4-FFF2-40B4-BE49-F238E27FC236}">
                <a16:creationId xmlns:a16="http://schemas.microsoft.com/office/drawing/2014/main" id="{4E24A9B8-252F-83D9-B70F-9D80B7E1D2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3DEE4B-5E39-1D1F-F18A-CBC7C1A24846}"/>
              </a:ext>
            </a:extLst>
          </p:cNvPr>
          <p:cNvSpPr>
            <a:spLocks noGrp="1"/>
          </p:cNvSpPr>
          <p:nvPr>
            <p:ph type="sldNum" sz="quarter" idx="12"/>
          </p:nvPr>
        </p:nvSpPr>
        <p:spPr/>
        <p:txBody>
          <a:bodyPr/>
          <a:lstStyle/>
          <a:p>
            <a:fld id="{078ED684-E1A4-0343-8670-8594C227EEC7}" type="slidenum">
              <a:rPr lang="en-US" smtClean="0"/>
              <a:t>‹#›</a:t>
            </a:fld>
            <a:endParaRPr lang="en-US"/>
          </a:p>
        </p:txBody>
      </p:sp>
    </p:spTree>
    <p:extLst>
      <p:ext uri="{BB962C8B-B14F-4D97-AF65-F5344CB8AC3E}">
        <p14:creationId xmlns:p14="http://schemas.microsoft.com/office/powerpoint/2010/main" val="16765420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AE2B8-2F07-1FDB-90B6-8C1D5E89DE81}"/>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9AAEA0D6-4C20-E728-C164-5B810465173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9C0ADC9-E624-9EBE-B474-7B1F99136A33}"/>
              </a:ext>
            </a:extLst>
          </p:cNvPr>
          <p:cNvSpPr>
            <a:spLocks noGrp="1"/>
          </p:cNvSpPr>
          <p:nvPr>
            <p:ph type="dt" sz="half" idx="10"/>
          </p:nvPr>
        </p:nvSpPr>
        <p:spPr/>
        <p:txBody>
          <a:bodyPr/>
          <a:lstStyle/>
          <a:p>
            <a:fld id="{CC95B825-D9C0-4245-A536-20247357DDBF}" type="datetime1">
              <a:rPr lang="en-IN" smtClean="0"/>
              <a:t>04/05/25</a:t>
            </a:fld>
            <a:endParaRPr lang="en-US"/>
          </a:p>
        </p:txBody>
      </p:sp>
      <p:sp>
        <p:nvSpPr>
          <p:cNvPr id="5" name="Footer Placeholder 4">
            <a:extLst>
              <a:ext uri="{FF2B5EF4-FFF2-40B4-BE49-F238E27FC236}">
                <a16:creationId xmlns:a16="http://schemas.microsoft.com/office/drawing/2014/main" id="{521C7D53-E01B-612B-58B5-2F18E14ACE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4A046E-6B90-E027-89B0-3CBEE42CFF34}"/>
              </a:ext>
            </a:extLst>
          </p:cNvPr>
          <p:cNvSpPr>
            <a:spLocks noGrp="1"/>
          </p:cNvSpPr>
          <p:nvPr>
            <p:ph type="sldNum" sz="quarter" idx="12"/>
          </p:nvPr>
        </p:nvSpPr>
        <p:spPr/>
        <p:txBody>
          <a:bodyPr/>
          <a:lstStyle/>
          <a:p>
            <a:fld id="{078ED684-E1A4-0343-8670-8594C227EEC7}" type="slidenum">
              <a:rPr lang="en-US" smtClean="0"/>
              <a:t>‹#›</a:t>
            </a:fld>
            <a:endParaRPr lang="en-US"/>
          </a:p>
        </p:txBody>
      </p:sp>
    </p:spTree>
    <p:extLst>
      <p:ext uri="{BB962C8B-B14F-4D97-AF65-F5344CB8AC3E}">
        <p14:creationId xmlns:p14="http://schemas.microsoft.com/office/powerpoint/2010/main" val="15377823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DCB75A0-C16E-3B0A-E837-B344210275C3}"/>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D5BC8AE-81FA-2E25-BDDA-D6BB60C8536C}"/>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55343DE-14B2-6B2B-63B3-A3D608B5084A}"/>
              </a:ext>
            </a:extLst>
          </p:cNvPr>
          <p:cNvSpPr>
            <a:spLocks noGrp="1"/>
          </p:cNvSpPr>
          <p:nvPr>
            <p:ph type="dt" sz="half" idx="10"/>
          </p:nvPr>
        </p:nvSpPr>
        <p:spPr/>
        <p:txBody>
          <a:bodyPr/>
          <a:lstStyle/>
          <a:p>
            <a:fld id="{35FC1259-79C6-B849-9F74-E25F8F349519}" type="datetime1">
              <a:rPr lang="en-IN" smtClean="0"/>
              <a:t>04/05/25</a:t>
            </a:fld>
            <a:endParaRPr lang="en-US"/>
          </a:p>
        </p:txBody>
      </p:sp>
      <p:sp>
        <p:nvSpPr>
          <p:cNvPr id="5" name="Footer Placeholder 4">
            <a:extLst>
              <a:ext uri="{FF2B5EF4-FFF2-40B4-BE49-F238E27FC236}">
                <a16:creationId xmlns:a16="http://schemas.microsoft.com/office/drawing/2014/main" id="{EBB4D8B7-264F-AC63-D2F6-25CD403763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67A8FE-04C8-4BDC-C372-0A8360FBB4EA}"/>
              </a:ext>
            </a:extLst>
          </p:cNvPr>
          <p:cNvSpPr>
            <a:spLocks noGrp="1"/>
          </p:cNvSpPr>
          <p:nvPr>
            <p:ph type="sldNum" sz="quarter" idx="12"/>
          </p:nvPr>
        </p:nvSpPr>
        <p:spPr/>
        <p:txBody>
          <a:bodyPr/>
          <a:lstStyle/>
          <a:p>
            <a:fld id="{078ED684-E1A4-0343-8670-8594C227EEC7}" type="slidenum">
              <a:rPr lang="en-US" smtClean="0"/>
              <a:t>‹#›</a:t>
            </a:fld>
            <a:endParaRPr lang="en-US"/>
          </a:p>
        </p:txBody>
      </p:sp>
    </p:spTree>
    <p:extLst>
      <p:ext uri="{BB962C8B-B14F-4D97-AF65-F5344CB8AC3E}">
        <p14:creationId xmlns:p14="http://schemas.microsoft.com/office/powerpoint/2010/main" val="1903533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BFC9E-A467-A088-4B1E-AB8A92FD6E94}"/>
              </a:ext>
            </a:extLst>
          </p:cNvPr>
          <p:cNvSpPr>
            <a:spLocks noGrp="1"/>
          </p:cNvSpPr>
          <p:nvPr>
            <p:ph type="title"/>
          </p:nvPr>
        </p:nvSpPr>
        <p:spPr/>
        <p:txBody>
          <a:bodyPr/>
          <a:lstStyle>
            <a:lvl1pPr>
              <a:defRPr>
                <a:latin typeface="+mn-lt"/>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1E5C9430-44CF-4921-0B71-C8AF8E671B8D}"/>
              </a:ext>
            </a:extLst>
          </p:cNvPr>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6CFB7AD-0834-1FB6-11A4-0DF97EBCCAAB}"/>
              </a:ext>
            </a:extLst>
          </p:cNvPr>
          <p:cNvSpPr>
            <a:spLocks noGrp="1"/>
          </p:cNvSpPr>
          <p:nvPr>
            <p:ph type="dt" sz="half" idx="10"/>
          </p:nvPr>
        </p:nvSpPr>
        <p:spPr/>
        <p:txBody>
          <a:bodyPr/>
          <a:lstStyle>
            <a:lvl1pPr>
              <a:defRPr>
                <a:latin typeface="+mn-lt"/>
              </a:defRPr>
            </a:lvl1pPr>
          </a:lstStyle>
          <a:p>
            <a:fld id="{AD0E14BA-AB73-B247-9864-8F410F25E798}" type="datetime1">
              <a:rPr lang="en-IN" smtClean="0"/>
              <a:pPr/>
              <a:t>04/05/25</a:t>
            </a:fld>
            <a:endParaRPr lang="en-US"/>
          </a:p>
        </p:txBody>
      </p:sp>
      <p:sp>
        <p:nvSpPr>
          <p:cNvPr id="5" name="Footer Placeholder 4">
            <a:extLst>
              <a:ext uri="{FF2B5EF4-FFF2-40B4-BE49-F238E27FC236}">
                <a16:creationId xmlns:a16="http://schemas.microsoft.com/office/drawing/2014/main" id="{652730F8-A67C-4760-30DB-D7E9B9064D81}"/>
              </a:ext>
            </a:extLst>
          </p:cNvPr>
          <p:cNvSpPr>
            <a:spLocks noGrp="1"/>
          </p:cNvSpPr>
          <p:nvPr>
            <p:ph type="ftr" sz="quarter" idx="11"/>
          </p:nvPr>
        </p:nvSpPr>
        <p:spPr/>
        <p:txBody>
          <a:bodyPr/>
          <a:lstStyle>
            <a:lvl1pPr>
              <a:defRPr>
                <a:latin typeface="+mn-lt"/>
              </a:defRPr>
            </a:lvl1pPr>
          </a:lstStyle>
          <a:p>
            <a:endParaRPr lang="en-US"/>
          </a:p>
        </p:txBody>
      </p:sp>
      <p:sp>
        <p:nvSpPr>
          <p:cNvPr id="6" name="Slide Number Placeholder 5">
            <a:extLst>
              <a:ext uri="{FF2B5EF4-FFF2-40B4-BE49-F238E27FC236}">
                <a16:creationId xmlns:a16="http://schemas.microsoft.com/office/drawing/2014/main" id="{7BA115D0-B793-66AE-80AE-A21B019318CC}"/>
              </a:ext>
            </a:extLst>
          </p:cNvPr>
          <p:cNvSpPr>
            <a:spLocks noGrp="1"/>
          </p:cNvSpPr>
          <p:nvPr>
            <p:ph type="sldNum" sz="quarter" idx="12"/>
          </p:nvPr>
        </p:nvSpPr>
        <p:spPr/>
        <p:txBody>
          <a:bodyPr/>
          <a:lstStyle>
            <a:lvl1pPr>
              <a:defRPr>
                <a:latin typeface="+mn-lt"/>
              </a:defRPr>
            </a:lvl1pPr>
          </a:lstStyle>
          <a:p>
            <a:fld id="{078ED684-E1A4-0343-8670-8594C227EEC7}" type="slidenum">
              <a:rPr lang="en-US" smtClean="0"/>
              <a:pPr/>
              <a:t>‹#›</a:t>
            </a:fld>
            <a:endParaRPr lang="en-US"/>
          </a:p>
        </p:txBody>
      </p:sp>
    </p:spTree>
    <p:extLst>
      <p:ext uri="{BB962C8B-B14F-4D97-AF65-F5344CB8AC3E}">
        <p14:creationId xmlns:p14="http://schemas.microsoft.com/office/powerpoint/2010/main" val="33746500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1260A-E43D-7CCC-7E49-4B8D2A11D30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AF81AE2B-1545-E5A9-D297-FDCC4F9D18E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1100EACC-0E0E-C7DC-DBE8-ED7E191726A3}"/>
              </a:ext>
            </a:extLst>
          </p:cNvPr>
          <p:cNvSpPr>
            <a:spLocks noGrp="1"/>
          </p:cNvSpPr>
          <p:nvPr>
            <p:ph type="dt" sz="half" idx="10"/>
          </p:nvPr>
        </p:nvSpPr>
        <p:spPr/>
        <p:txBody>
          <a:bodyPr/>
          <a:lstStyle/>
          <a:p>
            <a:fld id="{497DE026-CDDD-054A-A205-CC6526EFD200}" type="datetime1">
              <a:rPr lang="en-IN" smtClean="0"/>
              <a:t>04/05/25</a:t>
            </a:fld>
            <a:endParaRPr lang="en-US"/>
          </a:p>
        </p:txBody>
      </p:sp>
      <p:sp>
        <p:nvSpPr>
          <p:cNvPr id="5" name="Footer Placeholder 4">
            <a:extLst>
              <a:ext uri="{FF2B5EF4-FFF2-40B4-BE49-F238E27FC236}">
                <a16:creationId xmlns:a16="http://schemas.microsoft.com/office/drawing/2014/main" id="{DAA4E2AF-E55D-97C5-3144-920844DF93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1FFF07-364C-7770-8012-59D7933A7D6E}"/>
              </a:ext>
            </a:extLst>
          </p:cNvPr>
          <p:cNvSpPr>
            <a:spLocks noGrp="1"/>
          </p:cNvSpPr>
          <p:nvPr>
            <p:ph type="sldNum" sz="quarter" idx="12"/>
          </p:nvPr>
        </p:nvSpPr>
        <p:spPr/>
        <p:txBody>
          <a:bodyPr/>
          <a:lstStyle/>
          <a:p>
            <a:fld id="{078ED684-E1A4-0343-8670-8594C227EEC7}" type="slidenum">
              <a:rPr lang="en-US" smtClean="0"/>
              <a:t>‹#›</a:t>
            </a:fld>
            <a:endParaRPr lang="en-US"/>
          </a:p>
        </p:txBody>
      </p:sp>
    </p:spTree>
    <p:extLst>
      <p:ext uri="{BB962C8B-B14F-4D97-AF65-F5344CB8AC3E}">
        <p14:creationId xmlns:p14="http://schemas.microsoft.com/office/powerpoint/2010/main" val="30682428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C893E-A3AC-C337-8FCE-F1746CC5CDD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DE7ADF0-DB79-C31A-D36B-018CFC62A98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E435DC5-D73B-DBDA-6632-EC16932E5CB1}"/>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918E48FF-AE26-4B9F-3235-1F16FF72A8F0}"/>
              </a:ext>
            </a:extLst>
          </p:cNvPr>
          <p:cNvSpPr>
            <a:spLocks noGrp="1"/>
          </p:cNvSpPr>
          <p:nvPr>
            <p:ph type="dt" sz="half" idx="10"/>
          </p:nvPr>
        </p:nvSpPr>
        <p:spPr/>
        <p:txBody>
          <a:bodyPr/>
          <a:lstStyle/>
          <a:p>
            <a:fld id="{C3AF1C8B-4916-B047-B70E-EAA2C8F25278}" type="datetime1">
              <a:rPr lang="en-IN" smtClean="0"/>
              <a:t>04/05/25</a:t>
            </a:fld>
            <a:endParaRPr lang="en-US"/>
          </a:p>
        </p:txBody>
      </p:sp>
      <p:sp>
        <p:nvSpPr>
          <p:cNvPr id="6" name="Footer Placeholder 5">
            <a:extLst>
              <a:ext uri="{FF2B5EF4-FFF2-40B4-BE49-F238E27FC236}">
                <a16:creationId xmlns:a16="http://schemas.microsoft.com/office/drawing/2014/main" id="{04675298-8FC3-0153-5CA4-B1D43B9E40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F685F9-2C93-0FA3-A082-482A38D92A6E}"/>
              </a:ext>
            </a:extLst>
          </p:cNvPr>
          <p:cNvSpPr>
            <a:spLocks noGrp="1"/>
          </p:cNvSpPr>
          <p:nvPr>
            <p:ph type="sldNum" sz="quarter" idx="12"/>
          </p:nvPr>
        </p:nvSpPr>
        <p:spPr/>
        <p:txBody>
          <a:bodyPr/>
          <a:lstStyle/>
          <a:p>
            <a:fld id="{078ED684-E1A4-0343-8670-8594C227EEC7}" type="slidenum">
              <a:rPr lang="en-US" smtClean="0"/>
              <a:t>‹#›</a:t>
            </a:fld>
            <a:endParaRPr lang="en-US"/>
          </a:p>
        </p:txBody>
      </p:sp>
    </p:spTree>
    <p:extLst>
      <p:ext uri="{BB962C8B-B14F-4D97-AF65-F5344CB8AC3E}">
        <p14:creationId xmlns:p14="http://schemas.microsoft.com/office/powerpoint/2010/main" val="33509436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5DF24-91F8-09AB-1FF3-35D445A58A33}"/>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F1B37E3-6B9F-4423-DC1F-BA3C0E4639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708FAFF-2F9D-73CE-8153-8406B802A460}"/>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FD340DD5-033E-A11A-DF9B-D77644AFC3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E55D42C-6FA6-ACE5-37D6-FBA8E9C90851}"/>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E07AD7F6-A13E-D21E-DBBC-721759EBAFCF}"/>
              </a:ext>
            </a:extLst>
          </p:cNvPr>
          <p:cNvSpPr>
            <a:spLocks noGrp="1"/>
          </p:cNvSpPr>
          <p:nvPr>
            <p:ph type="dt" sz="half" idx="10"/>
          </p:nvPr>
        </p:nvSpPr>
        <p:spPr/>
        <p:txBody>
          <a:bodyPr/>
          <a:lstStyle/>
          <a:p>
            <a:fld id="{33874937-FE55-6E41-BA94-E0EB2A47534F}" type="datetime1">
              <a:rPr lang="en-IN" smtClean="0"/>
              <a:t>04/05/25</a:t>
            </a:fld>
            <a:endParaRPr lang="en-US"/>
          </a:p>
        </p:txBody>
      </p:sp>
      <p:sp>
        <p:nvSpPr>
          <p:cNvPr id="8" name="Footer Placeholder 7">
            <a:extLst>
              <a:ext uri="{FF2B5EF4-FFF2-40B4-BE49-F238E27FC236}">
                <a16:creationId xmlns:a16="http://schemas.microsoft.com/office/drawing/2014/main" id="{AB8E0D0F-3C14-8E23-0936-E85ADC1FC85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B5D39DF-CF7B-C4A2-6048-24E8A01814C2}"/>
              </a:ext>
            </a:extLst>
          </p:cNvPr>
          <p:cNvSpPr>
            <a:spLocks noGrp="1"/>
          </p:cNvSpPr>
          <p:nvPr>
            <p:ph type="sldNum" sz="quarter" idx="12"/>
          </p:nvPr>
        </p:nvSpPr>
        <p:spPr/>
        <p:txBody>
          <a:bodyPr/>
          <a:lstStyle/>
          <a:p>
            <a:fld id="{078ED684-E1A4-0343-8670-8594C227EEC7}" type="slidenum">
              <a:rPr lang="en-US" smtClean="0"/>
              <a:t>‹#›</a:t>
            </a:fld>
            <a:endParaRPr lang="en-US"/>
          </a:p>
        </p:txBody>
      </p:sp>
    </p:spTree>
    <p:extLst>
      <p:ext uri="{BB962C8B-B14F-4D97-AF65-F5344CB8AC3E}">
        <p14:creationId xmlns:p14="http://schemas.microsoft.com/office/powerpoint/2010/main" val="33866296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0C7D2-52B6-891E-1674-B69380BA2535}"/>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0AB691-F0A8-AA22-45BD-96269F879187}"/>
              </a:ext>
            </a:extLst>
          </p:cNvPr>
          <p:cNvSpPr>
            <a:spLocks noGrp="1"/>
          </p:cNvSpPr>
          <p:nvPr>
            <p:ph type="dt" sz="half" idx="10"/>
          </p:nvPr>
        </p:nvSpPr>
        <p:spPr/>
        <p:txBody>
          <a:bodyPr/>
          <a:lstStyle/>
          <a:p>
            <a:fld id="{24D13286-B71C-BF48-AA88-BB880792CEFE}" type="datetime1">
              <a:rPr lang="en-IN" smtClean="0"/>
              <a:t>04/05/25</a:t>
            </a:fld>
            <a:endParaRPr lang="en-US"/>
          </a:p>
        </p:txBody>
      </p:sp>
      <p:sp>
        <p:nvSpPr>
          <p:cNvPr id="4" name="Footer Placeholder 3">
            <a:extLst>
              <a:ext uri="{FF2B5EF4-FFF2-40B4-BE49-F238E27FC236}">
                <a16:creationId xmlns:a16="http://schemas.microsoft.com/office/drawing/2014/main" id="{58A42F29-C07A-0FB5-316D-7F1F1C95DBF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425080E-E3DD-3034-2F87-A0CE2332C3D3}"/>
              </a:ext>
            </a:extLst>
          </p:cNvPr>
          <p:cNvSpPr>
            <a:spLocks noGrp="1"/>
          </p:cNvSpPr>
          <p:nvPr>
            <p:ph type="sldNum" sz="quarter" idx="12"/>
          </p:nvPr>
        </p:nvSpPr>
        <p:spPr/>
        <p:txBody>
          <a:bodyPr/>
          <a:lstStyle/>
          <a:p>
            <a:fld id="{078ED684-E1A4-0343-8670-8594C227EEC7}" type="slidenum">
              <a:rPr lang="en-US" smtClean="0"/>
              <a:t>‹#›</a:t>
            </a:fld>
            <a:endParaRPr lang="en-US"/>
          </a:p>
        </p:txBody>
      </p:sp>
    </p:spTree>
    <p:extLst>
      <p:ext uri="{BB962C8B-B14F-4D97-AF65-F5344CB8AC3E}">
        <p14:creationId xmlns:p14="http://schemas.microsoft.com/office/powerpoint/2010/main" val="8950447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103034-1A52-4457-37D6-FF29E876BCE5}"/>
              </a:ext>
            </a:extLst>
          </p:cNvPr>
          <p:cNvSpPr>
            <a:spLocks noGrp="1"/>
          </p:cNvSpPr>
          <p:nvPr>
            <p:ph type="dt" sz="half" idx="10"/>
          </p:nvPr>
        </p:nvSpPr>
        <p:spPr/>
        <p:txBody>
          <a:bodyPr/>
          <a:lstStyle/>
          <a:p>
            <a:fld id="{A977A9EA-0812-4944-8568-56F04C5C3C11}" type="datetime1">
              <a:rPr lang="en-IN" smtClean="0"/>
              <a:t>04/05/25</a:t>
            </a:fld>
            <a:endParaRPr lang="en-US"/>
          </a:p>
        </p:txBody>
      </p:sp>
      <p:sp>
        <p:nvSpPr>
          <p:cNvPr id="3" name="Footer Placeholder 2">
            <a:extLst>
              <a:ext uri="{FF2B5EF4-FFF2-40B4-BE49-F238E27FC236}">
                <a16:creationId xmlns:a16="http://schemas.microsoft.com/office/drawing/2014/main" id="{8FB7C607-E26F-F0DC-1179-FC3630CD4D0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63F0AF4-65D4-F0A7-8552-42EE7CF73101}"/>
              </a:ext>
            </a:extLst>
          </p:cNvPr>
          <p:cNvSpPr>
            <a:spLocks noGrp="1"/>
          </p:cNvSpPr>
          <p:nvPr>
            <p:ph type="sldNum" sz="quarter" idx="12"/>
          </p:nvPr>
        </p:nvSpPr>
        <p:spPr/>
        <p:txBody>
          <a:bodyPr/>
          <a:lstStyle/>
          <a:p>
            <a:fld id="{078ED684-E1A4-0343-8670-8594C227EEC7}" type="slidenum">
              <a:rPr lang="en-US" smtClean="0"/>
              <a:t>‹#›</a:t>
            </a:fld>
            <a:endParaRPr lang="en-US"/>
          </a:p>
        </p:txBody>
      </p:sp>
    </p:spTree>
    <p:extLst>
      <p:ext uri="{BB962C8B-B14F-4D97-AF65-F5344CB8AC3E}">
        <p14:creationId xmlns:p14="http://schemas.microsoft.com/office/powerpoint/2010/main" val="37429669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E574E-33C6-B05F-4AE0-B722719A6C2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634BB70-7D6B-A98E-0D84-E1A9DD880A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43871FE6-B180-3022-0AD6-C49AE3BAB7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D3B32D5-3FF1-3414-60C0-6BE4BC391294}"/>
              </a:ext>
            </a:extLst>
          </p:cNvPr>
          <p:cNvSpPr>
            <a:spLocks noGrp="1"/>
          </p:cNvSpPr>
          <p:nvPr>
            <p:ph type="dt" sz="half" idx="10"/>
          </p:nvPr>
        </p:nvSpPr>
        <p:spPr/>
        <p:txBody>
          <a:bodyPr/>
          <a:lstStyle/>
          <a:p>
            <a:fld id="{5F9F153C-553C-9642-AF60-0DF19B69E404}" type="datetime1">
              <a:rPr lang="en-IN" smtClean="0"/>
              <a:t>04/05/25</a:t>
            </a:fld>
            <a:endParaRPr lang="en-US"/>
          </a:p>
        </p:txBody>
      </p:sp>
      <p:sp>
        <p:nvSpPr>
          <p:cNvPr id="6" name="Footer Placeholder 5">
            <a:extLst>
              <a:ext uri="{FF2B5EF4-FFF2-40B4-BE49-F238E27FC236}">
                <a16:creationId xmlns:a16="http://schemas.microsoft.com/office/drawing/2014/main" id="{969CCB09-C7AC-C1BE-21FC-53DDAFD534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57D45A-CACC-DF64-1385-08E11762978C}"/>
              </a:ext>
            </a:extLst>
          </p:cNvPr>
          <p:cNvSpPr>
            <a:spLocks noGrp="1"/>
          </p:cNvSpPr>
          <p:nvPr>
            <p:ph type="sldNum" sz="quarter" idx="12"/>
          </p:nvPr>
        </p:nvSpPr>
        <p:spPr/>
        <p:txBody>
          <a:bodyPr/>
          <a:lstStyle/>
          <a:p>
            <a:fld id="{078ED684-E1A4-0343-8670-8594C227EEC7}" type="slidenum">
              <a:rPr lang="en-US" smtClean="0"/>
              <a:t>‹#›</a:t>
            </a:fld>
            <a:endParaRPr lang="en-US"/>
          </a:p>
        </p:txBody>
      </p:sp>
    </p:spTree>
    <p:extLst>
      <p:ext uri="{BB962C8B-B14F-4D97-AF65-F5344CB8AC3E}">
        <p14:creationId xmlns:p14="http://schemas.microsoft.com/office/powerpoint/2010/main" val="36449455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95251-21F7-5F9F-0226-F7CF15FBAEB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07656670-FF45-BDB7-FF7D-62ECC8A82D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42F76FD-7122-869E-CEBF-24421ABB86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9D47DB9-AB1B-E5F5-150E-CAB0915BE851}"/>
              </a:ext>
            </a:extLst>
          </p:cNvPr>
          <p:cNvSpPr>
            <a:spLocks noGrp="1"/>
          </p:cNvSpPr>
          <p:nvPr>
            <p:ph type="dt" sz="half" idx="10"/>
          </p:nvPr>
        </p:nvSpPr>
        <p:spPr/>
        <p:txBody>
          <a:bodyPr/>
          <a:lstStyle/>
          <a:p>
            <a:fld id="{51AAD242-8E8B-3B4B-8B42-25777A6FC24F}" type="datetime1">
              <a:rPr lang="en-IN" smtClean="0"/>
              <a:t>04/05/25</a:t>
            </a:fld>
            <a:endParaRPr lang="en-US"/>
          </a:p>
        </p:txBody>
      </p:sp>
      <p:sp>
        <p:nvSpPr>
          <p:cNvPr id="6" name="Footer Placeholder 5">
            <a:extLst>
              <a:ext uri="{FF2B5EF4-FFF2-40B4-BE49-F238E27FC236}">
                <a16:creationId xmlns:a16="http://schemas.microsoft.com/office/drawing/2014/main" id="{49EF10E0-5323-2DB9-94DA-E350CDC8FA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07E7E0-1D31-D1DD-907E-54BB220B07FE}"/>
              </a:ext>
            </a:extLst>
          </p:cNvPr>
          <p:cNvSpPr>
            <a:spLocks noGrp="1"/>
          </p:cNvSpPr>
          <p:nvPr>
            <p:ph type="sldNum" sz="quarter" idx="12"/>
          </p:nvPr>
        </p:nvSpPr>
        <p:spPr/>
        <p:txBody>
          <a:bodyPr/>
          <a:lstStyle/>
          <a:p>
            <a:fld id="{078ED684-E1A4-0343-8670-8594C227EEC7}" type="slidenum">
              <a:rPr lang="en-US" smtClean="0"/>
              <a:t>‹#›</a:t>
            </a:fld>
            <a:endParaRPr lang="en-US"/>
          </a:p>
        </p:txBody>
      </p:sp>
    </p:spTree>
    <p:extLst>
      <p:ext uri="{BB962C8B-B14F-4D97-AF65-F5344CB8AC3E}">
        <p14:creationId xmlns:p14="http://schemas.microsoft.com/office/powerpoint/2010/main" val="7190421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4B9D48D-B17C-D160-CC62-9873063E27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92394F0-5D37-41C1-74D4-34F355A987E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A131C7D-AECA-1F27-A7E9-72034CE0FC1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93DC6E-3AFA-2743-831F-BCFA91D29B58}" type="datetime1">
              <a:rPr lang="en-IN" smtClean="0"/>
              <a:t>04/05/25</a:t>
            </a:fld>
            <a:endParaRPr lang="en-US"/>
          </a:p>
        </p:txBody>
      </p:sp>
      <p:sp>
        <p:nvSpPr>
          <p:cNvPr id="5" name="Footer Placeholder 4">
            <a:extLst>
              <a:ext uri="{FF2B5EF4-FFF2-40B4-BE49-F238E27FC236}">
                <a16:creationId xmlns:a16="http://schemas.microsoft.com/office/drawing/2014/main" id="{485C2141-2454-CD80-3BDB-35056042A0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D34DEAE-26D9-AC78-8D93-91E6F2F6BA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8ED684-E1A4-0343-8670-8594C227EEC7}" type="slidenum">
              <a:rPr lang="en-US" smtClean="0"/>
              <a:t>‹#›</a:t>
            </a:fld>
            <a:endParaRPr lang="en-US"/>
          </a:p>
        </p:txBody>
      </p:sp>
    </p:spTree>
    <p:extLst>
      <p:ext uri="{BB962C8B-B14F-4D97-AF65-F5344CB8AC3E}">
        <p14:creationId xmlns:p14="http://schemas.microsoft.com/office/powerpoint/2010/main" val="20505846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18/10/relationships/comments" Target="../comments/modernComment_1EA_EF8BD641.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18/10/relationships/comments" Target="../comments/modernComment_1F2_CEDA621D.xm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jp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microsoft.com/office/2007/relationships/hdphoto" Target="../media/hdphoto1.wdp"/></Relationships>
</file>

<file path=ppt/slides/_rels/slide46.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5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51.xml.rels><?xml version="1.0" encoding="UTF-8" standalone="yes"?>
<Relationships xmlns="http://schemas.openxmlformats.org/package/2006/relationships"><Relationship Id="rId3" Type="http://schemas.openxmlformats.org/officeDocument/2006/relationships/hyperlink" Target="https://shorturl.at/efvT2"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5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41.svg"/><Relationship Id="rId11" Type="http://schemas.openxmlformats.org/officeDocument/2006/relationships/image" Target="../media/image14.svg"/><Relationship Id="rId5" Type="http://schemas.openxmlformats.org/officeDocument/2006/relationships/image" Target="../media/image40.png"/><Relationship Id="rId10" Type="http://schemas.openxmlformats.org/officeDocument/2006/relationships/image" Target="../media/image13.png"/><Relationship Id="rId4" Type="http://schemas.openxmlformats.org/officeDocument/2006/relationships/image" Target="../media/image39.svg"/><Relationship Id="rId9" Type="http://schemas.openxmlformats.org/officeDocument/2006/relationships/image" Target="../media/image12.sv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svg"/></Relationships>
</file>

<file path=ppt/slides/_rels/slide7.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15.png"/><Relationship Id="rId7"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0.jpg"/><Relationship Id="rId4" Type="http://schemas.openxmlformats.org/officeDocument/2006/relationships/image" Target="../media/image16.png"/><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CEF97-F61B-2437-A941-3DA29891F12D}"/>
              </a:ext>
            </a:extLst>
          </p:cNvPr>
          <p:cNvSpPr>
            <a:spLocks noGrp="1"/>
          </p:cNvSpPr>
          <p:nvPr>
            <p:ph type="ctrTitle"/>
          </p:nvPr>
        </p:nvSpPr>
        <p:spPr>
          <a:xfrm>
            <a:off x="1519480" y="1007209"/>
            <a:ext cx="9444037" cy="607116"/>
          </a:xfrm>
        </p:spPr>
        <p:txBody>
          <a:bodyPr vert="horz" lIns="91440" tIns="45720" rIns="91440" bIns="45720" rtlCol="0" anchor="t">
            <a:noAutofit/>
          </a:bodyPr>
          <a:lstStyle/>
          <a:p>
            <a:r>
              <a:rPr lang="en-US" sz="4000" kern="1200" dirty="0">
                <a:solidFill>
                  <a:schemeClr val="tx1"/>
                </a:solidFill>
                <a:latin typeface="+mj-lt"/>
                <a:ea typeface="+mj-ea"/>
                <a:cs typeface="+mj-cs"/>
              </a:rPr>
              <a:t>Failure diagnosis in networked systems</a:t>
            </a:r>
          </a:p>
        </p:txBody>
      </p:sp>
      <p:sp>
        <p:nvSpPr>
          <p:cNvPr id="6" name="TextBox 5">
            <a:extLst>
              <a:ext uri="{FF2B5EF4-FFF2-40B4-BE49-F238E27FC236}">
                <a16:creationId xmlns:a16="http://schemas.microsoft.com/office/drawing/2014/main" id="{4175799D-CBD2-E5BA-78D1-235E75FFF627}"/>
              </a:ext>
            </a:extLst>
          </p:cNvPr>
          <p:cNvSpPr txBox="1"/>
          <p:nvPr/>
        </p:nvSpPr>
        <p:spPr>
          <a:xfrm>
            <a:off x="2168774" y="5276929"/>
            <a:ext cx="8145448" cy="907941"/>
          </a:xfrm>
          <a:prstGeom prst="rect">
            <a:avLst/>
          </a:prstGeom>
          <a:noFill/>
        </p:spPr>
        <p:txBody>
          <a:bodyPr wrap="square" rtlCol="0">
            <a:spAutoFit/>
          </a:bodyPr>
          <a:lstStyle/>
          <a:p>
            <a:pPr algn="ctr" defTabSz="768096">
              <a:spcAft>
                <a:spcPts val="600"/>
              </a:spcAft>
            </a:pPr>
            <a:r>
              <a:rPr lang="en-US" sz="1600" kern="1200" dirty="0">
                <a:solidFill>
                  <a:srgbClr val="555555"/>
                </a:solidFill>
                <a:latin typeface="+mn-lt"/>
                <a:ea typeface="+mn-ea"/>
                <a:cs typeface="+mn-cs"/>
              </a:rPr>
              <a:t>Based on joint work with </a:t>
            </a:r>
          </a:p>
          <a:p>
            <a:pPr algn="ctr" defTabSz="768096">
              <a:spcAft>
                <a:spcPts val="600"/>
              </a:spcAft>
            </a:pPr>
            <a:r>
              <a:rPr lang="en-US" sz="1600" kern="1200" dirty="0">
                <a:solidFill>
                  <a:srgbClr val="555555"/>
                </a:solidFill>
                <a:latin typeface="+mn-lt"/>
                <a:ea typeface="+mn-ea"/>
                <a:cs typeface="+mn-cs"/>
              </a:rPr>
              <a:t>Tong Meng, Kapil Agrawal, </a:t>
            </a:r>
            <a:r>
              <a:rPr lang="en-US" sz="1600" kern="1200" dirty="0" err="1">
                <a:solidFill>
                  <a:srgbClr val="555555"/>
                </a:solidFill>
                <a:latin typeface="+mn-lt"/>
                <a:ea typeface="+mn-ea"/>
                <a:cs typeface="+mn-cs"/>
              </a:rPr>
              <a:t>Wenxuan</a:t>
            </a:r>
            <a:r>
              <a:rPr lang="en-US" sz="1600" kern="1200" dirty="0">
                <a:solidFill>
                  <a:srgbClr val="555555"/>
                </a:solidFill>
                <a:latin typeface="+mn-lt"/>
                <a:ea typeface="+mn-ea"/>
                <a:cs typeface="+mn-cs"/>
              </a:rPr>
              <a:t> Zhou, </a:t>
            </a:r>
            <a:r>
              <a:rPr lang="en-US" sz="1600" kern="1200" dirty="0" err="1">
                <a:solidFill>
                  <a:srgbClr val="555555"/>
                </a:solidFill>
                <a:latin typeface="+mn-lt"/>
                <a:ea typeface="+mn-ea"/>
                <a:cs typeface="+mn-cs"/>
              </a:rPr>
              <a:t>Sachin</a:t>
            </a:r>
            <a:r>
              <a:rPr lang="en-US" sz="1600" kern="1200" dirty="0">
                <a:solidFill>
                  <a:srgbClr val="555555"/>
                </a:solidFill>
                <a:latin typeface="+mn-lt"/>
                <a:ea typeface="+mn-ea"/>
                <a:cs typeface="+mn-cs"/>
              </a:rPr>
              <a:t> Ashok,  Rahul </a:t>
            </a:r>
            <a:r>
              <a:rPr lang="en-US" sz="1600" kern="1200" dirty="0" err="1">
                <a:solidFill>
                  <a:srgbClr val="555555"/>
                </a:solidFill>
                <a:latin typeface="+mn-lt"/>
                <a:ea typeface="+mn-ea"/>
                <a:cs typeface="+mn-cs"/>
              </a:rPr>
              <a:t>Bothra</a:t>
            </a:r>
            <a:r>
              <a:rPr lang="en-US" sz="1600" kern="1200" dirty="0">
                <a:solidFill>
                  <a:srgbClr val="555555"/>
                </a:solidFill>
                <a:latin typeface="+mn-lt"/>
                <a:ea typeface="+mn-ea"/>
                <a:cs typeface="+mn-cs"/>
              </a:rPr>
              <a:t>, Radhika N. Mysore, Sujata Banerjee, P. Brighten Godfrey</a:t>
            </a:r>
            <a:endParaRPr lang="en-US" sz="2000" dirty="0">
              <a:solidFill>
                <a:schemeClr val="tx1">
                  <a:lumMod val="50000"/>
                  <a:lumOff val="50000"/>
                </a:schemeClr>
              </a:solidFill>
            </a:endParaRPr>
          </a:p>
        </p:txBody>
      </p:sp>
      <p:sp>
        <p:nvSpPr>
          <p:cNvPr id="7" name="Slide Number Placeholder 6">
            <a:extLst>
              <a:ext uri="{FF2B5EF4-FFF2-40B4-BE49-F238E27FC236}">
                <a16:creationId xmlns:a16="http://schemas.microsoft.com/office/drawing/2014/main" id="{7DD98333-E304-0AFF-029A-1A60948195A6}"/>
              </a:ext>
            </a:extLst>
          </p:cNvPr>
          <p:cNvSpPr>
            <a:spLocks/>
          </p:cNvSpPr>
          <p:nvPr/>
        </p:nvSpPr>
        <p:spPr>
          <a:xfrm>
            <a:off x="10327235" y="6303302"/>
            <a:ext cx="2321906" cy="309050"/>
          </a:xfrm>
          <a:prstGeom prst="rect">
            <a:avLst/>
          </a:prstGeom>
        </p:spPr>
        <p:txBody>
          <a:bodyPr/>
          <a:lstStyle/>
          <a:p>
            <a:pPr defTabSz="768096">
              <a:spcAft>
                <a:spcPts val="600"/>
              </a:spcAft>
            </a:pPr>
            <a:fld id="{078ED684-E1A4-0343-8670-8594C227EEC7}" type="slidenum">
              <a:rPr lang="en-US" sz="1512" kern="1200" smtClean="0">
                <a:solidFill>
                  <a:schemeClr val="tx1"/>
                </a:solidFill>
                <a:latin typeface="+mn-lt"/>
                <a:ea typeface="+mn-ea"/>
                <a:cs typeface="+mn-cs"/>
              </a:rPr>
              <a:pPr defTabSz="768096">
                <a:spcAft>
                  <a:spcPts val="600"/>
                </a:spcAft>
              </a:pPr>
              <a:t>1</a:t>
            </a:fld>
            <a:endParaRPr lang="en-US" dirty="0"/>
          </a:p>
        </p:txBody>
      </p:sp>
      <p:sp>
        <p:nvSpPr>
          <p:cNvPr id="8" name="Subtitle 2">
            <a:extLst>
              <a:ext uri="{FF2B5EF4-FFF2-40B4-BE49-F238E27FC236}">
                <a16:creationId xmlns:a16="http://schemas.microsoft.com/office/drawing/2014/main" id="{C080ACCD-9407-C084-9464-8CC397084497}"/>
              </a:ext>
            </a:extLst>
          </p:cNvPr>
          <p:cNvSpPr txBox="1">
            <a:spLocks/>
          </p:cNvSpPr>
          <p:nvPr/>
        </p:nvSpPr>
        <p:spPr>
          <a:xfrm>
            <a:off x="4702192" y="3794876"/>
            <a:ext cx="3078611" cy="51256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768096">
              <a:spcBef>
                <a:spcPts val="840"/>
              </a:spcBef>
            </a:pPr>
            <a:r>
              <a:rPr lang="en-US" sz="2800" kern="1200" dirty="0">
                <a:cs typeface="Gill Sans" panose="020B0502020104020203" pitchFamily="34" charset="-79"/>
              </a:rPr>
              <a:t>Vipul Harsh</a:t>
            </a:r>
            <a:endParaRPr lang="en-US" sz="2800" dirty="0">
              <a:cs typeface="Gill Sans" panose="020B0502020104020203" pitchFamily="34" charset="-79"/>
            </a:endParaRPr>
          </a:p>
        </p:txBody>
      </p:sp>
    </p:spTree>
    <p:extLst>
      <p:ext uri="{BB962C8B-B14F-4D97-AF65-F5344CB8AC3E}">
        <p14:creationId xmlns:p14="http://schemas.microsoft.com/office/powerpoint/2010/main" val="38291046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A176578-7051-BE9F-7896-142BA09406DE}"/>
              </a:ext>
            </a:extLst>
          </p:cNvPr>
          <p:cNvSpPr>
            <a:spLocks noGrp="1"/>
          </p:cNvSpPr>
          <p:nvPr>
            <p:ph type="sldNum" sz="quarter" idx="12"/>
          </p:nvPr>
        </p:nvSpPr>
        <p:spPr/>
        <p:txBody>
          <a:bodyPr/>
          <a:lstStyle/>
          <a:p>
            <a:fld id="{078ED684-E1A4-0343-8670-8594C227EEC7}" type="slidenum">
              <a:rPr lang="en-US" smtClean="0"/>
              <a:pPr/>
              <a:t>10</a:t>
            </a:fld>
            <a:endParaRPr lang="en-US"/>
          </a:p>
        </p:txBody>
      </p:sp>
      <p:sp>
        <p:nvSpPr>
          <p:cNvPr id="5" name="Title 1">
            <a:extLst>
              <a:ext uri="{FF2B5EF4-FFF2-40B4-BE49-F238E27FC236}">
                <a16:creationId xmlns:a16="http://schemas.microsoft.com/office/drawing/2014/main" id="{406355AD-5226-0770-7FB9-2E2AB01FE658}"/>
              </a:ext>
            </a:extLst>
          </p:cNvPr>
          <p:cNvSpPr>
            <a:spLocks noGrp="1"/>
          </p:cNvSpPr>
          <p:nvPr>
            <p:ph type="title"/>
          </p:nvPr>
        </p:nvSpPr>
        <p:spPr>
          <a:xfrm>
            <a:off x="1073870" y="316938"/>
            <a:ext cx="10515600" cy="613283"/>
          </a:xfrm>
        </p:spPr>
        <p:txBody>
          <a:bodyPr>
            <a:noAutofit/>
          </a:bodyPr>
          <a:lstStyle/>
          <a:p>
            <a:pPr algn="ctr"/>
            <a:r>
              <a:rPr lang="en-US" sz="3600" dirty="0">
                <a:cs typeface="Gill Sans" panose="020B0502020104020203" pitchFamily="34" charset="-79"/>
              </a:rPr>
              <a:t>RCA: two categories of related work </a:t>
            </a:r>
          </a:p>
        </p:txBody>
      </p:sp>
      <p:sp>
        <p:nvSpPr>
          <p:cNvPr id="37" name="TextBox 36">
            <a:extLst>
              <a:ext uri="{FF2B5EF4-FFF2-40B4-BE49-F238E27FC236}">
                <a16:creationId xmlns:a16="http://schemas.microsoft.com/office/drawing/2014/main" id="{29A3A303-E588-CE41-9411-8D060210CFAA}"/>
              </a:ext>
            </a:extLst>
          </p:cNvPr>
          <p:cNvSpPr txBox="1"/>
          <p:nvPr/>
        </p:nvSpPr>
        <p:spPr>
          <a:xfrm>
            <a:off x="1342468" y="1878066"/>
            <a:ext cx="4892009" cy="1938992"/>
          </a:xfrm>
          <a:prstGeom prst="rect">
            <a:avLst/>
          </a:prstGeom>
          <a:noFill/>
        </p:spPr>
        <p:txBody>
          <a:bodyPr wrap="square" rtlCol="0">
            <a:spAutoFit/>
          </a:bodyPr>
          <a:lstStyle/>
          <a:p>
            <a:r>
              <a:rPr lang="en-US" sz="2400" dirty="0"/>
              <a:t>Solutions whose models are too simplistic or </a:t>
            </a:r>
            <a:r>
              <a:rPr lang="en-US" sz="2400" dirty="0">
                <a:solidFill>
                  <a:srgbClr val="A10907"/>
                </a:solidFill>
              </a:rPr>
              <a:t>do not capture system behavior </a:t>
            </a:r>
            <a:r>
              <a:rPr lang="en-US" sz="2400" dirty="0"/>
              <a:t>accurately, or do not generalize to all environments</a:t>
            </a:r>
          </a:p>
          <a:p>
            <a:endParaRPr lang="en-US" sz="2400" dirty="0"/>
          </a:p>
        </p:txBody>
      </p:sp>
      <p:sp>
        <p:nvSpPr>
          <p:cNvPr id="41" name="TextBox 40">
            <a:extLst>
              <a:ext uri="{FF2B5EF4-FFF2-40B4-BE49-F238E27FC236}">
                <a16:creationId xmlns:a16="http://schemas.microsoft.com/office/drawing/2014/main" id="{7297F15B-726B-7890-B09E-A08BB69A5CFD}"/>
              </a:ext>
            </a:extLst>
          </p:cNvPr>
          <p:cNvSpPr txBox="1"/>
          <p:nvPr/>
        </p:nvSpPr>
        <p:spPr>
          <a:xfrm>
            <a:off x="1332927" y="4535581"/>
            <a:ext cx="5508904" cy="1569660"/>
          </a:xfrm>
          <a:prstGeom prst="rect">
            <a:avLst/>
          </a:prstGeom>
          <a:noFill/>
        </p:spPr>
        <p:txBody>
          <a:bodyPr wrap="square" rtlCol="0">
            <a:spAutoFit/>
          </a:bodyPr>
          <a:lstStyle/>
          <a:p>
            <a:r>
              <a:rPr lang="en-US" sz="2400" dirty="0"/>
              <a:t>Uses accurate model, but training/inference algorithms </a:t>
            </a:r>
            <a:r>
              <a:rPr lang="en-US" sz="2400" dirty="0">
                <a:solidFill>
                  <a:srgbClr val="A10907"/>
                </a:solidFill>
              </a:rPr>
              <a:t>do not handle practical constraints </a:t>
            </a:r>
            <a:r>
              <a:rPr lang="en-US" sz="2400" dirty="0"/>
              <a:t>of the real world</a:t>
            </a:r>
            <a:endParaRPr lang="en-US" sz="2000" dirty="0"/>
          </a:p>
          <a:p>
            <a:endParaRPr lang="en-US" sz="2400" dirty="0"/>
          </a:p>
        </p:txBody>
      </p:sp>
      <p:grpSp>
        <p:nvGrpSpPr>
          <p:cNvPr id="8" name="Group 7">
            <a:extLst>
              <a:ext uri="{FF2B5EF4-FFF2-40B4-BE49-F238E27FC236}">
                <a16:creationId xmlns:a16="http://schemas.microsoft.com/office/drawing/2014/main" id="{865B9622-6B2E-B3C7-D6DB-429680BFF7EC}"/>
              </a:ext>
            </a:extLst>
          </p:cNvPr>
          <p:cNvGrpSpPr/>
          <p:nvPr/>
        </p:nvGrpSpPr>
        <p:grpSpPr>
          <a:xfrm>
            <a:off x="7702736" y="1985749"/>
            <a:ext cx="3864663" cy="1256227"/>
            <a:chOff x="8278229" y="2060966"/>
            <a:chExt cx="3864663" cy="1256227"/>
          </a:xfrm>
        </p:grpSpPr>
        <p:sp>
          <p:nvSpPr>
            <p:cNvPr id="38" name="TextBox 37">
              <a:extLst>
                <a:ext uri="{FF2B5EF4-FFF2-40B4-BE49-F238E27FC236}">
                  <a16:creationId xmlns:a16="http://schemas.microsoft.com/office/drawing/2014/main" id="{A7EEE847-9DEA-7609-4511-DDFF08466379}"/>
                </a:ext>
              </a:extLst>
            </p:cNvPr>
            <p:cNvSpPr txBox="1"/>
            <p:nvPr/>
          </p:nvSpPr>
          <p:spPr>
            <a:xfrm>
              <a:off x="10863435" y="2078165"/>
              <a:ext cx="791759" cy="338554"/>
            </a:xfrm>
            <a:prstGeom prst="rect">
              <a:avLst/>
            </a:prstGeom>
            <a:solidFill>
              <a:schemeClr val="bg2">
                <a:lumMod val="90000"/>
              </a:schemeClr>
            </a:solidFill>
          </p:spPr>
          <p:txBody>
            <a:bodyPr wrap="square" rtlCol="0">
              <a:spAutoFit/>
            </a:bodyPr>
            <a:lstStyle/>
            <a:p>
              <a:pPr algn="ctr"/>
              <a:r>
                <a:rPr lang="en-US" sz="1600" dirty="0"/>
                <a:t>Sage</a:t>
              </a:r>
            </a:p>
          </p:txBody>
        </p:sp>
        <p:sp>
          <p:nvSpPr>
            <p:cNvPr id="39" name="TextBox 38">
              <a:extLst>
                <a:ext uri="{FF2B5EF4-FFF2-40B4-BE49-F238E27FC236}">
                  <a16:creationId xmlns:a16="http://schemas.microsoft.com/office/drawing/2014/main" id="{F418DB32-4F9D-5BBB-8A31-05C59BDF727E}"/>
                </a:ext>
              </a:extLst>
            </p:cNvPr>
            <p:cNvSpPr txBox="1"/>
            <p:nvPr/>
          </p:nvSpPr>
          <p:spPr>
            <a:xfrm>
              <a:off x="10580520" y="2509904"/>
              <a:ext cx="1562372" cy="338554"/>
            </a:xfrm>
            <a:prstGeom prst="rect">
              <a:avLst/>
            </a:prstGeom>
            <a:solidFill>
              <a:schemeClr val="bg2">
                <a:lumMod val="90000"/>
              </a:schemeClr>
            </a:solidFill>
          </p:spPr>
          <p:txBody>
            <a:bodyPr wrap="square" rtlCol="0">
              <a:spAutoFit/>
            </a:bodyPr>
            <a:lstStyle/>
            <a:p>
              <a:pPr algn="ctr"/>
              <a:r>
                <a:rPr lang="en-US" sz="1600" dirty="0" err="1"/>
                <a:t>NetNorad</a:t>
              </a:r>
              <a:endParaRPr lang="en-US" sz="1600" dirty="0"/>
            </a:p>
          </p:txBody>
        </p:sp>
        <p:sp>
          <p:nvSpPr>
            <p:cNvPr id="40" name="TextBox 39">
              <a:extLst>
                <a:ext uri="{FF2B5EF4-FFF2-40B4-BE49-F238E27FC236}">
                  <a16:creationId xmlns:a16="http://schemas.microsoft.com/office/drawing/2014/main" id="{AB5A8383-0CE3-5071-0473-D9C778308D96}"/>
                </a:ext>
              </a:extLst>
            </p:cNvPr>
            <p:cNvSpPr txBox="1"/>
            <p:nvPr/>
          </p:nvSpPr>
          <p:spPr>
            <a:xfrm>
              <a:off x="8301131" y="2978639"/>
              <a:ext cx="1403152" cy="338554"/>
            </a:xfrm>
            <a:prstGeom prst="rect">
              <a:avLst/>
            </a:prstGeom>
            <a:solidFill>
              <a:schemeClr val="bg2">
                <a:lumMod val="90000"/>
              </a:schemeClr>
            </a:solidFill>
          </p:spPr>
          <p:txBody>
            <a:bodyPr wrap="square" rtlCol="0">
              <a:spAutoFit/>
            </a:bodyPr>
            <a:lstStyle/>
            <a:p>
              <a:pPr algn="ctr"/>
              <a:r>
                <a:rPr lang="en-US" sz="1600" dirty="0" err="1"/>
                <a:t>PingMesh</a:t>
              </a:r>
              <a:endParaRPr lang="en-US" sz="1600" dirty="0"/>
            </a:p>
          </p:txBody>
        </p:sp>
        <p:sp>
          <p:nvSpPr>
            <p:cNvPr id="42" name="TextBox 41">
              <a:extLst>
                <a:ext uri="{FF2B5EF4-FFF2-40B4-BE49-F238E27FC236}">
                  <a16:creationId xmlns:a16="http://schemas.microsoft.com/office/drawing/2014/main" id="{09327C2B-A1A9-BE73-0D75-BBDAB2701E42}"/>
                </a:ext>
              </a:extLst>
            </p:cNvPr>
            <p:cNvSpPr txBox="1"/>
            <p:nvPr/>
          </p:nvSpPr>
          <p:spPr>
            <a:xfrm>
              <a:off x="11247930" y="2978639"/>
              <a:ext cx="802140" cy="338554"/>
            </a:xfrm>
            <a:prstGeom prst="rect">
              <a:avLst/>
            </a:prstGeom>
            <a:solidFill>
              <a:schemeClr val="bg2">
                <a:lumMod val="90000"/>
              </a:schemeClr>
            </a:solidFill>
          </p:spPr>
          <p:txBody>
            <a:bodyPr wrap="square" rtlCol="0">
              <a:spAutoFit/>
            </a:bodyPr>
            <a:lstStyle>
              <a:defPPr>
                <a:defRPr lang="en-US"/>
              </a:defPPr>
              <a:lvl1pPr algn="ctr">
                <a:defRPr sz="1600"/>
              </a:lvl1pPr>
            </a:lstStyle>
            <a:p>
              <a:r>
                <a:rPr lang="en-US" dirty="0"/>
                <a:t>007</a:t>
              </a:r>
            </a:p>
          </p:txBody>
        </p:sp>
        <p:sp>
          <p:nvSpPr>
            <p:cNvPr id="43" name="TextBox 42">
              <a:extLst>
                <a:ext uri="{FF2B5EF4-FFF2-40B4-BE49-F238E27FC236}">
                  <a16:creationId xmlns:a16="http://schemas.microsoft.com/office/drawing/2014/main" id="{49627F46-ECBF-9D22-7E1E-6161805DC37B}"/>
                </a:ext>
              </a:extLst>
            </p:cNvPr>
            <p:cNvSpPr txBox="1"/>
            <p:nvPr/>
          </p:nvSpPr>
          <p:spPr>
            <a:xfrm>
              <a:off x="9791506" y="2978639"/>
              <a:ext cx="1373150" cy="338554"/>
            </a:xfrm>
            <a:prstGeom prst="rect">
              <a:avLst/>
            </a:prstGeom>
            <a:solidFill>
              <a:schemeClr val="bg2">
                <a:lumMod val="90000"/>
              </a:schemeClr>
            </a:solidFill>
          </p:spPr>
          <p:txBody>
            <a:bodyPr wrap="square" rtlCol="0">
              <a:spAutoFit/>
            </a:bodyPr>
            <a:lstStyle>
              <a:defPPr>
                <a:defRPr lang="en-US"/>
              </a:defPPr>
              <a:lvl1pPr algn="ctr">
                <a:defRPr sz="1600"/>
              </a:lvl1pPr>
            </a:lstStyle>
            <a:p>
              <a:r>
                <a:rPr lang="en-US"/>
                <a:t>MaxCoverage</a:t>
              </a:r>
              <a:endParaRPr lang="en-US" dirty="0"/>
            </a:p>
          </p:txBody>
        </p:sp>
        <p:sp>
          <p:nvSpPr>
            <p:cNvPr id="44" name="TextBox 43">
              <a:extLst>
                <a:ext uri="{FF2B5EF4-FFF2-40B4-BE49-F238E27FC236}">
                  <a16:creationId xmlns:a16="http://schemas.microsoft.com/office/drawing/2014/main" id="{F70500C8-8CC6-8D7C-A32D-5110FD175691}"/>
                </a:ext>
              </a:extLst>
            </p:cNvPr>
            <p:cNvSpPr txBox="1"/>
            <p:nvPr/>
          </p:nvSpPr>
          <p:spPr>
            <a:xfrm>
              <a:off x="9683995" y="2072110"/>
              <a:ext cx="1124711" cy="338554"/>
            </a:xfrm>
            <a:prstGeom prst="rect">
              <a:avLst/>
            </a:prstGeom>
            <a:solidFill>
              <a:schemeClr val="bg2">
                <a:lumMod val="90000"/>
              </a:schemeClr>
            </a:solidFill>
          </p:spPr>
          <p:txBody>
            <a:bodyPr wrap="square" rtlCol="0">
              <a:spAutoFit/>
            </a:bodyPr>
            <a:lstStyle>
              <a:defPPr>
                <a:defRPr lang="en-US"/>
              </a:defPPr>
              <a:lvl1pPr algn="ctr">
                <a:defRPr sz="1600"/>
              </a:lvl1pPr>
            </a:lstStyle>
            <a:p>
              <a:r>
                <a:rPr lang="en-US" dirty="0" err="1"/>
                <a:t>ExplainIT</a:t>
              </a:r>
              <a:endParaRPr lang="en-US" dirty="0"/>
            </a:p>
          </p:txBody>
        </p:sp>
        <p:sp>
          <p:nvSpPr>
            <p:cNvPr id="45" name="TextBox 44">
              <a:extLst>
                <a:ext uri="{FF2B5EF4-FFF2-40B4-BE49-F238E27FC236}">
                  <a16:creationId xmlns:a16="http://schemas.microsoft.com/office/drawing/2014/main" id="{5110A097-71A5-44FA-F9B1-CC018C3E3802}"/>
                </a:ext>
              </a:extLst>
            </p:cNvPr>
            <p:cNvSpPr txBox="1"/>
            <p:nvPr/>
          </p:nvSpPr>
          <p:spPr>
            <a:xfrm>
              <a:off x="8278229" y="2060966"/>
              <a:ext cx="1373150" cy="338554"/>
            </a:xfrm>
            <a:prstGeom prst="rect">
              <a:avLst/>
            </a:prstGeom>
            <a:solidFill>
              <a:schemeClr val="bg2">
                <a:lumMod val="90000"/>
              </a:schemeClr>
            </a:solidFill>
          </p:spPr>
          <p:txBody>
            <a:bodyPr wrap="square" rtlCol="0">
              <a:spAutoFit/>
            </a:bodyPr>
            <a:lstStyle>
              <a:defPPr>
                <a:defRPr lang="en-US"/>
              </a:defPPr>
              <a:lvl1pPr algn="ctr">
                <a:defRPr sz="1600"/>
              </a:lvl1pPr>
            </a:lstStyle>
            <a:p>
              <a:r>
                <a:rPr lang="en-US" dirty="0" err="1"/>
                <a:t>NetMedic</a:t>
              </a:r>
              <a:endParaRPr lang="en-US" dirty="0"/>
            </a:p>
          </p:txBody>
        </p:sp>
        <p:sp>
          <p:nvSpPr>
            <p:cNvPr id="46" name="TextBox 45">
              <a:extLst>
                <a:ext uri="{FF2B5EF4-FFF2-40B4-BE49-F238E27FC236}">
                  <a16:creationId xmlns:a16="http://schemas.microsoft.com/office/drawing/2014/main" id="{2DC2E7CE-2549-B81B-B1D4-A33AE756A014}"/>
                </a:ext>
              </a:extLst>
            </p:cNvPr>
            <p:cNvSpPr txBox="1"/>
            <p:nvPr/>
          </p:nvSpPr>
          <p:spPr>
            <a:xfrm>
              <a:off x="9534586" y="2509904"/>
              <a:ext cx="967179" cy="338554"/>
            </a:xfrm>
            <a:prstGeom prst="rect">
              <a:avLst/>
            </a:prstGeom>
            <a:solidFill>
              <a:schemeClr val="bg2">
                <a:lumMod val="90000"/>
              </a:schemeClr>
            </a:solidFill>
          </p:spPr>
          <p:txBody>
            <a:bodyPr wrap="square" rtlCol="0">
              <a:spAutoFit/>
            </a:bodyPr>
            <a:lstStyle>
              <a:defPPr>
                <a:defRPr lang="en-US"/>
              </a:defPPr>
              <a:lvl1pPr algn="ctr">
                <a:defRPr sz="1600"/>
              </a:lvl1pPr>
            </a:lstStyle>
            <a:p>
              <a:r>
                <a:rPr lang="en-US" dirty="0" err="1"/>
                <a:t>NetSeer</a:t>
              </a:r>
              <a:endParaRPr lang="en-US" dirty="0"/>
            </a:p>
          </p:txBody>
        </p:sp>
        <p:sp>
          <p:nvSpPr>
            <p:cNvPr id="51" name="TextBox 50">
              <a:extLst>
                <a:ext uri="{FF2B5EF4-FFF2-40B4-BE49-F238E27FC236}">
                  <a16:creationId xmlns:a16="http://schemas.microsoft.com/office/drawing/2014/main" id="{DEB7E6D2-D200-B9DF-663E-C325A904A434}"/>
                </a:ext>
              </a:extLst>
            </p:cNvPr>
            <p:cNvSpPr txBox="1"/>
            <p:nvPr/>
          </p:nvSpPr>
          <p:spPr>
            <a:xfrm>
              <a:off x="8301131" y="2497891"/>
              <a:ext cx="1144984" cy="338554"/>
            </a:xfrm>
            <a:prstGeom prst="rect">
              <a:avLst/>
            </a:prstGeom>
            <a:solidFill>
              <a:schemeClr val="bg2">
                <a:lumMod val="90000"/>
              </a:schemeClr>
            </a:solidFill>
          </p:spPr>
          <p:txBody>
            <a:bodyPr wrap="square" rtlCol="0">
              <a:spAutoFit/>
            </a:bodyPr>
            <a:lstStyle>
              <a:defPPr>
                <a:defRPr lang="en-US"/>
              </a:defPPr>
              <a:lvl1pPr algn="ctr">
                <a:defRPr sz="1600"/>
              </a:lvl1pPr>
            </a:lstStyle>
            <a:p>
              <a:r>
                <a:rPr lang="en-US" dirty="0" err="1"/>
                <a:t>PathDump</a:t>
              </a:r>
              <a:endParaRPr lang="en-US" dirty="0"/>
            </a:p>
          </p:txBody>
        </p:sp>
      </p:grpSp>
      <p:grpSp>
        <p:nvGrpSpPr>
          <p:cNvPr id="7" name="Group 6">
            <a:extLst>
              <a:ext uri="{FF2B5EF4-FFF2-40B4-BE49-F238E27FC236}">
                <a16:creationId xmlns:a16="http://schemas.microsoft.com/office/drawing/2014/main" id="{2CC38E58-A76C-4EE4-30A7-5F14E4BB424A}"/>
              </a:ext>
            </a:extLst>
          </p:cNvPr>
          <p:cNvGrpSpPr/>
          <p:nvPr/>
        </p:nvGrpSpPr>
        <p:grpSpPr>
          <a:xfrm>
            <a:off x="7833667" y="4497734"/>
            <a:ext cx="3486312" cy="1306800"/>
            <a:chOff x="8202032" y="4646694"/>
            <a:chExt cx="3486312" cy="1306800"/>
          </a:xfrm>
        </p:grpSpPr>
        <p:sp>
          <p:nvSpPr>
            <p:cNvPr id="47" name="TextBox 46">
              <a:extLst>
                <a:ext uri="{FF2B5EF4-FFF2-40B4-BE49-F238E27FC236}">
                  <a16:creationId xmlns:a16="http://schemas.microsoft.com/office/drawing/2014/main" id="{A177BF40-B9B1-3AF6-9093-9571D90DFB5B}"/>
                </a:ext>
              </a:extLst>
            </p:cNvPr>
            <p:cNvSpPr txBox="1"/>
            <p:nvPr/>
          </p:nvSpPr>
          <p:spPr>
            <a:xfrm>
              <a:off x="8202032" y="5130817"/>
              <a:ext cx="1144984" cy="338554"/>
            </a:xfrm>
            <a:prstGeom prst="rect">
              <a:avLst/>
            </a:prstGeom>
            <a:solidFill>
              <a:schemeClr val="bg2">
                <a:lumMod val="90000"/>
              </a:schemeClr>
            </a:solidFill>
          </p:spPr>
          <p:txBody>
            <a:bodyPr wrap="square" rtlCol="0">
              <a:spAutoFit/>
            </a:bodyPr>
            <a:lstStyle>
              <a:defPPr>
                <a:defRPr lang="en-US"/>
              </a:defPPr>
              <a:lvl1pPr algn="ctr">
                <a:defRPr sz="1600"/>
              </a:lvl1pPr>
            </a:lstStyle>
            <a:p>
              <a:r>
                <a:rPr lang="en-US" dirty="0" err="1"/>
                <a:t>Omnimon</a:t>
              </a:r>
              <a:endParaRPr lang="en-US" dirty="0"/>
            </a:p>
          </p:txBody>
        </p:sp>
        <p:sp>
          <p:nvSpPr>
            <p:cNvPr id="48" name="TextBox 47">
              <a:extLst>
                <a:ext uri="{FF2B5EF4-FFF2-40B4-BE49-F238E27FC236}">
                  <a16:creationId xmlns:a16="http://schemas.microsoft.com/office/drawing/2014/main" id="{1DB46320-A931-16DA-7BB5-D40804854843}"/>
                </a:ext>
              </a:extLst>
            </p:cNvPr>
            <p:cNvSpPr txBox="1"/>
            <p:nvPr/>
          </p:nvSpPr>
          <p:spPr>
            <a:xfrm>
              <a:off x="10003433" y="4646694"/>
              <a:ext cx="1144984" cy="338554"/>
            </a:xfrm>
            <a:prstGeom prst="rect">
              <a:avLst/>
            </a:prstGeom>
            <a:solidFill>
              <a:schemeClr val="bg2">
                <a:lumMod val="90000"/>
              </a:schemeClr>
            </a:solidFill>
          </p:spPr>
          <p:txBody>
            <a:bodyPr wrap="square" rtlCol="0">
              <a:spAutoFit/>
            </a:bodyPr>
            <a:lstStyle>
              <a:defPPr>
                <a:defRPr lang="en-US"/>
              </a:defPPr>
              <a:lvl1pPr algn="ctr">
                <a:defRPr sz="1600"/>
              </a:lvl1pPr>
            </a:lstStyle>
            <a:p>
              <a:r>
                <a:rPr lang="en-US"/>
                <a:t>DiffProv</a:t>
              </a:r>
              <a:endParaRPr lang="en-US" dirty="0"/>
            </a:p>
          </p:txBody>
        </p:sp>
        <p:sp>
          <p:nvSpPr>
            <p:cNvPr id="49" name="TextBox 48">
              <a:extLst>
                <a:ext uri="{FF2B5EF4-FFF2-40B4-BE49-F238E27FC236}">
                  <a16:creationId xmlns:a16="http://schemas.microsoft.com/office/drawing/2014/main" id="{B0188202-DAB0-3865-90EC-5068DA2FF04E}"/>
                </a:ext>
              </a:extLst>
            </p:cNvPr>
            <p:cNvSpPr txBox="1"/>
            <p:nvPr/>
          </p:nvSpPr>
          <p:spPr>
            <a:xfrm>
              <a:off x="8202032" y="4646694"/>
              <a:ext cx="1714766" cy="338554"/>
            </a:xfrm>
            <a:prstGeom prst="rect">
              <a:avLst/>
            </a:prstGeom>
            <a:solidFill>
              <a:schemeClr val="bg2">
                <a:lumMod val="90000"/>
              </a:schemeClr>
            </a:solidFill>
          </p:spPr>
          <p:txBody>
            <a:bodyPr wrap="square" rtlCol="0">
              <a:spAutoFit/>
            </a:bodyPr>
            <a:lstStyle>
              <a:defPPr>
                <a:defRPr lang="en-US"/>
              </a:defPPr>
              <a:lvl1pPr algn="ctr">
                <a:defRPr sz="1600"/>
              </a:lvl1pPr>
            </a:lstStyle>
            <a:p>
              <a:r>
                <a:rPr lang="en-US" dirty="0" err="1"/>
                <a:t>NetBouncer</a:t>
              </a:r>
              <a:endParaRPr lang="en-US" dirty="0"/>
            </a:p>
          </p:txBody>
        </p:sp>
        <p:sp>
          <p:nvSpPr>
            <p:cNvPr id="50" name="TextBox 49">
              <a:extLst>
                <a:ext uri="{FF2B5EF4-FFF2-40B4-BE49-F238E27FC236}">
                  <a16:creationId xmlns:a16="http://schemas.microsoft.com/office/drawing/2014/main" id="{67A83FF5-12FC-43BC-C06B-6F1E6A134B4B}"/>
                </a:ext>
              </a:extLst>
            </p:cNvPr>
            <p:cNvSpPr txBox="1"/>
            <p:nvPr/>
          </p:nvSpPr>
          <p:spPr>
            <a:xfrm>
              <a:off x="9498610" y="5130817"/>
              <a:ext cx="967179" cy="338554"/>
            </a:xfrm>
            <a:prstGeom prst="rect">
              <a:avLst/>
            </a:prstGeom>
            <a:solidFill>
              <a:schemeClr val="bg2">
                <a:lumMod val="90000"/>
              </a:schemeClr>
            </a:solidFill>
          </p:spPr>
          <p:txBody>
            <a:bodyPr wrap="square" rtlCol="0">
              <a:spAutoFit/>
            </a:bodyPr>
            <a:lstStyle>
              <a:defPPr>
                <a:defRPr lang="en-US"/>
              </a:defPPr>
              <a:lvl1pPr algn="ctr">
                <a:defRPr sz="1600"/>
              </a:lvl1pPr>
            </a:lstStyle>
            <a:p>
              <a:r>
                <a:rPr lang="en-US"/>
                <a:t>Dapper</a:t>
              </a:r>
              <a:endParaRPr lang="en-US" dirty="0"/>
            </a:p>
          </p:txBody>
        </p:sp>
        <p:sp>
          <p:nvSpPr>
            <p:cNvPr id="2" name="TextBox 1">
              <a:extLst>
                <a:ext uri="{FF2B5EF4-FFF2-40B4-BE49-F238E27FC236}">
                  <a16:creationId xmlns:a16="http://schemas.microsoft.com/office/drawing/2014/main" id="{FA70EDCA-06C9-EC30-C70B-588CDA6A2FF8}"/>
                </a:ext>
              </a:extLst>
            </p:cNvPr>
            <p:cNvSpPr txBox="1"/>
            <p:nvPr/>
          </p:nvSpPr>
          <p:spPr>
            <a:xfrm>
              <a:off x="10543360" y="5111267"/>
              <a:ext cx="1144984" cy="338554"/>
            </a:xfrm>
            <a:prstGeom prst="rect">
              <a:avLst/>
            </a:prstGeom>
            <a:solidFill>
              <a:schemeClr val="bg2">
                <a:lumMod val="90000"/>
              </a:schemeClr>
            </a:solidFill>
          </p:spPr>
          <p:txBody>
            <a:bodyPr wrap="square" rtlCol="0">
              <a:spAutoFit/>
            </a:bodyPr>
            <a:lstStyle>
              <a:defPPr>
                <a:defRPr lang="en-US"/>
              </a:defPPr>
              <a:lvl1pPr algn="ctr">
                <a:defRPr sz="1600"/>
              </a:lvl1pPr>
            </a:lstStyle>
            <a:p>
              <a:r>
                <a:rPr lang="en-US" dirty="0"/>
                <a:t>Sherlock</a:t>
              </a:r>
            </a:p>
          </p:txBody>
        </p:sp>
        <p:sp>
          <p:nvSpPr>
            <p:cNvPr id="6" name="TextBox 5">
              <a:extLst>
                <a:ext uri="{FF2B5EF4-FFF2-40B4-BE49-F238E27FC236}">
                  <a16:creationId xmlns:a16="http://schemas.microsoft.com/office/drawing/2014/main" id="{002FDD11-4757-3BA0-9852-F45FCC137CCC}"/>
                </a:ext>
              </a:extLst>
            </p:cNvPr>
            <p:cNvSpPr txBox="1"/>
            <p:nvPr/>
          </p:nvSpPr>
          <p:spPr>
            <a:xfrm>
              <a:off x="8219144" y="5614940"/>
              <a:ext cx="967179" cy="338554"/>
            </a:xfrm>
            <a:prstGeom prst="rect">
              <a:avLst/>
            </a:prstGeom>
            <a:solidFill>
              <a:schemeClr val="bg2">
                <a:lumMod val="90000"/>
              </a:schemeClr>
            </a:solidFill>
          </p:spPr>
          <p:txBody>
            <a:bodyPr wrap="square" rtlCol="0">
              <a:spAutoFit/>
            </a:bodyPr>
            <a:lstStyle>
              <a:defPPr>
                <a:defRPr lang="en-US"/>
              </a:defPPr>
              <a:lvl1pPr algn="ctr">
                <a:defRPr sz="1600"/>
              </a:lvl1pPr>
            </a:lstStyle>
            <a:p>
              <a:r>
                <a:rPr lang="en-US" dirty="0"/>
                <a:t>Seer</a:t>
              </a:r>
            </a:p>
          </p:txBody>
        </p:sp>
      </p:grpSp>
      <p:sp>
        <p:nvSpPr>
          <p:cNvPr id="9" name="TextBox 8">
            <a:extLst>
              <a:ext uri="{FF2B5EF4-FFF2-40B4-BE49-F238E27FC236}">
                <a16:creationId xmlns:a16="http://schemas.microsoft.com/office/drawing/2014/main" id="{67F0623B-3859-36DC-5112-6FC59B123F62}"/>
              </a:ext>
            </a:extLst>
          </p:cNvPr>
          <p:cNvSpPr txBox="1"/>
          <p:nvPr/>
        </p:nvSpPr>
        <p:spPr>
          <a:xfrm>
            <a:off x="8870622" y="5470576"/>
            <a:ext cx="967179" cy="338554"/>
          </a:xfrm>
          <a:prstGeom prst="rect">
            <a:avLst/>
          </a:prstGeom>
          <a:solidFill>
            <a:schemeClr val="bg2">
              <a:lumMod val="90000"/>
            </a:schemeClr>
          </a:solidFill>
        </p:spPr>
        <p:txBody>
          <a:bodyPr wrap="square" rtlCol="0">
            <a:spAutoFit/>
          </a:bodyPr>
          <a:lstStyle>
            <a:defPPr>
              <a:defRPr lang="en-US"/>
            </a:defPPr>
            <a:lvl1pPr algn="ctr">
              <a:defRPr sz="1600"/>
            </a:lvl1pPr>
          </a:lstStyle>
          <a:p>
            <a:r>
              <a:rPr lang="en-US" dirty="0" err="1"/>
              <a:t>NetSeer</a:t>
            </a:r>
            <a:endParaRPr lang="en-US" dirty="0"/>
          </a:p>
        </p:txBody>
      </p:sp>
    </p:spTree>
    <p:extLst>
      <p:ext uri="{BB962C8B-B14F-4D97-AF65-F5344CB8AC3E}">
        <p14:creationId xmlns:p14="http://schemas.microsoft.com/office/powerpoint/2010/main" val="22723243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B1EF325-1008-06A9-7374-6408B27D9A04}"/>
              </a:ext>
            </a:extLst>
          </p:cNvPr>
          <p:cNvSpPr>
            <a:spLocks noGrp="1"/>
          </p:cNvSpPr>
          <p:nvPr>
            <p:ph type="sldNum" sz="quarter" idx="12"/>
          </p:nvPr>
        </p:nvSpPr>
        <p:spPr/>
        <p:txBody>
          <a:bodyPr/>
          <a:lstStyle/>
          <a:p>
            <a:fld id="{078ED684-E1A4-0343-8670-8594C227EEC7}" type="slidenum">
              <a:rPr lang="en-US" smtClean="0"/>
              <a:t>11</a:t>
            </a:fld>
            <a:endParaRPr lang="en-US"/>
          </a:p>
        </p:txBody>
      </p:sp>
      <p:sp>
        <p:nvSpPr>
          <p:cNvPr id="9" name="Title 1">
            <a:extLst>
              <a:ext uri="{FF2B5EF4-FFF2-40B4-BE49-F238E27FC236}">
                <a16:creationId xmlns:a16="http://schemas.microsoft.com/office/drawing/2014/main" id="{D51169D4-20EB-E019-E06C-0DF6AAD7B355}"/>
              </a:ext>
            </a:extLst>
          </p:cNvPr>
          <p:cNvSpPr txBox="1">
            <a:spLocks/>
          </p:cNvSpPr>
          <p:nvPr/>
        </p:nvSpPr>
        <p:spPr>
          <a:xfrm>
            <a:off x="980890" y="2002419"/>
            <a:ext cx="4440886" cy="308583"/>
          </a:xfrm>
          <a:prstGeom prst="rect">
            <a:avLst/>
          </a:prstGeom>
          <a:solidFill>
            <a:schemeClr val="bg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2400" dirty="0">
              <a:latin typeface="+mn-lt"/>
            </a:endParaRPr>
          </a:p>
          <a:p>
            <a:pPr algn="ctr"/>
            <a:r>
              <a:rPr lang="en-US" sz="2400" dirty="0">
                <a:latin typeface="+mn-lt"/>
              </a:rPr>
              <a:t>Use powerful reasoning models to model complex interactions</a:t>
            </a:r>
            <a:endParaRPr lang="en-US" sz="2400" dirty="0">
              <a:solidFill>
                <a:schemeClr val="tx1">
                  <a:lumMod val="65000"/>
                  <a:lumOff val="35000"/>
                </a:schemeClr>
              </a:solidFill>
              <a:latin typeface="+mn-lt"/>
            </a:endParaRPr>
          </a:p>
        </p:txBody>
      </p:sp>
      <p:grpSp>
        <p:nvGrpSpPr>
          <p:cNvPr id="28" name="Group 27">
            <a:extLst>
              <a:ext uri="{FF2B5EF4-FFF2-40B4-BE49-F238E27FC236}">
                <a16:creationId xmlns:a16="http://schemas.microsoft.com/office/drawing/2014/main" id="{26EC52AB-6DD7-0235-0C87-19668E773F8E}"/>
              </a:ext>
            </a:extLst>
          </p:cNvPr>
          <p:cNvGrpSpPr/>
          <p:nvPr/>
        </p:nvGrpSpPr>
        <p:grpSpPr>
          <a:xfrm>
            <a:off x="843551" y="3331405"/>
            <a:ext cx="2485626" cy="1319989"/>
            <a:chOff x="779691" y="598194"/>
            <a:chExt cx="10442671" cy="5638047"/>
          </a:xfrm>
        </p:grpSpPr>
        <p:cxnSp>
          <p:nvCxnSpPr>
            <p:cNvPr id="29" name="Straight Arrow Connector 28">
              <a:extLst>
                <a:ext uri="{FF2B5EF4-FFF2-40B4-BE49-F238E27FC236}">
                  <a16:creationId xmlns:a16="http://schemas.microsoft.com/office/drawing/2014/main" id="{2D99C09D-E743-0BBC-304D-14E9CF04F0EB}"/>
                </a:ext>
              </a:extLst>
            </p:cNvPr>
            <p:cNvCxnSpPr/>
            <p:nvPr/>
          </p:nvCxnSpPr>
          <p:spPr>
            <a:xfrm flipV="1">
              <a:off x="3070954" y="2014014"/>
              <a:ext cx="830704" cy="2285995"/>
            </a:xfrm>
            <a:prstGeom prst="straightConnector1">
              <a:avLst/>
            </a:prstGeom>
            <a:ln w="31750"/>
          </p:spPr>
          <p:style>
            <a:lnRef idx="3">
              <a:schemeClr val="dk1"/>
            </a:lnRef>
            <a:fillRef idx="0">
              <a:schemeClr val="dk1"/>
            </a:fillRef>
            <a:effectRef idx="2">
              <a:schemeClr val="dk1"/>
            </a:effectRef>
            <a:fontRef idx="minor">
              <a:schemeClr val="tx1"/>
            </a:fontRef>
          </p:style>
        </p:cxnSp>
        <p:cxnSp>
          <p:nvCxnSpPr>
            <p:cNvPr id="30" name="Straight Arrow Connector 29">
              <a:extLst>
                <a:ext uri="{FF2B5EF4-FFF2-40B4-BE49-F238E27FC236}">
                  <a16:creationId xmlns:a16="http://schemas.microsoft.com/office/drawing/2014/main" id="{043F4AC7-E932-DB81-0053-A4CA7B9FC61F}"/>
                </a:ext>
              </a:extLst>
            </p:cNvPr>
            <p:cNvCxnSpPr>
              <a:cxnSpLocks/>
            </p:cNvCxnSpPr>
            <p:nvPr/>
          </p:nvCxnSpPr>
          <p:spPr>
            <a:xfrm flipH="1" flipV="1">
              <a:off x="4057805" y="2088965"/>
              <a:ext cx="968115" cy="2086129"/>
            </a:xfrm>
            <a:prstGeom prst="straightConnector1">
              <a:avLst/>
            </a:prstGeom>
            <a:ln w="31750"/>
          </p:spPr>
          <p:style>
            <a:lnRef idx="3">
              <a:schemeClr val="dk1"/>
            </a:lnRef>
            <a:fillRef idx="0">
              <a:schemeClr val="dk1"/>
            </a:fillRef>
            <a:effectRef idx="2">
              <a:schemeClr val="dk1"/>
            </a:effectRef>
            <a:fontRef idx="minor">
              <a:schemeClr val="tx1"/>
            </a:fontRef>
          </p:style>
        </p:cxnSp>
        <p:cxnSp>
          <p:nvCxnSpPr>
            <p:cNvPr id="31" name="Straight Arrow Connector 30">
              <a:extLst>
                <a:ext uri="{FF2B5EF4-FFF2-40B4-BE49-F238E27FC236}">
                  <a16:creationId xmlns:a16="http://schemas.microsoft.com/office/drawing/2014/main" id="{E02878E5-6640-8D9E-98DA-9B4B7A71F935}"/>
                </a:ext>
              </a:extLst>
            </p:cNvPr>
            <p:cNvCxnSpPr>
              <a:cxnSpLocks/>
            </p:cNvCxnSpPr>
            <p:nvPr/>
          </p:nvCxnSpPr>
          <p:spPr>
            <a:xfrm flipH="1">
              <a:off x="3782986" y="1389423"/>
              <a:ext cx="1305392" cy="274820"/>
            </a:xfrm>
            <a:prstGeom prst="straightConnector1">
              <a:avLst/>
            </a:prstGeom>
            <a:ln w="31750"/>
          </p:spPr>
          <p:style>
            <a:lnRef idx="3">
              <a:schemeClr val="dk1"/>
            </a:lnRef>
            <a:fillRef idx="0">
              <a:schemeClr val="dk1"/>
            </a:fillRef>
            <a:effectRef idx="2">
              <a:schemeClr val="dk1"/>
            </a:effectRef>
            <a:fontRef idx="minor">
              <a:schemeClr val="tx1"/>
            </a:fontRef>
          </p:style>
        </p:cxnSp>
        <p:cxnSp>
          <p:nvCxnSpPr>
            <p:cNvPr id="33" name="Straight Arrow Connector 32">
              <a:extLst>
                <a:ext uri="{FF2B5EF4-FFF2-40B4-BE49-F238E27FC236}">
                  <a16:creationId xmlns:a16="http://schemas.microsoft.com/office/drawing/2014/main" id="{8D152969-35FF-BAA7-B332-89CB05C8BAA6}"/>
                </a:ext>
              </a:extLst>
            </p:cNvPr>
            <p:cNvCxnSpPr>
              <a:cxnSpLocks/>
            </p:cNvCxnSpPr>
            <p:nvPr/>
          </p:nvCxnSpPr>
          <p:spPr>
            <a:xfrm flipV="1">
              <a:off x="5438149" y="2748179"/>
              <a:ext cx="1747088" cy="1545586"/>
            </a:xfrm>
            <a:prstGeom prst="straightConnector1">
              <a:avLst/>
            </a:prstGeom>
            <a:ln w="31750"/>
          </p:spPr>
          <p:style>
            <a:lnRef idx="3">
              <a:schemeClr val="dk1"/>
            </a:lnRef>
            <a:fillRef idx="0">
              <a:schemeClr val="dk1"/>
            </a:fillRef>
            <a:effectRef idx="2">
              <a:schemeClr val="dk1"/>
            </a:effectRef>
            <a:fontRef idx="minor">
              <a:schemeClr val="tx1"/>
            </a:fontRef>
          </p:style>
        </p:cxnSp>
        <p:cxnSp>
          <p:nvCxnSpPr>
            <p:cNvPr id="34" name="Straight Arrow Connector 33">
              <a:extLst>
                <a:ext uri="{FF2B5EF4-FFF2-40B4-BE49-F238E27FC236}">
                  <a16:creationId xmlns:a16="http://schemas.microsoft.com/office/drawing/2014/main" id="{95849731-5F9C-B9F4-5B20-9F837BDBDA65}"/>
                </a:ext>
              </a:extLst>
            </p:cNvPr>
            <p:cNvCxnSpPr>
              <a:cxnSpLocks/>
            </p:cNvCxnSpPr>
            <p:nvPr/>
          </p:nvCxnSpPr>
          <p:spPr>
            <a:xfrm flipV="1">
              <a:off x="5556957" y="4438100"/>
              <a:ext cx="1439545" cy="9640"/>
            </a:xfrm>
            <a:prstGeom prst="straightConnector1">
              <a:avLst/>
            </a:prstGeom>
            <a:ln w="31750"/>
          </p:spPr>
          <p:style>
            <a:lnRef idx="3">
              <a:schemeClr val="dk1"/>
            </a:lnRef>
            <a:fillRef idx="0">
              <a:schemeClr val="dk1"/>
            </a:fillRef>
            <a:effectRef idx="2">
              <a:schemeClr val="dk1"/>
            </a:effectRef>
            <a:fontRef idx="minor">
              <a:schemeClr val="tx1"/>
            </a:fontRef>
          </p:style>
        </p:cxnSp>
        <p:cxnSp>
          <p:nvCxnSpPr>
            <p:cNvPr id="37" name="Straight Arrow Connector 36">
              <a:extLst>
                <a:ext uri="{FF2B5EF4-FFF2-40B4-BE49-F238E27FC236}">
                  <a16:creationId xmlns:a16="http://schemas.microsoft.com/office/drawing/2014/main" id="{589D0155-740D-6119-FEBA-B6776CF485AD}"/>
                </a:ext>
              </a:extLst>
            </p:cNvPr>
            <p:cNvCxnSpPr>
              <a:cxnSpLocks/>
            </p:cNvCxnSpPr>
            <p:nvPr/>
          </p:nvCxnSpPr>
          <p:spPr>
            <a:xfrm>
              <a:off x="1465758" y="4915230"/>
              <a:ext cx="537147" cy="463288"/>
            </a:xfrm>
            <a:prstGeom prst="straightConnector1">
              <a:avLst/>
            </a:prstGeom>
            <a:ln w="31750"/>
          </p:spPr>
          <p:style>
            <a:lnRef idx="3">
              <a:schemeClr val="dk1"/>
            </a:lnRef>
            <a:fillRef idx="0">
              <a:schemeClr val="dk1"/>
            </a:fillRef>
            <a:effectRef idx="2">
              <a:schemeClr val="dk1"/>
            </a:effectRef>
            <a:fontRef idx="minor">
              <a:schemeClr val="tx1"/>
            </a:fontRef>
          </p:style>
        </p:cxnSp>
        <p:cxnSp>
          <p:nvCxnSpPr>
            <p:cNvPr id="38" name="Straight Arrow Connector 37">
              <a:extLst>
                <a:ext uri="{FF2B5EF4-FFF2-40B4-BE49-F238E27FC236}">
                  <a16:creationId xmlns:a16="http://schemas.microsoft.com/office/drawing/2014/main" id="{603911B8-5435-AA99-E3C0-7A1BB941E8E4}"/>
                </a:ext>
              </a:extLst>
            </p:cNvPr>
            <p:cNvCxnSpPr>
              <a:cxnSpLocks/>
            </p:cNvCxnSpPr>
            <p:nvPr/>
          </p:nvCxnSpPr>
          <p:spPr>
            <a:xfrm flipH="1">
              <a:off x="7879891" y="2509745"/>
              <a:ext cx="1481498" cy="37207"/>
            </a:xfrm>
            <a:prstGeom prst="straightConnector1">
              <a:avLst/>
            </a:prstGeom>
            <a:ln w="31750"/>
          </p:spPr>
          <p:style>
            <a:lnRef idx="3">
              <a:schemeClr val="dk1"/>
            </a:lnRef>
            <a:fillRef idx="0">
              <a:schemeClr val="dk1"/>
            </a:fillRef>
            <a:effectRef idx="2">
              <a:schemeClr val="dk1"/>
            </a:effectRef>
            <a:fontRef idx="minor">
              <a:schemeClr val="tx1"/>
            </a:fontRef>
          </p:style>
        </p:cxnSp>
        <p:cxnSp>
          <p:nvCxnSpPr>
            <p:cNvPr id="43" name="Straight Arrow Connector 42">
              <a:extLst>
                <a:ext uri="{FF2B5EF4-FFF2-40B4-BE49-F238E27FC236}">
                  <a16:creationId xmlns:a16="http://schemas.microsoft.com/office/drawing/2014/main" id="{6D678C91-0644-3A2A-25CA-89341259A4E5}"/>
                </a:ext>
              </a:extLst>
            </p:cNvPr>
            <p:cNvCxnSpPr>
              <a:cxnSpLocks/>
            </p:cNvCxnSpPr>
            <p:nvPr/>
          </p:nvCxnSpPr>
          <p:spPr>
            <a:xfrm flipH="1">
              <a:off x="7818516" y="4439049"/>
              <a:ext cx="1511780" cy="3667"/>
            </a:xfrm>
            <a:prstGeom prst="straightConnector1">
              <a:avLst/>
            </a:prstGeom>
            <a:ln w="31750"/>
          </p:spPr>
          <p:style>
            <a:lnRef idx="3">
              <a:schemeClr val="dk1"/>
            </a:lnRef>
            <a:fillRef idx="0">
              <a:schemeClr val="dk1"/>
            </a:fillRef>
            <a:effectRef idx="2">
              <a:schemeClr val="dk1"/>
            </a:effectRef>
            <a:fontRef idx="minor">
              <a:schemeClr val="tx1"/>
            </a:fontRef>
          </p:style>
        </p:cxnSp>
        <p:cxnSp>
          <p:nvCxnSpPr>
            <p:cNvPr id="44" name="Straight Arrow Connector 43">
              <a:extLst>
                <a:ext uri="{FF2B5EF4-FFF2-40B4-BE49-F238E27FC236}">
                  <a16:creationId xmlns:a16="http://schemas.microsoft.com/office/drawing/2014/main" id="{02072431-B1D0-8B45-8239-0E9EF667CD6F}"/>
                </a:ext>
              </a:extLst>
            </p:cNvPr>
            <p:cNvCxnSpPr>
              <a:cxnSpLocks/>
            </p:cNvCxnSpPr>
            <p:nvPr/>
          </p:nvCxnSpPr>
          <p:spPr>
            <a:xfrm>
              <a:off x="5906590" y="1464236"/>
              <a:ext cx="1331601" cy="797575"/>
            </a:xfrm>
            <a:prstGeom prst="straightConnector1">
              <a:avLst/>
            </a:prstGeom>
            <a:ln w="31750"/>
          </p:spPr>
          <p:style>
            <a:lnRef idx="3">
              <a:schemeClr val="dk1"/>
            </a:lnRef>
            <a:fillRef idx="0">
              <a:schemeClr val="dk1"/>
            </a:fillRef>
            <a:effectRef idx="2">
              <a:schemeClr val="dk1"/>
            </a:effectRef>
            <a:fontRef idx="minor">
              <a:schemeClr val="tx1"/>
            </a:fontRef>
          </p:style>
        </p:cxnSp>
        <p:cxnSp>
          <p:nvCxnSpPr>
            <p:cNvPr id="45" name="Straight Arrow Connector 44">
              <a:extLst>
                <a:ext uri="{FF2B5EF4-FFF2-40B4-BE49-F238E27FC236}">
                  <a16:creationId xmlns:a16="http://schemas.microsoft.com/office/drawing/2014/main" id="{6820BCD5-BDCE-3C82-8988-D32EE393F478}"/>
                </a:ext>
              </a:extLst>
            </p:cNvPr>
            <p:cNvCxnSpPr>
              <a:cxnSpLocks/>
            </p:cNvCxnSpPr>
            <p:nvPr/>
          </p:nvCxnSpPr>
          <p:spPr>
            <a:xfrm flipV="1">
              <a:off x="9891066" y="1834238"/>
              <a:ext cx="218610" cy="543394"/>
            </a:xfrm>
            <a:prstGeom prst="straightConnector1">
              <a:avLst/>
            </a:prstGeom>
            <a:ln w="31750"/>
          </p:spPr>
          <p:style>
            <a:lnRef idx="3">
              <a:schemeClr val="dk1"/>
            </a:lnRef>
            <a:fillRef idx="0">
              <a:schemeClr val="dk1"/>
            </a:fillRef>
            <a:effectRef idx="2">
              <a:schemeClr val="dk1"/>
            </a:effectRef>
            <a:fontRef idx="minor">
              <a:schemeClr val="tx1"/>
            </a:fontRef>
          </p:style>
        </p:cxnSp>
        <p:cxnSp>
          <p:nvCxnSpPr>
            <p:cNvPr id="46" name="Straight Arrow Connector 45">
              <a:extLst>
                <a:ext uri="{FF2B5EF4-FFF2-40B4-BE49-F238E27FC236}">
                  <a16:creationId xmlns:a16="http://schemas.microsoft.com/office/drawing/2014/main" id="{62CA2DE2-D973-10E3-E56B-E49D82F6E179}"/>
                </a:ext>
              </a:extLst>
            </p:cNvPr>
            <p:cNvCxnSpPr>
              <a:cxnSpLocks/>
            </p:cNvCxnSpPr>
            <p:nvPr/>
          </p:nvCxnSpPr>
          <p:spPr>
            <a:xfrm>
              <a:off x="5812901" y="1657994"/>
              <a:ext cx="1421081" cy="2374938"/>
            </a:xfrm>
            <a:prstGeom prst="straightConnector1">
              <a:avLst/>
            </a:prstGeom>
            <a:ln w="31750"/>
          </p:spPr>
          <p:style>
            <a:lnRef idx="3">
              <a:schemeClr val="dk1"/>
            </a:lnRef>
            <a:fillRef idx="0">
              <a:schemeClr val="dk1"/>
            </a:fillRef>
            <a:effectRef idx="2">
              <a:schemeClr val="dk1"/>
            </a:effectRef>
            <a:fontRef idx="minor">
              <a:schemeClr val="tx1"/>
            </a:fontRef>
          </p:style>
        </p:cxnSp>
        <p:sp>
          <p:nvSpPr>
            <p:cNvPr id="47" name="Oval 46">
              <a:extLst>
                <a:ext uri="{FF2B5EF4-FFF2-40B4-BE49-F238E27FC236}">
                  <a16:creationId xmlns:a16="http://schemas.microsoft.com/office/drawing/2014/main" id="{9E0FB53F-510B-C266-B867-84518A6F5E5B}"/>
                </a:ext>
              </a:extLst>
            </p:cNvPr>
            <p:cNvSpPr/>
            <p:nvPr/>
          </p:nvSpPr>
          <p:spPr>
            <a:xfrm>
              <a:off x="6971891" y="3997595"/>
              <a:ext cx="899409" cy="918147"/>
            </a:xfrm>
            <a:prstGeom prst="ellipse">
              <a:avLst/>
            </a:prstGeom>
            <a:solidFill>
              <a:schemeClr val="bg1"/>
            </a:solidFill>
            <a:ln w="317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0" tIns="45720" rIns="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0" dirty="0">
                  <a:solidFill>
                    <a:srgbClr val="0C0C0C"/>
                  </a:solidFill>
                  <a:cs typeface="Calibri"/>
                </a:rPr>
                <a:t>Flow</a:t>
              </a:r>
            </a:p>
          </p:txBody>
        </p:sp>
        <p:sp>
          <p:nvSpPr>
            <p:cNvPr id="48" name="Oval 47">
              <a:extLst>
                <a:ext uri="{FF2B5EF4-FFF2-40B4-BE49-F238E27FC236}">
                  <a16:creationId xmlns:a16="http://schemas.microsoft.com/office/drawing/2014/main" id="{3E606BFB-CB9A-FAA2-E07B-8941CCA03CA3}"/>
                </a:ext>
              </a:extLst>
            </p:cNvPr>
            <p:cNvSpPr/>
            <p:nvPr/>
          </p:nvSpPr>
          <p:spPr>
            <a:xfrm>
              <a:off x="7087848" y="2071414"/>
              <a:ext cx="899409" cy="918147"/>
            </a:xfrm>
            <a:prstGeom prst="ellipse">
              <a:avLst/>
            </a:prstGeom>
            <a:solidFill>
              <a:schemeClr val="bg1"/>
            </a:solidFill>
            <a:ln w="317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0" tIns="45720" rIns="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0" dirty="0">
                  <a:solidFill>
                    <a:srgbClr val="0C0C0C"/>
                  </a:solidFill>
                  <a:cs typeface="Calibri"/>
                </a:rPr>
                <a:t>Flow</a:t>
              </a:r>
            </a:p>
          </p:txBody>
        </p:sp>
        <p:cxnSp>
          <p:nvCxnSpPr>
            <p:cNvPr id="49" name="Straight Arrow Connector 48">
              <a:extLst>
                <a:ext uri="{FF2B5EF4-FFF2-40B4-BE49-F238E27FC236}">
                  <a16:creationId xmlns:a16="http://schemas.microsoft.com/office/drawing/2014/main" id="{5A3B75F8-642A-2897-A8F1-4DEEC7CA842C}"/>
                </a:ext>
              </a:extLst>
            </p:cNvPr>
            <p:cNvCxnSpPr>
              <a:cxnSpLocks/>
            </p:cNvCxnSpPr>
            <p:nvPr/>
          </p:nvCxnSpPr>
          <p:spPr>
            <a:xfrm>
              <a:off x="10085097" y="4474894"/>
              <a:ext cx="281068" cy="318542"/>
            </a:xfrm>
            <a:prstGeom prst="straightConnector1">
              <a:avLst/>
            </a:prstGeom>
            <a:ln w="31750"/>
          </p:spPr>
          <p:style>
            <a:lnRef idx="3">
              <a:schemeClr val="dk1"/>
            </a:lnRef>
            <a:fillRef idx="0">
              <a:schemeClr val="dk1"/>
            </a:fillRef>
            <a:effectRef idx="2">
              <a:schemeClr val="dk1"/>
            </a:effectRef>
            <a:fontRef idx="minor">
              <a:schemeClr val="tx1"/>
            </a:fontRef>
          </p:style>
        </p:cxnSp>
        <p:cxnSp>
          <p:nvCxnSpPr>
            <p:cNvPr id="50" name="Straight Arrow Connector 49">
              <a:extLst>
                <a:ext uri="{FF2B5EF4-FFF2-40B4-BE49-F238E27FC236}">
                  <a16:creationId xmlns:a16="http://schemas.microsoft.com/office/drawing/2014/main" id="{61546779-3E3A-117B-C493-0D7D69008125}"/>
                </a:ext>
              </a:extLst>
            </p:cNvPr>
            <p:cNvCxnSpPr>
              <a:cxnSpLocks/>
            </p:cNvCxnSpPr>
            <p:nvPr/>
          </p:nvCxnSpPr>
          <p:spPr>
            <a:xfrm flipH="1">
              <a:off x="4001592" y="1020911"/>
              <a:ext cx="1" cy="499675"/>
            </a:xfrm>
            <a:prstGeom prst="straightConnector1">
              <a:avLst/>
            </a:prstGeom>
            <a:ln w="31750"/>
          </p:spPr>
          <p:style>
            <a:lnRef idx="3">
              <a:schemeClr val="dk1"/>
            </a:lnRef>
            <a:fillRef idx="0">
              <a:schemeClr val="dk1"/>
            </a:fillRef>
            <a:effectRef idx="2">
              <a:schemeClr val="dk1"/>
            </a:effectRef>
            <a:fontRef idx="minor">
              <a:schemeClr val="tx1"/>
            </a:fontRef>
          </p:style>
        </p:cxnSp>
        <p:cxnSp>
          <p:nvCxnSpPr>
            <p:cNvPr id="51" name="Straight Arrow Connector 50">
              <a:extLst>
                <a:ext uri="{FF2B5EF4-FFF2-40B4-BE49-F238E27FC236}">
                  <a16:creationId xmlns:a16="http://schemas.microsoft.com/office/drawing/2014/main" id="{32848C74-9E7C-9B59-F794-292BC0D381D2}"/>
                </a:ext>
              </a:extLst>
            </p:cNvPr>
            <p:cNvCxnSpPr>
              <a:cxnSpLocks/>
            </p:cNvCxnSpPr>
            <p:nvPr/>
          </p:nvCxnSpPr>
          <p:spPr>
            <a:xfrm flipV="1">
              <a:off x="5687985" y="708619"/>
              <a:ext cx="118672" cy="368505"/>
            </a:xfrm>
            <a:prstGeom prst="straightConnector1">
              <a:avLst/>
            </a:prstGeom>
            <a:ln w="31750"/>
          </p:spPr>
          <p:style>
            <a:lnRef idx="3">
              <a:schemeClr val="dk1"/>
            </a:lnRef>
            <a:fillRef idx="0">
              <a:schemeClr val="dk1"/>
            </a:fillRef>
            <a:effectRef idx="2">
              <a:schemeClr val="dk1"/>
            </a:effectRef>
            <a:fontRef idx="minor">
              <a:schemeClr val="tx1"/>
            </a:fontRef>
          </p:style>
        </p:cxnSp>
        <p:sp>
          <p:nvSpPr>
            <p:cNvPr id="52" name="Oval 51">
              <a:extLst>
                <a:ext uri="{FF2B5EF4-FFF2-40B4-BE49-F238E27FC236}">
                  <a16:creationId xmlns:a16="http://schemas.microsoft.com/office/drawing/2014/main" id="{ECA0C084-DC59-0DDA-ED0B-16D6EE4526C8}"/>
                </a:ext>
              </a:extLst>
            </p:cNvPr>
            <p:cNvSpPr/>
            <p:nvPr/>
          </p:nvSpPr>
          <p:spPr>
            <a:xfrm>
              <a:off x="5089158" y="965480"/>
              <a:ext cx="899409" cy="918147"/>
            </a:xfrm>
            <a:prstGeom prst="ellipse">
              <a:avLst/>
            </a:prstGeom>
            <a:solidFill>
              <a:schemeClr val="bg1"/>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45720" rIns="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0" dirty="0">
                  <a:solidFill>
                    <a:schemeClr val="tx1"/>
                  </a:solidFill>
                  <a:cs typeface="Calibri"/>
                </a:rPr>
                <a:t>TOR</a:t>
              </a:r>
            </a:p>
            <a:p>
              <a:pPr algn="ctr"/>
              <a:r>
                <a:rPr lang="en-US" sz="100" dirty="0">
                  <a:solidFill>
                    <a:schemeClr val="tx1"/>
                  </a:solidFill>
                  <a:cs typeface="Calibri"/>
                </a:rPr>
                <a:t>SWITCH</a:t>
              </a:r>
            </a:p>
          </p:txBody>
        </p:sp>
        <p:cxnSp>
          <p:nvCxnSpPr>
            <p:cNvPr id="53" name="Straight Arrow Connector 52">
              <a:extLst>
                <a:ext uri="{FF2B5EF4-FFF2-40B4-BE49-F238E27FC236}">
                  <a16:creationId xmlns:a16="http://schemas.microsoft.com/office/drawing/2014/main" id="{52CC97DF-E009-7A91-9826-526230E65D64}"/>
                </a:ext>
              </a:extLst>
            </p:cNvPr>
            <p:cNvCxnSpPr>
              <a:cxnSpLocks/>
            </p:cNvCxnSpPr>
            <p:nvPr/>
          </p:nvCxnSpPr>
          <p:spPr>
            <a:xfrm flipV="1">
              <a:off x="4076544" y="4518619"/>
              <a:ext cx="855687" cy="918144"/>
            </a:xfrm>
            <a:prstGeom prst="straightConnector1">
              <a:avLst/>
            </a:prstGeom>
            <a:ln w="31750"/>
          </p:spPr>
          <p:style>
            <a:lnRef idx="3">
              <a:schemeClr val="dk1"/>
            </a:lnRef>
            <a:fillRef idx="0">
              <a:schemeClr val="dk1"/>
            </a:fillRef>
            <a:effectRef idx="2">
              <a:schemeClr val="dk1"/>
            </a:effectRef>
            <a:fontRef idx="minor">
              <a:schemeClr val="tx1"/>
            </a:fontRef>
          </p:style>
        </p:cxnSp>
        <p:cxnSp>
          <p:nvCxnSpPr>
            <p:cNvPr id="54" name="Straight Arrow Connector 53">
              <a:extLst>
                <a:ext uri="{FF2B5EF4-FFF2-40B4-BE49-F238E27FC236}">
                  <a16:creationId xmlns:a16="http://schemas.microsoft.com/office/drawing/2014/main" id="{A0DA7227-8BEB-7A24-1C0A-8D63BAB33ABC}"/>
                </a:ext>
              </a:extLst>
            </p:cNvPr>
            <p:cNvCxnSpPr>
              <a:cxnSpLocks/>
            </p:cNvCxnSpPr>
            <p:nvPr/>
          </p:nvCxnSpPr>
          <p:spPr>
            <a:xfrm>
              <a:off x="3426969" y="4474895"/>
              <a:ext cx="1467786" cy="12495"/>
            </a:xfrm>
            <a:prstGeom prst="straightConnector1">
              <a:avLst/>
            </a:prstGeom>
            <a:ln w="31750"/>
          </p:spPr>
          <p:style>
            <a:lnRef idx="3">
              <a:schemeClr val="dk1"/>
            </a:lnRef>
            <a:fillRef idx="0">
              <a:schemeClr val="dk1"/>
            </a:fillRef>
            <a:effectRef idx="2">
              <a:schemeClr val="dk1"/>
            </a:effectRef>
            <a:fontRef idx="minor">
              <a:schemeClr val="tx1"/>
            </a:fontRef>
          </p:style>
        </p:cxnSp>
        <p:cxnSp>
          <p:nvCxnSpPr>
            <p:cNvPr id="55" name="Straight Arrow Connector 54">
              <a:extLst>
                <a:ext uri="{FF2B5EF4-FFF2-40B4-BE49-F238E27FC236}">
                  <a16:creationId xmlns:a16="http://schemas.microsoft.com/office/drawing/2014/main" id="{4D84B20C-C51E-7B8E-707C-E05E0CE144EF}"/>
                </a:ext>
              </a:extLst>
            </p:cNvPr>
            <p:cNvCxnSpPr>
              <a:cxnSpLocks/>
            </p:cNvCxnSpPr>
            <p:nvPr/>
          </p:nvCxnSpPr>
          <p:spPr>
            <a:xfrm>
              <a:off x="1714640" y="4485351"/>
              <a:ext cx="1025279" cy="8284"/>
            </a:xfrm>
            <a:prstGeom prst="straightConnector1">
              <a:avLst/>
            </a:prstGeom>
            <a:ln w="31750"/>
          </p:spPr>
          <p:style>
            <a:lnRef idx="3">
              <a:schemeClr val="dk1"/>
            </a:lnRef>
            <a:fillRef idx="0">
              <a:schemeClr val="dk1"/>
            </a:fillRef>
            <a:effectRef idx="2">
              <a:schemeClr val="dk1"/>
            </a:effectRef>
            <a:fontRef idx="minor">
              <a:schemeClr val="tx1"/>
            </a:fontRef>
          </p:style>
        </p:cxnSp>
        <p:cxnSp>
          <p:nvCxnSpPr>
            <p:cNvPr id="56" name="Straight Arrow Connector 55">
              <a:extLst>
                <a:ext uri="{FF2B5EF4-FFF2-40B4-BE49-F238E27FC236}">
                  <a16:creationId xmlns:a16="http://schemas.microsoft.com/office/drawing/2014/main" id="{33627AF3-CDAE-8C64-9E9C-E06EF1DCA1A4}"/>
                </a:ext>
              </a:extLst>
            </p:cNvPr>
            <p:cNvCxnSpPr>
              <a:cxnSpLocks/>
            </p:cNvCxnSpPr>
            <p:nvPr/>
          </p:nvCxnSpPr>
          <p:spPr>
            <a:xfrm flipV="1">
              <a:off x="2221508" y="4737224"/>
              <a:ext cx="699541" cy="574622"/>
            </a:xfrm>
            <a:prstGeom prst="straightConnector1">
              <a:avLst/>
            </a:prstGeom>
            <a:ln w="31750"/>
          </p:spPr>
          <p:style>
            <a:lnRef idx="3">
              <a:schemeClr val="dk1"/>
            </a:lnRef>
            <a:fillRef idx="0">
              <a:schemeClr val="dk1"/>
            </a:fillRef>
            <a:effectRef idx="2">
              <a:schemeClr val="dk1"/>
            </a:effectRef>
            <a:fontRef idx="minor">
              <a:schemeClr val="tx1"/>
            </a:fontRef>
          </p:style>
        </p:cxnSp>
        <p:cxnSp>
          <p:nvCxnSpPr>
            <p:cNvPr id="57" name="Straight Arrow Connector 56">
              <a:extLst>
                <a:ext uri="{FF2B5EF4-FFF2-40B4-BE49-F238E27FC236}">
                  <a16:creationId xmlns:a16="http://schemas.microsoft.com/office/drawing/2014/main" id="{D6132773-545A-319A-7BE4-7C35DAE485BD}"/>
                </a:ext>
              </a:extLst>
            </p:cNvPr>
            <p:cNvCxnSpPr>
              <a:cxnSpLocks/>
            </p:cNvCxnSpPr>
            <p:nvPr/>
          </p:nvCxnSpPr>
          <p:spPr>
            <a:xfrm flipH="1" flipV="1">
              <a:off x="3214606" y="4705995"/>
              <a:ext cx="574621" cy="674556"/>
            </a:xfrm>
            <a:prstGeom prst="straightConnector1">
              <a:avLst/>
            </a:prstGeom>
            <a:ln w="31750"/>
          </p:spPr>
          <p:style>
            <a:lnRef idx="3">
              <a:schemeClr val="dk1"/>
            </a:lnRef>
            <a:fillRef idx="0">
              <a:schemeClr val="dk1"/>
            </a:fillRef>
            <a:effectRef idx="2">
              <a:schemeClr val="dk1"/>
            </a:effectRef>
            <a:fontRef idx="minor">
              <a:schemeClr val="tx1"/>
            </a:fontRef>
          </p:style>
        </p:cxnSp>
        <p:sp>
          <p:nvSpPr>
            <p:cNvPr id="58" name="Oval 57">
              <a:extLst>
                <a:ext uri="{FF2B5EF4-FFF2-40B4-BE49-F238E27FC236}">
                  <a16:creationId xmlns:a16="http://schemas.microsoft.com/office/drawing/2014/main" id="{06970203-00D0-D07E-2C4F-9C7F46A4A655}"/>
                </a:ext>
              </a:extLst>
            </p:cNvPr>
            <p:cNvSpPr/>
            <p:nvPr/>
          </p:nvSpPr>
          <p:spPr>
            <a:xfrm>
              <a:off x="2634519" y="4057202"/>
              <a:ext cx="899409" cy="918147"/>
            </a:xfrm>
            <a:prstGeom prst="ellipse">
              <a:avLst/>
            </a:prstGeom>
            <a:solidFill>
              <a:schemeClr val="bg1"/>
            </a:solidFill>
            <a:ln w="317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0" tIns="45720" rIns="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0" dirty="0">
                  <a:solidFill>
                    <a:srgbClr val="0C0C0C"/>
                  </a:solidFill>
                  <a:cs typeface="Calibri"/>
                </a:rPr>
                <a:t>Flow</a:t>
              </a:r>
            </a:p>
          </p:txBody>
        </p:sp>
        <p:sp>
          <p:nvSpPr>
            <p:cNvPr id="59" name="Oval 58">
              <a:extLst>
                <a:ext uri="{FF2B5EF4-FFF2-40B4-BE49-F238E27FC236}">
                  <a16:creationId xmlns:a16="http://schemas.microsoft.com/office/drawing/2014/main" id="{8D39A17C-4E3A-5559-3AD8-1E2AE76CF09F}"/>
                </a:ext>
              </a:extLst>
            </p:cNvPr>
            <p:cNvSpPr/>
            <p:nvPr/>
          </p:nvSpPr>
          <p:spPr>
            <a:xfrm>
              <a:off x="4657412" y="4031438"/>
              <a:ext cx="899409" cy="918147"/>
            </a:xfrm>
            <a:prstGeom prst="ellipse">
              <a:avLst/>
            </a:prstGeom>
            <a:solidFill>
              <a:schemeClr val="bg1"/>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45720" rIns="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0" dirty="0">
                  <a:solidFill>
                    <a:schemeClr val="tx1"/>
                  </a:solidFill>
                  <a:cs typeface="Calibri"/>
                </a:rPr>
                <a:t>VM</a:t>
              </a:r>
            </a:p>
          </p:txBody>
        </p:sp>
        <p:sp>
          <p:nvSpPr>
            <p:cNvPr id="60" name="Oval 59">
              <a:extLst>
                <a:ext uri="{FF2B5EF4-FFF2-40B4-BE49-F238E27FC236}">
                  <a16:creationId xmlns:a16="http://schemas.microsoft.com/office/drawing/2014/main" id="{23DA60A2-51B2-CEDA-8C52-F5FCA3E7E369}"/>
                </a:ext>
              </a:extLst>
            </p:cNvPr>
            <p:cNvSpPr/>
            <p:nvPr/>
          </p:nvSpPr>
          <p:spPr>
            <a:xfrm>
              <a:off x="3533929" y="1358972"/>
              <a:ext cx="899409" cy="918147"/>
            </a:xfrm>
            <a:prstGeom prst="ellipse">
              <a:avLst/>
            </a:prstGeom>
            <a:solidFill>
              <a:schemeClr val="bg1"/>
            </a:solidFill>
            <a:ln w="317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45720" rIns="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0" dirty="0">
                  <a:solidFill>
                    <a:schemeClr val="tx1"/>
                  </a:solidFill>
                  <a:cs typeface="Calibri"/>
                </a:rPr>
                <a:t>Host</a:t>
              </a:r>
            </a:p>
          </p:txBody>
        </p:sp>
        <p:cxnSp>
          <p:nvCxnSpPr>
            <p:cNvPr id="62" name="Straight Arrow Connector 61">
              <a:extLst>
                <a:ext uri="{FF2B5EF4-FFF2-40B4-BE49-F238E27FC236}">
                  <a16:creationId xmlns:a16="http://schemas.microsoft.com/office/drawing/2014/main" id="{C5E1B64C-FB75-661A-F037-3BAFE8CFE27D}"/>
                </a:ext>
              </a:extLst>
            </p:cNvPr>
            <p:cNvCxnSpPr>
              <a:cxnSpLocks/>
            </p:cNvCxnSpPr>
            <p:nvPr/>
          </p:nvCxnSpPr>
          <p:spPr>
            <a:xfrm>
              <a:off x="10030920" y="2713551"/>
              <a:ext cx="506602" cy="546112"/>
            </a:xfrm>
            <a:prstGeom prst="straightConnector1">
              <a:avLst/>
            </a:prstGeom>
            <a:ln w="31750"/>
          </p:spPr>
          <p:style>
            <a:lnRef idx="3">
              <a:schemeClr val="dk1"/>
            </a:lnRef>
            <a:fillRef idx="0">
              <a:schemeClr val="dk1"/>
            </a:fillRef>
            <a:effectRef idx="2">
              <a:schemeClr val="dk1"/>
            </a:effectRef>
            <a:fontRef idx="minor">
              <a:schemeClr val="tx1"/>
            </a:fontRef>
          </p:style>
        </p:cxnSp>
        <p:cxnSp>
          <p:nvCxnSpPr>
            <p:cNvPr id="63" name="Straight Arrow Connector 62">
              <a:extLst>
                <a:ext uri="{FF2B5EF4-FFF2-40B4-BE49-F238E27FC236}">
                  <a16:creationId xmlns:a16="http://schemas.microsoft.com/office/drawing/2014/main" id="{22CF7E33-A664-978F-8D8D-A01C81365DAD}"/>
                </a:ext>
              </a:extLst>
            </p:cNvPr>
            <p:cNvCxnSpPr>
              <a:cxnSpLocks/>
            </p:cNvCxnSpPr>
            <p:nvPr/>
          </p:nvCxnSpPr>
          <p:spPr>
            <a:xfrm flipV="1">
              <a:off x="9941441" y="3689677"/>
              <a:ext cx="549372" cy="491660"/>
            </a:xfrm>
            <a:prstGeom prst="straightConnector1">
              <a:avLst/>
            </a:prstGeom>
            <a:ln w="31750"/>
          </p:spPr>
          <p:style>
            <a:lnRef idx="3">
              <a:schemeClr val="dk1"/>
            </a:lnRef>
            <a:fillRef idx="0">
              <a:schemeClr val="dk1"/>
            </a:fillRef>
            <a:effectRef idx="2">
              <a:schemeClr val="dk1"/>
            </a:effectRef>
            <a:fontRef idx="minor">
              <a:schemeClr val="tx1"/>
            </a:fontRef>
          </p:style>
        </p:cxnSp>
        <p:cxnSp>
          <p:nvCxnSpPr>
            <p:cNvPr id="64" name="Straight Arrow Connector 63">
              <a:extLst>
                <a:ext uri="{FF2B5EF4-FFF2-40B4-BE49-F238E27FC236}">
                  <a16:creationId xmlns:a16="http://schemas.microsoft.com/office/drawing/2014/main" id="{06F570B3-DCE6-B772-1E82-1560B8BCF5FF}"/>
                </a:ext>
              </a:extLst>
            </p:cNvPr>
            <p:cNvCxnSpPr>
              <a:cxnSpLocks/>
            </p:cNvCxnSpPr>
            <p:nvPr/>
          </p:nvCxnSpPr>
          <p:spPr>
            <a:xfrm flipH="1" flipV="1">
              <a:off x="8873395" y="1476863"/>
              <a:ext cx="730768" cy="1261673"/>
            </a:xfrm>
            <a:prstGeom prst="straightConnector1">
              <a:avLst/>
            </a:prstGeom>
            <a:ln w="31750"/>
          </p:spPr>
          <p:style>
            <a:lnRef idx="3">
              <a:schemeClr val="dk1"/>
            </a:lnRef>
            <a:fillRef idx="0">
              <a:schemeClr val="dk1"/>
            </a:fillRef>
            <a:effectRef idx="2">
              <a:schemeClr val="dk1"/>
            </a:effectRef>
            <a:fontRef idx="minor">
              <a:schemeClr val="tx1"/>
            </a:fontRef>
          </p:style>
        </p:cxnSp>
        <p:sp>
          <p:nvSpPr>
            <p:cNvPr id="65" name="Oval 64">
              <a:extLst>
                <a:ext uri="{FF2B5EF4-FFF2-40B4-BE49-F238E27FC236}">
                  <a16:creationId xmlns:a16="http://schemas.microsoft.com/office/drawing/2014/main" id="{84BAED6B-FA0A-CF60-40D0-5EC30919F57D}"/>
                </a:ext>
              </a:extLst>
            </p:cNvPr>
            <p:cNvSpPr/>
            <p:nvPr/>
          </p:nvSpPr>
          <p:spPr>
            <a:xfrm>
              <a:off x="8283801" y="598194"/>
              <a:ext cx="899409" cy="918147"/>
            </a:xfrm>
            <a:prstGeom prst="ellipse">
              <a:avLst/>
            </a:prstGeom>
            <a:solidFill>
              <a:schemeClr val="bg1"/>
            </a:solidFill>
            <a:ln w="317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45720" rIns="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0" dirty="0">
                  <a:solidFill>
                    <a:schemeClr val="tx1"/>
                  </a:solidFill>
                  <a:cs typeface="Calibri"/>
                </a:rPr>
                <a:t>Host</a:t>
              </a:r>
            </a:p>
          </p:txBody>
        </p:sp>
        <p:sp>
          <p:nvSpPr>
            <p:cNvPr id="66" name="Oval 65">
              <a:extLst>
                <a:ext uri="{FF2B5EF4-FFF2-40B4-BE49-F238E27FC236}">
                  <a16:creationId xmlns:a16="http://schemas.microsoft.com/office/drawing/2014/main" id="{923FC4A2-AD24-C75C-DB98-AF55B5D7AF00}"/>
                </a:ext>
              </a:extLst>
            </p:cNvPr>
            <p:cNvSpPr/>
            <p:nvPr/>
          </p:nvSpPr>
          <p:spPr>
            <a:xfrm>
              <a:off x="9307450" y="3973290"/>
              <a:ext cx="899409" cy="918147"/>
            </a:xfrm>
            <a:prstGeom prst="ellipse">
              <a:avLst/>
            </a:prstGeom>
            <a:solidFill>
              <a:schemeClr val="bg1"/>
            </a:solidFill>
            <a:ln w="31750">
              <a:solidFill>
                <a:schemeClr val="accent1"/>
              </a:solidFill>
            </a:ln>
          </p:spPr>
          <p:style>
            <a:lnRef idx="2">
              <a:schemeClr val="dk1">
                <a:shade val="50000"/>
              </a:schemeClr>
            </a:lnRef>
            <a:fillRef idx="1">
              <a:schemeClr val="dk1"/>
            </a:fillRef>
            <a:effectRef idx="0">
              <a:schemeClr val="dk1"/>
            </a:effectRef>
            <a:fontRef idx="minor">
              <a:schemeClr val="lt1"/>
            </a:fontRef>
          </p:style>
          <p:txBody>
            <a:bodyPr lIns="0" tIns="45720" rIns="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0">
                  <a:solidFill>
                    <a:srgbClr val="0C0C0C"/>
                  </a:solidFill>
                  <a:cs typeface="Calibri"/>
                </a:rPr>
                <a:t>VM</a:t>
              </a:r>
              <a:endParaRPr lang="en-US" sz="100">
                <a:solidFill>
                  <a:srgbClr val="0C0C0C"/>
                </a:solidFill>
              </a:endParaRPr>
            </a:p>
          </p:txBody>
        </p:sp>
        <p:sp>
          <p:nvSpPr>
            <p:cNvPr id="67" name="Oval 66">
              <a:extLst>
                <a:ext uri="{FF2B5EF4-FFF2-40B4-BE49-F238E27FC236}">
                  <a16:creationId xmlns:a16="http://schemas.microsoft.com/office/drawing/2014/main" id="{1B2D0602-575E-0853-C319-C76C5B5BD93D}"/>
                </a:ext>
              </a:extLst>
            </p:cNvPr>
            <p:cNvSpPr/>
            <p:nvPr/>
          </p:nvSpPr>
          <p:spPr>
            <a:xfrm>
              <a:off x="10322953" y="2989017"/>
              <a:ext cx="899409" cy="918147"/>
            </a:xfrm>
            <a:prstGeom prst="ellipse">
              <a:avLst/>
            </a:prstGeom>
            <a:solidFill>
              <a:schemeClr val="bg1"/>
            </a:solidFill>
            <a:ln w="317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0" tIns="45720" rIns="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0" dirty="0">
                  <a:solidFill>
                    <a:schemeClr val="tx1"/>
                  </a:solidFill>
                  <a:cs typeface="Calibri"/>
                </a:rPr>
                <a:t>Flow</a:t>
              </a:r>
            </a:p>
          </p:txBody>
        </p:sp>
        <p:cxnSp>
          <p:nvCxnSpPr>
            <p:cNvPr id="68" name="Straight Arrow Connector 67">
              <a:extLst>
                <a:ext uri="{FF2B5EF4-FFF2-40B4-BE49-F238E27FC236}">
                  <a16:creationId xmlns:a16="http://schemas.microsoft.com/office/drawing/2014/main" id="{B6424966-8B09-EDC6-F379-D057A234231D}"/>
                </a:ext>
              </a:extLst>
            </p:cNvPr>
            <p:cNvCxnSpPr>
              <a:cxnSpLocks/>
            </p:cNvCxnSpPr>
            <p:nvPr/>
          </p:nvCxnSpPr>
          <p:spPr>
            <a:xfrm>
              <a:off x="941101" y="3706648"/>
              <a:ext cx="125324" cy="394040"/>
            </a:xfrm>
            <a:prstGeom prst="straightConnector1">
              <a:avLst/>
            </a:prstGeom>
            <a:ln w="31750"/>
          </p:spPr>
          <p:style>
            <a:lnRef idx="3">
              <a:schemeClr val="dk1"/>
            </a:lnRef>
            <a:fillRef idx="0">
              <a:schemeClr val="dk1"/>
            </a:fillRef>
            <a:effectRef idx="2">
              <a:schemeClr val="dk1"/>
            </a:effectRef>
            <a:fontRef idx="minor">
              <a:schemeClr val="tx1"/>
            </a:fontRef>
          </p:style>
        </p:cxnSp>
        <p:cxnSp>
          <p:nvCxnSpPr>
            <p:cNvPr id="69" name="Straight Arrow Connector 68">
              <a:extLst>
                <a:ext uri="{FF2B5EF4-FFF2-40B4-BE49-F238E27FC236}">
                  <a16:creationId xmlns:a16="http://schemas.microsoft.com/office/drawing/2014/main" id="{1081009D-B024-D483-8726-2F87F83ED5E0}"/>
                </a:ext>
              </a:extLst>
            </p:cNvPr>
            <p:cNvCxnSpPr>
              <a:cxnSpLocks/>
            </p:cNvCxnSpPr>
            <p:nvPr/>
          </p:nvCxnSpPr>
          <p:spPr>
            <a:xfrm>
              <a:off x="2377657" y="5824007"/>
              <a:ext cx="206113" cy="356021"/>
            </a:xfrm>
            <a:prstGeom prst="straightConnector1">
              <a:avLst/>
            </a:prstGeom>
            <a:ln w="31750"/>
          </p:spPr>
          <p:style>
            <a:lnRef idx="3">
              <a:schemeClr val="dk1"/>
            </a:lnRef>
            <a:fillRef idx="0">
              <a:schemeClr val="dk1"/>
            </a:fillRef>
            <a:effectRef idx="2">
              <a:schemeClr val="dk1"/>
            </a:effectRef>
            <a:fontRef idx="minor">
              <a:schemeClr val="tx1"/>
            </a:fontRef>
          </p:style>
        </p:cxnSp>
        <p:cxnSp>
          <p:nvCxnSpPr>
            <p:cNvPr id="70" name="Straight Arrow Connector 69">
              <a:extLst>
                <a:ext uri="{FF2B5EF4-FFF2-40B4-BE49-F238E27FC236}">
                  <a16:creationId xmlns:a16="http://schemas.microsoft.com/office/drawing/2014/main" id="{C485C1F7-7758-1B52-DF64-D07E99B4FE4B}"/>
                </a:ext>
              </a:extLst>
            </p:cNvPr>
            <p:cNvCxnSpPr>
              <a:cxnSpLocks/>
            </p:cNvCxnSpPr>
            <p:nvPr/>
          </p:nvCxnSpPr>
          <p:spPr>
            <a:xfrm>
              <a:off x="4020328" y="5892712"/>
              <a:ext cx="6244" cy="343529"/>
            </a:xfrm>
            <a:prstGeom prst="straightConnector1">
              <a:avLst/>
            </a:prstGeom>
            <a:ln w="31750"/>
          </p:spPr>
          <p:style>
            <a:lnRef idx="3">
              <a:schemeClr val="dk1"/>
            </a:lnRef>
            <a:fillRef idx="0">
              <a:schemeClr val="dk1"/>
            </a:fillRef>
            <a:effectRef idx="2">
              <a:schemeClr val="dk1"/>
            </a:effectRef>
            <a:fontRef idx="minor">
              <a:schemeClr val="tx1"/>
            </a:fontRef>
          </p:style>
        </p:cxnSp>
        <p:sp>
          <p:nvSpPr>
            <p:cNvPr id="71" name="Oval 70">
              <a:extLst>
                <a:ext uri="{FF2B5EF4-FFF2-40B4-BE49-F238E27FC236}">
                  <a16:creationId xmlns:a16="http://schemas.microsoft.com/office/drawing/2014/main" id="{42DE2917-624E-B5C9-168C-A530D37CD94A}"/>
                </a:ext>
              </a:extLst>
            </p:cNvPr>
            <p:cNvSpPr/>
            <p:nvPr/>
          </p:nvSpPr>
          <p:spPr>
            <a:xfrm>
              <a:off x="1716373" y="5119007"/>
              <a:ext cx="899409" cy="918147"/>
            </a:xfrm>
            <a:prstGeom prst="ellipse">
              <a:avLst/>
            </a:prstGeom>
            <a:solidFill>
              <a:schemeClr val="bg1"/>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45720" rIns="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0" dirty="0" err="1">
                  <a:solidFill>
                    <a:schemeClr val="tx1"/>
                  </a:solidFill>
                  <a:cs typeface="Calibri" panose="020F0502020204030204"/>
                </a:rPr>
                <a:t>vNIC</a:t>
              </a:r>
              <a:endParaRPr lang="en-US" sz="100" dirty="0">
                <a:solidFill>
                  <a:schemeClr val="tx1"/>
                </a:solidFill>
                <a:cs typeface="Calibri" panose="020F0502020204030204"/>
              </a:endParaRPr>
            </a:p>
          </p:txBody>
        </p:sp>
        <p:sp>
          <p:nvSpPr>
            <p:cNvPr id="72" name="Oval 71">
              <a:extLst>
                <a:ext uri="{FF2B5EF4-FFF2-40B4-BE49-F238E27FC236}">
                  <a16:creationId xmlns:a16="http://schemas.microsoft.com/office/drawing/2014/main" id="{B437A67E-CA6F-FA1D-59CF-30215D797797}"/>
                </a:ext>
              </a:extLst>
            </p:cNvPr>
            <p:cNvSpPr/>
            <p:nvPr/>
          </p:nvSpPr>
          <p:spPr>
            <a:xfrm>
              <a:off x="3533931" y="5119005"/>
              <a:ext cx="899409" cy="918147"/>
            </a:xfrm>
            <a:prstGeom prst="ellipse">
              <a:avLst/>
            </a:prstGeom>
            <a:solidFill>
              <a:schemeClr val="bg1"/>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45720" rIns="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0" dirty="0" err="1">
                  <a:solidFill>
                    <a:schemeClr val="tx1"/>
                  </a:solidFill>
                  <a:cs typeface="Calibri"/>
                </a:rPr>
                <a:t>vNIC</a:t>
              </a:r>
              <a:endParaRPr lang="en-US" sz="100" dirty="0">
                <a:solidFill>
                  <a:schemeClr val="tx1"/>
                </a:solidFill>
                <a:cs typeface="Calibri"/>
              </a:endParaRPr>
            </a:p>
          </p:txBody>
        </p:sp>
        <p:sp>
          <p:nvSpPr>
            <p:cNvPr id="73" name="Oval 72">
              <a:extLst>
                <a:ext uri="{FF2B5EF4-FFF2-40B4-BE49-F238E27FC236}">
                  <a16:creationId xmlns:a16="http://schemas.microsoft.com/office/drawing/2014/main" id="{5847EC01-B618-2AF6-0E68-20BFE526EBA0}"/>
                </a:ext>
              </a:extLst>
            </p:cNvPr>
            <p:cNvSpPr/>
            <p:nvPr/>
          </p:nvSpPr>
          <p:spPr>
            <a:xfrm>
              <a:off x="779691" y="4057136"/>
              <a:ext cx="899409" cy="918147"/>
            </a:xfrm>
            <a:prstGeom prst="ellipse">
              <a:avLst/>
            </a:prstGeom>
            <a:no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45720" rIns="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0">
                  <a:solidFill>
                    <a:schemeClr val="tx1"/>
                  </a:solidFill>
                  <a:cs typeface="Calibri"/>
                </a:rPr>
                <a:t>VM</a:t>
              </a:r>
            </a:p>
            <a:p>
              <a:pPr algn="ctr"/>
              <a:r>
                <a:rPr lang="en-US" sz="100">
                  <a:solidFill>
                    <a:schemeClr val="tx1"/>
                  </a:solidFill>
                  <a:cs typeface="Calibri"/>
                </a:rPr>
                <a:t>Crawler</a:t>
              </a:r>
            </a:p>
          </p:txBody>
        </p:sp>
        <p:cxnSp>
          <p:nvCxnSpPr>
            <p:cNvPr id="90" name="Straight Arrow Connector 89">
              <a:extLst>
                <a:ext uri="{FF2B5EF4-FFF2-40B4-BE49-F238E27FC236}">
                  <a16:creationId xmlns:a16="http://schemas.microsoft.com/office/drawing/2014/main" id="{0694893B-2633-C851-EC3D-BC72BE60140A}"/>
                </a:ext>
              </a:extLst>
            </p:cNvPr>
            <p:cNvCxnSpPr>
              <a:cxnSpLocks/>
            </p:cNvCxnSpPr>
            <p:nvPr/>
          </p:nvCxnSpPr>
          <p:spPr>
            <a:xfrm flipH="1">
              <a:off x="9088065" y="2829508"/>
              <a:ext cx="313377" cy="305916"/>
            </a:xfrm>
            <a:prstGeom prst="straightConnector1">
              <a:avLst/>
            </a:prstGeom>
            <a:ln w="31750"/>
          </p:spPr>
          <p:style>
            <a:lnRef idx="3">
              <a:schemeClr val="dk1"/>
            </a:lnRef>
            <a:fillRef idx="0">
              <a:schemeClr val="dk1"/>
            </a:fillRef>
            <a:effectRef idx="2">
              <a:schemeClr val="dk1"/>
            </a:effectRef>
            <a:fontRef idx="minor">
              <a:schemeClr val="tx1"/>
            </a:fontRef>
          </p:style>
        </p:cxnSp>
        <p:cxnSp>
          <p:nvCxnSpPr>
            <p:cNvPr id="91" name="Straight Arrow Connector 90">
              <a:extLst>
                <a:ext uri="{FF2B5EF4-FFF2-40B4-BE49-F238E27FC236}">
                  <a16:creationId xmlns:a16="http://schemas.microsoft.com/office/drawing/2014/main" id="{D379D259-61FC-6A10-5EFE-7F97B05B3AC0}"/>
                </a:ext>
              </a:extLst>
            </p:cNvPr>
            <p:cNvCxnSpPr>
              <a:cxnSpLocks/>
            </p:cNvCxnSpPr>
            <p:nvPr/>
          </p:nvCxnSpPr>
          <p:spPr>
            <a:xfrm flipH="1" flipV="1">
              <a:off x="9041357" y="3722807"/>
              <a:ext cx="361715" cy="408835"/>
            </a:xfrm>
            <a:prstGeom prst="straightConnector1">
              <a:avLst/>
            </a:prstGeom>
            <a:ln w="31750"/>
          </p:spPr>
          <p:style>
            <a:lnRef idx="3">
              <a:schemeClr val="dk1"/>
            </a:lnRef>
            <a:fillRef idx="0">
              <a:schemeClr val="dk1"/>
            </a:fillRef>
            <a:effectRef idx="2">
              <a:schemeClr val="dk1"/>
            </a:effectRef>
            <a:fontRef idx="minor">
              <a:schemeClr val="tx1"/>
            </a:fontRef>
          </p:style>
        </p:cxnSp>
        <p:sp>
          <p:nvSpPr>
            <p:cNvPr id="95" name="Oval 94">
              <a:extLst>
                <a:ext uri="{FF2B5EF4-FFF2-40B4-BE49-F238E27FC236}">
                  <a16:creationId xmlns:a16="http://schemas.microsoft.com/office/drawing/2014/main" id="{221AEA8A-B1D4-F4D5-75DC-3E1DEDF9779E}"/>
                </a:ext>
              </a:extLst>
            </p:cNvPr>
            <p:cNvSpPr/>
            <p:nvPr/>
          </p:nvSpPr>
          <p:spPr>
            <a:xfrm>
              <a:off x="8335127" y="2980734"/>
              <a:ext cx="899409" cy="918147"/>
            </a:xfrm>
            <a:prstGeom prst="ellipse">
              <a:avLst/>
            </a:prstGeom>
            <a:solidFill>
              <a:schemeClr val="bg1"/>
            </a:solidFill>
            <a:ln w="317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0" tIns="45720" rIns="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0" dirty="0">
                  <a:solidFill>
                    <a:schemeClr val="tx1"/>
                  </a:solidFill>
                  <a:cs typeface="Calibri"/>
                </a:rPr>
                <a:t>Flow</a:t>
              </a:r>
            </a:p>
          </p:txBody>
        </p:sp>
        <p:sp>
          <p:nvSpPr>
            <p:cNvPr id="96" name="Oval 95">
              <a:extLst>
                <a:ext uri="{FF2B5EF4-FFF2-40B4-BE49-F238E27FC236}">
                  <a16:creationId xmlns:a16="http://schemas.microsoft.com/office/drawing/2014/main" id="{A20FDC7F-7952-67C5-59E7-909BB46A041D}"/>
                </a:ext>
              </a:extLst>
            </p:cNvPr>
            <p:cNvSpPr/>
            <p:nvPr/>
          </p:nvSpPr>
          <p:spPr>
            <a:xfrm>
              <a:off x="9274321" y="2122738"/>
              <a:ext cx="899409" cy="918147"/>
            </a:xfrm>
            <a:prstGeom prst="ellipse">
              <a:avLst/>
            </a:prstGeom>
            <a:solidFill>
              <a:schemeClr val="bg1"/>
            </a:solidFill>
            <a:ln w="31750">
              <a:solidFill>
                <a:schemeClr val="accent1"/>
              </a:solidFill>
            </a:ln>
          </p:spPr>
          <p:style>
            <a:lnRef idx="2">
              <a:schemeClr val="dk1">
                <a:shade val="50000"/>
              </a:schemeClr>
            </a:lnRef>
            <a:fillRef idx="1">
              <a:schemeClr val="dk1"/>
            </a:fillRef>
            <a:effectRef idx="0">
              <a:schemeClr val="dk1"/>
            </a:effectRef>
            <a:fontRef idx="minor">
              <a:schemeClr val="lt1"/>
            </a:fontRef>
          </p:style>
          <p:txBody>
            <a:bodyPr lIns="0" tIns="45720" rIns="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0">
                  <a:solidFill>
                    <a:srgbClr val="0C0C0C"/>
                  </a:solidFill>
                  <a:cs typeface="Calibri"/>
                </a:rPr>
                <a:t>VM</a:t>
              </a:r>
            </a:p>
          </p:txBody>
        </p:sp>
      </p:grpSp>
      <p:grpSp>
        <p:nvGrpSpPr>
          <p:cNvPr id="112" name="Group 111">
            <a:extLst>
              <a:ext uri="{FF2B5EF4-FFF2-40B4-BE49-F238E27FC236}">
                <a16:creationId xmlns:a16="http://schemas.microsoft.com/office/drawing/2014/main" id="{3C35347F-76A2-FFC2-6B24-8B5A6821D6BE}"/>
              </a:ext>
            </a:extLst>
          </p:cNvPr>
          <p:cNvGrpSpPr/>
          <p:nvPr/>
        </p:nvGrpSpPr>
        <p:grpSpPr>
          <a:xfrm>
            <a:off x="3796376" y="3357259"/>
            <a:ext cx="1008282" cy="1333876"/>
            <a:chOff x="1484707" y="1646847"/>
            <a:chExt cx="2378662" cy="3022033"/>
          </a:xfrm>
        </p:grpSpPr>
        <p:sp>
          <p:nvSpPr>
            <p:cNvPr id="97" name="Google Shape;391;p31">
              <a:extLst>
                <a:ext uri="{FF2B5EF4-FFF2-40B4-BE49-F238E27FC236}">
                  <a16:creationId xmlns:a16="http://schemas.microsoft.com/office/drawing/2014/main" id="{D0F1416F-2909-4FAE-5171-B07768DE21A9}"/>
                </a:ext>
              </a:extLst>
            </p:cNvPr>
            <p:cNvSpPr/>
            <p:nvPr/>
          </p:nvSpPr>
          <p:spPr>
            <a:xfrm rot="5400000">
              <a:off x="1731700" y="4109880"/>
              <a:ext cx="554000" cy="564000"/>
            </a:xfrm>
            <a:prstGeom prst="flowChartConnector">
              <a:avLst/>
            </a:prstGeom>
            <a:noFill/>
            <a:ln w="19050" cap="flat" cmpd="sng">
              <a:solidFill>
                <a:srgbClr val="000000"/>
              </a:solidFill>
              <a:prstDash val="solid"/>
              <a:round/>
              <a:headEnd type="none" w="sm" len="sm"/>
              <a:tailEnd type="none" w="sm" len="sm"/>
            </a:ln>
          </p:spPr>
          <p:txBody>
            <a:bodyPr spcFirstLastPara="1" wrap="square" lIns="72000" tIns="121900" rIns="48000" bIns="121900" anchor="ctr" anchorCtr="0">
              <a:noAutofit/>
            </a:bodyPr>
            <a:lstStyle/>
            <a:p>
              <a:r>
                <a:rPr lang="en" sz="2400"/>
                <a:t> </a:t>
              </a:r>
              <a:endParaRPr sz="2400"/>
            </a:p>
          </p:txBody>
        </p:sp>
        <p:sp>
          <p:nvSpPr>
            <p:cNvPr id="98" name="Google Shape;392;p31">
              <a:extLst>
                <a:ext uri="{FF2B5EF4-FFF2-40B4-BE49-F238E27FC236}">
                  <a16:creationId xmlns:a16="http://schemas.microsoft.com/office/drawing/2014/main" id="{ECE5038D-B237-9609-588B-2E8EE678FE97}"/>
                </a:ext>
              </a:extLst>
            </p:cNvPr>
            <p:cNvSpPr/>
            <p:nvPr/>
          </p:nvSpPr>
          <p:spPr>
            <a:xfrm>
              <a:off x="1621664" y="2986357"/>
              <a:ext cx="591600" cy="573200"/>
            </a:xfrm>
            <a:prstGeom prst="flowChartConnector">
              <a:avLst/>
            </a:prstGeom>
            <a:noFill/>
            <a:ln w="19050" cap="flat" cmpd="sng">
              <a:solidFill>
                <a:srgbClr val="000000"/>
              </a:solidFill>
              <a:prstDash val="solid"/>
              <a:round/>
              <a:headEnd type="none" w="sm" len="sm"/>
              <a:tailEnd type="none" w="sm" len="sm"/>
            </a:ln>
          </p:spPr>
          <p:txBody>
            <a:bodyPr spcFirstLastPara="1" wrap="square" lIns="72000" tIns="121900" rIns="48000" bIns="121900" anchor="ctr" anchorCtr="0">
              <a:noAutofit/>
            </a:bodyPr>
            <a:lstStyle/>
            <a:p>
              <a:endParaRPr sz="2000" dirty="0">
                <a:latin typeface="Calibri" panose="020F0502020204030204" pitchFamily="34" charset="0"/>
                <a:cs typeface="Calibri" panose="020F0502020204030204" pitchFamily="34" charset="0"/>
              </a:endParaRPr>
            </a:p>
          </p:txBody>
        </p:sp>
        <p:sp>
          <p:nvSpPr>
            <p:cNvPr id="99" name="Google Shape;393;p31">
              <a:extLst>
                <a:ext uri="{FF2B5EF4-FFF2-40B4-BE49-F238E27FC236}">
                  <a16:creationId xmlns:a16="http://schemas.microsoft.com/office/drawing/2014/main" id="{703BEC15-24FF-327B-56C3-B87341B8D4CE}"/>
                </a:ext>
              </a:extLst>
            </p:cNvPr>
            <p:cNvSpPr/>
            <p:nvPr/>
          </p:nvSpPr>
          <p:spPr>
            <a:xfrm>
              <a:off x="3021961" y="2986357"/>
              <a:ext cx="591600" cy="573200"/>
            </a:xfrm>
            <a:prstGeom prst="flowChartConnector">
              <a:avLst/>
            </a:prstGeom>
            <a:noFill/>
            <a:ln w="19050" cap="flat" cmpd="sng">
              <a:solidFill>
                <a:srgbClr val="000000"/>
              </a:solidFill>
              <a:prstDash val="solid"/>
              <a:round/>
              <a:headEnd type="none" w="sm" len="sm"/>
              <a:tailEnd type="none" w="sm" len="sm"/>
            </a:ln>
          </p:spPr>
          <p:txBody>
            <a:bodyPr spcFirstLastPara="1" wrap="square" lIns="72000" tIns="121900" rIns="48000" bIns="121900" anchor="ctr" anchorCtr="0">
              <a:noAutofit/>
            </a:bodyPr>
            <a:lstStyle/>
            <a:p>
              <a:endParaRPr sz="2000" dirty="0">
                <a:latin typeface="Calibri" panose="020F0502020204030204" pitchFamily="34" charset="0"/>
                <a:cs typeface="Calibri" panose="020F0502020204030204" pitchFamily="34" charset="0"/>
              </a:endParaRPr>
            </a:p>
          </p:txBody>
        </p:sp>
        <p:cxnSp>
          <p:nvCxnSpPr>
            <p:cNvPr id="100" name="Google Shape;394;p31">
              <a:extLst>
                <a:ext uri="{FF2B5EF4-FFF2-40B4-BE49-F238E27FC236}">
                  <a16:creationId xmlns:a16="http://schemas.microsoft.com/office/drawing/2014/main" id="{C56DF5DB-AE4C-7466-FFB9-BBF2966B613E}"/>
                </a:ext>
              </a:extLst>
            </p:cNvPr>
            <p:cNvCxnSpPr>
              <a:stCxn id="97" idx="2"/>
              <a:endCxn id="98" idx="4"/>
            </p:cNvCxnSpPr>
            <p:nvPr/>
          </p:nvCxnSpPr>
          <p:spPr>
            <a:xfrm rot="10800000">
              <a:off x="1917500" y="3559680"/>
              <a:ext cx="91200" cy="555200"/>
            </a:xfrm>
            <a:prstGeom prst="straightConnector1">
              <a:avLst/>
            </a:prstGeom>
            <a:noFill/>
            <a:ln w="19050" cap="flat" cmpd="sng">
              <a:solidFill>
                <a:srgbClr val="595959"/>
              </a:solidFill>
              <a:prstDash val="solid"/>
              <a:round/>
              <a:headEnd type="triangle" w="med" len="med"/>
              <a:tailEnd type="none" w="med" len="med"/>
            </a:ln>
          </p:spPr>
        </p:cxnSp>
        <p:cxnSp>
          <p:nvCxnSpPr>
            <p:cNvPr id="101" name="Google Shape;395;p31">
              <a:extLst>
                <a:ext uri="{FF2B5EF4-FFF2-40B4-BE49-F238E27FC236}">
                  <a16:creationId xmlns:a16="http://schemas.microsoft.com/office/drawing/2014/main" id="{284AE10C-2728-3B7F-F91F-5723D476950B}"/>
                </a:ext>
              </a:extLst>
            </p:cNvPr>
            <p:cNvCxnSpPr>
              <a:stCxn id="97" idx="0"/>
              <a:endCxn id="99" idx="3"/>
            </p:cNvCxnSpPr>
            <p:nvPr/>
          </p:nvCxnSpPr>
          <p:spPr>
            <a:xfrm rot="10800000" flipH="1">
              <a:off x="2290700" y="3475480"/>
              <a:ext cx="818000" cy="916400"/>
            </a:xfrm>
            <a:prstGeom prst="straightConnector1">
              <a:avLst/>
            </a:prstGeom>
            <a:noFill/>
            <a:ln w="19050" cap="flat" cmpd="sng">
              <a:solidFill>
                <a:srgbClr val="595959"/>
              </a:solidFill>
              <a:prstDash val="solid"/>
              <a:round/>
              <a:headEnd type="triangle" w="med" len="med"/>
              <a:tailEnd type="none" w="med" len="med"/>
            </a:ln>
          </p:spPr>
        </p:cxnSp>
        <p:sp>
          <p:nvSpPr>
            <p:cNvPr id="102" name="Google Shape;396;p31">
              <a:extLst>
                <a:ext uri="{FF2B5EF4-FFF2-40B4-BE49-F238E27FC236}">
                  <a16:creationId xmlns:a16="http://schemas.microsoft.com/office/drawing/2014/main" id="{36FD4DCF-B4E7-5761-B776-2D1CA1626AF6}"/>
                </a:ext>
              </a:extLst>
            </p:cNvPr>
            <p:cNvSpPr/>
            <p:nvPr/>
          </p:nvSpPr>
          <p:spPr>
            <a:xfrm>
              <a:off x="3271769" y="1646847"/>
              <a:ext cx="591600" cy="573200"/>
            </a:xfrm>
            <a:prstGeom prst="flowChartConnector">
              <a:avLst/>
            </a:prstGeom>
            <a:noFill/>
            <a:ln w="19050" cap="flat" cmpd="sng">
              <a:solidFill>
                <a:srgbClr val="000000"/>
              </a:solidFill>
              <a:prstDash val="solid"/>
              <a:round/>
              <a:headEnd type="none" w="sm" len="sm"/>
              <a:tailEnd type="none" w="sm" len="sm"/>
            </a:ln>
          </p:spPr>
          <p:txBody>
            <a:bodyPr spcFirstLastPara="1" wrap="square" lIns="72000" tIns="121900" rIns="48000" bIns="121900" anchor="ctr" anchorCtr="0">
              <a:noAutofit/>
            </a:bodyPr>
            <a:lstStyle/>
            <a:p>
              <a:endParaRPr sz="2400"/>
            </a:p>
          </p:txBody>
        </p:sp>
        <p:cxnSp>
          <p:nvCxnSpPr>
            <p:cNvPr id="103" name="Google Shape;397;p31">
              <a:extLst>
                <a:ext uri="{FF2B5EF4-FFF2-40B4-BE49-F238E27FC236}">
                  <a16:creationId xmlns:a16="http://schemas.microsoft.com/office/drawing/2014/main" id="{13848FD4-8E41-D9BD-1627-ED2391BBD608}"/>
                </a:ext>
              </a:extLst>
            </p:cNvPr>
            <p:cNvCxnSpPr>
              <a:stCxn id="99" idx="1"/>
              <a:endCxn id="106" idx="5"/>
            </p:cNvCxnSpPr>
            <p:nvPr/>
          </p:nvCxnSpPr>
          <p:spPr>
            <a:xfrm rot="10800000">
              <a:off x="2906200" y="2136300"/>
              <a:ext cx="202400" cy="934000"/>
            </a:xfrm>
            <a:prstGeom prst="straightConnector1">
              <a:avLst/>
            </a:prstGeom>
            <a:noFill/>
            <a:ln w="19050" cap="flat" cmpd="sng">
              <a:solidFill>
                <a:srgbClr val="595959"/>
              </a:solidFill>
              <a:prstDash val="solid"/>
              <a:round/>
              <a:headEnd type="triangle" w="med" len="med"/>
              <a:tailEnd type="none" w="med" len="med"/>
            </a:ln>
          </p:spPr>
        </p:cxnSp>
        <p:sp>
          <p:nvSpPr>
            <p:cNvPr id="104" name="Google Shape;399;p31">
              <a:extLst>
                <a:ext uri="{FF2B5EF4-FFF2-40B4-BE49-F238E27FC236}">
                  <a16:creationId xmlns:a16="http://schemas.microsoft.com/office/drawing/2014/main" id="{E08BD38F-91A1-C7BD-FDD4-A93532EE5BA8}"/>
                </a:ext>
              </a:extLst>
            </p:cNvPr>
            <p:cNvSpPr/>
            <p:nvPr/>
          </p:nvSpPr>
          <p:spPr>
            <a:xfrm>
              <a:off x="1484707" y="1646847"/>
              <a:ext cx="591600" cy="573200"/>
            </a:xfrm>
            <a:prstGeom prst="flowChartConnector">
              <a:avLst/>
            </a:prstGeom>
            <a:noFill/>
            <a:ln w="19050" cap="flat" cmpd="sng">
              <a:solidFill>
                <a:srgbClr val="000000"/>
              </a:solidFill>
              <a:prstDash val="solid"/>
              <a:round/>
              <a:headEnd type="none" w="sm" len="sm"/>
              <a:tailEnd type="none" w="sm" len="sm"/>
            </a:ln>
          </p:spPr>
          <p:txBody>
            <a:bodyPr spcFirstLastPara="1" wrap="square" lIns="72000" tIns="121900" rIns="48000" bIns="121900" anchor="ctr" anchorCtr="0">
              <a:noAutofit/>
            </a:bodyPr>
            <a:lstStyle/>
            <a:p>
              <a:pPr>
                <a:buClr>
                  <a:srgbClr val="000000"/>
                </a:buClr>
                <a:buSzPts val="1100"/>
              </a:pPr>
              <a:endParaRPr sz="2400"/>
            </a:p>
          </p:txBody>
        </p:sp>
        <p:cxnSp>
          <p:nvCxnSpPr>
            <p:cNvPr id="105" name="Google Shape;400;p31">
              <a:extLst>
                <a:ext uri="{FF2B5EF4-FFF2-40B4-BE49-F238E27FC236}">
                  <a16:creationId xmlns:a16="http://schemas.microsoft.com/office/drawing/2014/main" id="{6547B724-01FF-5E58-6527-CCAF4A36A423}"/>
                </a:ext>
              </a:extLst>
            </p:cNvPr>
            <p:cNvCxnSpPr>
              <a:stCxn id="98" idx="0"/>
              <a:endCxn id="104" idx="4"/>
            </p:cNvCxnSpPr>
            <p:nvPr/>
          </p:nvCxnSpPr>
          <p:spPr>
            <a:xfrm rot="10800000">
              <a:off x="1780664" y="2219957"/>
              <a:ext cx="136800" cy="766400"/>
            </a:xfrm>
            <a:prstGeom prst="straightConnector1">
              <a:avLst/>
            </a:prstGeom>
            <a:noFill/>
            <a:ln w="19050" cap="flat" cmpd="sng">
              <a:solidFill>
                <a:srgbClr val="595959"/>
              </a:solidFill>
              <a:prstDash val="solid"/>
              <a:round/>
              <a:headEnd type="triangle" w="med" len="med"/>
              <a:tailEnd type="none" w="med" len="med"/>
            </a:ln>
          </p:spPr>
        </p:cxnSp>
        <p:sp>
          <p:nvSpPr>
            <p:cNvPr id="106" name="Google Shape;398;p31">
              <a:extLst>
                <a:ext uri="{FF2B5EF4-FFF2-40B4-BE49-F238E27FC236}">
                  <a16:creationId xmlns:a16="http://schemas.microsoft.com/office/drawing/2014/main" id="{6F47B4EC-D8E1-EEA1-34F1-2762424FBE14}"/>
                </a:ext>
              </a:extLst>
            </p:cNvPr>
            <p:cNvSpPr/>
            <p:nvPr/>
          </p:nvSpPr>
          <p:spPr>
            <a:xfrm>
              <a:off x="2401247" y="1646847"/>
              <a:ext cx="591600" cy="573200"/>
            </a:xfrm>
            <a:prstGeom prst="flowChartConnector">
              <a:avLst/>
            </a:prstGeom>
            <a:noFill/>
            <a:ln w="19050" cap="flat" cmpd="sng">
              <a:solidFill>
                <a:srgbClr val="000000"/>
              </a:solidFill>
              <a:prstDash val="solid"/>
              <a:round/>
              <a:headEnd type="none" w="sm" len="sm"/>
              <a:tailEnd type="none" w="sm" len="sm"/>
            </a:ln>
          </p:spPr>
          <p:txBody>
            <a:bodyPr spcFirstLastPara="1" wrap="square" lIns="72000" tIns="121900" rIns="48000" bIns="121900" anchor="ctr" anchorCtr="0">
              <a:noAutofit/>
            </a:bodyPr>
            <a:lstStyle/>
            <a:p>
              <a:endParaRPr sz="2400"/>
            </a:p>
          </p:txBody>
        </p:sp>
        <p:cxnSp>
          <p:nvCxnSpPr>
            <p:cNvPr id="107" name="Google Shape;401;p31">
              <a:extLst>
                <a:ext uri="{FF2B5EF4-FFF2-40B4-BE49-F238E27FC236}">
                  <a16:creationId xmlns:a16="http://schemas.microsoft.com/office/drawing/2014/main" id="{5DB98614-767E-C152-F570-76B5BB36733C}"/>
                </a:ext>
              </a:extLst>
            </p:cNvPr>
            <p:cNvCxnSpPr>
              <a:stCxn id="98" idx="7"/>
              <a:endCxn id="106" idx="3"/>
            </p:cNvCxnSpPr>
            <p:nvPr/>
          </p:nvCxnSpPr>
          <p:spPr>
            <a:xfrm rot="10800000" flipH="1">
              <a:off x="2126627" y="2136300"/>
              <a:ext cx="361200" cy="934000"/>
            </a:xfrm>
            <a:prstGeom prst="straightConnector1">
              <a:avLst/>
            </a:prstGeom>
            <a:noFill/>
            <a:ln w="19050" cap="flat" cmpd="sng">
              <a:solidFill>
                <a:srgbClr val="595959"/>
              </a:solidFill>
              <a:prstDash val="solid"/>
              <a:round/>
              <a:headEnd type="triangle" w="med" len="med"/>
              <a:tailEnd type="none" w="med" len="med"/>
            </a:ln>
          </p:spPr>
        </p:cxnSp>
        <p:cxnSp>
          <p:nvCxnSpPr>
            <p:cNvPr id="108" name="Google Shape;402;p31">
              <a:extLst>
                <a:ext uri="{FF2B5EF4-FFF2-40B4-BE49-F238E27FC236}">
                  <a16:creationId xmlns:a16="http://schemas.microsoft.com/office/drawing/2014/main" id="{17C04C87-FB10-DBE5-9A6E-78D022EC0C1E}"/>
                </a:ext>
              </a:extLst>
            </p:cNvPr>
            <p:cNvCxnSpPr>
              <a:stCxn id="99" idx="0"/>
              <a:endCxn id="102" idx="4"/>
            </p:cNvCxnSpPr>
            <p:nvPr/>
          </p:nvCxnSpPr>
          <p:spPr>
            <a:xfrm rot="10800000" flipH="1">
              <a:off x="3317761" y="2219957"/>
              <a:ext cx="250000" cy="766400"/>
            </a:xfrm>
            <a:prstGeom prst="straightConnector1">
              <a:avLst/>
            </a:prstGeom>
            <a:noFill/>
            <a:ln w="19050" cap="flat" cmpd="sng">
              <a:solidFill>
                <a:srgbClr val="595959"/>
              </a:solidFill>
              <a:prstDash val="solid"/>
              <a:round/>
              <a:headEnd type="triangle" w="med" len="med"/>
              <a:tailEnd type="none" w="med" len="med"/>
            </a:ln>
          </p:spPr>
        </p:cxnSp>
        <p:sp>
          <p:nvSpPr>
            <p:cNvPr id="109" name="Google Shape;403;p31">
              <a:extLst>
                <a:ext uri="{FF2B5EF4-FFF2-40B4-BE49-F238E27FC236}">
                  <a16:creationId xmlns:a16="http://schemas.microsoft.com/office/drawing/2014/main" id="{21649664-0E7A-EB0D-CDEC-ED6AAA5EED25}"/>
                </a:ext>
              </a:extLst>
            </p:cNvPr>
            <p:cNvSpPr/>
            <p:nvPr/>
          </p:nvSpPr>
          <p:spPr>
            <a:xfrm>
              <a:off x="3021977" y="4092616"/>
              <a:ext cx="591600" cy="573200"/>
            </a:xfrm>
            <a:prstGeom prst="flowChartConnector">
              <a:avLst/>
            </a:prstGeom>
            <a:noFill/>
            <a:ln w="19050" cap="flat" cmpd="sng">
              <a:solidFill>
                <a:srgbClr val="000000"/>
              </a:solidFill>
              <a:prstDash val="solid"/>
              <a:round/>
              <a:headEnd type="none" w="sm" len="sm"/>
              <a:tailEnd type="none" w="sm" len="sm"/>
            </a:ln>
          </p:spPr>
          <p:txBody>
            <a:bodyPr spcFirstLastPara="1" wrap="square" lIns="72000" tIns="121900" rIns="48000" bIns="121900" anchor="ctr" anchorCtr="0">
              <a:noAutofit/>
            </a:bodyPr>
            <a:lstStyle/>
            <a:p>
              <a:endParaRPr sz="2400"/>
            </a:p>
          </p:txBody>
        </p:sp>
        <p:cxnSp>
          <p:nvCxnSpPr>
            <p:cNvPr id="110" name="Google Shape;404;p31">
              <a:extLst>
                <a:ext uri="{FF2B5EF4-FFF2-40B4-BE49-F238E27FC236}">
                  <a16:creationId xmlns:a16="http://schemas.microsoft.com/office/drawing/2014/main" id="{B00D1850-FD1D-0CA1-B2F3-CA8F50FAB39C}"/>
                </a:ext>
              </a:extLst>
            </p:cNvPr>
            <p:cNvCxnSpPr>
              <a:stCxn id="109" idx="0"/>
              <a:endCxn id="99" idx="4"/>
            </p:cNvCxnSpPr>
            <p:nvPr/>
          </p:nvCxnSpPr>
          <p:spPr>
            <a:xfrm rot="10800000">
              <a:off x="3317777" y="3559416"/>
              <a:ext cx="0" cy="533200"/>
            </a:xfrm>
            <a:prstGeom prst="straightConnector1">
              <a:avLst/>
            </a:prstGeom>
            <a:noFill/>
            <a:ln w="19050" cap="flat" cmpd="sng">
              <a:solidFill>
                <a:srgbClr val="595959"/>
              </a:solidFill>
              <a:prstDash val="solid"/>
              <a:round/>
              <a:headEnd type="triangle" w="med" len="med"/>
              <a:tailEnd type="none" w="med" len="med"/>
            </a:ln>
          </p:spPr>
        </p:cxnSp>
        <p:sp>
          <p:nvSpPr>
            <p:cNvPr id="111" name="Google Shape;408;p31">
              <a:extLst>
                <a:ext uri="{FF2B5EF4-FFF2-40B4-BE49-F238E27FC236}">
                  <a16:creationId xmlns:a16="http://schemas.microsoft.com/office/drawing/2014/main" id="{BCEAC220-A06D-4322-36AB-7C7167480565}"/>
                </a:ext>
              </a:extLst>
            </p:cNvPr>
            <p:cNvSpPr txBox="1"/>
            <p:nvPr/>
          </p:nvSpPr>
          <p:spPr>
            <a:xfrm>
              <a:off x="1814500" y="4115013"/>
              <a:ext cx="591600" cy="524800"/>
            </a:xfrm>
            <a:prstGeom prst="rect">
              <a:avLst/>
            </a:prstGeom>
            <a:noFill/>
            <a:ln>
              <a:noFill/>
            </a:ln>
          </p:spPr>
          <p:txBody>
            <a:bodyPr spcFirstLastPara="1" wrap="square" lIns="121900" tIns="121900" rIns="121900" bIns="121900" anchor="t" anchorCtr="0">
              <a:noAutofit/>
            </a:bodyPr>
            <a:lstStyle/>
            <a:p>
              <a:endParaRPr sz="2400" dirty="0">
                <a:latin typeface="Calibri" panose="020F0502020204030204" pitchFamily="34" charset="0"/>
                <a:cs typeface="Calibri" panose="020F0502020204030204" pitchFamily="34" charset="0"/>
              </a:endParaRPr>
            </a:p>
          </p:txBody>
        </p:sp>
      </p:grpSp>
      <p:sp>
        <p:nvSpPr>
          <p:cNvPr id="113" name="Title 1">
            <a:extLst>
              <a:ext uri="{FF2B5EF4-FFF2-40B4-BE49-F238E27FC236}">
                <a16:creationId xmlns:a16="http://schemas.microsoft.com/office/drawing/2014/main" id="{08EE2AE7-8010-C512-5046-9D45AAF11869}"/>
              </a:ext>
            </a:extLst>
          </p:cNvPr>
          <p:cNvSpPr txBox="1">
            <a:spLocks/>
          </p:cNvSpPr>
          <p:nvPr/>
        </p:nvSpPr>
        <p:spPr>
          <a:xfrm>
            <a:off x="559296" y="4974249"/>
            <a:ext cx="5132166" cy="468073"/>
          </a:xfrm>
          <a:prstGeom prst="rect">
            <a:avLst/>
          </a:prstGeom>
          <a:solidFill>
            <a:schemeClr val="bg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dirty="0">
                <a:solidFill>
                  <a:schemeClr val="bg2">
                    <a:lumMod val="50000"/>
                  </a:schemeClr>
                </a:solidFill>
                <a:latin typeface="+mn-lt"/>
              </a:rPr>
              <a:t>Probabilistic Graphical Models (PGMs)</a:t>
            </a:r>
          </a:p>
        </p:txBody>
      </p:sp>
      <p:sp>
        <p:nvSpPr>
          <p:cNvPr id="6" name="Title 1">
            <a:extLst>
              <a:ext uri="{FF2B5EF4-FFF2-40B4-BE49-F238E27FC236}">
                <a16:creationId xmlns:a16="http://schemas.microsoft.com/office/drawing/2014/main" id="{0AE1D43B-756E-4324-B1AE-5283B590C908}"/>
              </a:ext>
            </a:extLst>
          </p:cNvPr>
          <p:cNvSpPr txBox="1">
            <a:spLocks/>
          </p:cNvSpPr>
          <p:nvPr/>
        </p:nvSpPr>
        <p:spPr>
          <a:xfrm>
            <a:off x="1073870" y="480518"/>
            <a:ext cx="10515600" cy="61328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n-lt"/>
                <a:ea typeface="+mj-ea"/>
                <a:cs typeface="+mj-cs"/>
              </a:defRPr>
            </a:lvl1pPr>
          </a:lstStyle>
          <a:p>
            <a:pPr algn="ctr"/>
            <a:r>
              <a:rPr lang="en-US" sz="4000" dirty="0">
                <a:cs typeface="Gill Sans" panose="020B0502020104020203" pitchFamily="34" charset="-79"/>
              </a:rPr>
              <a:t>Two high level ideas for RCA design</a:t>
            </a:r>
          </a:p>
        </p:txBody>
      </p:sp>
      <p:sp>
        <p:nvSpPr>
          <p:cNvPr id="114" name="Title 1">
            <a:extLst>
              <a:ext uri="{FF2B5EF4-FFF2-40B4-BE49-F238E27FC236}">
                <a16:creationId xmlns:a16="http://schemas.microsoft.com/office/drawing/2014/main" id="{770C5053-8A13-81E8-626F-ADFF4DB55434}"/>
              </a:ext>
            </a:extLst>
          </p:cNvPr>
          <p:cNvSpPr txBox="1">
            <a:spLocks/>
          </p:cNvSpPr>
          <p:nvPr/>
        </p:nvSpPr>
        <p:spPr>
          <a:xfrm>
            <a:off x="6912914" y="2216625"/>
            <a:ext cx="4440886" cy="308583"/>
          </a:xfrm>
          <a:prstGeom prst="rect">
            <a:avLst/>
          </a:prstGeom>
          <a:solidFill>
            <a:schemeClr val="bg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dirty="0">
                <a:latin typeface="+mn-lt"/>
              </a:rPr>
              <a:t>Use custom training + inference to handle real world constraints</a:t>
            </a:r>
          </a:p>
        </p:txBody>
      </p:sp>
      <p:pic>
        <p:nvPicPr>
          <p:cNvPr id="118" name="Picture 117" descr="A screenshot of a computer&#10;&#10;Description automatically generated">
            <a:extLst>
              <a:ext uri="{FF2B5EF4-FFF2-40B4-BE49-F238E27FC236}">
                <a16:creationId xmlns:a16="http://schemas.microsoft.com/office/drawing/2014/main" id="{8053F947-054F-6346-52F7-B820B1DA5B96}"/>
              </a:ext>
            </a:extLst>
          </p:cNvPr>
          <p:cNvPicPr>
            <a:picLocks noChangeAspect="1"/>
          </p:cNvPicPr>
          <p:nvPr/>
        </p:nvPicPr>
        <p:blipFill rotWithShape="1">
          <a:blip r:embed="rId3"/>
          <a:srcRect l="18960" t="30338" r="24640" b="28564"/>
          <a:stretch/>
        </p:blipFill>
        <p:spPr>
          <a:xfrm>
            <a:off x="7002424" y="3421795"/>
            <a:ext cx="2768041" cy="1134573"/>
          </a:xfrm>
          <a:prstGeom prst="rect">
            <a:avLst/>
          </a:prstGeom>
        </p:spPr>
      </p:pic>
      <p:pic>
        <p:nvPicPr>
          <p:cNvPr id="121" name="Picture 120" descr="A screenshot of a computer&#10;&#10;Description automatically generated">
            <a:extLst>
              <a:ext uri="{FF2B5EF4-FFF2-40B4-BE49-F238E27FC236}">
                <a16:creationId xmlns:a16="http://schemas.microsoft.com/office/drawing/2014/main" id="{A6C1BA9D-8A68-C6B7-E8DE-2E31411FD8B0}"/>
              </a:ext>
            </a:extLst>
          </p:cNvPr>
          <p:cNvPicPr>
            <a:picLocks noChangeAspect="1"/>
          </p:cNvPicPr>
          <p:nvPr/>
        </p:nvPicPr>
        <p:blipFill rotWithShape="1">
          <a:blip r:embed="rId4"/>
          <a:srcRect l="35271" t="32623" r="42418" b="26373"/>
          <a:stretch/>
        </p:blipFill>
        <p:spPr>
          <a:xfrm>
            <a:off x="9901534" y="3326345"/>
            <a:ext cx="1220050" cy="1261290"/>
          </a:xfrm>
          <a:prstGeom prst="rect">
            <a:avLst/>
          </a:prstGeom>
        </p:spPr>
      </p:pic>
      <p:sp>
        <p:nvSpPr>
          <p:cNvPr id="122" name="Title 1">
            <a:extLst>
              <a:ext uri="{FF2B5EF4-FFF2-40B4-BE49-F238E27FC236}">
                <a16:creationId xmlns:a16="http://schemas.microsoft.com/office/drawing/2014/main" id="{EBEE054A-7E4E-EBAD-3F11-DAC63E06F3E3}"/>
              </a:ext>
            </a:extLst>
          </p:cNvPr>
          <p:cNvSpPr txBox="1">
            <a:spLocks/>
          </p:cNvSpPr>
          <p:nvPr/>
        </p:nvSpPr>
        <p:spPr>
          <a:xfrm>
            <a:off x="6912914" y="4972461"/>
            <a:ext cx="4032654" cy="468073"/>
          </a:xfrm>
          <a:prstGeom prst="rect">
            <a:avLst/>
          </a:prstGeom>
          <a:solidFill>
            <a:schemeClr val="bg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dirty="0">
                <a:solidFill>
                  <a:schemeClr val="bg2">
                    <a:lumMod val="50000"/>
                  </a:schemeClr>
                </a:solidFill>
                <a:latin typeface="+mn-lt"/>
              </a:rPr>
              <a:t>Algorithmic innovations</a:t>
            </a:r>
          </a:p>
        </p:txBody>
      </p:sp>
    </p:spTree>
    <p:extLst>
      <p:ext uri="{BB962C8B-B14F-4D97-AF65-F5344CB8AC3E}">
        <p14:creationId xmlns:p14="http://schemas.microsoft.com/office/powerpoint/2010/main" val="159720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3" grpId="0" animBg="1"/>
      <p:bldP spid="114" grpId="0" animBg="1"/>
      <p:bldP spid="122"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996B52D0-A316-3EE1-CCA6-7DCEE036C94B}"/>
              </a:ext>
            </a:extLst>
          </p:cNvPr>
          <p:cNvSpPr txBox="1"/>
          <p:nvPr/>
        </p:nvSpPr>
        <p:spPr>
          <a:xfrm>
            <a:off x="4080419" y="3303365"/>
            <a:ext cx="7624515" cy="430887"/>
          </a:xfrm>
          <a:prstGeom prst="rect">
            <a:avLst/>
          </a:prstGeom>
          <a:noFill/>
        </p:spPr>
        <p:txBody>
          <a:bodyPr wrap="square" rtlCol="0">
            <a:spAutoFit/>
          </a:bodyPr>
          <a:lstStyle/>
          <a:p>
            <a:r>
              <a:rPr lang="en-US" sz="2200" dirty="0">
                <a:solidFill>
                  <a:schemeClr val="accent2">
                    <a:lumMod val="75000"/>
                  </a:schemeClr>
                </a:solidFill>
                <a:cs typeface="Gill Sans" panose="020B0502020104020203" pitchFamily="34" charset="-79"/>
              </a:rPr>
              <a:t>Flock</a:t>
            </a:r>
            <a:r>
              <a:rPr lang="en-US" sz="2200" dirty="0">
                <a:solidFill>
                  <a:schemeClr val="tx1">
                    <a:lumMod val="50000"/>
                    <a:lumOff val="50000"/>
                  </a:schemeClr>
                </a:solidFill>
                <a:cs typeface="Gill Sans" panose="020B0502020104020203" pitchFamily="34" charset="-79"/>
              </a:rPr>
              <a:t>:</a:t>
            </a:r>
            <a:r>
              <a:rPr lang="en-US" sz="2200" dirty="0">
                <a:solidFill>
                  <a:schemeClr val="accent2">
                    <a:lumMod val="50000"/>
                  </a:schemeClr>
                </a:solidFill>
                <a:cs typeface="Gill Sans" panose="020B0502020104020203" pitchFamily="34" charset="-79"/>
              </a:rPr>
              <a:t> </a:t>
            </a:r>
            <a:r>
              <a:rPr lang="en-US" sz="2200" dirty="0">
                <a:cs typeface="Gill Sans" panose="020B0502020104020203" pitchFamily="34" charset="-79"/>
              </a:rPr>
              <a:t>Localize gray failures in large datacenter networks</a:t>
            </a:r>
          </a:p>
        </p:txBody>
      </p:sp>
      <p:sp>
        <p:nvSpPr>
          <p:cNvPr id="41" name="Title 1">
            <a:extLst>
              <a:ext uri="{FF2B5EF4-FFF2-40B4-BE49-F238E27FC236}">
                <a16:creationId xmlns:a16="http://schemas.microsoft.com/office/drawing/2014/main" id="{19753911-DDBF-DC3B-E246-3AFB8FEDA89E}"/>
              </a:ext>
            </a:extLst>
          </p:cNvPr>
          <p:cNvSpPr txBox="1">
            <a:spLocks/>
          </p:cNvSpPr>
          <p:nvPr/>
        </p:nvSpPr>
        <p:spPr>
          <a:xfrm>
            <a:off x="4090396" y="1025046"/>
            <a:ext cx="8016952" cy="9096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200" dirty="0">
                <a:solidFill>
                  <a:schemeClr val="accent2">
                    <a:lumMod val="75000"/>
                  </a:schemeClr>
                </a:solidFill>
                <a:latin typeface="+mn-lt"/>
                <a:cs typeface="Gill Sans" panose="020B0502020104020203" pitchFamily="34" charset="-79"/>
              </a:rPr>
              <a:t>Murphy</a:t>
            </a:r>
            <a:r>
              <a:rPr lang="en-US" sz="2200" dirty="0">
                <a:solidFill>
                  <a:schemeClr val="tx1">
                    <a:lumMod val="50000"/>
                    <a:lumOff val="50000"/>
                  </a:schemeClr>
                </a:solidFill>
                <a:latin typeface="+mn-lt"/>
                <a:cs typeface="Gill Sans" panose="020B0502020104020203" pitchFamily="34" charset="-79"/>
              </a:rPr>
              <a:t>: </a:t>
            </a:r>
            <a:r>
              <a:rPr lang="en-US" sz="2200" dirty="0">
                <a:latin typeface="+mn-lt"/>
                <a:cs typeface="Gill Sans" panose="020B0502020104020203" pitchFamily="34" charset="-79"/>
              </a:rPr>
              <a:t>Performance diagnosis in distributed cloud applications </a:t>
            </a:r>
          </a:p>
        </p:txBody>
      </p:sp>
      <p:sp>
        <p:nvSpPr>
          <p:cNvPr id="26" name="Title 1">
            <a:extLst>
              <a:ext uri="{FF2B5EF4-FFF2-40B4-BE49-F238E27FC236}">
                <a16:creationId xmlns:a16="http://schemas.microsoft.com/office/drawing/2014/main" id="{795F3C78-EC82-624F-B210-EEBF69599FB3}"/>
              </a:ext>
            </a:extLst>
          </p:cNvPr>
          <p:cNvSpPr txBox="1">
            <a:spLocks/>
          </p:cNvSpPr>
          <p:nvPr/>
        </p:nvSpPr>
        <p:spPr>
          <a:xfrm>
            <a:off x="4080419" y="4860663"/>
            <a:ext cx="7336270" cy="9096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200" dirty="0" err="1">
                <a:solidFill>
                  <a:schemeClr val="accent2">
                    <a:lumMod val="75000"/>
                  </a:schemeClr>
                </a:solidFill>
                <a:latin typeface="+mn-lt"/>
                <a:cs typeface="Gill Sans" panose="020B0502020104020203" pitchFamily="34" charset="-79"/>
              </a:rPr>
              <a:t>FaultFerence</a:t>
            </a:r>
            <a:r>
              <a:rPr lang="en-US" sz="2200" dirty="0">
                <a:solidFill>
                  <a:schemeClr val="tx1">
                    <a:lumMod val="50000"/>
                    <a:lumOff val="50000"/>
                  </a:schemeClr>
                </a:solidFill>
                <a:latin typeface="+mn-lt"/>
                <a:cs typeface="Gill Sans" panose="020B0502020104020203" pitchFamily="34" charset="-79"/>
              </a:rPr>
              <a:t>: </a:t>
            </a:r>
            <a:r>
              <a:rPr lang="en-US" sz="2200" dirty="0">
                <a:latin typeface="+mn-lt"/>
                <a:cs typeface="Gill Sans" panose="020B0502020104020203" pitchFamily="34" charset="-79"/>
              </a:rPr>
              <a:t>Diagnosing gray failures via micro-changes</a:t>
            </a:r>
          </a:p>
        </p:txBody>
      </p:sp>
      <p:sp>
        <p:nvSpPr>
          <p:cNvPr id="3" name="TextBox 2">
            <a:extLst>
              <a:ext uri="{FF2B5EF4-FFF2-40B4-BE49-F238E27FC236}">
                <a16:creationId xmlns:a16="http://schemas.microsoft.com/office/drawing/2014/main" id="{30D010D2-30DD-7AE9-3F3C-A887044AE861}"/>
              </a:ext>
            </a:extLst>
          </p:cNvPr>
          <p:cNvSpPr txBox="1"/>
          <p:nvPr/>
        </p:nvSpPr>
        <p:spPr>
          <a:xfrm>
            <a:off x="4121530" y="3657927"/>
            <a:ext cx="2276258" cy="369332"/>
          </a:xfrm>
          <a:prstGeom prst="rect">
            <a:avLst/>
          </a:prstGeom>
          <a:noFill/>
        </p:spPr>
        <p:txBody>
          <a:bodyPr wrap="square" rtlCol="0">
            <a:spAutoFit/>
          </a:bodyPr>
          <a:lstStyle/>
          <a:p>
            <a:r>
              <a:rPr lang="en-US" dirty="0">
                <a:cs typeface="Gill Sans" panose="020B0502020104020203" pitchFamily="34" charset="-79"/>
              </a:rPr>
              <a:t>ACM </a:t>
            </a:r>
            <a:r>
              <a:rPr lang="en-US" dirty="0" err="1">
                <a:cs typeface="Gill Sans" panose="020B0502020104020203" pitchFamily="34" charset="-79"/>
              </a:rPr>
              <a:t>CoNext</a:t>
            </a:r>
            <a:r>
              <a:rPr lang="en-US" dirty="0">
                <a:cs typeface="Gill Sans" panose="020B0502020104020203" pitchFamily="34" charset="-79"/>
              </a:rPr>
              <a:t> 2023</a:t>
            </a:r>
          </a:p>
        </p:txBody>
      </p:sp>
      <p:sp>
        <p:nvSpPr>
          <p:cNvPr id="25" name="TextBox 24">
            <a:extLst>
              <a:ext uri="{FF2B5EF4-FFF2-40B4-BE49-F238E27FC236}">
                <a16:creationId xmlns:a16="http://schemas.microsoft.com/office/drawing/2014/main" id="{B639C8B3-9C95-B5DE-258B-B8B77A597E67}"/>
              </a:ext>
            </a:extLst>
          </p:cNvPr>
          <p:cNvSpPr txBox="1"/>
          <p:nvPr/>
        </p:nvSpPr>
        <p:spPr>
          <a:xfrm>
            <a:off x="4058114" y="1704208"/>
            <a:ext cx="2403090" cy="369332"/>
          </a:xfrm>
          <a:prstGeom prst="rect">
            <a:avLst/>
          </a:prstGeom>
          <a:noFill/>
        </p:spPr>
        <p:txBody>
          <a:bodyPr wrap="square" rtlCol="0">
            <a:spAutoFit/>
          </a:bodyPr>
          <a:lstStyle/>
          <a:p>
            <a:r>
              <a:rPr lang="en-US" dirty="0">
                <a:cs typeface="Gill Sans" panose="020B0502020104020203" pitchFamily="34" charset="-79"/>
              </a:rPr>
              <a:t>ACM SIGCOMM 2023</a:t>
            </a:r>
          </a:p>
        </p:txBody>
      </p:sp>
      <p:sp>
        <p:nvSpPr>
          <p:cNvPr id="27" name="TextBox 26">
            <a:extLst>
              <a:ext uri="{FF2B5EF4-FFF2-40B4-BE49-F238E27FC236}">
                <a16:creationId xmlns:a16="http://schemas.microsoft.com/office/drawing/2014/main" id="{FDE349DF-34E0-3AE3-E5E7-A5335D2305CA}"/>
              </a:ext>
            </a:extLst>
          </p:cNvPr>
          <p:cNvSpPr txBox="1"/>
          <p:nvPr/>
        </p:nvSpPr>
        <p:spPr>
          <a:xfrm>
            <a:off x="4090396" y="5488620"/>
            <a:ext cx="3151652" cy="369332"/>
          </a:xfrm>
          <a:prstGeom prst="rect">
            <a:avLst/>
          </a:prstGeom>
          <a:noFill/>
        </p:spPr>
        <p:txBody>
          <a:bodyPr wrap="square" rtlCol="0">
            <a:spAutoFit/>
          </a:bodyPr>
          <a:lstStyle/>
          <a:p>
            <a:r>
              <a:rPr lang="en-US" dirty="0">
                <a:cs typeface="Gill Sans" panose="020B0502020104020203" pitchFamily="34" charset="-79"/>
              </a:rPr>
              <a:t>In the works</a:t>
            </a:r>
          </a:p>
        </p:txBody>
      </p:sp>
      <p:sp>
        <p:nvSpPr>
          <p:cNvPr id="28" name="Slide Number Placeholder 27">
            <a:extLst>
              <a:ext uri="{FF2B5EF4-FFF2-40B4-BE49-F238E27FC236}">
                <a16:creationId xmlns:a16="http://schemas.microsoft.com/office/drawing/2014/main" id="{76ABCC79-09D9-C66A-E05C-74710DC9E7B1}"/>
              </a:ext>
            </a:extLst>
          </p:cNvPr>
          <p:cNvSpPr>
            <a:spLocks noGrp="1"/>
          </p:cNvSpPr>
          <p:nvPr>
            <p:ph type="sldNum" sz="quarter" idx="12"/>
          </p:nvPr>
        </p:nvSpPr>
        <p:spPr/>
        <p:txBody>
          <a:bodyPr/>
          <a:lstStyle/>
          <a:p>
            <a:fld id="{078ED684-E1A4-0343-8670-8594C227EEC7}" type="slidenum">
              <a:rPr lang="en-US" smtClean="0"/>
              <a:t>12</a:t>
            </a:fld>
            <a:endParaRPr lang="en-US" dirty="0"/>
          </a:p>
        </p:txBody>
      </p:sp>
      <p:pic>
        <p:nvPicPr>
          <p:cNvPr id="30" name="Google Shape;796;p44">
            <a:extLst>
              <a:ext uri="{FF2B5EF4-FFF2-40B4-BE49-F238E27FC236}">
                <a16:creationId xmlns:a16="http://schemas.microsoft.com/office/drawing/2014/main" id="{3D918891-FA99-D530-8CBF-B90A5C9E7564}"/>
              </a:ext>
            </a:extLst>
          </p:cNvPr>
          <p:cNvPicPr preferRelativeResize="0"/>
          <p:nvPr/>
        </p:nvPicPr>
        <p:blipFill>
          <a:blip r:embed="rId3">
            <a:alphaModFix/>
          </a:blip>
          <a:stretch>
            <a:fillRect/>
          </a:stretch>
        </p:blipFill>
        <p:spPr>
          <a:xfrm>
            <a:off x="1388212" y="3134463"/>
            <a:ext cx="2060333" cy="1107867"/>
          </a:xfrm>
          <a:prstGeom prst="rect">
            <a:avLst/>
          </a:prstGeom>
          <a:noFill/>
          <a:ln>
            <a:noFill/>
          </a:ln>
        </p:spPr>
      </p:pic>
      <p:grpSp>
        <p:nvGrpSpPr>
          <p:cNvPr id="31" name="Group 30">
            <a:extLst>
              <a:ext uri="{FF2B5EF4-FFF2-40B4-BE49-F238E27FC236}">
                <a16:creationId xmlns:a16="http://schemas.microsoft.com/office/drawing/2014/main" id="{F4E0D7FD-388D-74A8-7269-44568357F3C3}"/>
              </a:ext>
            </a:extLst>
          </p:cNvPr>
          <p:cNvGrpSpPr/>
          <p:nvPr/>
        </p:nvGrpSpPr>
        <p:grpSpPr>
          <a:xfrm>
            <a:off x="1416577" y="1256502"/>
            <a:ext cx="1920996" cy="1180793"/>
            <a:chOff x="5451076" y="3293706"/>
            <a:chExt cx="4610211" cy="2816965"/>
          </a:xfrm>
        </p:grpSpPr>
        <p:cxnSp>
          <p:nvCxnSpPr>
            <p:cNvPr id="32" name="Straight Arrow Connector 31">
              <a:extLst>
                <a:ext uri="{FF2B5EF4-FFF2-40B4-BE49-F238E27FC236}">
                  <a16:creationId xmlns:a16="http://schemas.microsoft.com/office/drawing/2014/main" id="{B6C6A38D-4909-457E-535B-CE24A53DD6A1}"/>
                </a:ext>
              </a:extLst>
            </p:cNvPr>
            <p:cNvCxnSpPr>
              <a:cxnSpLocks/>
              <a:stCxn id="91" idx="3"/>
              <a:endCxn id="94" idx="7"/>
            </p:cNvCxnSpPr>
            <p:nvPr/>
          </p:nvCxnSpPr>
          <p:spPr bwMode="gray">
            <a:xfrm flipH="1">
              <a:off x="9384575" y="5378075"/>
              <a:ext cx="132035" cy="54360"/>
            </a:xfrm>
            <a:prstGeom prst="straightConnector1">
              <a:avLst/>
            </a:prstGeom>
            <a:ln w="317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sp>
          <p:nvSpPr>
            <p:cNvPr id="33" name="Rounded Rectangle 32">
              <a:extLst>
                <a:ext uri="{FF2B5EF4-FFF2-40B4-BE49-F238E27FC236}">
                  <a16:creationId xmlns:a16="http://schemas.microsoft.com/office/drawing/2014/main" id="{4A99F269-5321-0949-6CF9-A084A0823EED}"/>
                </a:ext>
              </a:extLst>
            </p:cNvPr>
            <p:cNvSpPr/>
            <p:nvPr/>
          </p:nvSpPr>
          <p:spPr>
            <a:xfrm>
              <a:off x="8925898" y="3555040"/>
              <a:ext cx="902786" cy="1054215"/>
            </a:xfrm>
            <a:prstGeom prst="roundRect">
              <a:avLst/>
            </a:prstGeom>
            <a:solidFill>
              <a:srgbClr val="0070C0">
                <a:alpha val="4000"/>
              </a:srgbClr>
            </a:solidFill>
            <a:ln w="25400">
              <a:noFill/>
              <a:miter lim="800000"/>
            </a:ln>
            <a:effectLst>
              <a:softEdge rad="63500"/>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 dirty="0">
                <a:solidFill>
                  <a:schemeClr val="bg1"/>
                </a:solidFill>
              </a:endParaRPr>
            </a:p>
          </p:txBody>
        </p:sp>
        <p:sp>
          <p:nvSpPr>
            <p:cNvPr id="34" name="Rounded Rectangle 33">
              <a:extLst>
                <a:ext uri="{FF2B5EF4-FFF2-40B4-BE49-F238E27FC236}">
                  <a16:creationId xmlns:a16="http://schemas.microsoft.com/office/drawing/2014/main" id="{2B7594F0-DC7B-B0FC-03B7-2DB299580511}"/>
                </a:ext>
              </a:extLst>
            </p:cNvPr>
            <p:cNvSpPr/>
            <p:nvPr/>
          </p:nvSpPr>
          <p:spPr>
            <a:xfrm>
              <a:off x="7283467" y="4964941"/>
              <a:ext cx="783709" cy="1145730"/>
            </a:xfrm>
            <a:prstGeom prst="roundRect">
              <a:avLst/>
            </a:prstGeom>
            <a:solidFill>
              <a:srgbClr val="0070C0">
                <a:alpha val="4000"/>
              </a:srgbClr>
            </a:solidFill>
            <a:ln w="25400">
              <a:noFill/>
              <a:miter lim="800000"/>
            </a:ln>
            <a:effectLst>
              <a:softEdge rad="63500"/>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 dirty="0">
                <a:solidFill>
                  <a:schemeClr val="bg1"/>
                </a:solidFill>
              </a:endParaRPr>
            </a:p>
          </p:txBody>
        </p:sp>
        <p:cxnSp>
          <p:nvCxnSpPr>
            <p:cNvPr id="35" name="Straight Arrow Connector 34">
              <a:extLst>
                <a:ext uri="{FF2B5EF4-FFF2-40B4-BE49-F238E27FC236}">
                  <a16:creationId xmlns:a16="http://schemas.microsoft.com/office/drawing/2014/main" id="{5FFC0DD4-4C4B-A0A3-4963-5100BC6A8034}"/>
                </a:ext>
              </a:extLst>
            </p:cNvPr>
            <p:cNvCxnSpPr>
              <a:cxnSpLocks/>
            </p:cNvCxnSpPr>
            <p:nvPr/>
          </p:nvCxnSpPr>
          <p:spPr bwMode="gray">
            <a:xfrm flipH="1" flipV="1">
              <a:off x="8240990" y="3746518"/>
              <a:ext cx="858488" cy="1685938"/>
            </a:xfrm>
            <a:prstGeom prst="straightConnector1">
              <a:avLst/>
            </a:prstGeom>
            <a:ln w="317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0CF628D4-A0C2-E594-ECF9-0214ABD7441A}"/>
                </a:ext>
              </a:extLst>
            </p:cNvPr>
            <p:cNvCxnSpPr>
              <a:cxnSpLocks/>
            </p:cNvCxnSpPr>
            <p:nvPr/>
          </p:nvCxnSpPr>
          <p:spPr bwMode="gray">
            <a:xfrm flipV="1">
              <a:off x="7678923" y="3761121"/>
              <a:ext cx="562068" cy="1916396"/>
            </a:xfrm>
            <a:prstGeom prst="straightConnector1">
              <a:avLst/>
            </a:prstGeom>
            <a:ln w="317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8662D4B2-45B2-C722-EECB-6658195F4018}"/>
                </a:ext>
              </a:extLst>
            </p:cNvPr>
            <p:cNvCxnSpPr>
              <a:cxnSpLocks/>
            </p:cNvCxnSpPr>
            <p:nvPr/>
          </p:nvCxnSpPr>
          <p:spPr bwMode="gray">
            <a:xfrm>
              <a:off x="5770902" y="4607670"/>
              <a:ext cx="342616" cy="282641"/>
            </a:xfrm>
            <a:prstGeom prst="straightConnector1">
              <a:avLst/>
            </a:prstGeom>
            <a:ln w="317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3188A0B7-80C2-55E4-68A6-770EE0ACF94D}"/>
                </a:ext>
              </a:extLst>
            </p:cNvPr>
            <p:cNvCxnSpPr>
              <a:cxnSpLocks/>
            </p:cNvCxnSpPr>
            <p:nvPr/>
          </p:nvCxnSpPr>
          <p:spPr bwMode="gray">
            <a:xfrm flipH="1" flipV="1">
              <a:off x="6330967" y="4880676"/>
              <a:ext cx="440784" cy="45524"/>
            </a:xfrm>
            <a:prstGeom prst="straightConnector1">
              <a:avLst/>
            </a:prstGeom>
            <a:ln w="31750">
              <a:solidFill>
                <a:schemeClr val="bg2">
                  <a:lumMod val="75000"/>
                  <a:alpha val="78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2D1961BA-1963-50FE-D3BD-DCFE7EEB7F65}"/>
                </a:ext>
              </a:extLst>
            </p:cNvPr>
            <p:cNvCxnSpPr>
              <a:cxnSpLocks/>
            </p:cNvCxnSpPr>
            <p:nvPr/>
          </p:nvCxnSpPr>
          <p:spPr bwMode="gray">
            <a:xfrm>
              <a:off x="7024183" y="4882144"/>
              <a:ext cx="357330" cy="3220"/>
            </a:xfrm>
            <a:prstGeom prst="straightConnector1">
              <a:avLst/>
            </a:prstGeom>
            <a:ln w="31750">
              <a:solidFill>
                <a:schemeClr val="bg2">
                  <a:lumMod val="75000"/>
                  <a:alpha val="78000"/>
                </a:schemeClr>
              </a:solidFill>
              <a:miter lim="800000"/>
              <a:headEnd type="none" w="sm" len="sm"/>
              <a:tailEnd type="none" w="med" len="med"/>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38243DE3-D0F2-BA73-BAD2-90A4D3B1B7C9}"/>
                </a:ext>
              </a:extLst>
            </p:cNvPr>
            <p:cNvCxnSpPr>
              <a:cxnSpLocks/>
            </p:cNvCxnSpPr>
            <p:nvPr/>
          </p:nvCxnSpPr>
          <p:spPr bwMode="gray">
            <a:xfrm>
              <a:off x="8478483" y="4882144"/>
              <a:ext cx="546366" cy="1669"/>
            </a:xfrm>
            <a:prstGeom prst="straightConnector1">
              <a:avLst/>
            </a:prstGeom>
            <a:ln w="31750">
              <a:solidFill>
                <a:schemeClr val="bg2">
                  <a:lumMod val="75000"/>
                  <a:alpha val="78000"/>
                </a:schemeClr>
              </a:solidFill>
              <a:miter lim="800000"/>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0948759A-212E-9CE8-425C-663A391ECC25}"/>
                </a:ext>
              </a:extLst>
            </p:cNvPr>
            <p:cNvCxnSpPr>
              <a:cxnSpLocks/>
              <a:stCxn id="94" idx="0"/>
              <a:endCxn id="83" idx="4"/>
            </p:cNvCxnSpPr>
            <p:nvPr/>
          </p:nvCxnSpPr>
          <p:spPr bwMode="gray">
            <a:xfrm flipH="1" flipV="1">
              <a:off x="9252369" y="5092658"/>
              <a:ext cx="2650" cy="284189"/>
            </a:xfrm>
            <a:prstGeom prst="straightConnector1">
              <a:avLst/>
            </a:prstGeom>
            <a:ln w="317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514F409A-4DF6-0B8A-4320-43503B97F9E3}"/>
                </a:ext>
              </a:extLst>
            </p:cNvPr>
            <p:cNvCxnSpPr>
              <a:cxnSpLocks/>
            </p:cNvCxnSpPr>
            <p:nvPr/>
          </p:nvCxnSpPr>
          <p:spPr bwMode="gray">
            <a:xfrm flipV="1">
              <a:off x="7802884" y="4882144"/>
              <a:ext cx="309190" cy="3220"/>
            </a:xfrm>
            <a:prstGeom prst="straightConnector1">
              <a:avLst/>
            </a:prstGeom>
            <a:ln w="31750">
              <a:solidFill>
                <a:schemeClr val="bg2">
                  <a:lumMod val="75000"/>
                  <a:alpha val="78000"/>
                </a:schemeClr>
              </a:solidFill>
              <a:miter lim="800000"/>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A1335B1A-0C1E-FF72-EE28-A3CD275BED0D}"/>
                </a:ext>
              </a:extLst>
            </p:cNvPr>
            <p:cNvCxnSpPr>
              <a:cxnSpLocks/>
            </p:cNvCxnSpPr>
            <p:nvPr/>
          </p:nvCxnSpPr>
          <p:spPr bwMode="gray">
            <a:xfrm>
              <a:off x="8456864" y="4371533"/>
              <a:ext cx="547401" cy="18441"/>
            </a:xfrm>
            <a:prstGeom prst="straightConnector1">
              <a:avLst/>
            </a:prstGeom>
            <a:ln w="31750">
              <a:solidFill>
                <a:schemeClr val="bg2">
                  <a:lumMod val="75000"/>
                  <a:alpha val="78000"/>
                </a:schemeClr>
              </a:solidFill>
              <a:miter lim="800000"/>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D094FE81-2CC6-1A7B-AE64-24FA2654F81C}"/>
                </a:ext>
              </a:extLst>
            </p:cNvPr>
            <p:cNvCxnSpPr>
              <a:cxnSpLocks/>
              <a:endCxn id="76" idx="2"/>
            </p:cNvCxnSpPr>
            <p:nvPr/>
          </p:nvCxnSpPr>
          <p:spPr bwMode="gray">
            <a:xfrm>
              <a:off x="7813920" y="5542920"/>
              <a:ext cx="148161" cy="43145"/>
            </a:xfrm>
            <a:prstGeom prst="straightConnector1">
              <a:avLst/>
            </a:prstGeom>
            <a:ln w="317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F38218D7-5FC9-2525-DAC1-CC4BD147E722}"/>
                </a:ext>
              </a:extLst>
            </p:cNvPr>
            <p:cNvCxnSpPr>
              <a:cxnSpLocks/>
            </p:cNvCxnSpPr>
            <p:nvPr/>
          </p:nvCxnSpPr>
          <p:spPr bwMode="gray">
            <a:xfrm flipH="1">
              <a:off x="7592199" y="4382673"/>
              <a:ext cx="675862" cy="507638"/>
            </a:xfrm>
            <a:prstGeom prst="straightConnector1">
              <a:avLst/>
            </a:prstGeom>
            <a:ln w="31750">
              <a:solidFill>
                <a:schemeClr val="bg2">
                  <a:lumMod val="75000"/>
                  <a:alpha val="78000"/>
                </a:schemeClr>
              </a:solidFill>
              <a:miter lim="800000"/>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D8D30603-A129-E405-2B80-B08CF4A9A0BE}"/>
                </a:ext>
              </a:extLst>
            </p:cNvPr>
            <p:cNvCxnSpPr>
              <a:cxnSpLocks/>
              <a:endCxn id="100" idx="0"/>
            </p:cNvCxnSpPr>
            <p:nvPr/>
          </p:nvCxnSpPr>
          <p:spPr bwMode="gray">
            <a:xfrm>
              <a:off x="9287919" y="3803690"/>
              <a:ext cx="316478" cy="151162"/>
            </a:xfrm>
            <a:prstGeom prst="straightConnector1">
              <a:avLst/>
            </a:prstGeom>
            <a:ln w="317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353539ED-8184-32EB-57F5-AD39B3D28360}"/>
                </a:ext>
              </a:extLst>
            </p:cNvPr>
            <p:cNvCxnSpPr>
              <a:cxnSpLocks/>
              <a:stCxn id="89" idx="1"/>
            </p:cNvCxnSpPr>
            <p:nvPr/>
          </p:nvCxnSpPr>
          <p:spPr bwMode="gray">
            <a:xfrm flipV="1">
              <a:off x="5927471" y="5028354"/>
              <a:ext cx="85464" cy="84953"/>
            </a:xfrm>
            <a:prstGeom prst="straightConnector1">
              <a:avLst/>
            </a:prstGeom>
            <a:ln w="317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EF33037E-8011-43C1-5D3B-50FDB95D7063}"/>
                </a:ext>
              </a:extLst>
            </p:cNvPr>
            <p:cNvCxnSpPr>
              <a:cxnSpLocks/>
            </p:cNvCxnSpPr>
            <p:nvPr/>
          </p:nvCxnSpPr>
          <p:spPr bwMode="gray">
            <a:xfrm flipH="1">
              <a:off x="5769240" y="4809333"/>
              <a:ext cx="1712" cy="242377"/>
            </a:xfrm>
            <a:prstGeom prst="straightConnector1">
              <a:avLst/>
            </a:prstGeom>
            <a:ln w="317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8DD98EE6-BC87-B431-AEAA-DBFBEB9BA7D7}"/>
                </a:ext>
              </a:extLst>
            </p:cNvPr>
            <p:cNvCxnSpPr>
              <a:cxnSpLocks/>
              <a:stCxn id="93" idx="1"/>
            </p:cNvCxnSpPr>
            <p:nvPr/>
          </p:nvCxnSpPr>
          <p:spPr bwMode="gray">
            <a:xfrm flipV="1">
              <a:off x="7392631" y="5039753"/>
              <a:ext cx="76584" cy="77336"/>
            </a:xfrm>
            <a:prstGeom prst="straightConnector1">
              <a:avLst/>
            </a:prstGeom>
            <a:ln w="317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30913F20-2592-146B-3B07-9DCB4600EC09}"/>
                </a:ext>
              </a:extLst>
            </p:cNvPr>
            <p:cNvCxnSpPr>
              <a:cxnSpLocks/>
              <a:endCxn id="93" idx="7"/>
            </p:cNvCxnSpPr>
            <p:nvPr/>
          </p:nvCxnSpPr>
          <p:spPr bwMode="gray">
            <a:xfrm flipH="1" flipV="1">
              <a:off x="7430209" y="5382753"/>
              <a:ext cx="72173" cy="22919"/>
            </a:xfrm>
            <a:prstGeom prst="straightConnector1">
              <a:avLst/>
            </a:prstGeom>
            <a:ln w="317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F517BF8C-6DBE-12B0-AAB4-F9F166F162AC}"/>
                </a:ext>
              </a:extLst>
            </p:cNvPr>
            <p:cNvCxnSpPr>
              <a:cxnSpLocks/>
            </p:cNvCxnSpPr>
            <p:nvPr/>
          </p:nvCxnSpPr>
          <p:spPr bwMode="gray">
            <a:xfrm flipH="1" flipV="1">
              <a:off x="7592199" y="5103703"/>
              <a:ext cx="14227" cy="247606"/>
            </a:xfrm>
            <a:prstGeom prst="straightConnector1">
              <a:avLst/>
            </a:prstGeom>
            <a:ln w="317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A96D7911-0208-C90A-049D-2DDBECE2957A}"/>
                </a:ext>
              </a:extLst>
            </p:cNvPr>
            <p:cNvCxnSpPr>
              <a:cxnSpLocks/>
            </p:cNvCxnSpPr>
            <p:nvPr/>
          </p:nvCxnSpPr>
          <p:spPr bwMode="gray">
            <a:xfrm flipV="1">
              <a:off x="5903390" y="3746518"/>
              <a:ext cx="2307037" cy="737622"/>
            </a:xfrm>
            <a:prstGeom prst="straightConnector1">
              <a:avLst/>
            </a:prstGeom>
            <a:ln w="317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DC8A4283-68E4-5AE0-C4F8-EBB416731ED0}"/>
                </a:ext>
              </a:extLst>
            </p:cNvPr>
            <p:cNvCxnSpPr>
              <a:cxnSpLocks/>
            </p:cNvCxnSpPr>
            <p:nvPr/>
          </p:nvCxnSpPr>
          <p:spPr bwMode="gray">
            <a:xfrm flipV="1">
              <a:off x="9229026" y="4014108"/>
              <a:ext cx="409660" cy="421175"/>
            </a:xfrm>
            <a:prstGeom prst="straightConnector1">
              <a:avLst/>
            </a:prstGeom>
            <a:ln w="317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2C61B355-C6EA-2345-40A6-E7A99D64805B}"/>
                </a:ext>
              </a:extLst>
            </p:cNvPr>
            <p:cNvCxnSpPr>
              <a:cxnSpLocks/>
            </p:cNvCxnSpPr>
            <p:nvPr/>
          </p:nvCxnSpPr>
          <p:spPr bwMode="gray">
            <a:xfrm flipH="1" flipV="1">
              <a:off x="9252369" y="4890311"/>
              <a:ext cx="278529" cy="336625"/>
            </a:xfrm>
            <a:prstGeom prst="straightConnector1">
              <a:avLst/>
            </a:prstGeom>
            <a:ln w="317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6D1281B9-C436-32F0-F0F0-BD9A7F306A58}"/>
                </a:ext>
              </a:extLst>
            </p:cNvPr>
            <p:cNvCxnSpPr>
              <a:cxnSpLocks/>
            </p:cNvCxnSpPr>
            <p:nvPr/>
          </p:nvCxnSpPr>
          <p:spPr bwMode="gray">
            <a:xfrm flipH="1" flipV="1">
              <a:off x="8422239" y="3746518"/>
              <a:ext cx="597588" cy="25987"/>
            </a:xfrm>
            <a:prstGeom prst="straightConnector1">
              <a:avLst/>
            </a:prstGeom>
            <a:ln w="317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82BF818B-11C2-BFB2-F2B0-6506DE4E833E}"/>
                </a:ext>
              </a:extLst>
            </p:cNvPr>
            <p:cNvCxnSpPr>
              <a:cxnSpLocks/>
              <a:stCxn id="84" idx="0"/>
              <a:endCxn id="95" idx="4"/>
            </p:cNvCxnSpPr>
            <p:nvPr/>
          </p:nvCxnSpPr>
          <p:spPr bwMode="gray">
            <a:xfrm flipH="1" flipV="1">
              <a:off x="9229026" y="3962365"/>
              <a:ext cx="2758" cy="218763"/>
            </a:xfrm>
            <a:prstGeom prst="straightConnector1">
              <a:avLst/>
            </a:prstGeom>
            <a:ln w="317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15780B1D-F167-8533-2C00-200E32549996}"/>
                </a:ext>
              </a:extLst>
            </p:cNvPr>
            <p:cNvCxnSpPr>
              <a:cxnSpLocks/>
            </p:cNvCxnSpPr>
            <p:nvPr/>
          </p:nvCxnSpPr>
          <p:spPr bwMode="gray">
            <a:xfrm flipV="1">
              <a:off x="9229024" y="3293706"/>
              <a:ext cx="198876" cy="288938"/>
            </a:xfrm>
            <a:prstGeom prst="straightConnector1">
              <a:avLst/>
            </a:prstGeom>
            <a:ln w="317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B7A9CA24-CFE4-F8D6-66DD-E1686E69C17F}"/>
                </a:ext>
              </a:extLst>
            </p:cNvPr>
            <p:cNvCxnSpPr>
              <a:cxnSpLocks/>
            </p:cNvCxnSpPr>
            <p:nvPr/>
          </p:nvCxnSpPr>
          <p:spPr bwMode="gray">
            <a:xfrm>
              <a:off x="9412229" y="5566707"/>
              <a:ext cx="455122" cy="170650"/>
            </a:xfrm>
            <a:prstGeom prst="straightConnector1">
              <a:avLst/>
            </a:prstGeom>
            <a:ln w="317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DFB928CD-4FAB-ADA4-8F67-5DE62E7E772A}"/>
                </a:ext>
              </a:extLst>
            </p:cNvPr>
            <p:cNvCxnSpPr>
              <a:cxnSpLocks/>
            </p:cNvCxnSpPr>
            <p:nvPr/>
          </p:nvCxnSpPr>
          <p:spPr bwMode="gray">
            <a:xfrm flipV="1">
              <a:off x="7247391" y="5674163"/>
              <a:ext cx="252591" cy="163299"/>
            </a:xfrm>
            <a:prstGeom prst="straightConnector1">
              <a:avLst/>
            </a:prstGeom>
            <a:ln w="317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605216D2-5D5E-DAE3-B444-395E0A631F26}"/>
                </a:ext>
              </a:extLst>
            </p:cNvPr>
            <p:cNvCxnSpPr>
              <a:cxnSpLocks/>
            </p:cNvCxnSpPr>
            <p:nvPr/>
          </p:nvCxnSpPr>
          <p:spPr bwMode="gray">
            <a:xfrm>
              <a:off x="5480860" y="4288508"/>
              <a:ext cx="163450" cy="195484"/>
            </a:xfrm>
            <a:prstGeom prst="straightConnector1">
              <a:avLst/>
            </a:prstGeom>
            <a:ln w="317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0B2E7B2A-C02A-5FC9-3099-E42B6F4CEC12}"/>
                </a:ext>
              </a:extLst>
            </p:cNvPr>
            <p:cNvCxnSpPr>
              <a:cxnSpLocks/>
            </p:cNvCxnSpPr>
            <p:nvPr/>
          </p:nvCxnSpPr>
          <p:spPr bwMode="gray">
            <a:xfrm>
              <a:off x="7863808" y="3392073"/>
              <a:ext cx="245681" cy="220193"/>
            </a:xfrm>
            <a:prstGeom prst="straightConnector1">
              <a:avLst/>
            </a:prstGeom>
            <a:ln w="317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828FCDBD-A6B0-506D-9170-84B66DBA3B50}"/>
                </a:ext>
              </a:extLst>
            </p:cNvPr>
            <p:cNvCxnSpPr>
              <a:cxnSpLocks/>
            </p:cNvCxnSpPr>
            <p:nvPr/>
          </p:nvCxnSpPr>
          <p:spPr bwMode="gray">
            <a:xfrm flipV="1">
              <a:off x="5451076" y="5341774"/>
              <a:ext cx="157734" cy="170669"/>
            </a:xfrm>
            <a:prstGeom prst="straightConnector1">
              <a:avLst/>
            </a:prstGeom>
            <a:ln w="317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863A3BCD-5C3F-D8A3-5BE5-1972E4E26BC1}"/>
                </a:ext>
              </a:extLst>
            </p:cNvPr>
            <p:cNvCxnSpPr>
              <a:cxnSpLocks/>
              <a:stCxn id="91" idx="6"/>
            </p:cNvCxnSpPr>
            <p:nvPr/>
          </p:nvCxnSpPr>
          <p:spPr bwMode="gray">
            <a:xfrm flipV="1">
              <a:off x="9829348" y="5194731"/>
              <a:ext cx="231939" cy="49114"/>
            </a:xfrm>
            <a:prstGeom prst="straightConnector1">
              <a:avLst/>
            </a:prstGeom>
            <a:ln w="317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587A37B1-87EE-ABFD-3C76-A036D1570C82}"/>
                </a:ext>
              </a:extLst>
            </p:cNvPr>
            <p:cNvCxnSpPr>
              <a:cxnSpLocks/>
            </p:cNvCxnSpPr>
            <p:nvPr/>
          </p:nvCxnSpPr>
          <p:spPr bwMode="gray">
            <a:xfrm>
              <a:off x="9663069" y="4016127"/>
              <a:ext cx="391112" cy="94677"/>
            </a:xfrm>
            <a:prstGeom prst="straightConnector1">
              <a:avLst/>
            </a:prstGeom>
            <a:ln w="317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sp>
          <p:nvSpPr>
            <p:cNvPr id="76" name="Oval 75">
              <a:extLst>
                <a:ext uri="{FF2B5EF4-FFF2-40B4-BE49-F238E27FC236}">
                  <a16:creationId xmlns:a16="http://schemas.microsoft.com/office/drawing/2014/main" id="{B4069659-D37A-E497-B2ED-8FA725927AC0}"/>
                </a:ext>
              </a:extLst>
            </p:cNvPr>
            <p:cNvSpPr>
              <a:spLocks noChangeAspect="1"/>
            </p:cNvSpPr>
            <p:nvPr/>
          </p:nvSpPr>
          <p:spPr>
            <a:xfrm>
              <a:off x="7962079" y="5377218"/>
              <a:ext cx="403050" cy="417693"/>
            </a:xfrm>
            <a:prstGeom prst="ellipse">
              <a:avLst/>
            </a:prstGeom>
            <a:solidFill>
              <a:schemeClr val="bg1"/>
            </a:solidFill>
            <a:ln w="19050">
              <a:solidFill>
                <a:srgbClr val="820024"/>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 dirty="0">
                <a:solidFill>
                  <a:schemeClr val="bg2">
                    <a:lumMod val="10000"/>
                  </a:schemeClr>
                </a:solidFill>
              </a:endParaRPr>
            </a:p>
          </p:txBody>
        </p:sp>
        <p:sp>
          <p:nvSpPr>
            <p:cNvPr id="77" name="Oval 76">
              <a:extLst>
                <a:ext uri="{FF2B5EF4-FFF2-40B4-BE49-F238E27FC236}">
                  <a16:creationId xmlns:a16="http://schemas.microsoft.com/office/drawing/2014/main" id="{74B9404B-1700-4E33-E1B2-96A3903DA655}"/>
                </a:ext>
              </a:extLst>
            </p:cNvPr>
            <p:cNvSpPr>
              <a:spLocks noChangeAspect="1"/>
            </p:cNvSpPr>
            <p:nvPr/>
          </p:nvSpPr>
          <p:spPr>
            <a:xfrm rot="18931841">
              <a:off x="7447517" y="5351300"/>
              <a:ext cx="366409" cy="379720"/>
            </a:xfrm>
            <a:prstGeom prst="ellipse">
              <a:avLst/>
            </a:prstGeom>
            <a:solidFill>
              <a:schemeClr val="bg1"/>
            </a:solidFill>
            <a:ln w="19050">
              <a:solidFill>
                <a:srgbClr val="003834"/>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 dirty="0">
                <a:solidFill>
                  <a:schemeClr val="bg1"/>
                </a:solidFill>
              </a:endParaRPr>
            </a:p>
          </p:txBody>
        </p:sp>
        <p:sp>
          <p:nvSpPr>
            <p:cNvPr id="79" name="Oval 78">
              <a:extLst>
                <a:ext uri="{FF2B5EF4-FFF2-40B4-BE49-F238E27FC236}">
                  <a16:creationId xmlns:a16="http://schemas.microsoft.com/office/drawing/2014/main" id="{50C8C492-ADB8-8DAF-1F02-EC9158DF7277}"/>
                </a:ext>
              </a:extLst>
            </p:cNvPr>
            <p:cNvSpPr>
              <a:spLocks noChangeAspect="1"/>
            </p:cNvSpPr>
            <p:nvPr/>
          </p:nvSpPr>
          <p:spPr>
            <a:xfrm>
              <a:off x="6727453" y="4698700"/>
              <a:ext cx="384008" cy="379720"/>
            </a:xfrm>
            <a:prstGeom prst="ellipse">
              <a:avLst/>
            </a:prstGeom>
            <a:solidFill>
              <a:schemeClr val="bg1"/>
            </a:solidFill>
            <a:ln w="19050">
              <a:solidFill>
                <a:srgbClr val="FF0000"/>
              </a:solidFill>
              <a:prstDash val="solid"/>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 dirty="0">
                <a:solidFill>
                  <a:schemeClr val="bg1"/>
                </a:solidFill>
              </a:endParaRPr>
            </a:p>
          </p:txBody>
        </p:sp>
        <p:sp>
          <p:nvSpPr>
            <p:cNvPr id="80" name="Oval 79">
              <a:extLst>
                <a:ext uri="{FF2B5EF4-FFF2-40B4-BE49-F238E27FC236}">
                  <a16:creationId xmlns:a16="http://schemas.microsoft.com/office/drawing/2014/main" id="{C54D2F9D-77CD-C2DA-9CBF-C18602B455AF}"/>
                </a:ext>
              </a:extLst>
            </p:cNvPr>
            <p:cNvSpPr>
              <a:spLocks noChangeAspect="1"/>
            </p:cNvSpPr>
            <p:nvPr/>
          </p:nvSpPr>
          <p:spPr>
            <a:xfrm>
              <a:off x="5968017" y="4682595"/>
              <a:ext cx="422408" cy="417693"/>
            </a:xfrm>
            <a:prstGeom prst="ellipse">
              <a:avLst/>
            </a:prstGeom>
            <a:solidFill>
              <a:schemeClr val="bg1"/>
            </a:solidFill>
            <a:ln w="19050">
              <a:solidFill>
                <a:srgbClr val="820024"/>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600"/>
                </a:spcAft>
              </a:pPr>
              <a:endParaRPr lang="en-US" sz="100" dirty="0">
                <a:solidFill>
                  <a:schemeClr val="bg2">
                    <a:lumMod val="10000"/>
                  </a:schemeClr>
                </a:solidFill>
              </a:endParaRPr>
            </a:p>
          </p:txBody>
        </p:sp>
        <p:sp>
          <p:nvSpPr>
            <p:cNvPr id="81" name="Oval 80">
              <a:extLst>
                <a:ext uri="{FF2B5EF4-FFF2-40B4-BE49-F238E27FC236}">
                  <a16:creationId xmlns:a16="http://schemas.microsoft.com/office/drawing/2014/main" id="{00F6797C-7A14-8F34-E7C2-FE70A9D46697}"/>
                </a:ext>
              </a:extLst>
            </p:cNvPr>
            <p:cNvSpPr>
              <a:spLocks noChangeAspect="1"/>
            </p:cNvSpPr>
            <p:nvPr/>
          </p:nvSpPr>
          <p:spPr>
            <a:xfrm>
              <a:off x="7407507" y="4667024"/>
              <a:ext cx="421371" cy="436678"/>
            </a:xfrm>
            <a:prstGeom prst="ellipse">
              <a:avLst/>
            </a:prstGeom>
            <a:solidFill>
              <a:schemeClr val="bg1"/>
            </a:solidFill>
            <a:ln w="19050">
              <a:solidFill>
                <a:srgbClr val="820024"/>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 dirty="0">
                <a:solidFill>
                  <a:schemeClr val="bg1"/>
                </a:solidFill>
              </a:endParaRPr>
            </a:p>
          </p:txBody>
        </p:sp>
        <p:sp>
          <p:nvSpPr>
            <p:cNvPr id="82" name="Oval 81">
              <a:extLst>
                <a:ext uri="{FF2B5EF4-FFF2-40B4-BE49-F238E27FC236}">
                  <a16:creationId xmlns:a16="http://schemas.microsoft.com/office/drawing/2014/main" id="{8A1AD802-2F60-265A-F739-125B8B561534}"/>
                </a:ext>
              </a:extLst>
            </p:cNvPr>
            <p:cNvSpPr>
              <a:spLocks noChangeAspect="1"/>
            </p:cNvSpPr>
            <p:nvPr/>
          </p:nvSpPr>
          <p:spPr>
            <a:xfrm>
              <a:off x="8138067" y="4692283"/>
              <a:ext cx="366409" cy="379720"/>
            </a:xfrm>
            <a:prstGeom prst="ellipse">
              <a:avLst/>
            </a:prstGeom>
            <a:solidFill>
              <a:schemeClr val="bg1"/>
            </a:solidFill>
            <a:ln w="19050">
              <a:solidFill>
                <a:schemeClr val="accent1"/>
              </a:solidFill>
              <a:prstDash val="solid"/>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 dirty="0">
                <a:solidFill>
                  <a:schemeClr val="bg1"/>
                </a:solidFill>
              </a:endParaRPr>
            </a:p>
          </p:txBody>
        </p:sp>
        <p:sp>
          <p:nvSpPr>
            <p:cNvPr id="83" name="Oval 82">
              <a:extLst>
                <a:ext uri="{FF2B5EF4-FFF2-40B4-BE49-F238E27FC236}">
                  <a16:creationId xmlns:a16="http://schemas.microsoft.com/office/drawing/2014/main" id="{11595798-58D0-884E-F0DB-B7D225DAA008}"/>
                </a:ext>
              </a:extLst>
            </p:cNvPr>
            <p:cNvSpPr>
              <a:spLocks noChangeAspect="1"/>
            </p:cNvSpPr>
            <p:nvPr/>
          </p:nvSpPr>
          <p:spPr>
            <a:xfrm>
              <a:off x="9050843" y="4674966"/>
              <a:ext cx="403050" cy="417693"/>
            </a:xfrm>
            <a:prstGeom prst="ellipse">
              <a:avLst/>
            </a:prstGeom>
            <a:solidFill>
              <a:srgbClr val="A10907"/>
            </a:solidFill>
            <a:ln w="5715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 dirty="0">
                <a:solidFill>
                  <a:schemeClr val="bg1"/>
                </a:solidFill>
              </a:endParaRPr>
            </a:p>
          </p:txBody>
        </p:sp>
        <p:sp>
          <p:nvSpPr>
            <p:cNvPr id="84" name="Oval 83">
              <a:extLst>
                <a:ext uri="{FF2B5EF4-FFF2-40B4-BE49-F238E27FC236}">
                  <a16:creationId xmlns:a16="http://schemas.microsoft.com/office/drawing/2014/main" id="{83C065CA-E520-570C-1E49-7BB8A8F8C69A}"/>
                </a:ext>
              </a:extLst>
            </p:cNvPr>
            <p:cNvSpPr>
              <a:spLocks noChangeAspect="1"/>
            </p:cNvSpPr>
            <p:nvPr/>
          </p:nvSpPr>
          <p:spPr>
            <a:xfrm>
              <a:off x="9030258" y="4181128"/>
              <a:ext cx="403050" cy="417693"/>
            </a:xfrm>
            <a:prstGeom prst="ellipse">
              <a:avLst/>
            </a:prstGeom>
            <a:solidFill>
              <a:srgbClr val="A10907"/>
            </a:solidFill>
            <a:ln w="5715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 dirty="0">
                <a:solidFill>
                  <a:schemeClr val="bg1"/>
                </a:solidFill>
              </a:endParaRPr>
            </a:p>
          </p:txBody>
        </p:sp>
        <p:sp>
          <p:nvSpPr>
            <p:cNvPr id="85" name="Oval 84">
              <a:extLst>
                <a:ext uri="{FF2B5EF4-FFF2-40B4-BE49-F238E27FC236}">
                  <a16:creationId xmlns:a16="http://schemas.microsoft.com/office/drawing/2014/main" id="{C157624E-3539-9FEE-8181-29598F1BA3C4}"/>
                </a:ext>
              </a:extLst>
            </p:cNvPr>
            <p:cNvSpPr>
              <a:spLocks noChangeAspect="1"/>
            </p:cNvSpPr>
            <p:nvPr/>
          </p:nvSpPr>
          <p:spPr>
            <a:xfrm>
              <a:off x="8081823" y="3556657"/>
              <a:ext cx="366409" cy="379720"/>
            </a:xfrm>
            <a:prstGeom prst="ellipse">
              <a:avLst/>
            </a:prstGeom>
            <a:solidFill>
              <a:schemeClr val="bg1"/>
            </a:solidFill>
            <a:ln w="19050">
              <a:solidFill>
                <a:schemeClr val="bg2">
                  <a:lumMod val="1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 dirty="0">
                <a:solidFill>
                  <a:schemeClr val="bg1"/>
                </a:solidFill>
              </a:endParaRPr>
            </a:p>
          </p:txBody>
        </p:sp>
        <p:sp>
          <p:nvSpPr>
            <p:cNvPr id="86" name="TextBox 85">
              <a:extLst>
                <a:ext uri="{FF2B5EF4-FFF2-40B4-BE49-F238E27FC236}">
                  <a16:creationId xmlns:a16="http://schemas.microsoft.com/office/drawing/2014/main" id="{E8974713-C25E-58EF-226B-A31D8B72E80D}"/>
                </a:ext>
              </a:extLst>
            </p:cNvPr>
            <p:cNvSpPr txBox="1"/>
            <p:nvPr/>
          </p:nvSpPr>
          <p:spPr>
            <a:xfrm>
              <a:off x="9121548" y="4299427"/>
              <a:ext cx="234979" cy="110136"/>
            </a:xfrm>
            <a:prstGeom prst="rect">
              <a:avLst/>
            </a:prstGeom>
          </p:spPr>
          <p:txBody>
            <a:bodyPr wrap="none" lIns="0" tIns="0" rIns="0" bIns="0" rtlCol="0">
              <a:spAutoFit/>
            </a:bodyPr>
            <a:lstStyle/>
            <a:p>
              <a:pPr algn="ctr">
                <a:spcAft>
                  <a:spcPts val="600"/>
                </a:spcAft>
              </a:pPr>
              <a:r>
                <a:rPr lang="en-US" sz="200" dirty="0">
                  <a:solidFill>
                    <a:schemeClr val="bg1"/>
                  </a:solidFill>
                </a:rPr>
                <a:t>Backend</a:t>
              </a:r>
              <a:br>
                <a:rPr lang="en-US" sz="100" dirty="0">
                  <a:solidFill>
                    <a:schemeClr val="bg1"/>
                  </a:solidFill>
                </a:rPr>
              </a:br>
              <a:r>
                <a:rPr lang="en-US" sz="100" dirty="0">
                  <a:solidFill>
                    <a:schemeClr val="bg1"/>
                  </a:solidFill>
                </a:rPr>
                <a:t>VM</a:t>
              </a:r>
            </a:p>
          </p:txBody>
        </p:sp>
        <p:sp>
          <p:nvSpPr>
            <p:cNvPr id="87" name="TextBox 86">
              <a:extLst>
                <a:ext uri="{FF2B5EF4-FFF2-40B4-BE49-F238E27FC236}">
                  <a16:creationId xmlns:a16="http://schemas.microsoft.com/office/drawing/2014/main" id="{29DB9BB1-51B7-A729-BFDA-273CBFEE9381}"/>
                </a:ext>
              </a:extLst>
            </p:cNvPr>
            <p:cNvSpPr txBox="1"/>
            <p:nvPr/>
          </p:nvSpPr>
          <p:spPr>
            <a:xfrm>
              <a:off x="9137364" y="4779265"/>
              <a:ext cx="234979" cy="146849"/>
            </a:xfrm>
            <a:prstGeom prst="rect">
              <a:avLst/>
            </a:prstGeom>
          </p:spPr>
          <p:txBody>
            <a:bodyPr wrap="none" lIns="0" tIns="0" rIns="0" bIns="0" rtlCol="0">
              <a:spAutoFit/>
            </a:bodyPr>
            <a:lstStyle/>
            <a:p>
              <a:pPr algn="ctr">
                <a:spcAft>
                  <a:spcPts val="600"/>
                </a:spcAft>
              </a:pPr>
              <a:r>
                <a:rPr lang="en-US" sz="200" dirty="0">
                  <a:solidFill>
                    <a:schemeClr val="bg1"/>
                  </a:solidFill>
                </a:rPr>
                <a:t>Backend</a:t>
              </a:r>
              <a:br>
                <a:rPr lang="en-US" sz="200" dirty="0">
                  <a:solidFill>
                    <a:schemeClr val="bg1"/>
                  </a:solidFill>
                </a:rPr>
              </a:br>
              <a:r>
                <a:rPr lang="en-US" sz="200" dirty="0">
                  <a:solidFill>
                    <a:schemeClr val="bg1"/>
                  </a:solidFill>
                </a:rPr>
                <a:t>VM</a:t>
              </a:r>
            </a:p>
          </p:txBody>
        </p:sp>
        <p:sp>
          <p:nvSpPr>
            <p:cNvPr id="88" name="Oval 87">
              <a:extLst>
                <a:ext uri="{FF2B5EF4-FFF2-40B4-BE49-F238E27FC236}">
                  <a16:creationId xmlns:a16="http://schemas.microsoft.com/office/drawing/2014/main" id="{EF32EC92-49FE-BDFF-1BB9-B414F7743553}"/>
                </a:ext>
              </a:extLst>
            </p:cNvPr>
            <p:cNvSpPr>
              <a:spLocks noChangeAspect="1"/>
            </p:cNvSpPr>
            <p:nvPr/>
          </p:nvSpPr>
          <p:spPr>
            <a:xfrm rot="18931841">
              <a:off x="5615440" y="4429620"/>
              <a:ext cx="366409" cy="379720"/>
            </a:xfrm>
            <a:prstGeom prst="ellipse">
              <a:avLst/>
            </a:prstGeom>
            <a:solidFill>
              <a:schemeClr val="bg1"/>
            </a:solidFill>
            <a:ln w="19050">
              <a:solidFill>
                <a:srgbClr val="003834"/>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 dirty="0">
                <a:solidFill>
                  <a:schemeClr val="bg1"/>
                </a:solidFill>
              </a:endParaRPr>
            </a:p>
          </p:txBody>
        </p:sp>
        <p:sp>
          <p:nvSpPr>
            <p:cNvPr id="89" name="Oval 88">
              <a:extLst>
                <a:ext uri="{FF2B5EF4-FFF2-40B4-BE49-F238E27FC236}">
                  <a16:creationId xmlns:a16="http://schemas.microsoft.com/office/drawing/2014/main" id="{2AA44BEA-6C29-F105-1D98-65069919E7A0}"/>
                </a:ext>
              </a:extLst>
            </p:cNvPr>
            <p:cNvSpPr>
              <a:spLocks noChangeAspect="1"/>
            </p:cNvSpPr>
            <p:nvPr/>
          </p:nvSpPr>
          <p:spPr>
            <a:xfrm rot="5880619">
              <a:off x="5591278" y="5044336"/>
              <a:ext cx="379720" cy="366409"/>
            </a:xfrm>
            <a:prstGeom prst="ellipse">
              <a:avLst/>
            </a:prstGeom>
            <a:solidFill>
              <a:schemeClr val="bg1"/>
            </a:solidFill>
            <a:ln w="19050">
              <a:solidFill>
                <a:schemeClr val="bg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 dirty="0">
                <a:solidFill>
                  <a:schemeClr val="bg1"/>
                </a:solidFill>
              </a:endParaRPr>
            </a:p>
          </p:txBody>
        </p:sp>
        <p:sp>
          <p:nvSpPr>
            <p:cNvPr id="90" name="Oval 89">
              <a:extLst>
                <a:ext uri="{FF2B5EF4-FFF2-40B4-BE49-F238E27FC236}">
                  <a16:creationId xmlns:a16="http://schemas.microsoft.com/office/drawing/2014/main" id="{7F886DE2-2ED3-C475-6D04-C8862232EA62}"/>
                </a:ext>
              </a:extLst>
            </p:cNvPr>
            <p:cNvSpPr>
              <a:spLocks noChangeAspect="1"/>
            </p:cNvSpPr>
            <p:nvPr/>
          </p:nvSpPr>
          <p:spPr>
            <a:xfrm>
              <a:off x="8116447" y="4181673"/>
              <a:ext cx="366409" cy="379720"/>
            </a:xfrm>
            <a:prstGeom prst="ellipse">
              <a:avLst/>
            </a:prstGeom>
            <a:solidFill>
              <a:schemeClr val="bg1"/>
            </a:solidFill>
            <a:ln w="19050">
              <a:solidFill>
                <a:srgbClr val="002060"/>
              </a:solidFill>
              <a:prstDash val="solid"/>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 dirty="0">
                <a:solidFill>
                  <a:schemeClr val="bg1"/>
                </a:solidFill>
              </a:endParaRPr>
            </a:p>
          </p:txBody>
        </p:sp>
        <p:sp>
          <p:nvSpPr>
            <p:cNvPr id="91" name="Oval 90">
              <a:extLst>
                <a:ext uri="{FF2B5EF4-FFF2-40B4-BE49-F238E27FC236}">
                  <a16:creationId xmlns:a16="http://schemas.microsoft.com/office/drawing/2014/main" id="{ACEADC6D-ED24-CEFF-E5C3-B6A0E6045CA0}"/>
                </a:ext>
              </a:extLst>
            </p:cNvPr>
            <p:cNvSpPr>
              <a:spLocks noChangeAspect="1"/>
            </p:cNvSpPr>
            <p:nvPr/>
          </p:nvSpPr>
          <p:spPr>
            <a:xfrm>
              <a:off x="9462938" y="5053985"/>
              <a:ext cx="366409" cy="379720"/>
            </a:xfrm>
            <a:prstGeom prst="ellipse">
              <a:avLst/>
            </a:prstGeom>
            <a:solidFill>
              <a:schemeClr val="bg1"/>
            </a:solidFill>
            <a:ln w="19050">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 dirty="0">
                <a:solidFill>
                  <a:schemeClr val="bg1"/>
                </a:solidFill>
              </a:endParaRPr>
            </a:p>
          </p:txBody>
        </p:sp>
        <p:sp>
          <p:nvSpPr>
            <p:cNvPr id="92" name="Oval 91">
              <a:extLst>
                <a:ext uri="{FF2B5EF4-FFF2-40B4-BE49-F238E27FC236}">
                  <a16:creationId xmlns:a16="http://schemas.microsoft.com/office/drawing/2014/main" id="{643B12C1-07E9-8CAD-8CD3-F64492EBA2FC}"/>
                </a:ext>
              </a:extLst>
            </p:cNvPr>
            <p:cNvSpPr>
              <a:spLocks noChangeAspect="1"/>
            </p:cNvSpPr>
            <p:nvPr/>
          </p:nvSpPr>
          <p:spPr>
            <a:xfrm rot="4002393">
              <a:off x="9453675" y="3828701"/>
              <a:ext cx="379720" cy="366409"/>
            </a:xfrm>
            <a:prstGeom prst="ellipse">
              <a:avLst/>
            </a:prstGeom>
            <a:solidFill>
              <a:schemeClr val="bg1"/>
            </a:solidFill>
            <a:ln w="19050">
              <a:solidFill>
                <a:schemeClr val="bg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 dirty="0">
                <a:solidFill>
                  <a:schemeClr val="bg1"/>
                </a:solidFill>
              </a:endParaRPr>
            </a:p>
          </p:txBody>
        </p:sp>
        <p:sp>
          <p:nvSpPr>
            <p:cNvPr id="93" name="Oval 92">
              <a:extLst>
                <a:ext uri="{FF2B5EF4-FFF2-40B4-BE49-F238E27FC236}">
                  <a16:creationId xmlns:a16="http://schemas.microsoft.com/office/drawing/2014/main" id="{D0C6FBE8-E96C-D4ED-C9AB-8238FA0E9FA8}"/>
                </a:ext>
              </a:extLst>
            </p:cNvPr>
            <p:cNvSpPr>
              <a:spLocks noChangeAspect="1"/>
            </p:cNvSpPr>
            <p:nvPr/>
          </p:nvSpPr>
          <p:spPr>
            <a:xfrm rot="4899634">
              <a:off x="7093384" y="5086188"/>
              <a:ext cx="379720" cy="366409"/>
            </a:xfrm>
            <a:prstGeom prst="ellipse">
              <a:avLst/>
            </a:prstGeom>
            <a:solidFill>
              <a:schemeClr val="bg1"/>
            </a:solidFill>
            <a:ln w="19050">
              <a:solidFill>
                <a:schemeClr val="bg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 dirty="0">
                <a:solidFill>
                  <a:schemeClr val="bg1"/>
                </a:solidFill>
              </a:endParaRPr>
            </a:p>
          </p:txBody>
        </p:sp>
        <p:sp>
          <p:nvSpPr>
            <p:cNvPr id="94" name="Oval 93">
              <a:extLst>
                <a:ext uri="{FF2B5EF4-FFF2-40B4-BE49-F238E27FC236}">
                  <a16:creationId xmlns:a16="http://schemas.microsoft.com/office/drawing/2014/main" id="{879BC07B-758C-FFAE-9047-E250157DD6DB}"/>
                </a:ext>
              </a:extLst>
            </p:cNvPr>
            <p:cNvSpPr>
              <a:spLocks noChangeAspect="1"/>
            </p:cNvSpPr>
            <p:nvPr/>
          </p:nvSpPr>
          <p:spPr>
            <a:xfrm>
              <a:off x="9071813" y="5376847"/>
              <a:ext cx="366409" cy="379720"/>
            </a:xfrm>
            <a:prstGeom prst="ellipse">
              <a:avLst/>
            </a:prstGeom>
            <a:solidFill>
              <a:schemeClr val="bg1"/>
            </a:solidFill>
            <a:ln w="19050">
              <a:solidFill>
                <a:srgbClr val="003834"/>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 dirty="0">
                <a:solidFill>
                  <a:schemeClr val="bg1"/>
                </a:solidFill>
              </a:endParaRPr>
            </a:p>
          </p:txBody>
        </p:sp>
        <p:sp>
          <p:nvSpPr>
            <p:cNvPr id="95" name="Oval 94">
              <a:extLst>
                <a:ext uri="{FF2B5EF4-FFF2-40B4-BE49-F238E27FC236}">
                  <a16:creationId xmlns:a16="http://schemas.microsoft.com/office/drawing/2014/main" id="{9967C0E3-FA4A-C5A6-EFF2-F91DD2756124}"/>
                </a:ext>
              </a:extLst>
            </p:cNvPr>
            <p:cNvSpPr>
              <a:spLocks noChangeAspect="1"/>
            </p:cNvSpPr>
            <p:nvPr/>
          </p:nvSpPr>
          <p:spPr>
            <a:xfrm>
              <a:off x="9045820" y="3582644"/>
              <a:ext cx="366409" cy="379720"/>
            </a:xfrm>
            <a:prstGeom prst="ellipse">
              <a:avLst/>
            </a:prstGeom>
            <a:solidFill>
              <a:schemeClr val="bg1"/>
            </a:solidFill>
            <a:ln w="19050">
              <a:solidFill>
                <a:srgbClr val="003834"/>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 dirty="0">
                <a:solidFill>
                  <a:schemeClr val="bg1"/>
                </a:solidFill>
              </a:endParaRPr>
            </a:p>
          </p:txBody>
        </p:sp>
        <p:sp>
          <p:nvSpPr>
            <p:cNvPr id="96" name="TextBox 95">
              <a:extLst>
                <a:ext uri="{FF2B5EF4-FFF2-40B4-BE49-F238E27FC236}">
                  <a16:creationId xmlns:a16="http://schemas.microsoft.com/office/drawing/2014/main" id="{2F5A05A1-AF4E-7E90-BDDD-3196803041D6}"/>
                </a:ext>
              </a:extLst>
            </p:cNvPr>
            <p:cNvSpPr txBox="1"/>
            <p:nvPr/>
          </p:nvSpPr>
          <p:spPr>
            <a:xfrm>
              <a:off x="5659469" y="5161910"/>
              <a:ext cx="145260" cy="73426"/>
            </a:xfrm>
            <a:prstGeom prst="rect">
              <a:avLst/>
            </a:prstGeom>
          </p:spPr>
          <p:txBody>
            <a:bodyPr wrap="none" lIns="0" tIns="0" rIns="0" bIns="0" rtlCol="0">
              <a:spAutoFit/>
            </a:bodyPr>
            <a:lstStyle/>
            <a:p>
              <a:pPr algn="l">
                <a:spcAft>
                  <a:spcPts val="600"/>
                </a:spcAft>
              </a:pPr>
              <a:r>
                <a:rPr lang="en-US" sz="200" dirty="0">
                  <a:solidFill>
                    <a:schemeClr val="bg2">
                      <a:lumMod val="10000"/>
                    </a:schemeClr>
                  </a:solidFill>
                </a:rPr>
                <a:t>vNIC</a:t>
              </a:r>
            </a:p>
          </p:txBody>
        </p:sp>
        <p:sp>
          <p:nvSpPr>
            <p:cNvPr id="97" name="TextBox 96">
              <a:extLst>
                <a:ext uri="{FF2B5EF4-FFF2-40B4-BE49-F238E27FC236}">
                  <a16:creationId xmlns:a16="http://schemas.microsoft.com/office/drawing/2014/main" id="{658500BC-33E4-A9D7-6CDD-41975D2A8CC5}"/>
                </a:ext>
              </a:extLst>
            </p:cNvPr>
            <p:cNvSpPr txBox="1"/>
            <p:nvPr/>
          </p:nvSpPr>
          <p:spPr>
            <a:xfrm>
              <a:off x="7171475" y="5202259"/>
              <a:ext cx="145260" cy="73426"/>
            </a:xfrm>
            <a:prstGeom prst="rect">
              <a:avLst/>
            </a:prstGeom>
          </p:spPr>
          <p:txBody>
            <a:bodyPr wrap="none" lIns="0" tIns="0" rIns="0" bIns="0" rtlCol="0">
              <a:spAutoFit/>
            </a:bodyPr>
            <a:lstStyle/>
            <a:p>
              <a:pPr algn="l">
                <a:spcAft>
                  <a:spcPts val="600"/>
                </a:spcAft>
              </a:pPr>
              <a:r>
                <a:rPr lang="en-US" sz="200" dirty="0">
                  <a:solidFill>
                    <a:schemeClr val="bg2">
                      <a:lumMod val="10000"/>
                    </a:schemeClr>
                  </a:solidFill>
                </a:rPr>
                <a:t>vNIC</a:t>
              </a:r>
            </a:p>
          </p:txBody>
        </p:sp>
        <p:sp>
          <p:nvSpPr>
            <p:cNvPr id="98" name="TextBox 97">
              <a:extLst>
                <a:ext uri="{FF2B5EF4-FFF2-40B4-BE49-F238E27FC236}">
                  <a16:creationId xmlns:a16="http://schemas.microsoft.com/office/drawing/2014/main" id="{D0D2E1F5-1F2A-7D30-2B1D-6DCD3EE82921}"/>
                </a:ext>
              </a:extLst>
            </p:cNvPr>
            <p:cNvSpPr txBox="1"/>
            <p:nvPr/>
          </p:nvSpPr>
          <p:spPr>
            <a:xfrm>
              <a:off x="5662979" y="4535459"/>
              <a:ext cx="200803" cy="110136"/>
            </a:xfrm>
            <a:prstGeom prst="rect">
              <a:avLst/>
            </a:prstGeom>
          </p:spPr>
          <p:txBody>
            <a:bodyPr wrap="none" lIns="0" tIns="0" rIns="0" bIns="0" rtlCol="0">
              <a:spAutoFit/>
            </a:bodyPr>
            <a:lstStyle/>
            <a:p>
              <a:pPr algn="l">
                <a:spcAft>
                  <a:spcPts val="600"/>
                </a:spcAft>
              </a:pPr>
              <a:r>
                <a:rPr lang="en-US" sz="300" dirty="0">
                  <a:solidFill>
                    <a:schemeClr val="bg2">
                      <a:lumMod val="10000"/>
                    </a:schemeClr>
                  </a:solidFill>
                </a:rPr>
                <a:t>Host</a:t>
              </a:r>
            </a:p>
          </p:txBody>
        </p:sp>
        <p:sp>
          <p:nvSpPr>
            <p:cNvPr id="99" name="TextBox 98">
              <a:extLst>
                <a:ext uri="{FF2B5EF4-FFF2-40B4-BE49-F238E27FC236}">
                  <a16:creationId xmlns:a16="http://schemas.microsoft.com/office/drawing/2014/main" id="{D707E193-93C7-958C-49D9-BF37784546C6}"/>
                </a:ext>
              </a:extLst>
            </p:cNvPr>
            <p:cNvSpPr txBox="1"/>
            <p:nvPr/>
          </p:nvSpPr>
          <p:spPr>
            <a:xfrm>
              <a:off x="8173507" y="3626457"/>
              <a:ext cx="183713" cy="146849"/>
            </a:xfrm>
            <a:prstGeom prst="rect">
              <a:avLst/>
            </a:prstGeom>
          </p:spPr>
          <p:txBody>
            <a:bodyPr wrap="none" lIns="0" tIns="0" rIns="0" bIns="0" rtlCol="0">
              <a:spAutoFit/>
            </a:bodyPr>
            <a:lstStyle/>
            <a:p>
              <a:pPr algn="ctr"/>
              <a:r>
                <a:rPr lang="en-US" sz="200" dirty="0">
                  <a:solidFill>
                    <a:schemeClr val="bg2">
                      <a:lumMod val="10000"/>
                    </a:schemeClr>
                  </a:solidFill>
                </a:rPr>
                <a:t>ToR</a:t>
              </a:r>
            </a:p>
            <a:p>
              <a:pPr algn="ctr"/>
              <a:r>
                <a:rPr lang="en-US" sz="200" dirty="0">
                  <a:solidFill>
                    <a:schemeClr val="bg2">
                      <a:lumMod val="10000"/>
                    </a:schemeClr>
                  </a:solidFill>
                </a:rPr>
                <a:t>Switch</a:t>
              </a:r>
            </a:p>
          </p:txBody>
        </p:sp>
        <p:sp>
          <p:nvSpPr>
            <p:cNvPr id="100" name="TextBox 99">
              <a:extLst>
                <a:ext uri="{FF2B5EF4-FFF2-40B4-BE49-F238E27FC236}">
                  <a16:creationId xmlns:a16="http://schemas.microsoft.com/office/drawing/2014/main" id="{660F7857-0111-C43A-DF69-138DC650EEF2}"/>
                </a:ext>
              </a:extLst>
            </p:cNvPr>
            <p:cNvSpPr txBox="1"/>
            <p:nvPr/>
          </p:nvSpPr>
          <p:spPr>
            <a:xfrm>
              <a:off x="9531767" y="3954852"/>
              <a:ext cx="145260" cy="73426"/>
            </a:xfrm>
            <a:prstGeom prst="rect">
              <a:avLst/>
            </a:prstGeom>
          </p:spPr>
          <p:txBody>
            <a:bodyPr wrap="none" lIns="0" tIns="0" rIns="0" bIns="0" rtlCol="0">
              <a:spAutoFit/>
            </a:bodyPr>
            <a:lstStyle/>
            <a:p>
              <a:pPr algn="l">
                <a:spcAft>
                  <a:spcPts val="600"/>
                </a:spcAft>
              </a:pPr>
              <a:r>
                <a:rPr lang="en-US" sz="200" dirty="0">
                  <a:solidFill>
                    <a:schemeClr val="bg2">
                      <a:lumMod val="10000"/>
                    </a:schemeClr>
                  </a:solidFill>
                </a:rPr>
                <a:t>vNIC</a:t>
              </a:r>
            </a:p>
          </p:txBody>
        </p:sp>
        <p:sp>
          <p:nvSpPr>
            <p:cNvPr id="101" name="TextBox 100">
              <a:extLst>
                <a:ext uri="{FF2B5EF4-FFF2-40B4-BE49-F238E27FC236}">
                  <a16:creationId xmlns:a16="http://schemas.microsoft.com/office/drawing/2014/main" id="{0CA26EF5-D36C-01BE-B787-68BD585E37CD}"/>
                </a:ext>
              </a:extLst>
            </p:cNvPr>
            <p:cNvSpPr txBox="1"/>
            <p:nvPr/>
          </p:nvSpPr>
          <p:spPr>
            <a:xfrm>
              <a:off x="8190152" y="4829970"/>
              <a:ext cx="192258" cy="73426"/>
            </a:xfrm>
            <a:prstGeom prst="rect">
              <a:avLst/>
            </a:prstGeom>
          </p:spPr>
          <p:txBody>
            <a:bodyPr wrap="none" lIns="0" tIns="0" rIns="0" bIns="0" rtlCol="0">
              <a:spAutoFit/>
            </a:bodyPr>
            <a:lstStyle/>
            <a:p>
              <a:pPr algn="l">
                <a:spcAft>
                  <a:spcPts val="600"/>
                </a:spcAft>
              </a:pPr>
              <a:r>
                <a:rPr lang="en-US" sz="200" dirty="0">
                  <a:solidFill>
                    <a:schemeClr val="bg2">
                      <a:lumMod val="10000"/>
                    </a:schemeClr>
                  </a:solidFill>
                </a:rPr>
                <a:t>Flow 2</a:t>
              </a:r>
            </a:p>
          </p:txBody>
        </p:sp>
        <p:sp>
          <p:nvSpPr>
            <p:cNvPr id="102" name="TextBox 101">
              <a:extLst>
                <a:ext uri="{FF2B5EF4-FFF2-40B4-BE49-F238E27FC236}">
                  <a16:creationId xmlns:a16="http://schemas.microsoft.com/office/drawing/2014/main" id="{06D821CF-9402-F7BE-1A34-EC0A2710C331}"/>
                </a:ext>
              </a:extLst>
            </p:cNvPr>
            <p:cNvSpPr txBox="1"/>
            <p:nvPr/>
          </p:nvSpPr>
          <p:spPr>
            <a:xfrm>
              <a:off x="8167639" y="4307082"/>
              <a:ext cx="192258" cy="73426"/>
            </a:xfrm>
            <a:prstGeom prst="rect">
              <a:avLst/>
            </a:prstGeom>
          </p:spPr>
          <p:txBody>
            <a:bodyPr wrap="none" lIns="0" tIns="0" rIns="0" bIns="0" rtlCol="0">
              <a:spAutoFit/>
            </a:bodyPr>
            <a:lstStyle/>
            <a:p>
              <a:pPr algn="l">
                <a:spcAft>
                  <a:spcPts val="600"/>
                </a:spcAft>
              </a:pPr>
              <a:r>
                <a:rPr lang="en-US" sz="200" dirty="0">
                  <a:solidFill>
                    <a:schemeClr val="bg2">
                      <a:lumMod val="10000"/>
                    </a:schemeClr>
                  </a:solidFill>
                </a:rPr>
                <a:t>Flow 3</a:t>
              </a:r>
            </a:p>
          </p:txBody>
        </p:sp>
        <p:sp>
          <p:nvSpPr>
            <p:cNvPr id="103" name="TextBox 102">
              <a:extLst>
                <a:ext uri="{FF2B5EF4-FFF2-40B4-BE49-F238E27FC236}">
                  <a16:creationId xmlns:a16="http://schemas.microsoft.com/office/drawing/2014/main" id="{AA51C841-F223-BD28-93E0-E1ADE9323ACC}"/>
                </a:ext>
              </a:extLst>
            </p:cNvPr>
            <p:cNvSpPr txBox="1"/>
            <p:nvPr/>
          </p:nvSpPr>
          <p:spPr>
            <a:xfrm>
              <a:off x="9137902" y="5485527"/>
              <a:ext cx="200803" cy="110136"/>
            </a:xfrm>
            <a:prstGeom prst="rect">
              <a:avLst/>
            </a:prstGeom>
          </p:spPr>
          <p:txBody>
            <a:bodyPr wrap="none" lIns="0" tIns="0" rIns="0" bIns="0" rtlCol="0">
              <a:spAutoFit/>
            </a:bodyPr>
            <a:lstStyle/>
            <a:p>
              <a:pPr algn="l">
                <a:spcAft>
                  <a:spcPts val="600"/>
                </a:spcAft>
              </a:pPr>
              <a:r>
                <a:rPr lang="en-US" sz="300" dirty="0">
                  <a:solidFill>
                    <a:schemeClr val="bg2">
                      <a:lumMod val="10000"/>
                    </a:schemeClr>
                  </a:solidFill>
                </a:rPr>
                <a:t>Host</a:t>
              </a:r>
            </a:p>
          </p:txBody>
        </p:sp>
        <p:sp>
          <p:nvSpPr>
            <p:cNvPr id="104" name="TextBox 103">
              <a:extLst>
                <a:ext uri="{FF2B5EF4-FFF2-40B4-BE49-F238E27FC236}">
                  <a16:creationId xmlns:a16="http://schemas.microsoft.com/office/drawing/2014/main" id="{D47862CB-623B-D0C8-CED6-C27D93439838}"/>
                </a:ext>
              </a:extLst>
            </p:cNvPr>
            <p:cNvSpPr txBox="1"/>
            <p:nvPr/>
          </p:nvSpPr>
          <p:spPr>
            <a:xfrm>
              <a:off x="9102388" y="3689295"/>
              <a:ext cx="200803" cy="110136"/>
            </a:xfrm>
            <a:prstGeom prst="rect">
              <a:avLst/>
            </a:prstGeom>
          </p:spPr>
          <p:txBody>
            <a:bodyPr wrap="none" lIns="0" tIns="0" rIns="0" bIns="0" rtlCol="0">
              <a:spAutoFit/>
            </a:bodyPr>
            <a:lstStyle/>
            <a:p>
              <a:pPr algn="l">
                <a:spcAft>
                  <a:spcPts val="600"/>
                </a:spcAft>
              </a:pPr>
              <a:r>
                <a:rPr lang="en-US" sz="300" dirty="0">
                  <a:solidFill>
                    <a:schemeClr val="bg2">
                      <a:lumMod val="10000"/>
                    </a:schemeClr>
                  </a:solidFill>
                </a:rPr>
                <a:t>Host</a:t>
              </a:r>
            </a:p>
          </p:txBody>
        </p:sp>
        <p:sp>
          <p:nvSpPr>
            <p:cNvPr id="105" name="TextBox 104">
              <a:extLst>
                <a:ext uri="{FF2B5EF4-FFF2-40B4-BE49-F238E27FC236}">
                  <a16:creationId xmlns:a16="http://schemas.microsoft.com/office/drawing/2014/main" id="{287BC6E4-8062-72C0-373F-96C8047E7312}"/>
                </a:ext>
              </a:extLst>
            </p:cNvPr>
            <p:cNvSpPr txBox="1"/>
            <p:nvPr/>
          </p:nvSpPr>
          <p:spPr>
            <a:xfrm>
              <a:off x="7504555" y="5463603"/>
              <a:ext cx="200803" cy="110136"/>
            </a:xfrm>
            <a:prstGeom prst="rect">
              <a:avLst/>
            </a:prstGeom>
          </p:spPr>
          <p:txBody>
            <a:bodyPr wrap="none" lIns="0" tIns="0" rIns="0" bIns="0" rtlCol="0">
              <a:spAutoFit/>
            </a:bodyPr>
            <a:lstStyle/>
            <a:p>
              <a:pPr algn="l">
                <a:spcAft>
                  <a:spcPts val="600"/>
                </a:spcAft>
              </a:pPr>
              <a:r>
                <a:rPr lang="en-US" sz="300" dirty="0">
                  <a:solidFill>
                    <a:schemeClr val="bg2">
                      <a:lumMod val="10000"/>
                    </a:schemeClr>
                  </a:solidFill>
                </a:rPr>
                <a:t>Host</a:t>
              </a:r>
            </a:p>
          </p:txBody>
        </p:sp>
        <p:sp>
          <p:nvSpPr>
            <p:cNvPr id="106" name="TextBox 105">
              <a:extLst>
                <a:ext uri="{FF2B5EF4-FFF2-40B4-BE49-F238E27FC236}">
                  <a16:creationId xmlns:a16="http://schemas.microsoft.com/office/drawing/2014/main" id="{E97671EF-439F-1AF2-4F44-113F515DEB38}"/>
                </a:ext>
              </a:extLst>
            </p:cNvPr>
            <p:cNvSpPr txBox="1"/>
            <p:nvPr/>
          </p:nvSpPr>
          <p:spPr>
            <a:xfrm>
              <a:off x="6009116" y="4781401"/>
              <a:ext cx="341787" cy="220275"/>
            </a:xfrm>
            <a:prstGeom prst="rect">
              <a:avLst/>
            </a:prstGeom>
          </p:spPr>
          <p:txBody>
            <a:bodyPr wrap="none" lIns="0" tIns="0" rIns="0" bIns="0" rtlCol="0">
              <a:spAutoFit/>
            </a:bodyPr>
            <a:lstStyle/>
            <a:p>
              <a:pPr algn="ctr">
                <a:spcAft>
                  <a:spcPts val="600"/>
                </a:spcAft>
              </a:pPr>
              <a:r>
                <a:rPr lang="en-US" sz="300" dirty="0">
                  <a:solidFill>
                    <a:schemeClr val="bg2">
                      <a:lumMod val="10000"/>
                    </a:schemeClr>
                  </a:solidFill>
                </a:rPr>
                <a:t>Crawler</a:t>
              </a:r>
              <a:br>
                <a:rPr lang="en-US" sz="300" dirty="0">
                  <a:solidFill>
                    <a:schemeClr val="bg2">
                      <a:lumMod val="10000"/>
                    </a:schemeClr>
                  </a:solidFill>
                </a:rPr>
              </a:br>
              <a:r>
                <a:rPr lang="en-US" sz="300" dirty="0">
                  <a:solidFill>
                    <a:schemeClr val="bg2">
                      <a:lumMod val="10000"/>
                    </a:schemeClr>
                  </a:solidFill>
                </a:rPr>
                <a:t>VM</a:t>
              </a:r>
            </a:p>
          </p:txBody>
        </p:sp>
        <p:sp>
          <p:nvSpPr>
            <p:cNvPr id="107" name="TextBox 106">
              <a:extLst>
                <a:ext uri="{FF2B5EF4-FFF2-40B4-BE49-F238E27FC236}">
                  <a16:creationId xmlns:a16="http://schemas.microsoft.com/office/drawing/2014/main" id="{63669ABB-2C3B-D183-8334-62906B55E80B}"/>
                </a:ext>
              </a:extLst>
            </p:cNvPr>
            <p:cNvSpPr txBox="1"/>
            <p:nvPr/>
          </p:nvSpPr>
          <p:spPr>
            <a:xfrm>
              <a:off x="7557798" y="4788677"/>
              <a:ext cx="128170" cy="73426"/>
            </a:xfrm>
            <a:prstGeom prst="rect">
              <a:avLst/>
            </a:prstGeom>
          </p:spPr>
          <p:txBody>
            <a:bodyPr wrap="none" lIns="0" tIns="0" rIns="0" bIns="0" rtlCol="0">
              <a:spAutoFit/>
            </a:bodyPr>
            <a:lstStyle/>
            <a:p>
              <a:pPr algn="ctr">
                <a:spcAft>
                  <a:spcPts val="600"/>
                </a:spcAft>
              </a:pPr>
              <a:r>
                <a:rPr lang="en-US" sz="100" dirty="0">
                  <a:solidFill>
                    <a:schemeClr val="bg2">
                      <a:lumMod val="10000"/>
                    </a:schemeClr>
                  </a:solidFill>
                </a:rPr>
                <a:t>Frontend</a:t>
              </a:r>
              <a:br>
                <a:rPr lang="en-US" sz="100" dirty="0">
                  <a:solidFill>
                    <a:schemeClr val="bg2">
                      <a:lumMod val="10000"/>
                    </a:schemeClr>
                  </a:solidFill>
                </a:rPr>
              </a:br>
              <a:r>
                <a:rPr lang="en-US" sz="100" dirty="0">
                  <a:solidFill>
                    <a:schemeClr val="bg2">
                      <a:lumMod val="10000"/>
                    </a:schemeClr>
                  </a:solidFill>
                </a:rPr>
                <a:t>VM</a:t>
              </a:r>
            </a:p>
          </p:txBody>
        </p:sp>
        <p:sp>
          <p:nvSpPr>
            <p:cNvPr id="108" name="TextBox 107">
              <a:extLst>
                <a:ext uri="{FF2B5EF4-FFF2-40B4-BE49-F238E27FC236}">
                  <a16:creationId xmlns:a16="http://schemas.microsoft.com/office/drawing/2014/main" id="{447B26FA-AEA4-47F9-3FCD-1B1E739784EE}"/>
                </a:ext>
              </a:extLst>
            </p:cNvPr>
            <p:cNvSpPr txBox="1"/>
            <p:nvPr/>
          </p:nvSpPr>
          <p:spPr>
            <a:xfrm>
              <a:off x="6797745" y="4824104"/>
              <a:ext cx="192258" cy="73426"/>
            </a:xfrm>
            <a:prstGeom prst="rect">
              <a:avLst/>
            </a:prstGeom>
          </p:spPr>
          <p:txBody>
            <a:bodyPr wrap="none" lIns="0" tIns="0" rIns="0" bIns="0" rtlCol="0">
              <a:spAutoFit/>
            </a:bodyPr>
            <a:lstStyle/>
            <a:p>
              <a:pPr algn="l">
                <a:spcAft>
                  <a:spcPts val="600"/>
                </a:spcAft>
              </a:pPr>
              <a:r>
                <a:rPr lang="en-US" sz="200" dirty="0">
                  <a:solidFill>
                    <a:schemeClr val="bg2">
                      <a:lumMod val="10000"/>
                    </a:schemeClr>
                  </a:solidFill>
                </a:rPr>
                <a:t>Flow 1</a:t>
              </a:r>
            </a:p>
          </p:txBody>
        </p:sp>
        <p:sp>
          <p:nvSpPr>
            <p:cNvPr id="109" name="TextBox 108">
              <a:extLst>
                <a:ext uri="{FF2B5EF4-FFF2-40B4-BE49-F238E27FC236}">
                  <a16:creationId xmlns:a16="http://schemas.microsoft.com/office/drawing/2014/main" id="{F91A9240-FAFE-F20A-35B4-7A563B308AA8}"/>
                </a:ext>
              </a:extLst>
            </p:cNvPr>
            <p:cNvSpPr txBox="1"/>
            <p:nvPr/>
          </p:nvSpPr>
          <p:spPr>
            <a:xfrm>
              <a:off x="8117914" y="5524222"/>
              <a:ext cx="93991" cy="73426"/>
            </a:xfrm>
            <a:prstGeom prst="rect">
              <a:avLst/>
            </a:prstGeom>
          </p:spPr>
          <p:txBody>
            <a:bodyPr wrap="none" lIns="0" tIns="0" rIns="0" bIns="0" rtlCol="0">
              <a:spAutoFit/>
            </a:bodyPr>
            <a:lstStyle/>
            <a:p>
              <a:pPr algn="ctr">
                <a:spcAft>
                  <a:spcPts val="600"/>
                </a:spcAft>
              </a:pPr>
              <a:r>
                <a:rPr lang="en-US" sz="200" dirty="0">
                  <a:solidFill>
                    <a:schemeClr val="bg2">
                      <a:lumMod val="10000"/>
                    </a:schemeClr>
                  </a:solidFill>
                </a:rPr>
                <a:t>VM</a:t>
              </a:r>
            </a:p>
          </p:txBody>
        </p:sp>
        <p:sp>
          <p:nvSpPr>
            <p:cNvPr id="110" name="TextBox 109">
              <a:extLst>
                <a:ext uri="{FF2B5EF4-FFF2-40B4-BE49-F238E27FC236}">
                  <a16:creationId xmlns:a16="http://schemas.microsoft.com/office/drawing/2014/main" id="{03A33CA9-18BD-F91C-98DA-E10EDFC476F0}"/>
                </a:ext>
              </a:extLst>
            </p:cNvPr>
            <p:cNvSpPr txBox="1"/>
            <p:nvPr/>
          </p:nvSpPr>
          <p:spPr>
            <a:xfrm>
              <a:off x="9530896" y="5162836"/>
              <a:ext cx="145260" cy="73426"/>
            </a:xfrm>
            <a:prstGeom prst="rect">
              <a:avLst/>
            </a:prstGeom>
          </p:spPr>
          <p:txBody>
            <a:bodyPr wrap="none" lIns="0" tIns="0" rIns="0" bIns="0" rtlCol="0">
              <a:spAutoFit/>
            </a:bodyPr>
            <a:lstStyle/>
            <a:p>
              <a:pPr algn="l">
                <a:spcAft>
                  <a:spcPts val="600"/>
                </a:spcAft>
              </a:pPr>
              <a:r>
                <a:rPr lang="en-US" sz="200" dirty="0">
                  <a:solidFill>
                    <a:schemeClr val="bg2">
                      <a:lumMod val="10000"/>
                    </a:schemeClr>
                  </a:solidFill>
                </a:rPr>
                <a:t>vNIC</a:t>
              </a:r>
            </a:p>
          </p:txBody>
        </p:sp>
        <p:sp>
          <p:nvSpPr>
            <p:cNvPr id="111" name="Rounded Rectangle 110">
              <a:extLst>
                <a:ext uri="{FF2B5EF4-FFF2-40B4-BE49-F238E27FC236}">
                  <a16:creationId xmlns:a16="http://schemas.microsoft.com/office/drawing/2014/main" id="{ED5C38E9-3F99-6D34-F026-9F40D09065AC}"/>
                </a:ext>
              </a:extLst>
            </p:cNvPr>
            <p:cNvSpPr/>
            <p:nvPr/>
          </p:nvSpPr>
          <p:spPr>
            <a:xfrm>
              <a:off x="8932627" y="4663045"/>
              <a:ext cx="911266" cy="1125639"/>
            </a:xfrm>
            <a:prstGeom prst="roundRect">
              <a:avLst/>
            </a:prstGeom>
            <a:solidFill>
              <a:srgbClr val="0070C0">
                <a:alpha val="4000"/>
              </a:srgbClr>
            </a:solidFill>
            <a:ln w="25400">
              <a:noFill/>
              <a:miter lim="800000"/>
            </a:ln>
            <a:effectLst>
              <a:softEdge rad="63500"/>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 dirty="0">
                <a:solidFill>
                  <a:schemeClr val="bg1"/>
                </a:solidFill>
              </a:endParaRPr>
            </a:p>
          </p:txBody>
        </p:sp>
      </p:grpSp>
      <p:sp>
        <p:nvSpPr>
          <p:cNvPr id="5" name="TextBox 4">
            <a:extLst>
              <a:ext uri="{FF2B5EF4-FFF2-40B4-BE49-F238E27FC236}">
                <a16:creationId xmlns:a16="http://schemas.microsoft.com/office/drawing/2014/main" id="{7F4BBAE5-8EFD-3C86-00CC-0FAE22E31A8D}"/>
              </a:ext>
            </a:extLst>
          </p:cNvPr>
          <p:cNvSpPr txBox="1"/>
          <p:nvPr/>
        </p:nvSpPr>
        <p:spPr>
          <a:xfrm>
            <a:off x="6749747" y="1699817"/>
            <a:ext cx="4025675" cy="400110"/>
          </a:xfrm>
          <a:prstGeom prst="rect">
            <a:avLst/>
          </a:prstGeom>
          <a:noFill/>
        </p:spPr>
        <p:txBody>
          <a:bodyPr wrap="square" rtlCol="0">
            <a:spAutoFit/>
          </a:bodyPr>
          <a:lstStyle/>
          <a:p>
            <a:r>
              <a:rPr lang="en-US" sz="2000" dirty="0">
                <a:cs typeface="Gill Sans" panose="020B0502020104020203" pitchFamily="34" charset="-79"/>
              </a:rPr>
              <a:t>Adopted as a product at VMware</a:t>
            </a:r>
          </a:p>
        </p:txBody>
      </p:sp>
      <p:sp>
        <p:nvSpPr>
          <p:cNvPr id="7" name="TextBox 6">
            <a:extLst>
              <a:ext uri="{FF2B5EF4-FFF2-40B4-BE49-F238E27FC236}">
                <a16:creationId xmlns:a16="http://schemas.microsoft.com/office/drawing/2014/main" id="{938E3E52-C44B-E068-D96C-712FEDE39CFA}"/>
              </a:ext>
            </a:extLst>
          </p:cNvPr>
          <p:cNvSpPr txBox="1"/>
          <p:nvPr/>
        </p:nvSpPr>
        <p:spPr>
          <a:xfrm>
            <a:off x="4614372" y="5868838"/>
            <a:ext cx="4813830"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pPr algn="ctr"/>
            <a:r>
              <a:rPr lang="en-US" b="1" dirty="0">
                <a:solidFill>
                  <a:schemeClr val="accent1"/>
                </a:solidFill>
              </a:rPr>
              <a:t>Challenge</a:t>
            </a:r>
            <a:r>
              <a:rPr lang="en-US" dirty="0">
                <a:solidFill>
                  <a:schemeClr val="accent1"/>
                </a:solidFill>
              </a:rPr>
              <a:t>: work with weak dependency information present in the monitoring telemetry</a:t>
            </a:r>
          </a:p>
        </p:txBody>
      </p:sp>
      <p:sp>
        <p:nvSpPr>
          <p:cNvPr id="8" name="TextBox 7">
            <a:extLst>
              <a:ext uri="{FF2B5EF4-FFF2-40B4-BE49-F238E27FC236}">
                <a16:creationId xmlns:a16="http://schemas.microsoft.com/office/drawing/2014/main" id="{5EAECDFD-805A-C256-BB8F-416C714DF063}"/>
              </a:ext>
            </a:extLst>
          </p:cNvPr>
          <p:cNvSpPr txBox="1"/>
          <p:nvPr/>
        </p:nvSpPr>
        <p:spPr>
          <a:xfrm>
            <a:off x="4785851" y="4100607"/>
            <a:ext cx="4732130" cy="369332"/>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pPr algn="ctr"/>
            <a:r>
              <a:rPr lang="en-US" b="1" dirty="0">
                <a:solidFill>
                  <a:schemeClr val="accent1"/>
                </a:solidFill>
              </a:rPr>
              <a:t>Challenge</a:t>
            </a:r>
            <a:r>
              <a:rPr lang="en-US" dirty="0">
                <a:solidFill>
                  <a:schemeClr val="accent1"/>
                </a:solidFill>
              </a:rPr>
              <a:t>: deal with unknown paths for flows</a:t>
            </a:r>
          </a:p>
        </p:txBody>
      </p:sp>
      <p:sp>
        <p:nvSpPr>
          <p:cNvPr id="11" name="Title 1">
            <a:extLst>
              <a:ext uri="{FF2B5EF4-FFF2-40B4-BE49-F238E27FC236}">
                <a16:creationId xmlns:a16="http://schemas.microsoft.com/office/drawing/2014/main" id="{DA66FFB7-B2A0-DFD7-920E-C44C36FB2F00}"/>
              </a:ext>
            </a:extLst>
          </p:cNvPr>
          <p:cNvSpPr txBox="1">
            <a:spLocks/>
          </p:cNvSpPr>
          <p:nvPr/>
        </p:nvSpPr>
        <p:spPr>
          <a:xfrm>
            <a:off x="1172886" y="121023"/>
            <a:ext cx="12138323" cy="7759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n-lt"/>
                <a:ea typeface="+mj-ea"/>
                <a:cs typeface="+mj-cs"/>
              </a:defRPr>
            </a:lvl1pPr>
          </a:lstStyle>
          <a:p>
            <a:r>
              <a:rPr lang="en-US" sz="3200" dirty="0">
                <a:cs typeface="Gill Sans" panose="020B0502020104020203" pitchFamily="34" charset="-79"/>
              </a:rPr>
              <a:t>Talk overview: 3 practical systems for </a:t>
            </a:r>
            <a:r>
              <a:rPr lang="en-US" sz="3200" dirty="0">
                <a:solidFill>
                  <a:schemeClr val="accent2">
                    <a:lumMod val="75000"/>
                  </a:schemeClr>
                </a:solidFill>
                <a:cs typeface="Gill Sans" panose="020B0502020104020203" pitchFamily="34" charset="-79"/>
              </a:rPr>
              <a:t>Root Cause Analysis</a:t>
            </a:r>
          </a:p>
        </p:txBody>
      </p:sp>
      <p:grpSp>
        <p:nvGrpSpPr>
          <p:cNvPr id="12" name="Group 11">
            <a:extLst>
              <a:ext uri="{FF2B5EF4-FFF2-40B4-BE49-F238E27FC236}">
                <a16:creationId xmlns:a16="http://schemas.microsoft.com/office/drawing/2014/main" id="{21B865E0-9491-4098-E409-7160D59005EE}"/>
              </a:ext>
            </a:extLst>
          </p:cNvPr>
          <p:cNvGrpSpPr/>
          <p:nvPr/>
        </p:nvGrpSpPr>
        <p:grpSpPr>
          <a:xfrm>
            <a:off x="1861793" y="4962783"/>
            <a:ext cx="1119780" cy="1194963"/>
            <a:chOff x="3944678" y="1828798"/>
            <a:chExt cx="3870252" cy="3990755"/>
          </a:xfrm>
        </p:grpSpPr>
        <p:sp>
          <p:nvSpPr>
            <p:cNvPr id="13" name="Rectangle 12">
              <a:extLst>
                <a:ext uri="{FF2B5EF4-FFF2-40B4-BE49-F238E27FC236}">
                  <a16:creationId xmlns:a16="http://schemas.microsoft.com/office/drawing/2014/main" id="{E3969A46-D70B-E440-43A6-9597DE3D7D45}"/>
                </a:ext>
              </a:extLst>
            </p:cNvPr>
            <p:cNvSpPr/>
            <p:nvPr/>
          </p:nvSpPr>
          <p:spPr>
            <a:xfrm>
              <a:off x="4189229" y="1828802"/>
              <a:ext cx="329610" cy="329609"/>
            </a:xfrm>
            <a:prstGeom prst="rect">
              <a:avLst/>
            </a:prstGeom>
            <a:solidFill>
              <a:schemeClr val="tx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Gill Sans MT" panose="020B0502020104020203" pitchFamily="34" charset="77"/>
                <a:cs typeface="Gill Sans" panose="020B0502020104020203" pitchFamily="34" charset="-79"/>
              </a:endParaRPr>
            </a:p>
          </p:txBody>
        </p:sp>
        <p:sp>
          <p:nvSpPr>
            <p:cNvPr id="14" name="Rectangle 13">
              <a:extLst>
                <a:ext uri="{FF2B5EF4-FFF2-40B4-BE49-F238E27FC236}">
                  <a16:creationId xmlns:a16="http://schemas.microsoft.com/office/drawing/2014/main" id="{D4ECE8B7-F45B-634C-FA9A-C6FE8489C94B}"/>
                </a:ext>
              </a:extLst>
            </p:cNvPr>
            <p:cNvSpPr/>
            <p:nvPr/>
          </p:nvSpPr>
          <p:spPr>
            <a:xfrm>
              <a:off x="4809461" y="1828801"/>
              <a:ext cx="329610" cy="329609"/>
            </a:xfrm>
            <a:prstGeom prst="rect">
              <a:avLst/>
            </a:prstGeom>
            <a:solidFill>
              <a:schemeClr val="tx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Gill Sans MT" panose="020B0502020104020203" pitchFamily="34" charset="77"/>
                <a:cs typeface="Gill Sans" panose="020B0502020104020203" pitchFamily="34" charset="-79"/>
              </a:endParaRPr>
            </a:p>
          </p:txBody>
        </p:sp>
        <p:sp>
          <p:nvSpPr>
            <p:cNvPr id="15" name="Rectangle 14">
              <a:extLst>
                <a:ext uri="{FF2B5EF4-FFF2-40B4-BE49-F238E27FC236}">
                  <a16:creationId xmlns:a16="http://schemas.microsoft.com/office/drawing/2014/main" id="{1D94A332-EFB1-7D15-7987-ADD3D477CA89}"/>
                </a:ext>
              </a:extLst>
            </p:cNvPr>
            <p:cNvSpPr/>
            <p:nvPr/>
          </p:nvSpPr>
          <p:spPr>
            <a:xfrm>
              <a:off x="5429693" y="1828800"/>
              <a:ext cx="329610" cy="329609"/>
            </a:xfrm>
            <a:prstGeom prst="rect">
              <a:avLst/>
            </a:prstGeom>
            <a:solidFill>
              <a:schemeClr val="tx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Gill Sans MT" panose="020B0502020104020203" pitchFamily="34" charset="77"/>
                <a:cs typeface="Gill Sans" panose="020B0502020104020203" pitchFamily="34" charset="-79"/>
              </a:endParaRPr>
            </a:p>
          </p:txBody>
        </p:sp>
        <p:sp>
          <p:nvSpPr>
            <p:cNvPr id="16" name="Rectangle 15">
              <a:extLst>
                <a:ext uri="{FF2B5EF4-FFF2-40B4-BE49-F238E27FC236}">
                  <a16:creationId xmlns:a16="http://schemas.microsoft.com/office/drawing/2014/main" id="{F9EADCB7-6614-5B61-C810-531F0A4E654B}"/>
                </a:ext>
              </a:extLst>
            </p:cNvPr>
            <p:cNvSpPr/>
            <p:nvPr/>
          </p:nvSpPr>
          <p:spPr>
            <a:xfrm>
              <a:off x="6049925" y="1828799"/>
              <a:ext cx="329610" cy="329609"/>
            </a:xfrm>
            <a:prstGeom prst="rect">
              <a:avLst/>
            </a:prstGeom>
            <a:solidFill>
              <a:schemeClr val="tx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Gill Sans MT" panose="020B0502020104020203" pitchFamily="34" charset="77"/>
                <a:cs typeface="Gill Sans" panose="020B0502020104020203" pitchFamily="34" charset="-79"/>
              </a:endParaRPr>
            </a:p>
          </p:txBody>
        </p:sp>
        <p:sp>
          <p:nvSpPr>
            <p:cNvPr id="17" name="Rectangle 16">
              <a:extLst>
                <a:ext uri="{FF2B5EF4-FFF2-40B4-BE49-F238E27FC236}">
                  <a16:creationId xmlns:a16="http://schemas.microsoft.com/office/drawing/2014/main" id="{C81063E4-BF52-B4FA-551D-30A3AC0AA7B0}"/>
                </a:ext>
              </a:extLst>
            </p:cNvPr>
            <p:cNvSpPr/>
            <p:nvPr/>
          </p:nvSpPr>
          <p:spPr>
            <a:xfrm>
              <a:off x="6670157" y="1828799"/>
              <a:ext cx="329610" cy="329609"/>
            </a:xfrm>
            <a:prstGeom prst="rect">
              <a:avLst/>
            </a:prstGeom>
            <a:solidFill>
              <a:schemeClr val="tx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Gill Sans MT" panose="020B0502020104020203" pitchFamily="34" charset="77"/>
                <a:cs typeface="Gill Sans" panose="020B0502020104020203" pitchFamily="34" charset="-79"/>
              </a:endParaRPr>
            </a:p>
          </p:txBody>
        </p:sp>
        <p:sp>
          <p:nvSpPr>
            <p:cNvPr id="18" name="Rectangle 17">
              <a:extLst>
                <a:ext uri="{FF2B5EF4-FFF2-40B4-BE49-F238E27FC236}">
                  <a16:creationId xmlns:a16="http://schemas.microsoft.com/office/drawing/2014/main" id="{ABB251DF-8636-B3DD-F250-391FEF9D1AF4}"/>
                </a:ext>
              </a:extLst>
            </p:cNvPr>
            <p:cNvSpPr/>
            <p:nvPr/>
          </p:nvSpPr>
          <p:spPr>
            <a:xfrm>
              <a:off x="7290389" y="1828798"/>
              <a:ext cx="329610" cy="329609"/>
            </a:xfrm>
            <a:prstGeom prst="rect">
              <a:avLst/>
            </a:prstGeom>
            <a:solidFill>
              <a:schemeClr val="tx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Gill Sans MT" panose="020B0502020104020203" pitchFamily="34" charset="77"/>
                <a:cs typeface="Gill Sans" panose="020B0502020104020203" pitchFamily="34" charset="-79"/>
              </a:endParaRPr>
            </a:p>
          </p:txBody>
        </p:sp>
        <p:sp>
          <p:nvSpPr>
            <p:cNvPr id="19" name="Rectangle 18">
              <a:extLst>
                <a:ext uri="{FF2B5EF4-FFF2-40B4-BE49-F238E27FC236}">
                  <a16:creationId xmlns:a16="http://schemas.microsoft.com/office/drawing/2014/main" id="{DDDA21BC-CEDE-3431-098B-37946397D266}"/>
                </a:ext>
              </a:extLst>
            </p:cNvPr>
            <p:cNvSpPr/>
            <p:nvPr/>
          </p:nvSpPr>
          <p:spPr>
            <a:xfrm>
              <a:off x="4189229" y="2725477"/>
              <a:ext cx="329610" cy="329609"/>
            </a:xfrm>
            <a:prstGeom prst="rect">
              <a:avLst/>
            </a:prstGeom>
            <a:solidFill>
              <a:schemeClr val="tx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Gill Sans MT" panose="020B0502020104020203" pitchFamily="34" charset="77"/>
                <a:cs typeface="Gill Sans" panose="020B0502020104020203" pitchFamily="34" charset="-79"/>
              </a:endParaRPr>
            </a:p>
          </p:txBody>
        </p:sp>
        <p:sp>
          <p:nvSpPr>
            <p:cNvPr id="20" name="Rectangle 19">
              <a:extLst>
                <a:ext uri="{FF2B5EF4-FFF2-40B4-BE49-F238E27FC236}">
                  <a16:creationId xmlns:a16="http://schemas.microsoft.com/office/drawing/2014/main" id="{C2D4F788-1C73-FDF3-FF7D-853EFD726B39}"/>
                </a:ext>
              </a:extLst>
            </p:cNvPr>
            <p:cNvSpPr/>
            <p:nvPr/>
          </p:nvSpPr>
          <p:spPr>
            <a:xfrm>
              <a:off x="4809461" y="2725476"/>
              <a:ext cx="329610" cy="329609"/>
            </a:xfrm>
            <a:prstGeom prst="rect">
              <a:avLst/>
            </a:prstGeom>
            <a:solidFill>
              <a:schemeClr val="tx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Gill Sans MT" panose="020B0502020104020203" pitchFamily="34" charset="77"/>
                <a:cs typeface="Gill Sans" panose="020B0502020104020203" pitchFamily="34" charset="-79"/>
              </a:endParaRPr>
            </a:p>
          </p:txBody>
        </p:sp>
        <p:sp>
          <p:nvSpPr>
            <p:cNvPr id="21" name="Rectangle 20">
              <a:extLst>
                <a:ext uri="{FF2B5EF4-FFF2-40B4-BE49-F238E27FC236}">
                  <a16:creationId xmlns:a16="http://schemas.microsoft.com/office/drawing/2014/main" id="{3CA34E7B-635B-D802-C17C-0DC422E8EEA6}"/>
                </a:ext>
              </a:extLst>
            </p:cNvPr>
            <p:cNvSpPr/>
            <p:nvPr/>
          </p:nvSpPr>
          <p:spPr>
            <a:xfrm>
              <a:off x="5429693" y="2725475"/>
              <a:ext cx="329610" cy="329609"/>
            </a:xfrm>
            <a:prstGeom prst="rect">
              <a:avLst/>
            </a:prstGeom>
            <a:solidFill>
              <a:schemeClr val="tx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Gill Sans MT" panose="020B0502020104020203" pitchFamily="34" charset="77"/>
                <a:cs typeface="Gill Sans" panose="020B0502020104020203" pitchFamily="34" charset="-79"/>
              </a:endParaRPr>
            </a:p>
          </p:txBody>
        </p:sp>
        <p:sp>
          <p:nvSpPr>
            <p:cNvPr id="22" name="Rectangle 21">
              <a:extLst>
                <a:ext uri="{FF2B5EF4-FFF2-40B4-BE49-F238E27FC236}">
                  <a16:creationId xmlns:a16="http://schemas.microsoft.com/office/drawing/2014/main" id="{90EFC006-13B1-FD4C-C298-755B5116F5F0}"/>
                </a:ext>
              </a:extLst>
            </p:cNvPr>
            <p:cNvSpPr/>
            <p:nvPr/>
          </p:nvSpPr>
          <p:spPr>
            <a:xfrm>
              <a:off x="6049925" y="2725474"/>
              <a:ext cx="329610" cy="329609"/>
            </a:xfrm>
            <a:prstGeom prst="rect">
              <a:avLst/>
            </a:prstGeom>
            <a:solidFill>
              <a:schemeClr val="tx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Gill Sans MT" panose="020B0502020104020203" pitchFamily="34" charset="77"/>
                <a:cs typeface="Gill Sans" panose="020B0502020104020203" pitchFamily="34" charset="-79"/>
              </a:endParaRPr>
            </a:p>
          </p:txBody>
        </p:sp>
        <p:sp>
          <p:nvSpPr>
            <p:cNvPr id="23" name="Rectangle 22">
              <a:extLst>
                <a:ext uri="{FF2B5EF4-FFF2-40B4-BE49-F238E27FC236}">
                  <a16:creationId xmlns:a16="http://schemas.microsoft.com/office/drawing/2014/main" id="{E1A2B594-508C-699A-184E-C332DB9DAB5A}"/>
                </a:ext>
              </a:extLst>
            </p:cNvPr>
            <p:cNvSpPr/>
            <p:nvPr/>
          </p:nvSpPr>
          <p:spPr>
            <a:xfrm>
              <a:off x="6670157" y="2725474"/>
              <a:ext cx="329610" cy="329609"/>
            </a:xfrm>
            <a:prstGeom prst="rect">
              <a:avLst/>
            </a:prstGeom>
            <a:solidFill>
              <a:schemeClr val="accent6"/>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Gill Sans MT" panose="020B0502020104020203" pitchFamily="34" charset="77"/>
                <a:cs typeface="Gill Sans" panose="020B0502020104020203" pitchFamily="34" charset="-79"/>
              </a:endParaRPr>
            </a:p>
          </p:txBody>
        </p:sp>
        <p:sp>
          <p:nvSpPr>
            <p:cNvPr id="29" name="Rectangle 28">
              <a:extLst>
                <a:ext uri="{FF2B5EF4-FFF2-40B4-BE49-F238E27FC236}">
                  <a16:creationId xmlns:a16="http://schemas.microsoft.com/office/drawing/2014/main" id="{DD51F545-B5D5-04FA-3932-01C162C735F1}"/>
                </a:ext>
              </a:extLst>
            </p:cNvPr>
            <p:cNvSpPr/>
            <p:nvPr/>
          </p:nvSpPr>
          <p:spPr>
            <a:xfrm>
              <a:off x="7290389" y="2725473"/>
              <a:ext cx="329610" cy="329609"/>
            </a:xfrm>
            <a:prstGeom prst="rect">
              <a:avLst/>
            </a:prstGeom>
            <a:solidFill>
              <a:schemeClr val="accent6"/>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Gill Sans MT" panose="020B0502020104020203" pitchFamily="34" charset="77"/>
                <a:cs typeface="Gill Sans" panose="020B0502020104020203" pitchFamily="34" charset="-79"/>
              </a:endParaRPr>
            </a:p>
          </p:txBody>
        </p:sp>
        <p:sp>
          <p:nvSpPr>
            <p:cNvPr id="58" name="Rectangle 57">
              <a:extLst>
                <a:ext uri="{FF2B5EF4-FFF2-40B4-BE49-F238E27FC236}">
                  <a16:creationId xmlns:a16="http://schemas.microsoft.com/office/drawing/2014/main" id="{3EA3711D-700D-7DDC-EE71-47F06386F035}"/>
                </a:ext>
              </a:extLst>
            </p:cNvPr>
            <p:cNvSpPr/>
            <p:nvPr/>
          </p:nvSpPr>
          <p:spPr>
            <a:xfrm>
              <a:off x="4189229" y="3537092"/>
              <a:ext cx="329610" cy="329609"/>
            </a:xfrm>
            <a:prstGeom prst="rect">
              <a:avLst/>
            </a:prstGeom>
            <a:solidFill>
              <a:schemeClr val="tx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Gill Sans MT" panose="020B0502020104020203" pitchFamily="34" charset="77"/>
                <a:cs typeface="Gill Sans" panose="020B0502020104020203" pitchFamily="34" charset="-79"/>
              </a:endParaRPr>
            </a:p>
          </p:txBody>
        </p:sp>
        <p:sp>
          <p:nvSpPr>
            <p:cNvPr id="59" name="Rectangle 58">
              <a:extLst>
                <a:ext uri="{FF2B5EF4-FFF2-40B4-BE49-F238E27FC236}">
                  <a16:creationId xmlns:a16="http://schemas.microsoft.com/office/drawing/2014/main" id="{5AAC1AFD-0534-FA58-B232-314E4ED15D82}"/>
                </a:ext>
              </a:extLst>
            </p:cNvPr>
            <p:cNvSpPr/>
            <p:nvPr/>
          </p:nvSpPr>
          <p:spPr>
            <a:xfrm>
              <a:off x="4809461" y="3537091"/>
              <a:ext cx="329610" cy="329609"/>
            </a:xfrm>
            <a:prstGeom prst="rect">
              <a:avLst/>
            </a:prstGeom>
            <a:solidFill>
              <a:schemeClr val="tx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Gill Sans MT" panose="020B0502020104020203" pitchFamily="34" charset="77"/>
                <a:cs typeface="Gill Sans" panose="020B0502020104020203" pitchFamily="34" charset="-79"/>
              </a:endParaRPr>
            </a:p>
          </p:txBody>
        </p:sp>
        <p:sp>
          <p:nvSpPr>
            <p:cNvPr id="62" name="Rectangle 61">
              <a:extLst>
                <a:ext uri="{FF2B5EF4-FFF2-40B4-BE49-F238E27FC236}">
                  <a16:creationId xmlns:a16="http://schemas.microsoft.com/office/drawing/2014/main" id="{FC4EA878-B9E1-18BD-9FDB-1479F86E4B82}"/>
                </a:ext>
              </a:extLst>
            </p:cNvPr>
            <p:cNvSpPr/>
            <p:nvPr/>
          </p:nvSpPr>
          <p:spPr>
            <a:xfrm>
              <a:off x="5429693" y="3537090"/>
              <a:ext cx="329610" cy="329609"/>
            </a:xfrm>
            <a:prstGeom prst="rect">
              <a:avLst/>
            </a:prstGeom>
            <a:solidFill>
              <a:schemeClr val="accent6"/>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Gill Sans MT" panose="020B0502020104020203" pitchFamily="34" charset="77"/>
                <a:cs typeface="Gill Sans" panose="020B0502020104020203" pitchFamily="34" charset="-79"/>
              </a:endParaRPr>
            </a:p>
          </p:txBody>
        </p:sp>
        <p:sp>
          <p:nvSpPr>
            <p:cNvPr id="63" name="Rectangle 62">
              <a:extLst>
                <a:ext uri="{FF2B5EF4-FFF2-40B4-BE49-F238E27FC236}">
                  <a16:creationId xmlns:a16="http://schemas.microsoft.com/office/drawing/2014/main" id="{6A3CDFFF-678A-DC05-1D4B-CE15180E3C80}"/>
                </a:ext>
              </a:extLst>
            </p:cNvPr>
            <p:cNvSpPr/>
            <p:nvPr/>
          </p:nvSpPr>
          <p:spPr>
            <a:xfrm>
              <a:off x="6049925" y="3537089"/>
              <a:ext cx="329610" cy="329609"/>
            </a:xfrm>
            <a:prstGeom prst="rect">
              <a:avLst/>
            </a:prstGeom>
            <a:solidFill>
              <a:schemeClr val="tx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Gill Sans MT" panose="020B0502020104020203" pitchFamily="34" charset="77"/>
                <a:cs typeface="Gill Sans" panose="020B0502020104020203" pitchFamily="34" charset="-79"/>
              </a:endParaRPr>
            </a:p>
          </p:txBody>
        </p:sp>
        <p:sp>
          <p:nvSpPr>
            <p:cNvPr id="64" name="Rectangle 63">
              <a:extLst>
                <a:ext uri="{FF2B5EF4-FFF2-40B4-BE49-F238E27FC236}">
                  <a16:creationId xmlns:a16="http://schemas.microsoft.com/office/drawing/2014/main" id="{CF411439-8E16-41BB-3C3D-0B423B03D9C6}"/>
                </a:ext>
              </a:extLst>
            </p:cNvPr>
            <p:cNvSpPr/>
            <p:nvPr/>
          </p:nvSpPr>
          <p:spPr>
            <a:xfrm>
              <a:off x="6670157" y="3537089"/>
              <a:ext cx="329610" cy="329609"/>
            </a:xfrm>
            <a:prstGeom prst="rect">
              <a:avLst/>
            </a:prstGeom>
            <a:solidFill>
              <a:schemeClr val="tx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Gill Sans MT" panose="020B0502020104020203" pitchFamily="34" charset="77"/>
                <a:cs typeface="Gill Sans" panose="020B0502020104020203" pitchFamily="34" charset="-79"/>
              </a:endParaRPr>
            </a:p>
          </p:txBody>
        </p:sp>
        <p:sp>
          <p:nvSpPr>
            <p:cNvPr id="65" name="Rectangle 64">
              <a:extLst>
                <a:ext uri="{FF2B5EF4-FFF2-40B4-BE49-F238E27FC236}">
                  <a16:creationId xmlns:a16="http://schemas.microsoft.com/office/drawing/2014/main" id="{A8363C3C-3B3C-F8A3-BA8A-5074E69C18D1}"/>
                </a:ext>
              </a:extLst>
            </p:cNvPr>
            <p:cNvSpPr/>
            <p:nvPr/>
          </p:nvSpPr>
          <p:spPr>
            <a:xfrm>
              <a:off x="7290389" y="3537088"/>
              <a:ext cx="329610" cy="329609"/>
            </a:xfrm>
            <a:prstGeom prst="rect">
              <a:avLst/>
            </a:prstGeom>
            <a:solidFill>
              <a:schemeClr val="tx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Gill Sans MT" panose="020B0502020104020203" pitchFamily="34" charset="77"/>
                <a:cs typeface="Gill Sans" panose="020B0502020104020203" pitchFamily="34" charset="-79"/>
              </a:endParaRPr>
            </a:p>
          </p:txBody>
        </p:sp>
        <p:sp>
          <p:nvSpPr>
            <p:cNvPr id="66" name="Rectangle 65">
              <a:extLst>
                <a:ext uri="{FF2B5EF4-FFF2-40B4-BE49-F238E27FC236}">
                  <a16:creationId xmlns:a16="http://schemas.microsoft.com/office/drawing/2014/main" id="{FA46B7A3-B71E-558E-B072-E4E2DFF9D19B}"/>
                </a:ext>
              </a:extLst>
            </p:cNvPr>
            <p:cNvSpPr/>
            <p:nvPr/>
          </p:nvSpPr>
          <p:spPr>
            <a:xfrm>
              <a:off x="4189229" y="4348707"/>
              <a:ext cx="329610" cy="329609"/>
            </a:xfrm>
            <a:prstGeom prst="rect">
              <a:avLst/>
            </a:prstGeom>
            <a:solidFill>
              <a:schemeClr val="accent6"/>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Gill Sans MT" panose="020B0502020104020203" pitchFamily="34" charset="77"/>
                <a:cs typeface="Gill Sans" panose="020B0502020104020203" pitchFamily="34" charset="-79"/>
              </a:endParaRPr>
            </a:p>
          </p:txBody>
        </p:sp>
        <p:sp>
          <p:nvSpPr>
            <p:cNvPr id="69" name="Rectangle 68">
              <a:extLst>
                <a:ext uri="{FF2B5EF4-FFF2-40B4-BE49-F238E27FC236}">
                  <a16:creationId xmlns:a16="http://schemas.microsoft.com/office/drawing/2014/main" id="{3141448A-3D40-1177-6983-C4CC868B8DBC}"/>
                </a:ext>
              </a:extLst>
            </p:cNvPr>
            <p:cNvSpPr/>
            <p:nvPr/>
          </p:nvSpPr>
          <p:spPr>
            <a:xfrm>
              <a:off x="4809461" y="4348706"/>
              <a:ext cx="329610" cy="329609"/>
            </a:xfrm>
            <a:prstGeom prst="rect">
              <a:avLst/>
            </a:prstGeom>
            <a:solidFill>
              <a:schemeClr val="accent6"/>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Gill Sans MT" panose="020B0502020104020203" pitchFamily="34" charset="77"/>
                <a:cs typeface="Gill Sans" panose="020B0502020104020203" pitchFamily="34" charset="-79"/>
              </a:endParaRPr>
            </a:p>
          </p:txBody>
        </p:sp>
        <p:sp>
          <p:nvSpPr>
            <p:cNvPr id="72" name="Rectangle 71">
              <a:extLst>
                <a:ext uri="{FF2B5EF4-FFF2-40B4-BE49-F238E27FC236}">
                  <a16:creationId xmlns:a16="http://schemas.microsoft.com/office/drawing/2014/main" id="{79D28810-61EE-85CC-BDAF-41EDB9F9C1C1}"/>
                </a:ext>
              </a:extLst>
            </p:cNvPr>
            <p:cNvSpPr/>
            <p:nvPr/>
          </p:nvSpPr>
          <p:spPr>
            <a:xfrm>
              <a:off x="5429693" y="4348705"/>
              <a:ext cx="329610" cy="329609"/>
            </a:xfrm>
            <a:prstGeom prst="rect">
              <a:avLst/>
            </a:prstGeom>
            <a:solidFill>
              <a:schemeClr val="tx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Gill Sans MT" panose="020B0502020104020203" pitchFamily="34" charset="77"/>
                <a:cs typeface="Gill Sans" panose="020B0502020104020203" pitchFamily="34" charset="-79"/>
              </a:endParaRPr>
            </a:p>
          </p:txBody>
        </p:sp>
        <p:sp>
          <p:nvSpPr>
            <p:cNvPr id="75" name="Rectangle 74">
              <a:extLst>
                <a:ext uri="{FF2B5EF4-FFF2-40B4-BE49-F238E27FC236}">
                  <a16:creationId xmlns:a16="http://schemas.microsoft.com/office/drawing/2014/main" id="{ED0FB389-1536-3C65-446A-954040E213C2}"/>
                </a:ext>
              </a:extLst>
            </p:cNvPr>
            <p:cNvSpPr/>
            <p:nvPr/>
          </p:nvSpPr>
          <p:spPr>
            <a:xfrm>
              <a:off x="6049925" y="4348704"/>
              <a:ext cx="329610" cy="329609"/>
            </a:xfrm>
            <a:prstGeom prst="rect">
              <a:avLst/>
            </a:prstGeom>
            <a:solidFill>
              <a:schemeClr val="tx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Gill Sans MT" panose="020B0502020104020203" pitchFamily="34" charset="77"/>
                <a:cs typeface="Gill Sans" panose="020B0502020104020203" pitchFamily="34" charset="-79"/>
              </a:endParaRPr>
            </a:p>
          </p:txBody>
        </p:sp>
        <p:sp>
          <p:nvSpPr>
            <p:cNvPr id="78" name="Rectangle 77">
              <a:extLst>
                <a:ext uri="{FF2B5EF4-FFF2-40B4-BE49-F238E27FC236}">
                  <a16:creationId xmlns:a16="http://schemas.microsoft.com/office/drawing/2014/main" id="{DE8BB798-6413-59BE-DE45-5C115B3A89EF}"/>
                </a:ext>
              </a:extLst>
            </p:cNvPr>
            <p:cNvSpPr/>
            <p:nvPr/>
          </p:nvSpPr>
          <p:spPr>
            <a:xfrm>
              <a:off x="6670157" y="4348704"/>
              <a:ext cx="329610" cy="329609"/>
            </a:xfrm>
            <a:prstGeom prst="rect">
              <a:avLst/>
            </a:prstGeom>
            <a:solidFill>
              <a:schemeClr val="tx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Gill Sans MT" panose="020B0502020104020203" pitchFamily="34" charset="77"/>
                <a:cs typeface="Gill Sans" panose="020B0502020104020203" pitchFamily="34" charset="-79"/>
              </a:endParaRPr>
            </a:p>
          </p:txBody>
        </p:sp>
        <p:sp>
          <p:nvSpPr>
            <p:cNvPr id="112" name="Rectangle 111">
              <a:extLst>
                <a:ext uri="{FF2B5EF4-FFF2-40B4-BE49-F238E27FC236}">
                  <a16:creationId xmlns:a16="http://schemas.microsoft.com/office/drawing/2014/main" id="{DC2FCD26-7053-9474-30E5-86C3EC2429C7}"/>
                </a:ext>
              </a:extLst>
            </p:cNvPr>
            <p:cNvSpPr/>
            <p:nvPr/>
          </p:nvSpPr>
          <p:spPr>
            <a:xfrm>
              <a:off x="7290389" y="4348703"/>
              <a:ext cx="329610" cy="329609"/>
            </a:xfrm>
            <a:prstGeom prst="rect">
              <a:avLst/>
            </a:prstGeom>
            <a:solidFill>
              <a:schemeClr val="tx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Gill Sans MT" panose="020B0502020104020203" pitchFamily="34" charset="77"/>
                <a:cs typeface="Gill Sans" panose="020B0502020104020203" pitchFamily="34" charset="-79"/>
              </a:endParaRPr>
            </a:p>
          </p:txBody>
        </p:sp>
        <p:sp>
          <p:nvSpPr>
            <p:cNvPr id="113" name="Rectangle 112">
              <a:extLst>
                <a:ext uri="{FF2B5EF4-FFF2-40B4-BE49-F238E27FC236}">
                  <a16:creationId xmlns:a16="http://schemas.microsoft.com/office/drawing/2014/main" id="{79581AC2-0A00-7EF4-46C1-ABF570864831}"/>
                </a:ext>
              </a:extLst>
            </p:cNvPr>
            <p:cNvSpPr/>
            <p:nvPr/>
          </p:nvSpPr>
          <p:spPr>
            <a:xfrm>
              <a:off x="4189229" y="5489944"/>
              <a:ext cx="329610" cy="329609"/>
            </a:xfrm>
            <a:prstGeom prst="rect">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Gill Sans MT" panose="020B0502020104020203" pitchFamily="34" charset="77"/>
                <a:cs typeface="Gill Sans" panose="020B0502020104020203" pitchFamily="34" charset="-79"/>
              </a:endParaRPr>
            </a:p>
          </p:txBody>
        </p:sp>
        <p:sp>
          <p:nvSpPr>
            <p:cNvPr id="114" name="Rectangle 113">
              <a:extLst>
                <a:ext uri="{FF2B5EF4-FFF2-40B4-BE49-F238E27FC236}">
                  <a16:creationId xmlns:a16="http://schemas.microsoft.com/office/drawing/2014/main" id="{29FF6D5E-716A-57E0-FB7A-56C850AF55DD}"/>
                </a:ext>
              </a:extLst>
            </p:cNvPr>
            <p:cNvSpPr/>
            <p:nvPr/>
          </p:nvSpPr>
          <p:spPr>
            <a:xfrm>
              <a:off x="4809461" y="5489943"/>
              <a:ext cx="329610" cy="329609"/>
            </a:xfrm>
            <a:prstGeom prst="rect">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Gill Sans MT" panose="020B0502020104020203" pitchFamily="34" charset="77"/>
                <a:cs typeface="Gill Sans" panose="020B0502020104020203" pitchFamily="34" charset="-79"/>
              </a:endParaRPr>
            </a:p>
          </p:txBody>
        </p:sp>
        <p:sp>
          <p:nvSpPr>
            <p:cNvPr id="115" name="Rectangle 114">
              <a:extLst>
                <a:ext uri="{FF2B5EF4-FFF2-40B4-BE49-F238E27FC236}">
                  <a16:creationId xmlns:a16="http://schemas.microsoft.com/office/drawing/2014/main" id="{A91435E3-6EB4-6FA6-035B-29D1D7D5FEFC}"/>
                </a:ext>
              </a:extLst>
            </p:cNvPr>
            <p:cNvSpPr/>
            <p:nvPr/>
          </p:nvSpPr>
          <p:spPr>
            <a:xfrm>
              <a:off x="5429693" y="5489942"/>
              <a:ext cx="329610" cy="329609"/>
            </a:xfrm>
            <a:prstGeom prst="rect">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Gill Sans MT" panose="020B0502020104020203" pitchFamily="34" charset="77"/>
                <a:cs typeface="Gill Sans" panose="020B0502020104020203" pitchFamily="34" charset="-79"/>
              </a:endParaRPr>
            </a:p>
          </p:txBody>
        </p:sp>
        <p:sp>
          <p:nvSpPr>
            <p:cNvPr id="116" name="Rectangle 115">
              <a:extLst>
                <a:ext uri="{FF2B5EF4-FFF2-40B4-BE49-F238E27FC236}">
                  <a16:creationId xmlns:a16="http://schemas.microsoft.com/office/drawing/2014/main" id="{85F68F1E-3BD0-25AC-1E26-9D33088E7E13}"/>
                </a:ext>
              </a:extLst>
            </p:cNvPr>
            <p:cNvSpPr/>
            <p:nvPr/>
          </p:nvSpPr>
          <p:spPr>
            <a:xfrm>
              <a:off x="6049925" y="5489941"/>
              <a:ext cx="329610" cy="329609"/>
            </a:xfrm>
            <a:prstGeom prst="rect">
              <a:avLst/>
            </a:prstGeom>
            <a:solidFill>
              <a:srgbClr val="C00000"/>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Gill Sans MT" panose="020B0502020104020203" pitchFamily="34" charset="77"/>
                <a:cs typeface="Gill Sans" panose="020B0502020104020203" pitchFamily="34" charset="-79"/>
              </a:endParaRPr>
            </a:p>
          </p:txBody>
        </p:sp>
        <p:sp>
          <p:nvSpPr>
            <p:cNvPr id="117" name="Rectangle 116">
              <a:extLst>
                <a:ext uri="{FF2B5EF4-FFF2-40B4-BE49-F238E27FC236}">
                  <a16:creationId xmlns:a16="http://schemas.microsoft.com/office/drawing/2014/main" id="{0C99FC2E-CA50-715C-0D11-561034512C6D}"/>
                </a:ext>
              </a:extLst>
            </p:cNvPr>
            <p:cNvSpPr/>
            <p:nvPr/>
          </p:nvSpPr>
          <p:spPr>
            <a:xfrm>
              <a:off x="6670157" y="5489941"/>
              <a:ext cx="329610" cy="329609"/>
            </a:xfrm>
            <a:prstGeom prst="rect">
              <a:avLst/>
            </a:prstGeom>
            <a:solidFill>
              <a:schemeClr val="accent6"/>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Gill Sans MT" panose="020B0502020104020203" pitchFamily="34" charset="77"/>
                <a:cs typeface="Gill Sans" panose="020B0502020104020203" pitchFamily="34" charset="-79"/>
              </a:endParaRPr>
            </a:p>
          </p:txBody>
        </p:sp>
        <p:sp>
          <p:nvSpPr>
            <p:cNvPr id="118" name="Rectangle 117">
              <a:extLst>
                <a:ext uri="{FF2B5EF4-FFF2-40B4-BE49-F238E27FC236}">
                  <a16:creationId xmlns:a16="http://schemas.microsoft.com/office/drawing/2014/main" id="{FA88F121-D6E9-D17D-2ADF-443307547612}"/>
                </a:ext>
              </a:extLst>
            </p:cNvPr>
            <p:cNvSpPr/>
            <p:nvPr/>
          </p:nvSpPr>
          <p:spPr>
            <a:xfrm>
              <a:off x="7290389" y="5489940"/>
              <a:ext cx="329610" cy="329609"/>
            </a:xfrm>
            <a:prstGeom prst="rect">
              <a:avLst/>
            </a:prstGeom>
            <a:solidFill>
              <a:schemeClr val="accent6"/>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Gill Sans MT" panose="020B0502020104020203" pitchFamily="34" charset="77"/>
                <a:cs typeface="Gill Sans" panose="020B0502020104020203" pitchFamily="34" charset="-79"/>
              </a:endParaRPr>
            </a:p>
          </p:txBody>
        </p:sp>
        <p:cxnSp>
          <p:nvCxnSpPr>
            <p:cNvPr id="119" name="Straight Connector 118">
              <a:extLst>
                <a:ext uri="{FF2B5EF4-FFF2-40B4-BE49-F238E27FC236}">
                  <a16:creationId xmlns:a16="http://schemas.microsoft.com/office/drawing/2014/main" id="{A4D53F70-25E1-D7A9-D42C-3C93FF7ABD90}"/>
                </a:ext>
              </a:extLst>
            </p:cNvPr>
            <p:cNvCxnSpPr>
              <a:cxnSpLocks/>
            </p:cNvCxnSpPr>
            <p:nvPr/>
          </p:nvCxnSpPr>
          <p:spPr>
            <a:xfrm>
              <a:off x="3944678" y="5029198"/>
              <a:ext cx="3870252"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448650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996B52D0-A316-3EE1-CCA6-7DCEE036C94B}"/>
              </a:ext>
            </a:extLst>
          </p:cNvPr>
          <p:cNvSpPr txBox="1"/>
          <p:nvPr/>
        </p:nvSpPr>
        <p:spPr>
          <a:xfrm>
            <a:off x="4080419" y="3303365"/>
            <a:ext cx="7624515" cy="430887"/>
          </a:xfrm>
          <a:prstGeom prst="rect">
            <a:avLst/>
          </a:prstGeom>
          <a:noFill/>
        </p:spPr>
        <p:txBody>
          <a:bodyPr wrap="square" rtlCol="0">
            <a:spAutoFit/>
          </a:bodyPr>
          <a:lstStyle/>
          <a:p>
            <a:r>
              <a:rPr lang="en-US" sz="2200" dirty="0">
                <a:solidFill>
                  <a:schemeClr val="accent2">
                    <a:lumMod val="75000"/>
                  </a:schemeClr>
                </a:solidFill>
                <a:cs typeface="Gill Sans" panose="020B0502020104020203" pitchFamily="34" charset="-79"/>
              </a:rPr>
              <a:t>Flock</a:t>
            </a:r>
            <a:r>
              <a:rPr lang="en-US" sz="2200" dirty="0">
                <a:solidFill>
                  <a:schemeClr val="tx1">
                    <a:lumMod val="50000"/>
                    <a:lumOff val="50000"/>
                  </a:schemeClr>
                </a:solidFill>
                <a:cs typeface="Gill Sans" panose="020B0502020104020203" pitchFamily="34" charset="-79"/>
              </a:rPr>
              <a:t>:</a:t>
            </a:r>
            <a:r>
              <a:rPr lang="en-US" sz="2200" dirty="0">
                <a:solidFill>
                  <a:schemeClr val="accent2">
                    <a:lumMod val="50000"/>
                  </a:schemeClr>
                </a:solidFill>
                <a:cs typeface="Gill Sans" panose="020B0502020104020203" pitchFamily="34" charset="-79"/>
              </a:rPr>
              <a:t> </a:t>
            </a:r>
            <a:r>
              <a:rPr lang="en-US" sz="2200" dirty="0">
                <a:cs typeface="Gill Sans" panose="020B0502020104020203" pitchFamily="34" charset="-79"/>
              </a:rPr>
              <a:t>Localize gray failures in large datacenter networks</a:t>
            </a:r>
          </a:p>
        </p:txBody>
      </p:sp>
      <p:sp>
        <p:nvSpPr>
          <p:cNvPr id="26" name="Title 1">
            <a:extLst>
              <a:ext uri="{FF2B5EF4-FFF2-40B4-BE49-F238E27FC236}">
                <a16:creationId xmlns:a16="http://schemas.microsoft.com/office/drawing/2014/main" id="{795F3C78-EC82-624F-B210-EEBF69599FB3}"/>
              </a:ext>
            </a:extLst>
          </p:cNvPr>
          <p:cNvSpPr txBox="1">
            <a:spLocks/>
          </p:cNvSpPr>
          <p:nvPr/>
        </p:nvSpPr>
        <p:spPr>
          <a:xfrm>
            <a:off x="4080418" y="4860663"/>
            <a:ext cx="8026929" cy="9096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200" dirty="0" err="1">
                <a:solidFill>
                  <a:schemeClr val="accent2">
                    <a:lumMod val="75000"/>
                  </a:schemeClr>
                </a:solidFill>
                <a:latin typeface="+mn-lt"/>
                <a:cs typeface="Gill Sans" panose="020B0502020104020203" pitchFamily="34" charset="-79"/>
              </a:rPr>
              <a:t>FaultFerence</a:t>
            </a:r>
            <a:r>
              <a:rPr lang="en-US" sz="2200" dirty="0">
                <a:solidFill>
                  <a:schemeClr val="tx1">
                    <a:lumMod val="50000"/>
                    <a:lumOff val="50000"/>
                  </a:schemeClr>
                </a:solidFill>
                <a:latin typeface="+mn-lt"/>
                <a:cs typeface="Gill Sans" panose="020B0502020104020203" pitchFamily="34" charset="-79"/>
              </a:rPr>
              <a:t>: </a:t>
            </a:r>
            <a:r>
              <a:rPr lang="en-US" sz="2200" dirty="0">
                <a:solidFill>
                  <a:schemeClr val="tx1">
                    <a:lumMod val="50000"/>
                    <a:lumOff val="50000"/>
                  </a:schemeClr>
                </a:solidFill>
                <a:latin typeface="Gill Sans MT" panose="020B0502020104020203" pitchFamily="34" charset="77"/>
                <a:cs typeface="Gill Sans" panose="020B0502020104020203" pitchFamily="34" charset="-79"/>
              </a:rPr>
              <a:t>Localizing gray failures among symmetric components</a:t>
            </a:r>
            <a:endParaRPr lang="en-US" sz="2200" dirty="0">
              <a:latin typeface="+mn-lt"/>
              <a:cs typeface="Gill Sans" panose="020B0502020104020203" pitchFamily="34" charset="-79"/>
            </a:endParaRPr>
          </a:p>
        </p:txBody>
      </p:sp>
      <p:sp>
        <p:nvSpPr>
          <p:cNvPr id="3" name="TextBox 2">
            <a:extLst>
              <a:ext uri="{FF2B5EF4-FFF2-40B4-BE49-F238E27FC236}">
                <a16:creationId xmlns:a16="http://schemas.microsoft.com/office/drawing/2014/main" id="{30D010D2-30DD-7AE9-3F3C-A887044AE861}"/>
              </a:ext>
            </a:extLst>
          </p:cNvPr>
          <p:cNvSpPr txBox="1"/>
          <p:nvPr/>
        </p:nvSpPr>
        <p:spPr>
          <a:xfrm>
            <a:off x="4121530" y="3657927"/>
            <a:ext cx="2276258" cy="369332"/>
          </a:xfrm>
          <a:prstGeom prst="rect">
            <a:avLst/>
          </a:prstGeom>
          <a:noFill/>
        </p:spPr>
        <p:txBody>
          <a:bodyPr wrap="square" rtlCol="0">
            <a:spAutoFit/>
          </a:bodyPr>
          <a:lstStyle/>
          <a:p>
            <a:r>
              <a:rPr lang="en-US" dirty="0">
                <a:cs typeface="Gill Sans" panose="020B0502020104020203" pitchFamily="34" charset="-79"/>
              </a:rPr>
              <a:t>ACM </a:t>
            </a:r>
            <a:r>
              <a:rPr lang="en-US" dirty="0" err="1">
                <a:cs typeface="Gill Sans" panose="020B0502020104020203" pitchFamily="34" charset="-79"/>
              </a:rPr>
              <a:t>CoNext</a:t>
            </a:r>
            <a:r>
              <a:rPr lang="en-US" dirty="0">
                <a:cs typeface="Gill Sans" panose="020B0502020104020203" pitchFamily="34" charset="-79"/>
              </a:rPr>
              <a:t> 2023</a:t>
            </a:r>
          </a:p>
        </p:txBody>
      </p:sp>
      <p:sp>
        <p:nvSpPr>
          <p:cNvPr id="27" name="TextBox 26">
            <a:extLst>
              <a:ext uri="{FF2B5EF4-FFF2-40B4-BE49-F238E27FC236}">
                <a16:creationId xmlns:a16="http://schemas.microsoft.com/office/drawing/2014/main" id="{FDE349DF-34E0-3AE3-E5E7-A5335D2305CA}"/>
              </a:ext>
            </a:extLst>
          </p:cNvPr>
          <p:cNvSpPr txBox="1"/>
          <p:nvPr/>
        </p:nvSpPr>
        <p:spPr>
          <a:xfrm>
            <a:off x="4090396" y="5488620"/>
            <a:ext cx="3151652" cy="369332"/>
          </a:xfrm>
          <a:prstGeom prst="rect">
            <a:avLst/>
          </a:prstGeom>
          <a:noFill/>
        </p:spPr>
        <p:txBody>
          <a:bodyPr wrap="square" rtlCol="0">
            <a:spAutoFit/>
          </a:bodyPr>
          <a:lstStyle/>
          <a:p>
            <a:r>
              <a:rPr lang="en-US" dirty="0">
                <a:cs typeface="Gill Sans" panose="020B0502020104020203" pitchFamily="34" charset="-79"/>
              </a:rPr>
              <a:t>In the works</a:t>
            </a:r>
          </a:p>
        </p:txBody>
      </p:sp>
      <p:sp>
        <p:nvSpPr>
          <p:cNvPr id="28" name="Slide Number Placeholder 27">
            <a:extLst>
              <a:ext uri="{FF2B5EF4-FFF2-40B4-BE49-F238E27FC236}">
                <a16:creationId xmlns:a16="http://schemas.microsoft.com/office/drawing/2014/main" id="{76ABCC79-09D9-C66A-E05C-74710DC9E7B1}"/>
              </a:ext>
            </a:extLst>
          </p:cNvPr>
          <p:cNvSpPr>
            <a:spLocks noGrp="1"/>
          </p:cNvSpPr>
          <p:nvPr>
            <p:ph type="sldNum" sz="quarter" idx="12"/>
          </p:nvPr>
        </p:nvSpPr>
        <p:spPr/>
        <p:txBody>
          <a:bodyPr/>
          <a:lstStyle/>
          <a:p>
            <a:fld id="{078ED684-E1A4-0343-8670-8594C227EEC7}" type="slidenum">
              <a:rPr lang="en-US" smtClean="0"/>
              <a:t>13</a:t>
            </a:fld>
            <a:endParaRPr lang="en-US" dirty="0"/>
          </a:p>
        </p:txBody>
      </p:sp>
      <p:pic>
        <p:nvPicPr>
          <p:cNvPr id="30" name="Google Shape;796;p44">
            <a:extLst>
              <a:ext uri="{FF2B5EF4-FFF2-40B4-BE49-F238E27FC236}">
                <a16:creationId xmlns:a16="http://schemas.microsoft.com/office/drawing/2014/main" id="{3D918891-FA99-D530-8CBF-B90A5C9E7564}"/>
              </a:ext>
            </a:extLst>
          </p:cNvPr>
          <p:cNvPicPr preferRelativeResize="0"/>
          <p:nvPr/>
        </p:nvPicPr>
        <p:blipFill>
          <a:blip r:embed="rId3">
            <a:alphaModFix/>
          </a:blip>
          <a:stretch>
            <a:fillRect/>
          </a:stretch>
        </p:blipFill>
        <p:spPr>
          <a:xfrm>
            <a:off x="1388212" y="3134463"/>
            <a:ext cx="2060333" cy="1107867"/>
          </a:xfrm>
          <a:prstGeom prst="rect">
            <a:avLst/>
          </a:prstGeom>
          <a:noFill/>
          <a:ln>
            <a:noFill/>
          </a:ln>
        </p:spPr>
      </p:pic>
      <p:grpSp>
        <p:nvGrpSpPr>
          <p:cNvPr id="12" name="Group 11">
            <a:extLst>
              <a:ext uri="{FF2B5EF4-FFF2-40B4-BE49-F238E27FC236}">
                <a16:creationId xmlns:a16="http://schemas.microsoft.com/office/drawing/2014/main" id="{21B865E0-9491-4098-E409-7160D59005EE}"/>
              </a:ext>
            </a:extLst>
          </p:cNvPr>
          <p:cNvGrpSpPr/>
          <p:nvPr/>
        </p:nvGrpSpPr>
        <p:grpSpPr>
          <a:xfrm>
            <a:off x="1861793" y="4962783"/>
            <a:ext cx="1119780" cy="1194963"/>
            <a:chOff x="3944678" y="1828798"/>
            <a:chExt cx="3870252" cy="3990755"/>
          </a:xfrm>
        </p:grpSpPr>
        <p:sp>
          <p:nvSpPr>
            <p:cNvPr id="13" name="Rectangle 12">
              <a:extLst>
                <a:ext uri="{FF2B5EF4-FFF2-40B4-BE49-F238E27FC236}">
                  <a16:creationId xmlns:a16="http://schemas.microsoft.com/office/drawing/2014/main" id="{E3969A46-D70B-E440-43A6-9597DE3D7D45}"/>
                </a:ext>
              </a:extLst>
            </p:cNvPr>
            <p:cNvSpPr/>
            <p:nvPr/>
          </p:nvSpPr>
          <p:spPr>
            <a:xfrm>
              <a:off x="4189229" y="1828802"/>
              <a:ext cx="329610" cy="329609"/>
            </a:xfrm>
            <a:prstGeom prst="rect">
              <a:avLst/>
            </a:prstGeom>
            <a:solidFill>
              <a:schemeClr val="tx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Gill Sans MT" panose="020B0502020104020203" pitchFamily="34" charset="77"/>
                <a:cs typeface="Gill Sans" panose="020B0502020104020203" pitchFamily="34" charset="-79"/>
              </a:endParaRPr>
            </a:p>
          </p:txBody>
        </p:sp>
        <p:sp>
          <p:nvSpPr>
            <p:cNvPr id="14" name="Rectangle 13">
              <a:extLst>
                <a:ext uri="{FF2B5EF4-FFF2-40B4-BE49-F238E27FC236}">
                  <a16:creationId xmlns:a16="http://schemas.microsoft.com/office/drawing/2014/main" id="{D4ECE8B7-F45B-634C-FA9A-C6FE8489C94B}"/>
                </a:ext>
              </a:extLst>
            </p:cNvPr>
            <p:cNvSpPr/>
            <p:nvPr/>
          </p:nvSpPr>
          <p:spPr>
            <a:xfrm>
              <a:off x="4809461" y="1828801"/>
              <a:ext cx="329610" cy="329609"/>
            </a:xfrm>
            <a:prstGeom prst="rect">
              <a:avLst/>
            </a:prstGeom>
            <a:solidFill>
              <a:schemeClr val="tx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Gill Sans MT" panose="020B0502020104020203" pitchFamily="34" charset="77"/>
                <a:cs typeface="Gill Sans" panose="020B0502020104020203" pitchFamily="34" charset="-79"/>
              </a:endParaRPr>
            </a:p>
          </p:txBody>
        </p:sp>
        <p:sp>
          <p:nvSpPr>
            <p:cNvPr id="15" name="Rectangle 14">
              <a:extLst>
                <a:ext uri="{FF2B5EF4-FFF2-40B4-BE49-F238E27FC236}">
                  <a16:creationId xmlns:a16="http://schemas.microsoft.com/office/drawing/2014/main" id="{1D94A332-EFB1-7D15-7987-ADD3D477CA89}"/>
                </a:ext>
              </a:extLst>
            </p:cNvPr>
            <p:cNvSpPr/>
            <p:nvPr/>
          </p:nvSpPr>
          <p:spPr>
            <a:xfrm>
              <a:off x="5429693" y="1828800"/>
              <a:ext cx="329610" cy="329609"/>
            </a:xfrm>
            <a:prstGeom prst="rect">
              <a:avLst/>
            </a:prstGeom>
            <a:solidFill>
              <a:schemeClr val="tx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Gill Sans MT" panose="020B0502020104020203" pitchFamily="34" charset="77"/>
                <a:cs typeface="Gill Sans" panose="020B0502020104020203" pitchFamily="34" charset="-79"/>
              </a:endParaRPr>
            </a:p>
          </p:txBody>
        </p:sp>
        <p:sp>
          <p:nvSpPr>
            <p:cNvPr id="16" name="Rectangle 15">
              <a:extLst>
                <a:ext uri="{FF2B5EF4-FFF2-40B4-BE49-F238E27FC236}">
                  <a16:creationId xmlns:a16="http://schemas.microsoft.com/office/drawing/2014/main" id="{F9EADCB7-6614-5B61-C810-531F0A4E654B}"/>
                </a:ext>
              </a:extLst>
            </p:cNvPr>
            <p:cNvSpPr/>
            <p:nvPr/>
          </p:nvSpPr>
          <p:spPr>
            <a:xfrm>
              <a:off x="6049925" y="1828799"/>
              <a:ext cx="329610" cy="329609"/>
            </a:xfrm>
            <a:prstGeom prst="rect">
              <a:avLst/>
            </a:prstGeom>
            <a:solidFill>
              <a:schemeClr val="tx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Gill Sans MT" panose="020B0502020104020203" pitchFamily="34" charset="77"/>
                <a:cs typeface="Gill Sans" panose="020B0502020104020203" pitchFamily="34" charset="-79"/>
              </a:endParaRPr>
            </a:p>
          </p:txBody>
        </p:sp>
        <p:sp>
          <p:nvSpPr>
            <p:cNvPr id="17" name="Rectangle 16">
              <a:extLst>
                <a:ext uri="{FF2B5EF4-FFF2-40B4-BE49-F238E27FC236}">
                  <a16:creationId xmlns:a16="http://schemas.microsoft.com/office/drawing/2014/main" id="{C81063E4-BF52-B4FA-551D-30A3AC0AA7B0}"/>
                </a:ext>
              </a:extLst>
            </p:cNvPr>
            <p:cNvSpPr/>
            <p:nvPr/>
          </p:nvSpPr>
          <p:spPr>
            <a:xfrm>
              <a:off x="6670157" y="1828799"/>
              <a:ext cx="329610" cy="329609"/>
            </a:xfrm>
            <a:prstGeom prst="rect">
              <a:avLst/>
            </a:prstGeom>
            <a:solidFill>
              <a:schemeClr val="tx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Gill Sans MT" panose="020B0502020104020203" pitchFamily="34" charset="77"/>
                <a:cs typeface="Gill Sans" panose="020B0502020104020203" pitchFamily="34" charset="-79"/>
              </a:endParaRPr>
            </a:p>
          </p:txBody>
        </p:sp>
        <p:sp>
          <p:nvSpPr>
            <p:cNvPr id="18" name="Rectangle 17">
              <a:extLst>
                <a:ext uri="{FF2B5EF4-FFF2-40B4-BE49-F238E27FC236}">
                  <a16:creationId xmlns:a16="http://schemas.microsoft.com/office/drawing/2014/main" id="{ABB251DF-8636-B3DD-F250-391FEF9D1AF4}"/>
                </a:ext>
              </a:extLst>
            </p:cNvPr>
            <p:cNvSpPr/>
            <p:nvPr/>
          </p:nvSpPr>
          <p:spPr>
            <a:xfrm>
              <a:off x="7290389" y="1828798"/>
              <a:ext cx="329610" cy="329609"/>
            </a:xfrm>
            <a:prstGeom prst="rect">
              <a:avLst/>
            </a:prstGeom>
            <a:solidFill>
              <a:schemeClr val="tx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Gill Sans MT" panose="020B0502020104020203" pitchFamily="34" charset="77"/>
                <a:cs typeface="Gill Sans" panose="020B0502020104020203" pitchFamily="34" charset="-79"/>
              </a:endParaRPr>
            </a:p>
          </p:txBody>
        </p:sp>
        <p:sp>
          <p:nvSpPr>
            <p:cNvPr id="19" name="Rectangle 18">
              <a:extLst>
                <a:ext uri="{FF2B5EF4-FFF2-40B4-BE49-F238E27FC236}">
                  <a16:creationId xmlns:a16="http://schemas.microsoft.com/office/drawing/2014/main" id="{DDDA21BC-CEDE-3431-098B-37946397D266}"/>
                </a:ext>
              </a:extLst>
            </p:cNvPr>
            <p:cNvSpPr/>
            <p:nvPr/>
          </p:nvSpPr>
          <p:spPr>
            <a:xfrm>
              <a:off x="4189229" y="2725477"/>
              <a:ext cx="329610" cy="329609"/>
            </a:xfrm>
            <a:prstGeom prst="rect">
              <a:avLst/>
            </a:prstGeom>
            <a:solidFill>
              <a:schemeClr val="tx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Gill Sans MT" panose="020B0502020104020203" pitchFamily="34" charset="77"/>
                <a:cs typeface="Gill Sans" panose="020B0502020104020203" pitchFamily="34" charset="-79"/>
              </a:endParaRPr>
            </a:p>
          </p:txBody>
        </p:sp>
        <p:sp>
          <p:nvSpPr>
            <p:cNvPr id="20" name="Rectangle 19">
              <a:extLst>
                <a:ext uri="{FF2B5EF4-FFF2-40B4-BE49-F238E27FC236}">
                  <a16:creationId xmlns:a16="http://schemas.microsoft.com/office/drawing/2014/main" id="{C2D4F788-1C73-FDF3-FF7D-853EFD726B39}"/>
                </a:ext>
              </a:extLst>
            </p:cNvPr>
            <p:cNvSpPr/>
            <p:nvPr/>
          </p:nvSpPr>
          <p:spPr>
            <a:xfrm>
              <a:off x="4809461" y="2725476"/>
              <a:ext cx="329610" cy="329609"/>
            </a:xfrm>
            <a:prstGeom prst="rect">
              <a:avLst/>
            </a:prstGeom>
            <a:solidFill>
              <a:schemeClr val="tx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Gill Sans MT" panose="020B0502020104020203" pitchFamily="34" charset="77"/>
                <a:cs typeface="Gill Sans" panose="020B0502020104020203" pitchFamily="34" charset="-79"/>
              </a:endParaRPr>
            </a:p>
          </p:txBody>
        </p:sp>
        <p:sp>
          <p:nvSpPr>
            <p:cNvPr id="21" name="Rectangle 20">
              <a:extLst>
                <a:ext uri="{FF2B5EF4-FFF2-40B4-BE49-F238E27FC236}">
                  <a16:creationId xmlns:a16="http://schemas.microsoft.com/office/drawing/2014/main" id="{3CA34E7B-635B-D802-C17C-0DC422E8EEA6}"/>
                </a:ext>
              </a:extLst>
            </p:cNvPr>
            <p:cNvSpPr/>
            <p:nvPr/>
          </p:nvSpPr>
          <p:spPr>
            <a:xfrm>
              <a:off x="5429693" y="2725475"/>
              <a:ext cx="329610" cy="329609"/>
            </a:xfrm>
            <a:prstGeom prst="rect">
              <a:avLst/>
            </a:prstGeom>
            <a:solidFill>
              <a:schemeClr val="tx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Gill Sans MT" panose="020B0502020104020203" pitchFamily="34" charset="77"/>
                <a:cs typeface="Gill Sans" panose="020B0502020104020203" pitchFamily="34" charset="-79"/>
              </a:endParaRPr>
            </a:p>
          </p:txBody>
        </p:sp>
        <p:sp>
          <p:nvSpPr>
            <p:cNvPr id="22" name="Rectangle 21">
              <a:extLst>
                <a:ext uri="{FF2B5EF4-FFF2-40B4-BE49-F238E27FC236}">
                  <a16:creationId xmlns:a16="http://schemas.microsoft.com/office/drawing/2014/main" id="{90EFC006-13B1-FD4C-C298-755B5116F5F0}"/>
                </a:ext>
              </a:extLst>
            </p:cNvPr>
            <p:cNvSpPr/>
            <p:nvPr/>
          </p:nvSpPr>
          <p:spPr>
            <a:xfrm>
              <a:off x="6049925" y="2725474"/>
              <a:ext cx="329610" cy="329609"/>
            </a:xfrm>
            <a:prstGeom prst="rect">
              <a:avLst/>
            </a:prstGeom>
            <a:solidFill>
              <a:schemeClr val="tx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Gill Sans MT" panose="020B0502020104020203" pitchFamily="34" charset="77"/>
                <a:cs typeface="Gill Sans" panose="020B0502020104020203" pitchFamily="34" charset="-79"/>
              </a:endParaRPr>
            </a:p>
          </p:txBody>
        </p:sp>
        <p:sp>
          <p:nvSpPr>
            <p:cNvPr id="23" name="Rectangle 22">
              <a:extLst>
                <a:ext uri="{FF2B5EF4-FFF2-40B4-BE49-F238E27FC236}">
                  <a16:creationId xmlns:a16="http://schemas.microsoft.com/office/drawing/2014/main" id="{E1A2B594-508C-699A-184E-C332DB9DAB5A}"/>
                </a:ext>
              </a:extLst>
            </p:cNvPr>
            <p:cNvSpPr/>
            <p:nvPr/>
          </p:nvSpPr>
          <p:spPr>
            <a:xfrm>
              <a:off x="6670157" y="2725474"/>
              <a:ext cx="329610" cy="329609"/>
            </a:xfrm>
            <a:prstGeom prst="rect">
              <a:avLst/>
            </a:prstGeom>
            <a:solidFill>
              <a:schemeClr val="accent6"/>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Gill Sans MT" panose="020B0502020104020203" pitchFamily="34" charset="77"/>
                <a:cs typeface="Gill Sans" panose="020B0502020104020203" pitchFamily="34" charset="-79"/>
              </a:endParaRPr>
            </a:p>
          </p:txBody>
        </p:sp>
        <p:sp>
          <p:nvSpPr>
            <p:cNvPr id="29" name="Rectangle 28">
              <a:extLst>
                <a:ext uri="{FF2B5EF4-FFF2-40B4-BE49-F238E27FC236}">
                  <a16:creationId xmlns:a16="http://schemas.microsoft.com/office/drawing/2014/main" id="{DD51F545-B5D5-04FA-3932-01C162C735F1}"/>
                </a:ext>
              </a:extLst>
            </p:cNvPr>
            <p:cNvSpPr/>
            <p:nvPr/>
          </p:nvSpPr>
          <p:spPr>
            <a:xfrm>
              <a:off x="7290389" y="2725473"/>
              <a:ext cx="329610" cy="329609"/>
            </a:xfrm>
            <a:prstGeom prst="rect">
              <a:avLst/>
            </a:prstGeom>
            <a:solidFill>
              <a:schemeClr val="accent6"/>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Gill Sans MT" panose="020B0502020104020203" pitchFamily="34" charset="77"/>
                <a:cs typeface="Gill Sans" panose="020B0502020104020203" pitchFamily="34" charset="-79"/>
              </a:endParaRPr>
            </a:p>
          </p:txBody>
        </p:sp>
        <p:sp>
          <p:nvSpPr>
            <p:cNvPr id="58" name="Rectangle 57">
              <a:extLst>
                <a:ext uri="{FF2B5EF4-FFF2-40B4-BE49-F238E27FC236}">
                  <a16:creationId xmlns:a16="http://schemas.microsoft.com/office/drawing/2014/main" id="{3EA3711D-700D-7DDC-EE71-47F06386F035}"/>
                </a:ext>
              </a:extLst>
            </p:cNvPr>
            <p:cNvSpPr/>
            <p:nvPr/>
          </p:nvSpPr>
          <p:spPr>
            <a:xfrm>
              <a:off x="4189229" y="3537092"/>
              <a:ext cx="329610" cy="329609"/>
            </a:xfrm>
            <a:prstGeom prst="rect">
              <a:avLst/>
            </a:prstGeom>
            <a:solidFill>
              <a:schemeClr val="tx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Gill Sans MT" panose="020B0502020104020203" pitchFamily="34" charset="77"/>
                <a:cs typeface="Gill Sans" panose="020B0502020104020203" pitchFamily="34" charset="-79"/>
              </a:endParaRPr>
            </a:p>
          </p:txBody>
        </p:sp>
        <p:sp>
          <p:nvSpPr>
            <p:cNvPr id="59" name="Rectangle 58">
              <a:extLst>
                <a:ext uri="{FF2B5EF4-FFF2-40B4-BE49-F238E27FC236}">
                  <a16:creationId xmlns:a16="http://schemas.microsoft.com/office/drawing/2014/main" id="{5AAC1AFD-0534-FA58-B232-314E4ED15D82}"/>
                </a:ext>
              </a:extLst>
            </p:cNvPr>
            <p:cNvSpPr/>
            <p:nvPr/>
          </p:nvSpPr>
          <p:spPr>
            <a:xfrm>
              <a:off x="4809461" y="3537091"/>
              <a:ext cx="329610" cy="329609"/>
            </a:xfrm>
            <a:prstGeom prst="rect">
              <a:avLst/>
            </a:prstGeom>
            <a:solidFill>
              <a:schemeClr val="tx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Gill Sans MT" panose="020B0502020104020203" pitchFamily="34" charset="77"/>
                <a:cs typeface="Gill Sans" panose="020B0502020104020203" pitchFamily="34" charset="-79"/>
              </a:endParaRPr>
            </a:p>
          </p:txBody>
        </p:sp>
        <p:sp>
          <p:nvSpPr>
            <p:cNvPr id="62" name="Rectangle 61">
              <a:extLst>
                <a:ext uri="{FF2B5EF4-FFF2-40B4-BE49-F238E27FC236}">
                  <a16:creationId xmlns:a16="http://schemas.microsoft.com/office/drawing/2014/main" id="{FC4EA878-B9E1-18BD-9FDB-1479F86E4B82}"/>
                </a:ext>
              </a:extLst>
            </p:cNvPr>
            <p:cNvSpPr/>
            <p:nvPr/>
          </p:nvSpPr>
          <p:spPr>
            <a:xfrm>
              <a:off x="5429693" y="3537090"/>
              <a:ext cx="329610" cy="329609"/>
            </a:xfrm>
            <a:prstGeom prst="rect">
              <a:avLst/>
            </a:prstGeom>
            <a:solidFill>
              <a:schemeClr val="accent6"/>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Gill Sans MT" panose="020B0502020104020203" pitchFamily="34" charset="77"/>
                <a:cs typeface="Gill Sans" panose="020B0502020104020203" pitchFamily="34" charset="-79"/>
              </a:endParaRPr>
            </a:p>
          </p:txBody>
        </p:sp>
        <p:sp>
          <p:nvSpPr>
            <p:cNvPr id="63" name="Rectangle 62">
              <a:extLst>
                <a:ext uri="{FF2B5EF4-FFF2-40B4-BE49-F238E27FC236}">
                  <a16:creationId xmlns:a16="http://schemas.microsoft.com/office/drawing/2014/main" id="{6A3CDFFF-678A-DC05-1D4B-CE15180E3C80}"/>
                </a:ext>
              </a:extLst>
            </p:cNvPr>
            <p:cNvSpPr/>
            <p:nvPr/>
          </p:nvSpPr>
          <p:spPr>
            <a:xfrm>
              <a:off x="6049925" y="3537089"/>
              <a:ext cx="329610" cy="329609"/>
            </a:xfrm>
            <a:prstGeom prst="rect">
              <a:avLst/>
            </a:prstGeom>
            <a:solidFill>
              <a:schemeClr val="tx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Gill Sans MT" panose="020B0502020104020203" pitchFamily="34" charset="77"/>
                <a:cs typeface="Gill Sans" panose="020B0502020104020203" pitchFamily="34" charset="-79"/>
              </a:endParaRPr>
            </a:p>
          </p:txBody>
        </p:sp>
        <p:sp>
          <p:nvSpPr>
            <p:cNvPr id="64" name="Rectangle 63">
              <a:extLst>
                <a:ext uri="{FF2B5EF4-FFF2-40B4-BE49-F238E27FC236}">
                  <a16:creationId xmlns:a16="http://schemas.microsoft.com/office/drawing/2014/main" id="{CF411439-8E16-41BB-3C3D-0B423B03D9C6}"/>
                </a:ext>
              </a:extLst>
            </p:cNvPr>
            <p:cNvSpPr/>
            <p:nvPr/>
          </p:nvSpPr>
          <p:spPr>
            <a:xfrm>
              <a:off x="6670157" y="3537089"/>
              <a:ext cx="329610" cy="329609"/>
            </a:xfrm>
            <a:prstGeom prst="rect">
              <a:avLst/>
            </a:prstGeom>
            <a:solidFill>
              <a:schemeClr val="tx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Gill Sans MT" panose="020B0502020104020203" pitchFamily="34" charset="77"/>
                <a:cs typeface="Gill Sans" panose="020B0502020104020203" pitchFamily="34" charset="-79"/>
              </a:endParaRPr>
            </a:p>
          </p:txBody>
        </p:sp>
        <p:sp>
          <p:nvSpPr>
            <p:cNvPr id="65" name="Rectangle 64">
              <a:extLst>
                <a:ext uri="{FF2B5EF4-FFF2-40B4-BE49-F238E27FC236}">
                  <a16:creationId xmlns:a16="http://schemas.microsoft.com/office/drawing/2014/main" id="{A8363C3C-3B3C-F8A3-BA8A-5074E69C18D1}"/>
                </a:ext>
              </a:extLst>
            </p:cNvPr>
            <p:cNvSpPr/>
            <p:nvPr/>
          </p:nvSpPr>
          <p:spPr>
            <a:xfrm>
              <a:off x="7290389" y="3537088"/>
              <a:ext cx="329610" cy="329609"/>
            </a:xfrm>
            <a:prstGeom prst="rect">
              <a:avLst/>
            </a:prstGeom>
            <a:solidFill>
              <a:schemeClr val="tx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Gill Sans MT" panose="020B0502020104020203" pitchFamily="34" charset="77"/>
                <a:cs typeface="Gill Sans" panose="020B0502020104020203" pitchFamily="34" charset="-79"/>
              </a:endParaRPr>
            </a:p>
          </p:txBody>
        </p:sp>
        <p:sp>
          <p:nvSpPr>
            <p:cNvPr id="66" name="Rectangle 65">
              <a:extLst>
                <a:ext uri="{FF2B5EF4-FFF2-40B4-BE49-F238E27FC236}">
                  <a16:creationId xmlns:a16="http://schemas.microsoft.com/office/drawing/2014/main" id="{FA46B7A3-B71E-558E-B072-E4E2DFF9D19B}"/>
                </a:ext>
              </a:extLst>
            </p:cNvPr>
            <p:cNvSpPr/>
            <p:nvPr/>
          </p:nvSpPr>
          <p:spPr>
            <a:xfrm>
              <a:off x="4189229" y="4348707"/>
              <a:ext cx="329610" cy="329609"/>
            </a:xfrm>
            <a:prstGeom prst="rect">
              <a:avLst/>
            </a:prstGeom>
            <a:solidFill>
              <a:schemeClr val="accent6"/>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Gill Sans MT" panose="020B0502020104020203" pitchFamily="34" charset="77"/>
                <a:cs typeface="Gill Sans" panose="020B0502020104020203" pitchFamily="34" charset="-79"/>
              </a:endParaRPr>
            </a:p>
          </p:txBody>
        </p:sp>
        <p:sp>
          <p:nvSpPr>
            <p:cNvPr id="69" name="Rectangle 68">
              <a:extLst>
                <a:ext uri="{FF2B5EF4-FFF2-40B4-BE49-F238E27FC236}">
                  <a16:creationId xmlns:a16="http://schemas.microsoft.com/office/drawing/2014/main" id="{3141448A-3D40-1177-6983-C4CC868B8DBC}"/>
                </a:ext>
              </a:extLst>
            </p:cNvPr>
            <p:cNvSpPr/>
            <p:nvPr/>
          </p:nvSpPr>
          <p:spPr>
            <a:xfrm>
              <a:off x="4809461" y="4348706"/>
              <a:ext cx="329610" cy="329609"/>
            </a:xfrm>
            <a:prstGeom prst="rect">
              <a:avLst/>
            </a:prstGeom>
            <a:solidFill>
              <a:schemeClr val="accent6"/>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Gill Sans MT" panose="020B0502020104020203" pitchFamily="34" charset="77"/>
                <a:cs typeface="Gill Sans" panose="020B0502020104020203" pitchFamily="34" charset="-79"/>
              </a:endParaRPr>
            </a:p>
          </p:txBody>
        </p:sp>
        <p:sp>
          <p:nvSpPr>
            <p:cNvPr id="72" name="Rectangle 71">
              <a:extLst>
                <a:ext uri="{FF2B5EF4-FFF2-40B4-BE49-F238E27FC236}">
                  <a16:creationId xmlns:a16="http://schemas.microsoft.com/office/drawing/2014/main" id="{79D28810-61EE-85CC-BDAF-41EDB9F9C1C1}"/>
                </a:ext>
              </a:extLst>
            </p:cNvPr>
            <p:cNvSpPr/>
            <p:nvPr/>
          </p:nvSpPr>
          <p:spPr>
            <a:xfrm>
              <a:off x="5429693" y="4348705"/>
              <a:ext cx="329610" cy="329609"/>
            </a:xfrm>
            <a:prstGeom prst="rect">
              <a:avLst/>
            </a:prstGeom>
            <a:solidFill>
              <a:schemeClr val="tx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Gill Sans MT" panose="020B0502020104020203" pitchFamily="34" charset="77"/>
                <a:cs typeface="Gill Sans" panose="020B0502020104020203" pitchFamily="34" charset="-79"/>
              </a:endParaRPr>
            </a:p>
          </p:txBody>
        </p:sp>
        <p:sp>
          <p:nvSpPr>
            <p:cNvPr id="75" name="Rectangle 74">
              <a:extLst>
                <a:ext uri="{FF2B5EF4-FFF2-40B4-BE49-F238E27FC236}">
                  <a16:creationId xmlns:a16="http://schemas.microsoft.com/office/drawing/2014/main" id="{ED0FB389-1536-3C65-446A-954040E213C2}"/>
                </a:ext>
              </a:extLst>
            </p:cNvPr>
            <p:cNvSpPr/>
            <p:nvPr/>
          </p:nvSpPr>
          <p:spPr>
            <a:xfrm>
              <a:off x="6049925" y="4348704"/>
              <a:ext cx="329610" cy="329609"/>
            </a:xfrm>
            <a:prstGeom prst="rect">
              <a:avLst/>
            </a:prstGeom>
            <a:solidFill>
              <a:schemeClr val="tx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Gill Sans MT" panose="020B0502020104020203" pitchFamily="34" charset="77"/>
                <a:cs typeface="Gill Sans" panose="020B0502020104020203" pitchFamily="34" charset="-79"/>
              </a:endParaRPr>
            </a:p>
          </p:txBody>
        </p:sp>
        <p:sp>
          <p:nvSpPr>
            <p:cNvPr id="78" name="Rectangle 77">
              <a:extLst>
                <a:ext uri="{FF2B5EF4-FFF2-40B4-BE49-F238E27FC236}">
                  <a16:creationId xmlns:a16="http://schemas.microsoft.com/office/drawing/2014/main" id="{DE8BB798-6413-59BE-DE45-5C115B3A89EF}"/>
                </a:ext>
              </a:extLst>
            </p:cNvPr>
            <p:cNvSpPr/>
            <p:nvPr/>
          </p:nvSpPr>
          <p:spPr>
            <a:xfrm>
              <a:off x="6670157" y="4348704"/>
              <a:ext cx="329610" cy="329609"/>
            </a:xfrm>
            <a:prstGeom prst="rect">
              <a:avLst/>
            </a:prstGeom>
            <a:solidFill>
              <a:schemeClr val="tx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Gill Sans MT" panose="020B0502020104020203" pitchFamily="34" charset="77"/>
                <a:cs typeface="Gill Sans" panose="020B0502020104020203" pitchFamily="34" charset="-79"/>
              </a:endParaRPr>
            </a:p>
          </p:txBody>
        </p:sp>
        <p:sp>
          <p:nvSpPr>
            <p:cNvPr id="112" name="Rectangle 111">
              <a:extLst>
                <a:ext uri="{FF2B5EF4-FFF2-40B4-BE49-F238E27FC236}">
                  <a16:creationId xmlns:a16="http://schemas.microsoft.com/office/drawing/2014/main" id="{DC2FCD26-7053-9474-30E5-86C3EC2429C7}"/>
                </a:ext>
              </a:extLst>
            </p:cNvPr>
            <p:cNvSpPr/>
            <p:nvPr/>
          </p:nvSpPr>
          <p:spPr>
            <a:xfrm>
              <a:off x="7290389" y="4348703"/>
              <a:ext cx="329610" cy="329609"/>
            </a:xfrm>
            <a:prstGeom prst="rect">
              <a:avLst/>
            </a:prstGeom>
            <a:solidFill>
              <a:schemeClr val="tx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Gill Sans MT" panose="020B0502020104020203" pitchFamily="34" charset="77"/>
                <a:cs typeface="Gill Sans" panose="020B0502020104020203" pitchFamily="34" charset="-79"/>
              </a:endParaRPr>
            </a:p>
          </p:txBody>
        </p:sp>
        <p:sp>
          <p:nvSpPr>
            <p:cNvPr id="113" name="Rectangle 112">
              <a:extLst>
                <a:ext uri="{FF2B5EF4-FFF2-40B4-BE49-F238E27FC236}">
                  <a16:creationId xmlns:a16="http://schemas.microsoft.com/office/drawing/2014/main" id="{79581AC2-0A00-7EF4-46C1-ABF570864831}"/>
                </a:ext>
              </a:extLst>
            </p:cNvPr>
            <p:cNvSpPr/>
            <p:nvPr/>
          </p:nvSpPr>
          <p:spPr>
            <a:xfrm>
              <a:off x="4189229" y="5489944"/>
              <a:ext cx="329610" cy="329609"/>
            </a:xfrm>
            <a:prstGeom prst="rect">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Gill Sans MT" panose="020B0502020104020203" pitchFamily="34" charset="77"/>
                <a:cs typeface="Gill Sans" panose="020B0502020104020203" pitchFamily="34" charset="-79"/>
              </a:endParaRPr>
            </a:p>
          </p:txBody>
        </p:sp>
        <p:sp>
          <p:nvSpPr>
            <p:cNvPr id="114" name="Rectangle 113">
              <a:extLst>
                <a:ext uri="{FF2B5EF4-FFF2-40B4-BE49-F238E27FC236}">
                  <a16:creationId xmlns:a16="http://schemas.microsoft.com/office/drawing/2014/main" id="{29FF6D5E-716A-57E0-FB7A-56C850AF55DD}"/>
                </a:ext>
              </a:extLst>
            </p:cNvPr>
            <p:cNvSpPr/>
            <p:nvPr/>
          </p:nvSpPr>
          <p:spPr>
            <a:xfrm>
              <a:off x="4809461" y="5489943"/>
              <a:ext cx="329610" cy="329609"/>
            </a:xfrm>
            <a:prstGeom prst="rect">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Gill Sans MT" panose="020B0502020104020203" pitchFamily="34" charset="77"/>
                <a:cs typeface="Gill Sans" panose="020B0502020104020203" pitchFamily="34" charset="-79"/>
              </a:endParaRPr>
            </a:p>
          </p:txBody>
        </p:sp>
        <p:sp>
          <p:nvSpPr>
            <p:cNvPr id="115" name="Rectangle 114">
              <a:extLst>
                <a:ext uri="{FF2B5EF4-FFF2-40B4-BE49-F238E27FC236}">
                  <a16:creationId xmlns:a16="http://schemas.microsoft.com/office/drawing/2014/main" id="{A91435E3-6EB4-6FA6-035B-29D1D7D5FEFC}"/>
                </a:ext>
              </a:extLst>
            </p:cNvPr>
            <p:cNvSpPr/>
            <p:nvPr/>
          </p:nvSpPr>
          <p:spPr>
            <a:xfrm>
              <a:off x="5429693" y="5489942"/>
              <a:ext cx="329610" cy="329609"/>
            </a:xfrm>
            <a:prstGeom prst="rect">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Gill Sans MT" panose="020B0502020104020203" pitchFamily="34" charset="77"/>
                <a:cs typeface="Gill Sans" panose="020B0502020104020203" pitchFamily="34" charset="-79"/>
              </a:endParaRPr>
            </a:p>
          </p:txBody>
        </p:sp>
        <p:sp>
          <p:nvSpPr>
            <p:cNvPr id="116" name="Rectangle 115">
              <a:extLst>
                <a:ext uri="{FF2B5EF4-FFF2-40B4-BE49-F238E27FC236}">
                  <a16:creationId xmlns:a16="http://schemas.microsoft.com/office/drawing/2014/main" id="{85F68F1E-3BD0-25AC-1E26-9D33088E7E13}"/>
                </a:ext>
              </a:extLst>
            </p:cNvPr>
            <p:cNvSpPr/>
            <p:nvPr/>
          </p:nvSpPr>
          <p:spPr>
            <a:xfrm>
              <a:off x="6049925" y="5489941"/>
              <a:ext cx="329610" cy="329609"/>
            </a:xfrm>
            <a:prstGeom prst="rect">
              <a:avLst/>
            </a:prstGeom>
            <a:solidFill>
              <a:srgbClr val="C00000"/>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Gill Sans MT" panose="020B0502020104020203" pitchFamily="34" charset="77"/>
                <a:cs typeface="Gill Sans" panose="020B0502020104020203" pitchFamily="34" charset="-79"/>
              </a:endParaRPr>
            </a:p>
          </p:txBody>
        </p:sp>
        <p:sp>
          <p:nvSpPr>
            <p:cNvPr id="117" name="Rectangle 116">
              <a:extLst>
                <a:ext uri="{FF2B5EF4-FFF2-40B4-BE49-F238E27FC236}">
                  <a16:creationId xmlns:a16="http://schemas.microsoft.com/office/drawing/2014/main" id="{0C99FC2E-CA50-715C-0D11-561034512C6D}"/>
                </a:ext>
              </a:extLst>
            </p:cNvPr>
            <p:cNvSpPr/>
            <p:nvPr/>
          </p:nvSpPr>
          <p:spPr>
            <a:xfrm>
              <a:off x="6670157" y="5489941"/>
              <a:ext cx="329610" cy="329609"/>
            </a:xfrm>
            <a:prstGeom prst="rect">
              <a:avLst/>
            </a:prstGeom>
            <a:solidFill>
              <a:schemeClr val="accent6"/>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Gill Sans MT" panose="020B0502020104020203" pitchFamily="34" charset="77"/>
                <a:cs typeface="Gill Sans" panose="020B0502020104020203" pitchFamily="34" charset="-79"/>
              </a:endParaRPr>
            </a:p>
          </p:txBody>
        </p:sp>
        <p:sp>
          <p:nvSpPr>
            <p:cNvPr id="118" name="Rectangle 117">
              <a:extLst>
                <a:ext uri="{FF2B5EF4-FFF2-40B4-BE49-F238E27FC236}">
                  <a16:creationId xmlns:a16="http://schemas.microsoft.com/office/drawing/2014/main" id="{FA88F121-D6E9-D17D-2ADF-443307547612}"/>
                </a:ext>
              </a:extLst>
            </p:cNvPr>
            <p:cNvSpPr/>
            <p:nvPr/>
          </p:nvSpPr>
          <p:spPr>
            <a:xfrm>
              <a:off x="7290389" y="5489940"/>
              <a:ext cx="329610" cy="329609"/>
            </a:xfrm>
            <a:prstGeom prst="rect">
              <a:avLst/>
            </a:prstGeom>
            <a:solidFill>
              <a:schemeClr val="accent6"/>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Gill Sans MT" panose="020B0502020104020203" pitchFamily="34" charset="77"/>
                <a:cs typeface="Gill Sans" panose="020B0502020104020203" pitchFamily="34" charset="-79"/>
              </a:endParaRPr>
            </a:p>
          </p:txBody>
        </p:sp>
        <p:cxnSp>
          <p:nvCxnSpPr>
            <p:cNvPr id="119" name="Straight Connector 118">
              <a:extLst>
                <a:ext uri="{FF2B5EF4-FFF2-40B4-BE49-F238E27FC236}">
                  <a16:creationId xmlns:a16="http://schemas.microsoft.com/office/drawing/2014/main" id="{A4D53F70-25E1-D7A9-D42C-3C93FF7ABD90}"/>
                </a:ext>
              </a:extLst>
            </p:cNvPr>
            <p:cNvCxnSpPr>
              <a:cxnSpLocks/>
            </p:cNvCxnSpPr>
            <p:nvPr/>
          </p:nvCxnSpPr>
          <p:spPr>
            <a:xfrm>
              <a:off x="3944678" y="5029198"/>
              <a:ext cx="3870252"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Rectangle 1">
            <a:extLst>
              <a:ext uri="{FF2B5EF4-FFF2-40B4-BE49-F238E27FC236}">
                <a16:creationId xmlns:a16="http://schemas.microsoft.com/office/drawing/2014/main" id="{8A967FC2-8329-2F44-284A-34334EFEA0A0}"/>
              </a:ext>
            </a:extLst>
          </p:cNvPr>
          <p:cNvSpPr/>
          <p:nvPr/>
        </p:nvSpPr>
        <p:spPr>
          <a:xfrm>
            <a:off x="16490" y="2861846"/>
            <a:ext cx="12192000" cy="3494503"/>
          </a:xfrm>
          <a:prstGeom prst="rect">
            <a:avLst/>
          </a:prstGeom>
          <a:solidFill>
            <a:schemeClr val="bg1">
              <a:lumMod val="9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itle 1">
            <a:extLst>
              <a:ext uri="{FF2B5EF4-FFF2-40B4-BE49-F238E27FC236}">
                <a16:creationId xmlns:a16="http://schemas.microsoft.com/office/drawing/2014/main" id="{19753911-DDBF-DC3B-E246-3AFB8FEDA89E}"/>
              </a:ext>
            </a:extLst>
          </p:cNvPr>
          <p:cNvSpPr txBox="1">
            <a:spLocks/>
          </p:cNvSpPr>
          <p:nvPr/>
        </p:nvSpPr>
        <p:spPr>
          <a:xfrm>
            <a:off x="4090396" y="1025046"/>
            <a:ext cx="8016952" cy="9096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200" dirty="0">
                <a:solidFill>
                  <a:schemeClr val="accent2">
                    <a:lumMod val="75000"/>
                  </a:schemeClr>
                </a:solidFill>
                <a:latin typeface="+mn-lt"/>
                <a:cs typeface="Gill Sans" panose="020B0502020104020203" pitchFamily="34" charset="-79"/>
              </a:rPr>
              <a:t>Murphy</a:t>
            </a:r>
            <a:r>
              <a:rPr lang="en-US" sz="2200" dirty="0">
                <a:solidFill>
                  <a:schemeClr val="tx1">
                    <a:lumMod val="50000"/>
                    <a:lumOff val="50000"/>
                  </a:schemeClr>
                </a:solidFill>
                <a:latin typeface="+mn-lt"/>
                <a:cs typeface="Gill Sans" panose="020B0502020104020203" pitchFamily="34" charset="-79"/>
              </a:rPr>
              <a:t>: </a:t>
            </a:r>
            <a:r>
              <a:rPr lang="en-US" sz="2200" dirty="0">
                <a:latin typeface="+mn-lt"/>
                <a:cs typeface="Gill Sans" panose="020B0502020104020203" pitchFamily="34" charset="-79"/>
              </a:rPr>
              <a:t>Performance diagnosis in distributed cloud applications </a:t>
            </a:r>
          </a:p>
        </p:txBody>
      </p:sp>
      <p:sp>
        <p:nvSpPr>
          <p:cNvPr id="25" name="TextBox 24">
            <a:extLst>
              <a:ext uri="{FF2B5EF4-FFF2-40B4-BE49-F238E27FC236}">
                <a16:creationId xmlns:a16="http://schemas.microsoft.com/office/drawing/2014/main" id="{B639C8B3-9C95-B5DE-258B-B8B77A597E67}"/>
              </a:ext>
            </a:extLst>
          </p:cNvPr>
          <p:cNvSpPr txBox="1"/>
          <p:nvPr/>
        </p:nvSpPr>
        <p:spPr>
          <a:xfrm>
            <a:off x="4058114" y="1704208"/>
            <a:ext cx="2403090" cy="369332"/>
          </a:xfrm>
          <a:prstGeom prst="rect">
            <a:avLst/>
          </a:prstGeom>
          <a:noFill/>
        </p:spPr>
        <p:txBody>
          <a:bodyPr wrap="square" rtlCol="0">
            <a:spAutoFit/>
          </a:bodyPr>
          <a:lstStyle/>
          <a:p>
            <a:r>
              <a:rPr lang="en-US" dirty="0">
                <a:cs typeface="Gill Sans" panose="020B0502020104020203" pitchFamily="34" charset="-79"/>
              </a:rPr>
              <a:t>ACM SIGCOMM 2023</a:t>
            </a:r>
          </a:p>
        </p:txBody>
      </p:sp>
      <p:grpSp>
        <p:nvGrpSpPr>
          <p:cNvPr id="31" name="Group 30">
            <a:extLst>
              <a:ext uri="{FF2B5EF4-FFF2-40B4-BE49-F238E27FC236}">
                <a16:creationId xmlns:a16="http://schemas.microsoft.com/office/drawing/2014/main" id="{F4E0D7FD-388D-74A8-7269-44568357F3C3}"/>
              </a:ext>
            </a:extLst>
          </p:cNvPr>
          <p:cNvGrpSpPr/>
          <p:nvPr/>
        </p:nvGrpSpPr>
        <p:grpSpPr>
          <a:xfrm>
            <a:off x="1416577" y="1256502"/>
            <a:ext cx="1920996" cy="1180793"/>
            <a:chOff x="5451076" y="3293706"/>
            <a:chExt cx="4610211" cy="2816965"/>
          </a:xfrm>
        </p:grpSpPr>
        <p:cxnSp>
          <p:nvCxnSpPr>
            <p:cNvPr id="32" name="Straight Arrow Connector 31">
              <a:extLst>
                <a:ext uri="{FF2B5EF4-FFF2-40B4-BE49-F238E27FC236}">
                  <a16:creationId xmlns:a16="http://schemas.microsoft.com/office/drawing/2014/main" id="{B6C6A38D-4909-457E-535B-CE24A53DD6A1}"/>
                </a:ext>
              </a:extLst>
            </p:cNvPr>
            <p:cNvCxnSpPr>
              <a:cxnSpLocks/>
              <a:stCxn id="91" idx="3"/>
              <a:endCxn id="94" idx="7"/>
            </p:cNvCxnSpPr>
            <p:nvPr/>
          </p:nvCxnSpPr>
          <p:spPr bwMode="gray">
            <a:xfrm flipH="1">
              <a:off x="9384575" y="5378075"/>
              <a:ext cx="132035" cy="54360"/>
            </a:xfrm>
            <a:prstGeom prst="straightConnector1">
              <a:avLst/>
            </a:prstGeom>
            <a:ln w="317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sp>
          <p:nvSpPr>
            <p:cNvPr id="33" name="Rounded Rectangle 32">
              <a:extLst>
                <a:ext uri="{FF2B5EF4-FFF2-40B4-BE49-F238E27FC236}">
                  <a16:creationId xmlns:a16="http://schemas.microsoft.com/office/drawing/2014/main" id="{4A99F269-5321-0949-6CF9-A084A0823EED}"/>
                </a:ext>
              </a:extLst>
            </p:cNvPr>
            <p:cNvSpPr/>
            <p:nvPr/>
          </p:nvSpPr>
          <p:spPr>
            <a:xfrm>
              <a:off x="8925898" y="3555040"/>
              <a:ext cx="902786" cy="1054215"/>
            </a:xfrm>
            <a:prstGeom prst="roundRect">
              <a:avLst/>
            </a:prstGeom>
            <a:solidFill>
              <a:srgbClr val="0070C0">
                <a:alpha val="4000"/>
              </a:srgbClr>
            </a:solidFill>
            <a:ln w="25400">
              <a:noFill/>
              <a:miter lim="800000"/>
            </a:ln>
            <a:effectLst>
              <a:softEdge rad="63500"/>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 dirty="0">
                <a:solidFill>
                  <a:schemeClr val="bg1"/>
                </a:solidFill>
              </a:endParaRPr>
            </a:p>
          </p:txBody>
        </p:sp>
        <p:sp>
          <p:nvSpPr>
            <p:cNvPr id="34" name="Rounded Rectangle 33">
              <a:extLst>
                <a:ext uri="{FF2B5EF4-FFF2-40B4-BE49-F238E27FC236}">
                  <a16:creationId xmlns:a16="http://schemas.microsoft.com/office/drawing/2014/main" id="{2B7594F0-DC7B-B0FC-03B7-2DB299580511}"/>
                </a:ext>
              </a:extLst>
            </p:cNvPr>
            <p:cNvSpPr/>
            <p:nvPr/>
          </p:nvSpPr>
          <p:spPr>
            <a:xfrm>
              <a:off x="7283467" y="4964941"/>
              <a:ext cx="783709" cy="1145730"/>
            </a:xfrm>
            <a:prstGeom prst="roundRect">
              <a:avLst/>
            </a:prstGeom>
            <a:solidFill>
              <a:srgbClr val="0070C0">
                <a:alpha val="4000"/>
              </a:srgbClr>
            </a:solidFill>
            <a:ln w="25400">
              <a:noFill/>
              <a:miter lim="800000"/>
            </a:ln>
            <a:effectLst>
              <a:softEdge rad="63500"/>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 dirty="0">
                <a:solidFill>
                  <a:schemeClr val="bg1"/>
                </a:solidFill>
              </a:endParaRPr>
            </a:p>
          </p:txBody>
        </p:sp>
        <p:cxnSp>
          <p:nvCxnSpPr>
            <p:cNvPr id="35" name="Straight Arrow Connector 34">
              <a:extLst>
                <a:ext uri="{FF2B5EF4-FFF2-40B4-BE49-F238E27FC236}">
                  <a16:creationId xmlns:a16="http://schemas.microsoft.com/office/drawing/2014/main" id="{5FFC0DD4-4C4B-A0A3-4963-5100BC6A8034}"/>
                </a:ext>
              </a:extLst>
            </p:cNvPr>
            <p:cNvCxnSpPr>
              <a:cxnSpLocks/>
            </p:cNvCxnSpPr>
            <p:nvPr/>
          </p:nvCxnSpPr>
          <p:spPr bwMode="gray">
            <a:xfrm flipH="1" flipV="1">
              <a:off x="8240990" y="3746518"/>
              <a:ext cx="858488" cy="1685938"/>
            </a:xfrm>
            <a:prstGeom prst="straightConnector1">
              <a:avLst/>
            </a:prstGeom>
            <a:ln w="317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0CF628D4-A0C2-E594-ECF9-0214ABD7441A}"/>
                </a:ext>
              </a:extLst>
            </p:cNvPr>
            <p:cNvCxnSpPr>
              <a:cxnSpLocks/>
            </p:cNvCxnSpPr>
            <p:nvPr/>
          </p:nvCxnSpPr>
          <p:spPr bwMode="gray">
            <a:xfrm flipV="1">
              <a:off x="7678923" y="3761121"/>
              <a:ext cx="562068" cy="1916396"/>
            </a:xfrm>
            <a:prstGeom prst="straightConnector1">
              <a:avLst/>
            </a:prstGeom>
            <a:ln w="317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8662D4B2-45B2-C722-EECB-6658195F4018}"/>
                </a:ext>
              </a:extLst>
            </p:cNvPr>
            <p:cNvCxnSpPr>
              <a:cxnSpLocks/>
            </p:cNvCxnSpPr>
            <p:nvPr/>
          </p:nvCxnSpPr>
          <p:spPr bwMode="gray">
            <a:xfrm>
              <a:off x="5770902" y="4607670"/>
              <a:ext cx="342616" cy="282641"/>
            </a:xfrm>
            <a:prstGeom prst="straightConnector1">
              <a:avLst/>
            </a:prstGeom>
            <a:ln w="317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3188A0B7-80C2-55E4-68A6-770EE0ACF94D}"/>
                </a:ext>
              </a:extLst>
            </p:cNvPr>
            <p:cNvCxnSpPr>
              <a:cxnSpLocks/>
            </p:cNvCxnSpPr>
            <p:nvPr/>
          </p:nvCxnSpPr>
          <p:spPr bwMode="gray">
            <a:xfrm flipH="1" flipV="1">
              <a:off x="6330967" y="4880676"/>
              <a:ext cx="440784" cy="45524"/>
            </a:xfrm>
            <a:prstGeom prst="straightConnector1">
              <a:avLst/>
            </a:prstGeom>
            <a:ln w="31750">
              <a:solidFill>
                <a:schemeClr val="bg2">
                  <a:lumMod val="75000"/>
                  <a:alpha val="78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2D1961BA-1963-50FE-D3BD-DCFE7EEB7F65}"/>
                </a:ext>
              </a:extLst>
            </p:cNvPr>
            <p:cNvCxnSpPr>
              <a:cxnSpLocks/>
            </p:cNvCxnSpPr>
            <p:nvPr/>
          </p:nvCxnSpPr>
          <p:spPr bwMode="gray">
            <a:xfrm>
              <a:off x="7024183" y="4882144"/>
              <a:ext cx="357330" cy="3220"/>
            </a:xfrm>
            <a:prstGeom prst="straightConnector1">
              <a:avLst/>
            </a:prstGeom>
            <a:ln w="31750">
              <a:solidFill>
                <a:schemeClr val="bg2">
                  <a:lumMod val="75000"/>
                  <a:alpha val="78000"/>
                </a:schemeClr>
              </a:solidFill>
              <a:miter lim="800000"/>
              <a:headEnd type="none" w="sm" len="sm"/>
              <a:tailEnd type="none" w="med" len="med"/>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38243DE3-D0F2-BA73-BAD2-90A4D3B1B7C9}"/>
                </a:ext>
              </a:extLst>
            </p:cNvPr>
            <p:cNvCxnSpPr>
              <a:cxnSpLocks/>
            </p:cNvCxnSpPr>
            <p:nvPr/>
          </p:nvCxnSpPr>
          <p:spPr bwMode="gray">
            <a:xfrm>
              <a:off x="8478483" y="4882144"/>
              <a:ext cx="546366" cy="1669"/>
            </a:xfrm>
            <a:prstGeom prst="straightConnector1">
              <a:avLst/>
            </a:prstGeom>
            <a:ln w="31750">
              <a:solidFill>
                <a:schemeClr val="bg2">
                  <a:lumMod val="75000"/>
                  <a:alpha val="78000"/>
                </a:schemeClr>
              </a:solidFill>
              <a:miter lim="800000"/>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0948759A-212E-9CE8-425C-663A391ECC25}"/>
                </a:ext>
              </a:extLst>
            </p:cNvPr>
            <p:cNvCxnSpPr>
              <a:cxnSpLocks/>
              <a:stCxn id="94" idx="0"/>
              <a:endCxn id="83" idx="4"/>
            </p:cNvCxnSpPr>
            <p:nvPr/>
          </p:nvCxnSpPr>
          <p:spPr bwMode="gray">
            <a:xfrm flipH="1" flipV="1">
              <a:off x="9252369" y="5092658"/>
              <a:ext cx="2650" cy="284189"/>
            </a:xfrm>
            <a:prstGeom prst="straightConnector1">
              <a:avLst/>
            </a:prstGeom>
            <a:ln w="317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514F409A-4DF6-0B8A-4320-43503B97F9E3}"/>
                </a:ext>
              </a:extLst>
            </p:cNvPr>
            <p:cNvCxnSpPr>
              <a:cxnSpLocks/>
            </p:cNvCxnSpPr>
            <p:nvPr/>
          </p:nvCxnSpPr>
          <p:spPr bwMode="gray">
            <a:xfrm flipV="1">
              <a:off x="7802884" y="4882144"/>
              <a:ext cx="309190" cy="3220"/>
            </a:xfrm>
            <a:prstGeom prst="straightConnector1">
              <a:avLst/>
            </a:prstGeom>
            <a:ln w="31750">
              <a:solidFill>
                <a:schemeClr val="bg2">
                  <a:lumMod val="75000"/>
                  <a:alpha val="78000"/>
                </a:schemeClr>
              </a:solidFill>
              <a:miter lim="800000"/>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A1335B1A-0C1E-FF72-EE28-A3CD275BED0D}"/>
                </a:ext>
              </a:extLst>
            </p:cNvPr>
            <p:cNvCxnSpPr>
              <a:cxnSpLocks/>
            </p:cNvCxnSpPr>
            <p:nvPr/>
          </p:nvCxnSpPr>
          <p:spPr bwMode="gray">
            <a:xfrm>
              <a:off x="8456864" y="4371533"/>
              <a:ext cx="547401" cy="18441"/>
            </a:xfrm>
            <a:prstGeom prst="straightConnector1">
              <a:avLst/>
            </a:prstGeom>
            <a:ln w="31750">
              <a:solidFill>
                <a:schemeClr val="bg2">
                  <a:lumMod val="75000"/>
                  <a:alpha val="78000"/>
                </a:schemeClr>
              </a:solidFill>
              <a:miter lim="800000"/>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D094FE81-2CC6-1A7B-AE64-24FA2654F81C}"/>
                </a:ext>
              </a:extLst>
            </p:cNvPr>
            <p:cNvCxnSpPr>
              <a:cxnSpLocks/>
              <a:endCxn id="76" idx="2"/>
            </p:cNvCxnSpPr>
            <p:nvPr/>
          </p:nvCxnSpPr>
          <p:spPr bwMode="gray">
            <a:xfrm>
              <a:off x="7813920" y="5542920"/>
              <a:ext cx="148161" cy="43145"/>
            </a:xfrm>
            <a:prstGeom prst="straightConnector1">
              <a:avLst/>
            </a:prstGeom>
            <a:ln w="317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F38218D7-5FC9-2525-DAC1-CC4BD147E722}"/>
                </a:ext>
              </a:extLst>
            </p:cNvPr>
            <p:cNvCxnSpPr>
              <a:cxnSpLocks/>
            </p:cNvCxnSpPr>
            <p:nvPr/>
          </p:nvCxnSpPr>
          <p:spPr bwMode="gray">
            <a:xfrm flipH="1">
              <a:off x="7592199" y="4382673"/>
              <a:ext cx="675862" cy="507638"/>
            </a:xfrm>
            <a:prstGeom prst="straightConnector1">
              <a:avLst/>
            </a:prstGeom>
            <a:ln w="31750">
              <a:solidFill>
                <a:schemeClr val="bg2">
                  <a:lumMod val="75000"/>
                  <a:alpha val="78000"/>
                </a:schemeClr>
              </a:solidFill>
              <a:miter lim="800000"/>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D8D30603-A129-E405-2B80-B08CF4A9A0BE}"/>
                </a:ext>
              </a:extLst>
            </p:cNvPr>
            <p:cNvCxnSpPr>
              <a:cxnSpLocks/>
              <a:endCxn id="100" idx="0"/>
            </p:cNvCxnSpPr>
            <p:nvPr/>
          </p:nvCxnSpPr>
          <p:spPr bwMode="gray">
            <a:xfrm>
              <a:off x="9287919" y="3803690"/>
              <a:ext cx="316478" cy="151162"/>
            </a:xfrm>
            <a:prstGeom prst="straightConnector1">
              <a:avLst/>
            </a:prstGeom>
            <a:ln w="317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353539ED-8184-32EB-57F5-AD39B3D28360}"/>
                </a:ext>
              </a:extLst>
            </p:cNvPr>
            <p:cNvCxnSpPr>
              <a:cxnSpLocks/>
              <a:stCxn id="89" idx="1"/>
            </p:cNvCxnSpPr>
            <p:nvPr/>
          </p:nvCxnSpPr>
          <p:spPr bwMode="gray">
            <a:xfrm flipV="1">
              <a:off x="5927471" y="5028354"/>
              <a:ext cx="85464" cy="84953"/>
            </a:xfrm>
            <a:prstGeom prst="straightConnector1">
              <a:avLst/>
            </a:prstGeom>
            <a:ln w="317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EF33037E-8011-43C1-5D3B-50FDB95D7063}"/>
                </a:ext>
              </a:extLst>
            </p:cNvPr>
            <p:cNvCxnSpPr>
              <a:cxnSpLocks/>
            </p:cNvCxnSpPr>
            <p:nvPr/>
          </p:nvCxnSpPr>
          <p:spPr bwMode="gray">
            <a:xfrm flipH="1">
              <a:off x="5769240" y="4809333"/>
              <a:ext cx="1712" cy="242377"/>
            </a:xfrm>
            <a:prstGeom prst="straightConnector1">
              <a:avLst/>
            </a:prstGeom>
            <a:ln w="317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8DD98EE6-BC87-B431-AEAA-DBFBEB9BA7D7}"/>
                </a:ext>
              </a:extLst>
            </p:cNvPr>
            <p:cNvCxnSpPr>
              <a:cxnSpLocks/>
              <a:stCxn id="93" idx="1"/>
            </p:cNvCxnSpPr>
            <p:nvPr/>
          </p:nvCxnSpPr>
          <p:spPr bwMode="gray">
            <a:xfrm flipV="1">
              <a:off x="7392631" y="5039753"/>
              <a:ext cx="76584" cy="77336"/>
            </a:xfrm>
            <a:prstGeom prst="straightConnector1">
              <a:avLst/>
            </a:prstGeom>
            <a:ln w="317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30913F20-2592-146B-3B07-9DCB4600EC09}"/>
                </a:ext>
              </a:extLst>
            </p:cNvPr>
            <p:cNvCxnSpPr>
              <a:cxnSpLocks/>
              <a:endCxn id="93" idx="7"/>
            </p:cNvCxnSpPr>
            <p:nvPr/>
          </p:nvCxnSpPr>
          <p:spPr bwMode="gray">
            <a:xfrm flipH="1" flipV="1">
              <a:off x="7430209" y="5382753"/>
              <a:ext cx="72173" cy="22919"/>
            </a:xfrm>
            <a:prstGeom prst="straightConnector1">
              <a:avLst/>
            </a:prstGeom>
            <a:ln w="317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F517BF8C-6DBE-12B0-AAB4-F9F166F162AC}"/>
                </a:ext>
              </a:extLst>
            </p:cNvPr>
            <p:cNvCxnSpPr>
              <a:cxnSpLocks/>
            </p:cNvCxnSpPr>
            <p:nvPr/>
          </p:nvCxnSpPr>
          <p:spPr bwMode="gray">
            <a:xfrm flipH="1" flipV="1">
              <a:off x="7592199" y="5103703"/>
              <a:ext cx="14227" cy="247606"/>
            </a:xfrm>
            <a:prstGeom prst="straightConnector1">
              <a:avLst/>
            </a:prstGeom>
            <a:ln w="317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A96D7911-0208-C90A-049D-2DDBECE2957A}"/>
                </a:ext>
              </a:extLst>
            </p:cNvPr>
            <p:cNvCxnSpPr>
              <a:cxnSpLocks/>
            </p:cNvCxnSpPr>
            <p:nvPr/>
          </p:nvCxnSpPr>
          <p:spPr bwMode="gray">
            <a:xfrm flipV="1">
              <a:off x="5903390" y="3746518"/>
              <a:ext cx="2307037" cy="737622"/>
            </a:xfrm>
            <a:prstGeom prst="straightConnector1">
              <a:avLst/>
            </a:prstGeom>
            <a:ln w="317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DC8A4283-68E4-5AE0-C4F8-EBB416731ED0}"/>
                </a:ext>
              </a:extLst>
            </p:cNvPr>
            <p:cNvCxnSpPr>
              <a:cxnSpLocks/>
            </p:cNvCxnSpPr>
            <p:nvPr/>
          </p:nvCxnSpPr>
          <p:spPr bwMode="gray">
            <a:xfrm flipV="1">
              <a:off x="9229026" y="4014108"/>
              <a:ext cx="409660" cy="421175"/>
            </a:xfrm>
            <a:prstGeom prst="straightConnector1">
              <a:avLst/>
            </a:prstGeom>
            <a:ln w="317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2C61B355-C6EA-2345-40A6-E7A99D64805B}"/>
                </a:ext>
              </a:extLst>
            </p:cNvPr>
            <p:cNvCxnSpPr>
              <a:cxnSpLocks/>
            </p:cNvCxnSpPr>
            <p:nvPr/>
          </p:nvCxnSpPr>
          <p:spPr bwMode="gray">
            <a:xfrm flipH="1" flipV="1">
              <a:off x="9252369" y="4890311"/>
              <a:ext cx="278529" cy="336625"/>
            </a:xfrm>
            <a:prstGeom prst="straightConnector1">
              <a:avLst/>
            </a:prstGeom>
            <a:ln w="317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6D1281B9-C436-32F0-F0F0-BD9A7F306A58}"/>
                </a:ext>
              </a:extLst>
            </p:cNvPr>
            <p:cNvCxnSpPr>
              <a:cxnSpLocks/>
            </p:cNvCxnSpPr>
            <p:nvPr/>
          </p:nvCxnSpPr>
          <p:spPr bwMode="gray">
            <a:xfrm flipH="1" flipV="1">
              <a:off x="8422239" y="3746518"/>
              <a:ext cx="597588" cy="25987"/>
            </a:xfrm>
            <a:prstGeom prst="straightConnector1">
              <a:avLst/>
            </a:prstGeom>
            <a:ln w="317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82BF818B-11C2-BFB2-F2B0-6506DE4E833E}"/>
                </a:ext>
              </a:extLst>
            </p:cNvPr>
            <p:cNvCxnSpPr>
              <a:cxnSpLocks/>
              <a:stCxn id="84" idx="0"/>
              <a:endCxn id="95" idx="4"/>
            </p:cNvCxnSpPr>
            <p:nvPr/>
          </p:nvCxnSpPr>
          <p:spPr bwMode="gray">
            <a:xfrm flipH="1" flipV="1">
              <a:off x="9229026" y="3962365"/>
              <a:ext cx="2758" cy="218763"/>
            </a:xfrm>
            <a:prstGeom prst="straightConnector1">
              <a:avLst/>
            </a:prstGeom>
            <a:ln w="317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15780B1D-F167-8533-2C00-200E32549996}"/>
                </a:ext>
              </a:extLst>
            </p:cNvPr>
            <p:cNvCxnSpPr>
              <a:cxnSpLocks/>
            </p:cNvCxnSpPr>
            <p:nvPr/>
          </p:nvCxnSpPr>
          <p:spPr bwMode="gray">
            <a:xfrm flipV="1">
              <a:off x="9229024" y="3293706"/>
              <a:ext cx="198876" cy="288938"/>
            </a:xfrm>
            <a:prstGeom prst="straightConnector1">
              <a:avLst/>
            </a:prstGeom>
            <a:ln w="317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B7A9CA24-CFE4-F8D6-66DD-E1686E69C17F}"/>
                </a:ext>
              </a:extLst>
            </p:cNvPr>
            <p:cNvCxnSpPr>
              <a:cxnSpLocks/>
            </p:cNvCxnSpPr>
            <p:nvPr/>
          </p:nvCxnSpPr>
          <p:spPr bwMode="gray">
            <a:xfrm>
              <a:off x="9412229" y="5566707"/>
              <a:ext cx="455122" cy="170650"/>
            </a:xfrm>
            <a:prstGeom prst="straightConnector1">
              <a:avLst/>
            </a:prstGeom>
            <a:ln w="317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DFB928CD-4FAB-ADA4-8F67-5DE62E7E772A}"/>
                </a:ext>
              </a:extLst>
            </p:cNvPr>
            <p:cNvCxnSpPr>
              <a:cxnSpLocks/>
            </p:cNvCxnSpPr>
            <p:nvPr/>
          </p:nvCxnSpPr>
          <p:spPr bwMode="gray">
            <a:xfrm flipV="1">
              <a:off x="7247391" y="5674163"/>
              <a:ext cx="252591" cy="163299"/>
            </a:xfrm>
            <a:prstGeom prst="straightConnector1">
              <a:avLst/>
            </a:prstGeom>
            <a:ln w="317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605216D2-5D5E-DAE3-B444-395E0A631F26}"/>
                </a:ext>
              </a:extLst>
            </p:cNvPr>
            <p:cNvCxnSpPr>
              <a:cxnSpLocks/>
            </p:cNvCxnSpPr>
            <p:nvPr/>
          </p:nvCxnSpPr>
          <p:spPr bwMode="gray">
            <a:xfrm>
              <a:off x="5480860" y="4288508"/>
              <a:ext cx="163450" cy="195484"/>
            </a:xfrm>
            <a:prstGeom prst="straightConnector1">
              <a:avLst/>
            </a:prstGeom>
            <a:ln w="317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0B2E7B2A-C02A-5FC9-3099-E42B6F4CEC12}"/>
                </a:ext>
              </a:extLst>
            </p:cNvPr>
            <p:cNvCxnSpPr>
              <a:cxnSpLocks/>
            </p:cNvCxnSpPr>
            <p:nvPr/>
          </p:nvCxnSpPr>
          <p:spPr bwMode="gray">
            <a:xfrm>
              <a:off x="7863808" y="3392073"/>
              <a:ext cx="245681" cy="220193"/>
            </a:xfrm>
            <a:prstGeom prst="straightConnector1">
              <a:avLst/>
            </a:prstGeom>
            <a:ln w="317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828FCDBD-A6B0-506D-9170-84B66DBA3B50}"/>
                </a:ext>
              </a:extLst>
            </p:cNvPr>
            <p:cNvCxnSpPr>
              <a:cxnSpLocks/>
            </p:cNvCxnSpPr>
            <p:nvPr/>
          </p:nvCxnSpPr>
          <p:spPr bwMode="gray">
            <a:xfrm flipV="1">
              <a:off x="5451076" y="5341774"/>
              <a:ext cx="157734" cy="170669"/>
            </a:xfrm>
            <a:prstGeom prst="straightConnector1">
              <a:avLst/>
            </a:prstGeom>
            <a:ln w="317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863A3BCD-5C3F-D8A3-5BE5-1972E4E26BC1}"/>
                </a:ext>
              </a:extLst>
            </p:cNvPr>
            <p:cNvCxnSpPr>
              <a:cxnSpLocks/>
              <a:stCxn id="91" idx="6"/>
            </p:cNvCxnSpPr>
            <p:nvPr/>
          </p:nvCxnSpPr>
          <p:spPr bwMode="gray">
            <a:xfrm flipV="1">
              <a:off x="9829348" y="5194731"/>
              <a:ext cx="231939" cy="49114"/>
            </a:xfrm>
            <a:prstGeom prst="straightConnector1">
              <a:avLst/>
            </a:prstGeom>
            <a:ln w="317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587A37B1-87EE-ABFD-3C76-A036D1570C82}"/>
                </a:ext>
              </a:extLst>
            </p:cNvPr>
            <p:cNvCxnSpPr>
              <a:cxnSpLocks/>
            </p:cNvCxnSpPr>
            <p:nvPr/>
          </p:nvCxnSpPr>
          <p:spPr bwMode="gray">
            <a:xfrm>
              <a:off x="9663069" y="4016127"/>
              <a:ext cx="391112" cy="94677"/>
            </a:xfrm>
            <a:prstGeom prst="straightConnector1">
              <a:avLst/>
            </a:prstGeom>
            <a:ln w="317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sp>
          <p:nvSpPr>
            <p:cNvPr id="76" name="Oval 75">
              <a:extLst>
                <a:ext uri="{FF2B5EF4-FFF2-40B4-BE49-F238E27FC236}">
                  <a16:creationId xmlns:a16="http://schemas.microsoft.com/office/drawing/2014/main" id="{B4069659-D37A-E497-B2ED-8FA725927AC0}"/>
                </a:ext>
              </a:extLst>
            </p:cNvPr>
            <p:cNvSpPr>
              <a:spLocks noChangeAspect="1"/>
            </p:cNvSpPr>
            <p:nvPr/>
          </p:nvSpPr>
          <p:spPr>
            <a:xfrm>
              <a:off x="7962079" y="5377218"/>
              <a:ext cx="403050" cy="417693"/>
            </a:xfrm>
            <a:prstGeom prst="ellipse">
              <a:avLst/>
            </a:prstGeom>
            <a:solidFill>
              <a:schemeClr val="bg1"/>
            </a:solidFill>
            <a:ln w="19050">
              <a:solidFill>
                <a:srgbClr val="820024"/>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 dirty="0">
                <a:solidFill>
                  <a:schemeClr val="bg2">
                    <a:lumMod val="10000"/>
                  </a:schemeClr>
                </a:solidFill>
              </a:endParaRPr>
            </a:p>
          </p:txBody>
        </p:sp>
        <p:sp>
          <p:nvSpPr>
            <p:cNvPr id="77" name="Oval 76">
              <a:extLst>
                <a:ext uri="{FF2B5EF4-FFF2-40B4-BE49-F238E27FC236}">
                  <a16:creationId xmlns:a16="http://schemas.microsoft.com/office/drawing/2014/main" id="{74B9404B-1700-4E33-E1B2-96A3903DA655}"/>
                </a:ext>
              </a:extLst>
            </p:cNvPr>
            <p:cNvSpPr>
              <a:spLocks noChangeAspect="1"/>
            </p:cNvSpPr>
            <p:nvPr/>
          </p:nvSpPr>
          <p:spPr>
            <a:xfrm rot="18931841">
              <a:off x="7447517" y="5351300"/>
              <a:ext cx="366409" cy="379720"/>
            </a:xfrm>
            <a:prstGeom prst="ellipse">
              <a:avLst/>
            </a:prstGeom>
            <a:solidFill>
              <a:schemeClr val="bg1"/>
            </a:solidFill>
            <a:ln w="19050">
              <a:solidFill>
                <a:srgbClr val="003834"/>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 dirty="0">
                <a:solidFill>
                  <a:schemeClr val="bg1"/>
                </a:solidFill>
              </a:endParaRPr>
            </a:p>
          </p:txBody>
        </p:sp>
        <p:sp>
          <p:nvSpPr>
            <p:cNvPr id="79" name="Oval 78">
              <a:extLst>
                <a:ext uri="{FF2B5EF4-FFF2-40B4-BE49-F238E27FC236}">
                  <a16:creationId xmlns:a16="http://schemas.microsoft.com/office/drawing/2014/main" id="{50C8C492-ADB8-8DAF-1F02-EC9158DF7277}"/>
                </a:ext>
              </a:extLst>
            </p:cNvPr>
            <p:cNvSpPr>
              <a:spLocks noChangeAspect="1"/>
            </p:cNvSpPr>
            <p:nvPr/>
          </p:nvSpPr>
          <p:spPr>
            <a:xfrm>
              <a:off x="6727453" y="4698700"/>
              <a:ext cx="384008" cy="379720"/>
            </a:xfrm>
            <a:prstGeom prst="ellipse">
              <a:avLst/>
            </a:prstGeom>
            <a:solidFill>
              <a:schemeClr val="bg1"/>
            </a:solidFill>
            <a:ln w="19050">
              <a:solidFill>
                <a:srgbClr val="FF0000"/>
              </a:solidFill>
              <a:prstDash val="solid"/>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 dirty="0">
                <a:solidFill>
                  <a:schemeClr val="bg1"/>
                </a:solidFill>
              </a:endParaRPr>
            </a:p>
          </p:txBody>
        </p:sp>
        <p:sp>
          <p:nvSpPr>
            <p:cNvPr id="80" name="Oval 79">
              <a:extLst>
                <a:ext uri="{FF2B5EF4-FFF2-40B4-BE49-F238E27FC236}">
                  <a16:creationId xmlns:a16="http://schemas.microsoft.com/office/drawing/2014/main" id="{C54D2F9D-77CD-C2DA-9CBF-C18602B455AF}"/>
                </a:ext>
              </a:extLst>
            </p:cNvPr>
            <p:cNvSpPr>
              <a:spLocks noChangeAspect="1"/>
            </p:cNvSpPr>
            <p:nvPr/>
          </p:nvSpPr>
          <p:spPr>
            <a:xfrm>
              <a:off x="5968017" y="4682595"/>
              <a:ext cx="422408" cy="417693"/>
            </a:xfrm>
            <a:prstGeom prst="ellipse">
              <a:avLst/>
            </a:prstGeom>
            <a:solidFill>
              <a:schemeClr val="bg1"/>
            </a:solidFill>
            <a:ln w="19050">
              <a:solidFill>
                <a:srgbClr val="820024"/>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600"/>
                </a:spcAft>
              </a:pPr>
              <a:endParaRPr lang="en-US" sz="100" dirty="0">
                <a:solidFill>
                  <a:schemeClr val="bg2">
                    <a:lumMod val="10000"/>
                  </a:schemeClr>
                </a:solidFill>
              </a:endParaRPr>
            </a:p>
          </p:txBody>
        </p:sp>
        <p:sp>
          <p:nvSpPr>
            <p:cNvPr id="81" name="Oval 80">
              <a:extLst>
                <a:ext uri="{FF2B5EF4-FFF2-40B4-BE49-F238E27FC236}">
                  <a16:creationId xmlns:a16="http://schemas.microsoft.com/office/drawing/2014/main" id="{00F6797C-7A14-8F34-E7C2-FE70A9D46697}"/>
                </a:ext>
              </a:extLst>
            </p:cNvPr>
            <p:cNvSpPr>
              <a:spLocks noChangeAspect="1"/>
            </p:cNvSpPr>
            <p:nvPr/>
          </p:nvSpPr>
          <p:spPr>
            <a:xfrm>
              <a:off x="7407507" y="4667024"/>
              <a:ext cx="421371" cy="436678"/>
            </a:xfrm>
            <a:prstGeom prst="ellipse">
              <a:avLst/>
            </a:prstGeom>
            <a:solidFill>
              <a:schemeClr val="bg1"/>
            </a:solidFill>
            <a:ln w="19050">
              <a:solidFill>
                <a:srgbClr val="820024"/>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 dirty="0">
                <a:solidFill>
                  <a:schemeClr val="bg1"/>
                </a:solidFill>
              </a:endParaRPr>
            </a:p>
          </p:txBody>
        </p:sp>
        <p:sp>
          <p:nvSpPr>
            <p:cNvPr id="82" name="Oval 81">
              <a:extLst>
                <a:ext uri="{FF2B5EF4-FFF2-40B4-BE49-F238E27FC236}">
                  <a16:creationId xmlns:a16="http://schemas.microsoft.com/office/drawing/2014/main" id="{8A1AD802-2F60-265A-F739-125B8B561534}"/>
                </a:ext>
              </a:extLst>
            </p:cNvPr>
            <p:cNvSpPr>
              <a:spLocks noChangeAspect="1"/>
            </p:cNvSpPr>
            <p:nvPr/>
          </p:nvSpPr>
          <p:spPr>
            <a:xfrm>
              <a:off x="8138067" y="4692283"/>
              <a:ext cx="366409" cy="379720"/>
            </a:xfrm>
            <a:prstGeom prst="ellipse">
              <a:avLst/>
            </a:prstGeom>
            <a:solidFill>
              <a:schemeClr val="bg1"/>
            </a:solidFill>
            <a:ln w="19050">
              <a:solidFill>
                <a:schemeClr val="accent1"/>
              </a:solidFill>
              <a:prstDash val="solid"/>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 dirty="0">
                <a:solidFill>
                  <a:schemeClr val="bg1"/>
                </a:solidFill>
              </a:endParaRPr>
            </a:p>
          </p:txBody>
        </p:sp>
        <p:sp>
          <p:nvSpPr>
            <p:cNvPr id="83" name="Oval 82">
              <a:extLst>
                <a:ext uri="{FF2B5EF4-FFF2-40B4-BE49-F238E27FC236}">
                  <a16:creationId xmlns:a16="http://schemas.microsoft.com/office/drawing/2014/main" id="{11595798-58D0-884E-F0DB-B7D225DAA008}"/>
                </a:ext>
              </a:extLst>
            </p:cNvPr>
            <p:cNvSpPr>
              <a:spLocks noChangeAspect="1"/>
            </p:cNvSpPr>
            <p:nvPr/>
          </p:nvSpPr>
          <p:spPr>
            <a:xfrm>
              <a:off x="9050843" y="4674966"/>
              <a:ext cx="403050" cy="417693"/>
            </a:xfrm>
            <a:prstGeom prst="ellipse">
              <a:avLst/>
            </a:prstGeom>
            <a:solidFill>
              <a:srgbClr val="A10907"/>
            </a:solidFill>
            <a:ln w="5715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 dirty="0">
                <a:solidFill>
                  <a:schemeClr val="bg1"/>
                </a:solidFill>
              </a:endParaRPr>
            </a:p>
          </p:txBody>
        </p:sp>
        <p:sp>
          <p:nvSpPr>
            <p:cNvPr id="84" name="Oval 83">
              <a:extLst>
                <a:ext uri="{FF2B5EF4-FFF2-40B4-BE49-F238E27FC236}">
                  <a16:creationId xmlns:a16="http://schemas.microsoft.com/office/drawing/2014/main" id="{83C065CA-E520-570C-1E49-7BB8A8F8C69A}"/>
                </a:ext>
              </a:extLst>
            </p:cNvPr>
            <p:cNvSpPr>
              <a:spLocks noChangeAspect="1"/>
            </p:cNvSpPr>
            <p:nvPr/>
          </p:nvSpPr>
          <p:spPr>
            <a:xfrm>
              <a:off x="9030258" y="4181128"/>
              <a:ext cx="403050" cy="417693"/>
            </a:xfrm>
            <a:prstGeom prst="ellipse">
              <a:avLst/>
            </a:prstGeom>
            <a:solidFill>
              <a:srgbClr val="A10907"/>
            </a:solidFill>
            <a:ln w="5715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 dirty="0">
                <a:solidFill>
                  <a:schemeClr val="bg1"/>
                </a:solidFill>
              </a:endParaRPr>
            </a:p>
          </p:txBody>
        </p:sp>
        <p:sp>
          <p:nvSpPr>
            <p:cNvPr id="85" name="Oval 84">
              <a:extLst>
                <a:ext uri="{FF2B5EF4-FFF2-40B4-BE49-F238E27FC236}">
                  <a16:creationId xmlns:a16="http://schemas.microsoft.com/office/drawing/2014/main" id="{C157624E-3539-9FEE-8181-29598F1BA3C4}"/>
                </a:ext>
              </a:extLst>
            </p:cNvPr>
            <p:cNvSpPr>
              <a:spLocks noChangeAspect="1"/>
            </p:cNvSpPr>
            <p:nvPr/>
          </p:nvSpPr>
          <p:spPr>
            <a:xfrm>
              <a:off x="8081823" y="3556657"/>
              <a:ext cx="366409" cy="379720"/>
            </a:xfrm>
            <a:prstGeom prst="ellipse">
              <a:avLst/>
            </a:prstGeom>
            <a:solidFill>
              <a:schemeClr val="bg1"/>
            </a:solidFill>
            <a:ln w="19050">
              <a:solidFill>
                <a:schemeClr val="bg2">
                  <a:lumMod val="1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 dirty="0">
                <a:solidFill>
                  <a:schemeClr val="bg1"/>
                </a:solidFill>
              </a:endParaRPr>
            </a:p>
          </p:txBody>
        </p:sp>
        <p:sp>
          <p:nvSpPr>
            <p:cNvPr id="86" name="TextBox 85">
              <a:extLst>
                <a:ext uri="{FF2B5EF4-FFF2-40B4-BE49-F238E27FC236}">
                  <a16:creationId xmlns:a16="http://schemas.microsoft.com/office/drawing/2014/main" id="{E8974713-C25E-58EF-226B-A31D8B72E80D}"/>
                </a:ext>
              </a:extLst>
            </p:cNvPr>
            <p:cNvSpPr txBox="1"/>
            <p:nvPr/>
          </p:nvSpPr>
          <p:spPr>
            <a:xfrm>
              <a:off x="9121548" y="4299427"/>
              <a:ext cx="234979" cy="110136"/>
            </a:xfrm>
            <a:prstGeom prst="rect">
              <a:avLst/>
            </a:prstGeom>
          </p:spPr>
          <p:txBody>
            <a:bodyPr wrap="none" lIns="0" tIns="0" rIns="0" bIns="0" rtlCol="0">
              <a:spAutoFit/>
            </a:bodyPr>
            <a:lstStyle/>
            <a:p>
              <a:pPr algn="ctr">
                <a:spcAft>
                  <a:spcPts val="600"/>
                </a:spcAft>
              </a:pPr>
              <a:r>
                <a:rPr lang="en-US" sz="200" dirty="0">
                  <a:solidFill>
                    <a:schemeClr val="bg1"/>
                  </a:solidFill>
                </a:rPr>
                <a:t>Backend</a:t>
              </a:r>
              <a:br>
                <a:rPr lang="en-US" sz="100" dirty="0">
                  <a:solidFill>
                    <a:schemeClr val="bg1"/>
                  </a:solidFill>
                </a:rPr>
              </a:br>
              <a:r>
                <a:rPr lang="en-US" sz="100" dirty="0">
                  <a:solidFill>
                    <a:schemeClr val="bg1"/>
                  </a:solidFill>
                </a:rPr>
                <a:t>VM</a:t>
              </a:r>
            </a:p>
          </p:txBody>
        </p:sp>
        <p:sp>
          <p:nvSpPr>
            <p:cNvPr id="87" name="TextBox 86">
              <a:extLst>
                <a:ext uri="{FF2B5EF4-FFF2-40B4-BE49-F238E27FC236}">
                  <a16:creationId xmlns:a16="http://schemas.microsoft.com/office/drawing/2014/main" id="{29DB9BB1-51B7-A729-BFDA-273CBFEE9381}"/>
                </a:ext>
              </a:extLst>
            </p:cNvPr>
            <p:cNvSpPr txBox="1"/>
            <p:nvPr/>
          </p:nvSpPr>
          <p:spPr>
            <a:xfrm>
              <a:off x="9137364" y="4779265"/>
              <a:ext cx="234979" cy="146849"/>
            </a:xfrm>
            <a:prstGeom prst="rect">
              <a:avLst/>
            </a:prstGeom>
          </p:spPr>
          <p:txBody>
            <a:bodyPr wrap="none" lIns="0" tIns="0" rIns="0" bIns="0" rtlCol="0">
              <a:spAutoFit/>
            </a:bodyPr>
            <a:lstStyle/>
            <a:p>
              <a:pPr algn="ctr">
                <a:spcAft>
                  <a:spcPts val="600"/>
                </a:spcAft>
              </a:pPr>
              <a:r>
                <a:rPr lang="en-US" sz="200" dirty="0">
                  <a:solidFill>
                    <a:schemeClr val="bg1"/>
                  </a:solidFill>
                </a:rPr>
                <a:t>Backend</a:t>
              </a:r>
              <a:br>
                <a:rPr lang="en-US" sz="200" dirty="0">
                  <a:solidFill>
                    <a:schemeClr val="bg1"/>
                  </a:solidFill>
                </a:rPr>
              </a:br>
              <a:r>
                <a:rPr lang="en-US" sz="200" dirty="0">
                  <a:solidFill>
                    <a:schemeClr val="bg1"/>
                  </a:solidFill>
                </a:rPr>
                <a:t>VM</a:t>
              </a:r>
            </a:p>
          </p:txBody>
        </p:sp>
        <p:sp>
          <p:nvSpPr>
            <p:cNvPr id="88" name="Oval 87">
              <a:extLst>
                <a:ext uri="{FF2B5EF4-FFF2-40B4-BE49-F238E27FC236}">
                  <a16:creationId xmlns:a16="http://schemas.microsoft.com/office/drawing/2014/main" id="{EF32EC92-49FE-BDFF-1BB9-B414F7743553}"/>
                </a:ext>
              </a:extLst>
            </p:cNvPr>
            <p:cNvSpPr>
              <a:spLocks noChangeAspect="1"/>
            </p:cNvSpPr>
            <p:nvPr/>
          </p:nvSpPr>
          <p:spPr>
            <a:xfrm rot="18931841">
              <a:off x="5615440" y="4429620"/>
              <a:ext cx="366409" cy="379720"/>
            </a:xfrm>
            <a:prstGeom prst="ellipse">
              <a:avLst/>
            </a:prstGeom>
            <a:solidFill>
              <a:schemeClr val="bg1"/>
            </a:solidFill>
            <a:ln w="19050">
              <a:solidFill>
                <a:srgbClr val="003834"/>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 dirty="0">
                <a:solidFill>
                  <a:schemeClr val="bg1"/>
                </a:solidFill>
              </a:endParaRPr>
            </a:p>
          </p:txBody>
        </p:sp>
        <p:sp>
          <p:nvSpPr>
            <p:cNvPr id="89" name="Oval 88">
              <a:extLst>
                <a:ext uri="{FF2B5EF4-FFF2-40B4-BE49-F238E27FC236}">
                  <a16:creationId xmlns:a16="http://schemas.microsoft.com/office/drawing/2014/main" id="{2AA44BEA-6C29-F105-1D98-65069919E7A0}"/>
                </a:ext>
              </a:extLst>
            </p:cNvPr>
            <p:cNvSpPr>
              <a:spLocks noChangeAspect="1"/>
            </p:cNvSpPr>
            <p:nvPr/>
          </p:nvSpPr>
          <p:spPr>
            <a:xfrm rot="5880619">
              <a:off x="5591278" y="5044336"/>
              <a:ext cx="379720" cy="366409"/>
            </a:xfrm>
            <a:prstGeom prst="ellipse">
              <a:avLst/>
            </a:prstGeom>
            <a:solidFill>
              <a:schemeClr val="bg1"/>
            </a:solidFill>
            <a:ln w="19050">
              <a:solidFill>
                <a:schemeClr val="bg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 dirty="0">
                <a:solidFill>
                  <a:schemeClr val="bg1"/>
                </a:solidFill>
              </a:endParaRPr>
            </a:p>
          </p:txBody>
        </p:sp>
        <p:sp>
          <p:nvSpPr>
            <p:cNvPr id="90" name="Oval 89">
              <a:extLst>
                <a:ext uri="{FF2B5EF4-FFF2-40B4-BE49-F238E27FC236}">
                  <a16:creationId xmlns:a16="http://schemas.microsoft.com/office/drawing/2014/main" id="{7F886DE2-2ED3-C475-6D04-C8862232EA62}"/>
                </a:ext>
              </a:extLst>
            </p:cNvPr>
            <p:cNvSpPr>
              <a:spLocks noChangeAspect="1"/>
            </p:cNvSpPr>
            <p:nvPr/>
          </p:nvSpPr>
          <p:spPr>
            <a:xfrm>
              <a:off x="8116447" y="4181673"/>
              <a:ext cx="366409" cy="379720"/>
            </a:xfrm>
            <a:prstGeom prst="ellipse">
              <a:avLst/>
            </a:prstGeom>
            <a:solidFill>
              <a:schemeClr val="bg1"/>
            </a:solidFill>
            <a:ln w="19050">
              <a:solidFill>
                <a:srgbClr val="002060"/>
              </a:solidFill>
              <a:prstDash val="solid"/>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 dirty="0">
                <a:solidFill>
                  <a:schemeClr val="bg1"/>
                </a:solidFill>
              </a:endParaRPr>
            </a:p>
          </p:txBody>
        </p:sp>
        <p:sp>
          <p:nvSpPr>
            <p:cNvPr id="91" name="Oval 90">
              <a:extLst>
                <a:ext uri="{FF2B5EF4-FFF2-40B4-BE49-F238E27FC236}">
                  <a16:creationId xmlns:a16="http://schemas.microsoft.com/office/drawing/2014/main" id="{ACEADC6D-ED24-CEFF-E5C3-B6A0E6045CA0}"/>
                </a:ext>
              </a:extLst>
            </p:cNvPr>
            <p:cNvSpPr>
              <a:spLocks noChangeAspect="1"/>
            </p:cNvSpPr>
            <p:nvPr/>
          </p:nvSpPr>
          <p:spPr>
            <a:xfrm>
              <a:off x="9462938" y="5053985"/>
              <a:ext cx="366409" cy="379720"/>
            </a:xfrm>
            <a:prstGeom prst="ellipse">
              <a:avLst/>
            </a:prstGeom>
            <a:solidFill>
              <a:schemeClr val="bg1"/>
            </a:solidFill>
            <a:ln w="19050">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 dirty="0">
                <a:solidFill>
                  <a:schemeClr val="bg1"/>
                </a:solidFill>
              </a:endParaRPr>
            </a:p>
          </p:txBody>
        </p:sp>
        <p:sp>
          <p:nvSpPr>
            <p:cNvPr id="92" name="Oval 91">
              <a:extLst>
                <a:ext uri="{FF2B5EF4-FFF2-40B4-BE49-F238E27FC236}">
                  <a16:creationId xmlns:a16="http://schemas.microsoft.com/office/drawing/2014/main" id="{643B12C1-07E9-8CAD-8CD3-F64492EBA2FC}"/>
                </a:ext>
              </a:extLst>
            </p:cNvPr>
            <p:cNvSpPr>
              <a:spLocks noChangeAspect="1"/>
            </p:cNvSpPr>
            <p:nvPr/>
          </p:nvSpPr>
          <p:spPr>
            <a:xfrm rot="4002393">
              <a:off x="9453675" y="3828701"/>
              <a:ext cx="379720" cy="366409"/>
            </a:xfrm>
            <a:prstGeom prst="ellipse">
              <a:avLst/>
            </a:prstGeom>
            <a:solidFill>
              <a:schemeClr val="bg1"/>
            </a:solidFill>
            <a:ln w="19050">
              <a:solidFill>
                <a:schemeClr val="bg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 dirty="0">
                <a:solidFill>
                  <a:schemeClr val="bg1"/>
                </a:solidFill>
              </a:endParaRPr>
            </a:p>
          </p:txBody>
        </p:sp>
        <p:sp>
          <p:nvSpPr>
            <p:cNvPr id="93" name="Oval 92">
              <a:extLst>
                <a:ext uri="{FF2B5EF4-FFF2-40B4-BE49-F238E27FC236}">
                  <a16:creationId xmlns:a16="http://schemas.microsoft.com/office/drawing/2014/main" id="{D0C6FBE8-E96C-D4ED-C9AB-8238FA0E9FA8}"/>
                </a:ext>
              </a:extLst>
            </p:cNvPr>
            <p:cNvSpPr>
              <a:spLocks noChangeAspect="1"/>
            </p:cNvSpPr>
            <p:nvPr/>
          </p:nvSpPr>
          <p:spPr>
            <a:xfrm rot="4899634">
              <a:off x="7093384" y="5086188"/>
              <a:ext cx="379720" cy="366409"/>
            </a:xfrm>
            <a:prstGeom prst="ellipse">
              <a:avLst/>
            </a:prstGeom>
            <a:solidFill>
              <a:schemeClr val="bg1"/>
            </a:solidFill>
            <a:ln w="19050">
              <a:solidFill>
                <a:schemeClr val="bg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 dirty="0">
                <a:solidFill>
                  <a:schemeClr val="bg1"/>
                </a:solidFill>
              </a:endParaRPr>
            </a:p>
          </p:txBody>
        </p:sp>
        <p:sp>
          <p:nvSpPr>
            <p:cNvPr id="94" name="Oval 93">
              <a:extLst>
                <a:ext uri="{FF2B5EF4-FFF2-40B4-BE49-F238E27FC236}">
                  <a16:creationId xmlns:a16="http://schemas.microsoft.com/office/drawing/2014/main" id="{879BC07B-758C-FFAE-9047-E250157DD6DB}"/>
                </a:ext>
              </a:extLst>
            </p:cNvPr>
            <p:cNvSpPr>
              <a:spLocks noChangeAspect="1"/>
            </p:cNvSpPr>
            <p:nvPr/>
          </p:nvSpPr>
          <p:spPr>
            <a:xfrm>
              <a:off x="9071813" y="5376847"/>
              <a:ext cx="366409" cy="379720"/>
            </a:xfrm>
            <a:prstGeom prst="ellipse">
              <a:avLst/>
            </a:prstGeom>
            <a:solidFill>
              <a:schemeClr val="bg1"/>
            </a:solidFill>
            <a:ln w="19050">
              <a:solidFill>
                <a:srgbClr val="003834"/>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 dirty="0">
                <a:solidFill>
                  <a:schemeClr val="bg1"/>
                </a:solidFill>
              </a:endParaRPr>
            </a:p>
          </p:txBody>
        </p:sp>
        <p:sp>
          <p:nvSpPr>
            <p:cNvPr id="95" name="Oval 94">
              <a:extLst>
                <a:ext uri="{FF2B5EF4-FFF2-40B4-BE49-F238E27FC236}">
                  <a16:creationId xmlns:a16="http://schemas.microsoft.com/office/drawing/2014/main" id="{9967C0E3-FA4A-C5A6-EFF2-F91DD2756124}"/>
                </a:ext>
              </a:extLst>
            </p:cNvPr>
            <p:cNvSpPr>
              <a:spLocks noChangeAspect="1"/>
            </p:cNvSpPr>
            <p:nvPr/>
          </p:nvSpPr>
          <p:spPr>
            <a:xfrm>
              <a:off x="9045820" y="3582644"/>
              <a:ext cx="366409" cy="379720"/>
            </a:xfrm>
            <a:prstGeom prst="ellipse">
              <a:avLst/>
            </a:prstGeom>
            <a:solidFill>
              <a:schemeClr val="bg1"/>
            </a:solidFill>
            <a:ln w="19050">
              <a:solidFill>
                <a:srgbClr val="003834"/>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 dirty="0">
                <a:solidFill>
                  <a:schemeClr val="bg1"/>
                </a:solidFill>
              </a:endParaRPr>
            </a:p>
          </p:txBody>
        </p:sp>
        <p:sp>
          <p:nvSpPr>
            <p:cNvPr id="96" name="TextBox 95">
              <a:extLst>
                <a:ext uri="{FF2B5EF4-FFF2-40B4-BE49-F238E27FC236}">
                  <a16:creationId xmlns:a16="http://schemas.microsoft.com/office/drawing/2014/main" id="{2F5A05A1-AF4E-7E90-BDDD-3196803041D6}"/>
                </a:ext>
              </a:extLst>
            </p:cNvPr>
            <p:cNvSpPr txBox="1"/>
            <p:nvPr/>
          </p:nvSpPr>
          <p:spPr>
            <a:xfrm>
              <a:off x="5659469" y="5161910"/>
              <a:ext cx="145260" cy="73426"/>
            </a:xfrm>
            <a:prstGeom prst="rect">
              <a:avLst/>
            </a:prstGeom>
          </p:spPr>
          <p:txBody>
            <a:bodyPr wrap="none" lIns="0" tIns="0" rIns="0" bIns="0" rtlCol="0">
              <a:spAutoFit/>
            </a:bodyPr>
            <a:lstStyle/>
            <a:p>
              <a:pPr algn="l">
                <a:spcAft>
                  <a:spcPts val="600"/>
                </a:spcAft>
              </a:pPr>
              <a:r>
                <a:rPr lang="en-US" sz="200" dirty="0">
                  <a:solidFill>
                    <a:schemeClr val="bg2">
                      <a:lumMod val="10000"/>
                    </a:schemeClr>
                  </a:solidFill>
                </a:rPr>
                <a:t>vNIC</a:t>
              </a:r>
            </a:p>
          </p:txBody>
        </p:sp>
        <p:sp>
          <p:nvSpPr>
            <p:cNvPr id="97" name="TextBox 96">
              <a:extLst>
                <a:ext uri="{FF2B5EF4-FFF2-40B4-BE49-F238E27FC236}">
                  <a16:creationId xmlns:a16="http://schemas.microsoft.com/office/drawing/2014/main" id="{658500BC-33E4-A9D7-6CDD-41975D2A8CC5}"/>
                </a:ext>
              </a:extLst>
            </p:cNvPr>
            <p:cNvSpPr txBox="1"/>
            <p:nvPr/>
          </p:nvSpPr>
          <p:spPr>
            <a:xfrm>
              <a:off x="7171475" y="5202259"/>
              <a:ext cx="145260" cy="73426"/>
            </a:xfrm>
            <a:prstGeom prst="rect">
              <a:avLst/>
            </a:prstGeom>
          </p:spPr>
          <p:txBody>
            <a:bodyPr wrap="none" lIns="0" tIns="0" rIns="0" bIns="0" rtlCol="0">
              <a:spAutoFit/>
            </a:bodyPr>
            <a:lstStyle/>
            <a:p>
              <a:pPr algn="l">
                <a:spcAft>
                  <a:spcPts val="600"/>
                </a:spcAft>
              </a:pPr>
              <a:r>
                <a:rPr lang="en-US" sz="200" dirty="0">
                  <a:solidFill>
                    <a:schemeClr val="bg2">
                      <a:lumMod val="10000"/>
                    </a:schemeClr>
                  </a:solidFill>
                </a:rPr>
                <a:t>vNIC</a:t>
              </a:r>
            </a:p>
          </p:txBody>
        </p:sp>
        <p:sp>
          <p:nvSpPr>
            <p:cNvPr id="98" name="TextBox 97">
              <a:extLst>
                <a:ext uri="{FF2B5EF4-FFF2-40B4-BE49-F238E27FC236}">
                  <a16:creationId xmlns:a16="http://schemas.microsoft.com/office/drawing/2014/main" id="{D0D2E1F5-1F2A-7D30-2B1D-6DCD3EE82921}"/>
                </a:ext>
              </a:extLst>
            </p:cNvPr>
            <p:cNvSpPr txBox="1"/>
            <p:nvPr/>
          </p:nvSpPr>
          <p:spPr>
            <a:xfrm>
              <a:off x="5662979" y="4535459"/>
              <a:ext cx="200803" cy="110136"/>
            </a:xfrm>
            <a:prstGeom prst="rect">
              <a:avLst/>
            </a:prstGeom>
          </p:spPr>
          <p:txBody>
            <a:bodyPr wrap="none" lIns="0" tIns="0" rIns="0" bIns="0" rtlCol="0">
              <a:spAutoFit/>
            </a:bodyPr>
            <a:lstStyle/>
            <a:p>
              <a:pPr algn="l">
                <a:spcAft>
                  <a:spcPts val="600"/>
                </a:spcAft>
              </a:pPr>
              <a:r>
                <a:rPr lang="en-US" sz="300" dirty="0">
                  <a:solidFill>
                    <a:schemeClr val="bg2">
                      <a:lumMod val="10000"/>
                    </a:schemeClr>
                  </a:solidFill>
                </a:rPr>
                <a:t>Host</a:t>
              </a:r>
            </a:p>
          </p:txBody>
        </p:sp>
        <p:sp>
          <p:nvSpPr>
            <p:cNvPr id="99" name="TextBox 98">
              <a:extLst>
                <a:ext uri="{FF2B5EF4-FFF2-40B4-BE49-F238E27FC236}">
                  <a16:creationId xmlns:a16="http://schemas.microsoft.com/office/drawing/2014/main" id="{D707E193-93C7-958C-49D9-BF37784546C6}"/>
                </a:ext>
              </a:extLst>
            </p:cNvPr>
            <p:cNvSpPr txBox="1"/>
            <p:nvPr/>
          </p:nvSpPr>
          <p:spPr>
            <a:xfrm>
              <a:off x="8173507" y="3626457"/>
              <a:ext cx="183713" cy="146849"/>
            </a:xfrm>
            <a:prstGeom prst="rect">
              <a:avLst/>
            </a:prstGeom>
          </p:spPr>
          <p:txBody>
            <a:bodyPr wrap="none" lIns="0" tIns="0" rIns="0" bIns="0" rtlCol="0">
              <a:spAutoFit/>
            </a:bodyPr>
            <a:lstStyle/>
            <a:p>
              <a:pPr algn="ctr"/>
              <a:r>
                <a:rPr lang="en-US" sz="200" dirty="0">
                  <a:solidFill>
                    <a:schemeClr val="bg2">
                      <a:lumMod val="10000"/>
                    </a:schemeClr>
                  </a:solidFill>
                </a:rPr>
                <a:t>ToR</a:t>
              </a:r>
            </a:p>
            <a:p>
              <a:pPr algn="ctr"/>
              <a:r>
                <a:rPr lang="en-US" sz="200" dirty="0">
                  <a:solidFill>
                    <a:schemeClr val="bg2">
                      <a:lumMod val="10000"/>
                    </a:schemeClr>
                  </a:solidFill>
                </a:rPr>
                <a:t>Switch</a:t>
              </a:r>
            </a:p>
          </p:txBody>
        </p:sp>
        <p:sp>
          <p:nvSpPr>
            <p:cNvPr id="100" name="TextBox 99">
              <a:extLst>
                <a:ext uri="{FF2B5EF4-FFF2-40B4-BE49-F238E27FC236}">
                  <a16:creationId xmlns:a16="http://schemas.microsoft.com/office/drawing/2014/main" id="{660F7857-0111-C43A-DF69-138DC650EEF2}"/>
                </a:ext>
              </a:extLst>
            </p:cNvPr>
            <p:cNvSpPr txBox="1"/>
            <p:nvPr/>
          </p:nvSpPr>
          <p:spPr>
            <a:xfrm>
              <a:off x="9531767" y="3954852"/>
              <a:ext cx="145260" cy="73426"/>
            </a:xfrm>
            <a:prstGeom prst="rect">
              <a:avLst/>
            </a:prstGeom>
          </p:spPr>
          <p:txBody>
            <a:bodyPr wrap="none" lIns="0" tIns="0" rIns="0" bIns="0" rtlCol="0">
              <a:spAutoFit/>
            </a:bodyPr>
            <a:lstStyle/>
            <a:p>
              <a:pPr algn="l">
                <a:spcAft>
                  <a:spcPts val="600"/>
                </a:spcAft>
              </a:pPr>
              <a:r>
                <a:rPr lang="en-US" sz="200" dirty="0">
                  <a:solidFill>
                    <a:schemeClr val="bg2">
                      <a:lumMod val="10000"/>
                    </a:schemeClr>
                  </a:solidFill>
                </a:rPr>
                <a:t>vNIC</a:t>
              </a:r>
            </a:p>
          </p:txBody>
        </p:sp>
        <p:sp>
          <p:nvSpPr>
            <p:cNvPr id="101" name="TextBox 100">
              <a:extLst>
                <a:ext uri="{FF2B5EF4-FFF2-40B4-BE49-F238E27FC236}">
                  <a16:creationId xmlns:a16="http://schemas.microsoft.com/office/drawing/2014/main" id="{0CA26EF5-D36C-01BE-B787-68BD585E37CD}"/>
                </a:ext>
              </a:extLst>
            </p:cNvPr>
            <p:cNvSpPr txBox="1"/>
            <p:nvPr/>
          </p:nvSpPr>
          <p:spPr>
            <a:xfrm>
              <a:off x="8190152" y="4829970"/>
              <a:ext cx="192258" cy="73426"/>
            </a:xfrm>
            <a:prstGeom prst="rect">
              <a:avLst/>
            </a:prstGeom>
          </p:spPr>
          <p:txBody>
            <a:bodyPr wrap="none" lIns="0" tIns="0" rIns="0" bIns="0" rtlCol="0">
              <a:spAutoFit/>
            </a:bodyPr>
            <a:lstStyle/>
            <a:p>
              <a:pPr algn="l">
                <a:spcAft>
                  <a:spcPts val="600"/>
                </a:spcAft>
              </a:pPr>
              <a:r>
                <a:rPr lang="en-US" sz="200" dirty="0">
                  <a:solidFill>
                    <a:schemeClr val="bg2">
                      <a:lumMod val="10000"/>
                    </a:schemeClr>
                  </a:solidFill>
                </a:rPr>
                <a:t>Flow 2</a:t>
              </a:r>
            </a:p>
          </p:txBody>
        </p:sp>
        <p:sp>
          <p:nvSpPr>
            <p:cNvPr id="102" name="TextBox 101">
              <a:extLst>
                <a:ext uri="{FF2B5EF4-FFF2-40B4-BE49-F238E27FC236}">
                  <a16:creationId xmlns:a16="http://schemas.microsoft.com/office/drawing/2014/main" id="{06D821CF-9402-F7BE-1A34-EC0A2710C331}"/>
                </a:ext>
              </a:extLst>
            </p:cNvPr>
            <p:cNvSpPr txBox="1"/>
            <p:nvPr/>
          </p:nvSpPr>
          <p:spPr>
            <a:xfrm>
              <a:off x="8167639" y="4307082"/>
              <a:ext cx="192258" cy="73426"/>
            </a:xfrm>
            <a:prstGeom prst="rect">
              <a:avLst/>
            </a:prstGeom>
          </p:spPr>
          <p:txBody>
            <a:bodyPr wrap="none" lIns="0" tIns="0" rIns="0" bIns="0" rtlCol="0">
              <a:spAutoFit/>
            </a:bodyPr>
            <a:lstStyle/>
            <a:p>
              <a:pPr algn="l">
                <a:spcAft>
                  <a:spcPts val="600"/>
                </a:spcAft>
              </a:pPr>
              <a:r>
                <a:rPr lang="en-US" sz="200" dirty="0">
                  <a:solidFill>
                    <a:schemeClr val="bg2">
                      <a:lumMod val="10000"/>
                    </a:schemeClr>
                  </a:solidFill>
                </a:rPr>
                <a:t>Flow 3</a:t>
              </a:r>
            </a:p>
          </p:txBody>
        </p:sp>
        <p:sp>
          <p:nvSpPr>
            <p:cNvPr id="103" name="TextBox 102">
              <a:extLst>
                <a:ext uri="{FF2B5EF4-FFF2-40B4-BE49-F238E27FC236}">
                  <a16:creationId xmlns:a16="http://schemas.microsoft.com/office/drawing/2014/main" id="{AA51C841-F223-BD28-93E0-E1ADE9323ACC}"/>
                </a:ext>
              </a:extLst>
            </p:cNvPr>
            <p:cNvSpPr txBox="1"/>
            <p:nvPr/>
          </p:nvSpPr>
          <p:spPr>
            <a:xfrm>
              <a:off x="9137902" y="5485527"/>
              <a:ext cx="200803" cy="110136"/>
            </a:xfrm>
            <a:prstGeom prst="rect">
              <a:avLst/>
            </a:prstGeom>
          </p:spPr>
          <p:txBody>
            <a:bodyPr wrap="none" lIns="0" tIns="0" rIns="0" bIns="0" rtlCol="0">
              <a:spAutoFit/>
            </a:bodyPr>
            <a:lstStyle/>
            <a:p>
              <a:pPr algn="l">
                <a:spcAft>
                  <a:spcPts val="600"/>
                </a:spcAft>
              </a:pPr>
              <a:r>
                <a:rPr lang="en-US" sz="300" dirty="0">
                  <a:solidFill>
                    <a:schemeClr val="bg2">
                      <a:lumMod val="10000"/>
                    </a:schemeClr>
                  </a:solidFill>
                </a:rPr>
                <a:t>Host</a:t>
              </a:r>
            </a:p>
          </p:txBody>
        </p:sp>
        <p:sp>
          <p:nvSpPr>
            <p:cNvPr id="104" name="TextBox 103">
              <a:extLst>
                <a:ext uri="{FF2B5EF4-FFF2-40B4-BE49-F238E27FC236}">
                  <a16:creationId xmlns:a16="http://schemas.microsoft.com/office/drawing/2014/main" id="{D47862CB-623B-D0C8-CED6-C27D93439838}"/>
                </a:ext>
              </a:extLst>
            </p:cNvPr>
            <p:cNvSpPr txBox="1"/>
            <p:nvPr/>
          </p:nvSpPr>
          <p:spPr>
            <a:xfrm>
              <a:off x="9102388" y="3689295"/>
              <a:ext cx="200803" cy="110136"/>
            </a:xfrm>
            <a:prstGeom prst="rect">
              <a:avLst/>
            </a:prstGeom>
          </p:spPr>
          <p:txBody>
            <a:bodyPr wrap="none" lIns="0" tIns="0" rIns="0" bIns="0" rtlCol="0">
              <a:spAutoFit/>
            </a:bodyPr>
            <a:lstStyle/>
            <a:p>
              <a:pPr algn="l">
                <a:spcAft>
                  <a:spcPts val="600"/>
                </a:spcAft>
              </a:pPr>
              <a:r>
                <a:rPr lang="en-US" sz="300" dirty="0">
                  <a:solidFill>
                    <a:schemeClr val="bg2">
                      <a:lumMod val="10000"/>
                    </a:schemeClr>
                  </a:solidFill>
                </a:rPr>
                <a:t>Host</a:t>
              </a:r>
            </a:p>
          </p:txBody>
        </p:sp>
        <p:sp>
          <p:nvSpPr>
            <p:cNvPr id="105" name="TextBox 104">
              <a:extLst>
                <a:ext uri="{FF2B5EF4-FFF2-40B4-BE49-F238E27FC236}">
                  <a16:creationId xmlns:a16="http://schemas.microsoft.com/office/drawing/2014/main" id="{287BC6E4-8062-72C0-373F-96C8047E7312}"/>
                </a:ext>
              </a:extLst>
            </p:cNvPr>
            <p:cNvSpPr txBox="1"/>
            <p:nvPr/>
          </p:nvSpPr>
          <p:spPr>
            <a:xfrm>
              <a:off x="7504555" y="5463603"/>
              <a:ext cx="200803" cy="110136"/>
            </a:xfrm>
            <a:prstGeom prst="rect">
              <a:avLst/>
            </a:prstGeom>
          </p:spPr>
          <p:txBody>
            <a:bodyPr wrap="none" lIns="0" tIns="0" rIns="0" bIns="0" rtlCol="0">
              <a:spAutoFit/>
            </a:bodyPr>
            <a:lstStyle/>
            <a:p>
              <a:pPr algn="l">
                <a:spcAft>
                  <a:spcPts val="600"/>
                </a:spcAft>
              </a:pPr>
              <a:r>
                <a:rPr lang="en-US" sz="300" dirty="0">
                  <a:solidFill>
                    <a:schemeClr val="bg2">
                      <a:lumMod val="10000"/>
                    </a:schemeClr>
                  </a:solidFill>
                </a:rPr>
                <a:t>Host</a:t>
              </a:r>
            </a:p>
          </p:txBody>
        </p:sp>
        <p:sp>
          <p:nvSpPr>
            <p:cNvPr id="106" name="TextBox 105">
              <a:extLst>
                <a:ext uri="{FF2B5EF4-FFF2-40B4-BE49-F238E27FC236}">
                  <a16:creationId xmlns:a16="http://schemas.microsoft.com/office/drawing/2014/main" id="{E97671EF-439F-1AF2-4F44-113F515DEB38}"/>
                </a:ext>
              </a:extLst>
            </p:cNvPr>
            <p:cNvSpPr txBox="1"/>
            <p:nvPr/>
          </p:nvSpPr>
          <p:spPr>
            <a:xfrm>
              <a:off x="6009116" y="4781401"/>
              <a:ext cx="341787" cy="220275"/>
            </a:xfrm>
            <a:prstGeom prst="rect">
              <a:avLst/>
            </a:prstGeom>
          </p:spPr>
          <p:txBody>
            <a:bodyPr wrap="none" lIns="0" tIns="0" rIns="0" bIns="0" rtlCol="0">
              <a:spAutoFit/>
            </a:bodyPr>
            <a:lstStyle/>
            <a:p>
              <a:pPr algn="ctr">
                <a:spcAft>
                  <a:spcPts val="600"/>
                </a:spcAft>
              </a:pPr>
              <a:r>
                <a:rPr lang="en-US" sz="300" dirty="0">
                  <a:solidFill>
                    <a:schemeClr val="bg2">
                      <a:lumMod val="10000"/>
                    </a:schemeClr>
                  </a:solidFill>
                </a:rPr>
                <a:t>Crawler</a:t>
              </a:r>
              <a:br>
                <a:rPr lang="en-US" sz="300" dirty="0">
                  <a:solidFill>
                    <a:schemeClr val="bg2">
                      <a:lumMod val="10000"/>
                    </a:schemeClr>
                  </a:solidFill>
                </a:rPr>
              </a:br>
              <a:r>
                <a:rPr lang="en-US" sz="300" dirty="0">
                  <a:solidFill>
                    <a:schemeClr val="bg2">
                      <a:lumMod val="10000"/>
                    </a:schemeClr>
                  </a:solidFill>
                </a:rPr>
                <a:t>VM</a:t>
              </a:r>
            </a:p>
          </p:txBody>
        </p:sp>
        <p:sp>
          <p:nvSpPr>
            <p:cNvPr id="107" name="TextBox 106">
              <a:extLst>
                <a:ext uri="{FF2B5EF4-FFF2-40B4-BE49-F238E27FC236}">
                  <a16:creationId xmlns:a16="http://schemas.microsoft.com/office/drawing/2014/main" id="{63669ABB-2C3B-D183-8334-62906B55E80B}"/>
                </a:ext>
              </a:extLst>
            </p:cNvPr>
            <p:cNvSpPr txBox="1"/>
            <p:nvPr/>
          </p:nvSpPr>
          <p:spPr>
            <a:xfrm>
              <a:off x="7557798" y="4788677"/>
              <a:ext cx="128170" cy="73426"/>
            </a:xfrm>
            <a:prstGeom prst="rect">
              <a:avLst/>
            </a:prstGeom>
          </p:spPr>
          <p:txBody>
            <a:bodyPr wrap="none" lIns="0" tIns="0" rIns="0" bIns="0" rtlCol="0">
              <a:spAutoFit/>
            </a:bodyPr>
            <a:lstStyle/>
            <a:p>
              <a:pPr algn="ctr">
                <a:spcAft>
                  <a:spcPts val="600"/>
                </a:spcAft>
              </a:pPr>
              <a:r>
                <a:rPr lang="en-US" sz="100" dirty="0">
                  <a:solidFill>
                    <a:schemeClr val="bg2">
                      <a:lumMod val="10000"/>
                    </a:schemeClr>
                  </a:solidFill>
                </a:rPr>
                <a:t>Frontend</a:t>
              </a:r>
              <a:br>
                <a:rPr lang="en-US" sz="100" dirty="0">
                  <a:solidFill>
                    <a:schemeClr val="bg2">
                      <a:lumMod val="10000"/>
                    </a:schemeClr>
                  </a:solidFill>
                </a:rPr>
              </a:br>
              <a:r>
                <a:rPr lang="en-US" sz="100" dirty="0">
                  <a:solidFill>
                    <a:schemeClr val="bg2">
                      <a:lumMod val="10000"/>
                    </a:schemeClr>
                  </a:solidFill>
                </a:rPr>
                <a:t>VM</a:t>
              </a:r>
            </a:p>
          </p:txBody>
        </p:sp>
        <p:sp>
          <p:nvSpPr>
            <p:cNvPr id="108" name="TextBox 107">
              <a:extLst>
                <a:ext uri="{FF2B5EF4-FFF2-40B4-BE49-F238E27FC236}">
                  <a16:creationId xmlns:a16="http://schemas.microsoft.com/office/drawing/2014/main" id="{447B26FA-AEA4-47F9-3FCD-1B1E739784EE}"/>
                </a:ext>
              </a:extLst>
            </p:cNvPr>
            <p:cNvSpPr txBox="1"/>
            <p:nvPr/>
          </p:nvSpPr>
          <p:spPr>
            <a:xfrm>
              <a:off x="6797745" y="4824104"/>
              <a:ext cx="192258" cy="73426"/>
            </a:xfrm>
            <a:prstGeom prst="rect">
              <a:avLst/>
            </a:prstGeom>
          </p:spPr>
          <p:txBody>
            <a:bodyPr wrap="none" lIns="0" tIns="0" rIns="0" bIns="0" rtlCol="0">
              <a:spAutoFit/>
            </a:bodyPr>
            <a:lstStyle/>
            <a:p>
              <a:pPr algn="l">
                <a:spcAft>
                  <a:spcPts val="600"/>
                </a:spcAft>
              </a:pPr>
              <a:r>
                <a:rPr lang="en-US" sz="200" dirty="0">
                  <a:solidFill>
                    <a:schemeClr val="bg2">
                      <a:lumMod val="10000"/>
                    </a:schemeClr>
                  </a:solidFill>
                </a:rPr>
                <a:t>Flow 1</a:t>
              </a:r>
            </a:p>
          </p:txBody>
        </p:sp>
        <p:sp>
          <p:nvSpPr>
            <p:cNvPr id="109" name="TextBox 108">
              <a:extLst>
                <a:ext uri="{FF2B5EF4-FFF2-40B4-BE49-F238E27FC236}">
                  <a16:creationId xmlns:a16="http://schemas.microsoft.com/office/drawing/2014/main" id="{F91A9240-FAFE-F20A-35B4-7A563B308AA8}"/>
                </a:ext>
              </a:extLst>
            </p:cNvPr>
            <p:cNvSpPr txBox="1"/>
            <p:nvPr/>
          </p:nvSpPr>
          <p:spPr>
            <a:xfrm>
              <a:off x="8117914" y="5524222"/>
              <a:ext cx="93991" cy="73426"/>
            </a:xfrm>
            <a:prstGeom prst="rect">
              <a:avLst/>
            </a:prstGeom>
          </p:spPr>
          <p:txBody>
            <a:bodyPr wrap="none" lIns="0" tIns="0" rIns="0" bIns="0" rtlCol="0">
              <a:spAutoFit/>
            </a:bodyPr>
            <a:lstStyle/>
            <a:p>
              <a:pPr algn="ctr">
                <a:spcAft>
                  <a:spcPts val="600"/>
                </a:spcAft>
              </a:pPr>
              <a:r>
                <a:rPr lang="en-US" sz="200" dirty="0">
                  <a:solidFill>
                    <a:schemeClr val="bg2">
                      <a:lumMod val="10000"/>
                    </a:schemeClr>
                  </a:solidFill>
                </a:rPr>
                <a:t>VM</a:t>
              </a:r>
            </a:p>
          </p:txBody>
        </p:sp>
        <p:sp>
          <p:nvSpPr>
            <p:cNvPr id="110" name="TextBox 109">
              <a:extLst>
                <a:ext uri="{FF2B5EF4-FFF2-40B4-BE49-F238E27FC236}">
                  <a16:creationId xmlns:a16="http://schemas.microsoft.com/office/drawing/2014/main" id="{03A33CA9-18BD-F91C-98DA-E10EDFC476F0}"/>
                </a:ext>
              </a:extLst>
            </p:cNvPr>
            <p:cNvSpPr txBox="1"/>
            <p:nvPr/>
          </p:nvSpPr>
          <p:spPr>
            <a:xfrm>
              <a:off x="9530896" y="5162836"/>
              <a:ext cx="145260" cy="73426"/>
            </a:xfrm>
            <a:prstGeom prst="rect">
              <a:avLst/>
            </a:prstGeom>
          </p:spPr>
          <p:txBody>
            <a:bodyPr wrap="none" lIns="0" tIns="0" rIns="0" bIns="0" rtlCol="0">
              <a:spAutoFit/>
            </a:bodyPr>
            <a:lstStyle/>
            <a:p>
              <a:pPr algn="l">
                <a:spcAft>
                  <a:spcPts val="600"/>
                </a:spcAft>
              </a:pPr>
              <a:r>
                <a:rPr lang="en-US" sz="200" dirty="0">
                  <a:solidFill>
                    <a:schemeClr val="bg2">
                      <a:lumMod val="10000"/>
                    </a:schemeClr>
                  </a:solidFill>
                </a:rPr>
                <a:t>vNIC</a:t>
              </a:r>
            </a:p>
          </p:txBody>
        </p:sp>
        <p:sp>
          <p:nvSpPr>
            <p:cNvPr id="111" name="Rounded Rectangle 110">
              <a:extLst>
                <a:ext uri="{FF2B5EF4-FFF2-40B4-BE49-F238E27FC236}">
                  <a16:creationId xmlns:a16="http://schemas.microsoft.com/office/drawing/2014/main" id="{ED5C38E9-3F99-6D34-F026-9F40D09065AC}"/>
                </a:ext>
              </a:extLst>
            </p:cNvPr>
            <p:cNvSpPr/>
            <p:nvPr/>
          </p:nvSpPr>
          <p:spPr>
            <a:xfrm>
              <a:off x="8932627" y="4663045"/>
              <a:ext cx="911266" cy="1125639"/>
            </a:xfrm>
            <a:prstGeom prst="roundRect">
              <a:avLst/>
            </a:prstGeom>
            <a:solidFill>
              <a:srgbClr val="0070C0">
                <a:alpha val="4000"/>
              </a:srgbClr>
            </a:solidFill>
            <a:ln w="25400">
              <a:noFill/>
              <a:miter lim="800000"/>
            </a:ln>
            <a:effectLst>
              <a:softEdge rad="63500"/>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 dirty="0">
                <a:solidFill>
                  <a:schemeClr val="bg1"/>
                </a:solidFill>
              </a:endParaRPr>
            </a:p>
          </p:txBody>
        </p:sp>
      </p:grpSp>
      <p:sp>
        <p:nvSpPr>
          <p:cNvPr id="5" name="TextBox 4">
            <a:extLst>
              <a:ext uri="{FF2B5EF4-FFF2-40B4-BE49-F238E27FC236}">
                <a16:creationId xmlns:a16="http://schemas.microsoft.com/office/drawing/2014/main" id="{7F4BBAE5-8EFD-3C86-00CC-0FAE22E31A8D}"/>
              </a:ext>
            </a:extLst>
          </p:cNvPr>
          <p:cNvSpPr txBox="1"/>
          <p:nvPr/>
        </p:nvSpPr>
        <p:spPr>
          <a:xfrm>
            <a:off x="6841591" y="1679152"/>
            <a:ext cx="4025675" cy="400110"/>
          </a:xfrm>
          <a:prstGeom prst="rect">
            <a:avLst/>
          </a:prstGeom>
          <a:noFill/>
        </p:spPr>
        <p:txBody>
          <a:bodyPr wrap="square" rtlCol="0">
            <a:spAutoFit/>
          </a:bodyPr>
          <a:lstStyle/>
          <a:p>
            <a:r>
              <a:rPr lang="en-US" sz="2000" dirty="0">
                <a:cs typeface="Gill Sans" panose="020B0502020104020203" pitchFamily="34" charset="-79"/>
              </a:rPr>
              <a:t>Adopted in a product at VMware</a:t>
            </a:r>
          </a:p>
        </p:txBody>
      </p:sp>
      <p:sp>
        <p:nvSpPr>
          <p:cNvPr id="11" name="Title 1">
            <a:extLst>
              <a:ext uri="{FF2B5EF4-FFF2-40B4-BE49-F238E27FC236}">
                <a16:creationId xmlns:a16="http://schemas.microsoft.com/office/drawing/2014/main" id="{DA66FFB7-B2A0-DFD7-920E-C44C36FB2F00}"/>
              </a:ext>
            </a:extLst>
          </p:cNvPr>
          <p:cNvSpPr txBox="1">
            <a:spLocks/>
          </p:cNvSpPr>
          <p:nvPr/>
        </p:nvSpPr>
        <p:spPr>
          <a:xfrm>
            <a:off x="790428" y="196064"/>
            <a:ext cx="12138323" cy="7759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n-lt"/>
                <a:ea typeface="+mj-ea"/>
                <a:cs typeface="+mj-cs"/>
              </a:defRPr>
            </a:lvl1pPr>
          </a:lstStyle>
          <a:p>
            <a:r>
              <a:rPr lang="en-US" sz="3200" dirty="0">
                <a:cs typeface="Gill Sans" panose="020B0502020104020203" pitchFamily="34" charset="-79"/>
              </a:rPr>
              <a:t>Talk overview: practical systems for </a:t>
            </a:r>
            <a:r>
              <a:rPr lang="en-US" sz="3200" dirty="0">
                <a:solidFill>
                  <a:schemeClr val="accent2">
                    <a:lumMod val="75000"/>
                  </a:schemeClr>
                </a:solidFill>
                <a:cs typeface="Gill Sans" panose="020B0502020104020203" pitchFamily="34" charset="-79"/>
              </a:rPr>
              <a:t>Root Cause Analysis</a:t>
            </a:r>
          </a:p>
        </p:txBody>
      </p:sp>
    </p:spTree>
    <p:extLst>
      <p:ext uri="{BB962C8B-B14F-4D97-AF65-F5344CB8AC3E}">
        <p14:creationId xmlns:p14="http://schemas.microsoft.com/office/powerpoint/2010/main" val="212009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B9F4F-D465-B1BE-24BF-2A15E0973DB3}"/>
              </a:ext>
            </a:extLst>
          </p:cNvPr>
          <p:cNvSpPr>
            <a:spLocks noGrp="1"/>
          </p:cNvSpPr>
          <p:nvPr>
            <p:ph type="title"/>
          </p:nvPr>
        </p:nvSpPr>
        <p:spPr>
          <a:xfrm>
            <a:off x="1258993" y="32513"/>
            <a:ext cx="9489443" cy="1325563"/>
          </a:xfrm>
        </p:spPr>
        <p:txBody>
          <a:bodyPr/>
          <a:lstStyle/>
          <a:p>
            <a:pPr algn="ctr"/>
            <a:r>
              <a:rPr lang="en-US" dirty="0"/>
              <a:t>Problem: troubleshoot incidents in distributed cloud applications</a:t>
            </a:r>
          </a:p>
        </p:txBody>
      </p:sp>
      <p:sp>
        <p:nvSpPr>
          <p:cNvPr id="3" name="Content Placeholder 2">
            <a:extLst>
              <a:ext uri="{FF2B5EF4-FFF2-40B4-BE49-F238E27FC236}">
                <a16:creationId xmlns:a16="http://schemas.microsoft.com/office/drawing/2014/main" id="{B03F214A-DE3C-8F65-24AA-36557E031AC3}"/>
              </a:ext>
            </a:extLst>
          </p:cNvPr>
          <p:cNvSpPr>
            <a:spLocks noGrp="1"/>
          </p:cNvSpPr>
          <p:nvPr>
            <p:ph idx="1"/>
          </p:nvPr>
        </p:nvSpPr>
        <p:spPr>
          <a:xfrm>
            <a:off x="325123" y="1358731"/>
            <a:ext cx="8207386" cy="4351338"/>
          </a:xfrm>
        </p:spPr>
        <p:txBody>
          <a:bodyPr>
            <a:noAutofit/>
          </a:bodyPr>
          <a:lstStyle/>
          <a:p>
            <a:pPr marL="0" indent="0">
              <a:buNone/>
            </a:pPr>
            <a:endParaRPr lang="en-US" sz="2200" dirty="0"/>
          </a:p>
          <a:p>
            <a:r>
              <a:rPr lang="en-US" sz="2400" dirty="0"/>
              <a:t>Large number of entities</a:t>
            </a:r>
          </a:p>
          <a:p>
            <a:pPr lvl="1">
              <a:buFont typeface="Wingdings" pitchFamily="2" charset="2"/>
              <a:buChar char="§"/>
            </a:pPr>
            <a:r>
              <a:rPr lang="en-US" sz="2000" dirty="0">
                <a:solidFill>
                  <a:schemeClr val="tx1">
                    <a:lumMod val="50000"/>
                    <a:lumOff val="50000"/>
                  </a:schemeClr>
                </a:solidFill>
              </a:rPr>
              <a:t>VMs, flows, switches, hosts etc.</a:t>
            </a:r>
          </a:p>
          <a:p>
            <a:pPr lvl="1">
              <a:buFont typeface="Wingdings" pitchFamily="2" charset="2"/>
              <a:buChar char="§"/>
            </a:pPr>
            <a:r>
              <a:rPr lang="en-US" sz="2000" dirty="0">
                <a:solidFill>
                  <a:schemeClr val="tx1">
                    <a:lumMod val="50000"/>
                    <a:lumOff val="50000"/>
                  </a:schemeClr>
                </a:solidFill>
              </a:rPr>
              <a:t>complex dependencies between entities</a:t>
            </a:r>
          </a:p>
          <a:p>
            <a:endParaRPr lang="en-US" sz="2200" dirty="0"/>
          </a:p>
          <a:p>
            <a:r>
              <a:rPr lang="en-US" sz="2400" dirty="0"/>
              <a:t>Monitoring data is coarse-grained</a:t>
            </a:r>
          </a:p>
          <a:p>
            <a:pPr lvl="1">
              <a:buFont typeface="Wingdings" pitchFamily="2" charset="2"/>
              <a:buChar char="§"/>
            </a:pPr>
            <a:r>
              <a:rPr lang="en-US" sz="2000" dirty="0">
                <a:solidFill>
                  <a:schemeClr val="tx1">
                    <a:lumMod val="50000"/>
                    <a:lumOff val="50000"/>
                  </a:schemeClr>
                </a:solidFill>
              </a:rPr>
              <a:t>entities have metrics (e.g. VMs have CPU usage)</a:t>
            </a:r>
          </a:p>
        </p:txBody>
      </p:sp>
      <p:grpSp>
        <p:nvGrpSpPr>
          <p:cNvPr id="4" name="Group 3">
            <a:extLst>
              <a:ext uri="{FF2B5EF4-FFF2-40B4-BE49-F238E27FC236}">
                <a16:creationId xmlns:a16="http://schemas.microsoft.com/office/drawing/2014/main" id="{B46E6895-FBB6-8A41-2192-530D0CA9E18B}"/>
              </a:ext>
            </a:extLst>
          </p:cNvPr>
          <p:cNvGrpSpPr/>
          <p:nvPr/>
        </p:nvGrpSpPr>
        <p:grpSpPr>
          <a:xfrm>
            <a:off x="6823896" y="1450789"/>
            <a:ext cx="4847973" cy="3027111"/>
            <a:chOff x="2056875" y="3140402"/>
            <a:chExt cx="7978206" cy="3371025"/>
          </a:xfrm>
        </p:grpSpPr>
        <p:cxnSp>
          <p:nvCxnSpPr>
            <p:cNvPr id="5" name="Straight Connector 4">
              <a:extLst>
                <a:ext uri="{FF2B5EF4-FFF2-40B4-BE49-F238E27FC236}">
                  <a16:creationId xmlns:a16="http://schemas.microsoft.com/office/drawing/2014/main" id="{17684323-9AFB-D895-C530-BE54BACC1F14}"/>
                </a:ext>
              </a:extLst>
            </p:cNvPr>
            <p:cNvCxnSpPr>
              <a:cxnSpLocks/>
              <a:stCxn id="10" idx="3"/>
            </p:cNvCxnSpPr>
            <p:nvPr/>
          </p:nvCxnSpPr>
          <p:spPr bwMode="gray">
            <a:xfrm flipV="1">
              <a:off x="3326460" y="4017769"/>
              <a:ext cx="2818793" cy="1591788"/>
            </a:xfrm>
            <a:prstGeom prst="line">
              <a:avLst/>
            </a:prstGeom>
            <a:ln w="12700">
              <a:solidFill>
                <a:srgbClr val="00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B49F985-9BC4-269F-1180-44F632510318}"/>
                </a:ext>
              </a:extLst>
            </p:cNvPr>
            <p:cNvCxnSpPr>
              <a:cxnSpLocks/>
              <a:stCxn id="11" idx="3"/>
            </p:cNvCxnSpPr>
            <p:nvPr/>
          </p:nvCxnSpPr>
          <p:spPr bwMode="gray">
            <a:xfrm flipV="1">
              <a:off x="5296873" y="4144878"/>
              <a:ext cx="853893" cy="1464677"/>
            </a:xfrm>
            <a:prstGeom prst="line">
              <a:avLst/>
            </a:prstGeom>
            <a:ln w="12700">
              <a:solidFill>
                <a:srgbClr val="00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C0331DD-F3A7-7A08-7525-D71787FD7410}"/>
                </a:ext>
              </a:extLst>
            </p:cNvPr>
            <p:cNvCxnSpPr>
              <a:cxnSpLocks/>
              <a:stCxn id="9" idx="1"/>
            </p:cNvCxnSpPr>
            <p:nvPr/>
          </p:nvCxnSpPr>
          <p:spPr bwMode="gray">
            <a:xfrm flipH="1" flipV="1">
              <a:off x="6599338" y="4129447"/>
              <a:ext cx="734846" cy="1480108"/>
            </a:xfrm>
            <a:prstGeom prst="line">
              <a:avLst/>
            </a:prstGeom>
            <a:ln w="12700">
              <a:solidFill>
                <a:srgbClr val="00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6AB351B-C30F-C754-F7FD-B7EA3D9ADFC7}"/>
                </a:ext>
              </a:extLst>
            </p:cNvPr>
            <p:cNvCxnSpPr>
              <a:cxnSpLocks/>
              <a:endCxn id="87" idx="3"/>
            </p:cNvCxnSpPr>
            <p:nvPr/>
          </p:nvCxnSpPr>
          <p:spPr bwMode="gray">
            <a:xfrm flipH="1" flipV="1">
              <a:off x="6621297" y="3998552"/>
              <a:ext cx="2225062" cy="1643926"/>
            </a:xfrm>
            <a:prstGeom prst="line">
              <a:avLst/>
            </a:prstGeom>
            <a:ln w="12700">
              <a:solidFill>
                <a:srgbClr val="000000"/>
              </a:solidFill>
              <a:miter lim="800000"/>
              <a:tailEnd type="non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ED53EC29-D3FC-C7C0-434B-A4817808AF51}"/>
                </a:ext>
              </a:extLst>
            </p:cNvPr>
            <p:cNvSpPr/>
            <p:nvPr/>
          </p:nvSpPr>
          <p:spPr>
            <a:xfrm>
              <a:off x="7334184" y="4707685"/>
              <a:ext cx="1269585" cy="1803741"/>
            </a:xfrm>
            <a:prstGeom prst="rect">
              <a:avLst/>
            </a:prstGeom>
            <a:solidFill>
              <a:srgbClr val="0091DA">
                <a:alpha val="9804"/>
              </a:srgbClr>
            </a:solidFill>
            <a:ln w="25400">
              <a:noFill/>
              <a:miter lim="800000"/>
            </a:ln>
            <a:effectLst>
              <a:softEdge rad="63500"/>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600" dirty="0">
                <a:solidFill>
                  <a:schemeClr val="bg1"/>
                </a:solidFill>
              </a:endParaRPr>
            </a:p>
          </p:txBody>
        </p:sp>
        <p:sp>
          <p:nvSpPr>
            <p:cNvPr id="10" name="Rectangle 9">
              <a:extLst>
                <a:ext uri="{FF2B5EF4-FFF2-40B4-BE49-F238E27FC236}">
                  <a16:creationId xmlns:a16="http://schemas.microsoft.com/office/drawing/2014/main" id="{33354C5D-129F-3C3C-2005-9232C89DF35E}"/>
                </a:ext>
              </a:extLst>
            </p:cNvPr>
            <p:cNvSpPr/>
            <p:nvPr/>
          </p:nvSpPr>
          <p:spPr>
            <a:xfrm>
              <a:off x="2056875" y="4707687"/>
              <a:ext cx="1269585" cy="1803740"/>
            </a:xfrm>
            <a:prstGeom prst="rect">
              <a:avLst/>
            </a:prstGeom>
            <a:solidFill>
              <a:srgbClr val="0091DA">
                <a:alpha val="9804"/>
              </a:srgbClr>
            </a:solidFill>
            <a:ln w="25400">
              <a:noFill/>
              <a:miter lim="800000"/>
            </a:ln>
            <a:effectLst>
              <a:softEdge rad="63500"/>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600" dirty="0">
                <a:solidFill>
                  <a:schemeClr val="bg1"/>
                </a:solidFill>
              </a:endParaRPr>
            </a:p>
          </p:txBody>
        </p:sp>
        <p:sp>
          <p:nvSpPr>
            <p:cNvPr id="11" name="Rectangle 10">
              <a:extLst>
                <a:ext uri="{FF2B5EF4-FFF2-40B4-BE49-F238E27FC236}">
                  <a16:creationId xmlns:a16="http://schemas.microsoft.com/office/drawing/2014/main" id="{36065C2B-0817-4C12-F42E-17087F0CF3AC}"/>
                </a:ext>
              </a:extLst>
            </p:cNvPr>
            <p:cNvSpPr/>
            <p:nvPr/>
          </p:nvSpPr>
          <p:spPr>
            <a:xfrm>
              <a:off x="4027288" y="4707684"/>
              <a:ext cx="1269585" cy="1803740"/>
            </a:xfrm>
            <a:prstGeom prst="rect">
              <a:avLst/>
            </a:prstGeom>
            <a:solidFill>
              <a:srgbClr val="0091DA">
                <a:alpha val="9804"/>
              </a:srgbClr>
            </a:solidFill>
            <a:ln w="25400">
              <a:noFill/>
              <a:miter lim="800000"/>
            </a:ln>
            <a:effectLst>
              <a:softEdge rad="63500"/>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600" dirty="0">
                <a:solidFill>
                  <a:schemeClr val="bg1"/>
                </a:solidFill>
              </a:endParaRPr>
            </a:p>
          </p:txBody>
        </p:sp>
        <p:sp>
          <p:nvSpPr>
            <p:cNvPr id="12" name="TextBox 11">
              <a:extLst>
                <a:ext uri="{FF2B5EF4-FFF2-40B4-BE49-F238E27FC236}">
                  <a16:creationId xmlns:a16="http://schemas.microsoft.com/office/drawing/2014/main" id="{C99FA1B9-0F42-2224-B279-46B9D96A0F9D}"/>
                </a:ext>
              </a:extLst>
            </p:cNvPr>
            <p:cNvSpPr txBox="1"/>
            <p:nvPr/>
          </p:nvSpPr>
          <p:spPr>
            <a:xfrm>
              <a:off x="3251745" y="4450889"/>
              <a:ext cx="1171888" cy="425056"/>
            </a:xfrm>
            <a:prstGeom prst="roundRect">
              <a:avLst/>
            </a:prstGeom>
            <a:solidFill>
              <a:schemeClr val="bg1"/>
            </a:solidFill>
            <a:ln w="38100">
              <a:noFill/>
            </a:ln>
          </p:spPr>
          <p:txBody>
            <a:bodyPr wrap="square" lIns="0" tIns="0" rIns="0" bIns="0" rtlCol="0">
              <a:spAutoFit/>
            </a:bodyPr>
            <a:lstStyle/>
            <a:p>
              <a:pPr algn="ctr"/>
              <a:r>
                <a:rPr lang="en-US" sz="800" dirty="0">
                  <a:solidFill>
                    <a:schemeClr val="tx1">
                      <a:lumMod val="75000"/>
                      <a:lumOff val="25000"/>
                    </a:schemeClr>
                  </a:solidFill>
                  <a:latin typeface="Gill Sans MT" panose="020B0502020104020203" pitchFamily="34" charset="77"/>
                </a:rPr>
                <a:t>Frontend</a:t>
              </a:r>
            </a:p>
            <a:p>
              <a:pPr algn="ctr"/>
              <a:r>
                <a:rPr lang="en-US" sz="800" dirty="0">
                  <a:solidFill>
                    <a:schemeClr val="tx1">
                      <a:lumMod val="75000"/>
                      <a:lumOff val="25000"/>
                    </a:schemeClr>
                  </a:solidFill>
                  <a:latin typeface="Gill Sans MT" panose="020B0502020104020203" pitchFamily="34" charset="77"/>
                </a:rPr>
                <a:t>Server</a:t>
              </a:r>
            </a:p>
          </p:txBody>
        </p:sp>
        <p:cxnSp>
          <p:nvCxnSpPr>
            <p:cNvPr id="13" name="Straight Arrow Connector 12">
              <a:extLst>
                <a:ext uri="{FF2B5EF4-FFF2-40B4-BE49-F238E27FC236}">
                  <a16:creationId xmlns:a16="http://schemas.microsoft.com/office/drawing/2014/main" id="{22BED69C-69F6-87EB-EF78-8A0E24274C5F}"/>
                </a:ext>
              </a:extLst>
            </p:cNvPr>
            <p:cNvCxnSpPr>
              <a:cxnSpLocks/>
              <a:endCxn id="25" idx="1"/>
            </p:cNvCxnSpPr>
            <p:nvPr/>
          </p:nvCxnSpPr>
          <p:spPr bwMode="gray">
            <a:xfrm>
              <a:off x="4122951" y="4719946"/>
              <a:ext cx="529244" cy="298197"/>
            </a:xfrm>
            <a:prstGeom prst="straightConnector1">
              <a:avLst/>
            </a:prstGeom>
            <a:ln w="25400">
              <a:solidFill>
                <a:schemeClr val="bg2">
                  <a:lumMod val="10000"/>
                </a:schemeClr>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14" name="Freeform 13">
              <a:extLst>
                <a:ext uri="{FF2B5EF4-FFF2-40B4-BE49-F238E27FC236}">
                  <a16:creationId xmlns:a16="http://schemas.microsoft.com/office/drawing/2014/main" id="{45344FBF-F012-56FB-BA7D-1C2C5FE9AA24}"/>
                </a:ext>
              </a:extLst>
            </p:cNvPr>
            <p:cNvSpPr/>
            <p:nvPr/>
          </p:nvSpPr>
          <p:spPr>
            <a:xfrm>
              <a:off x="2618239" y="4121512"/>
              <a:ext cx="2960476" cy="2177868"/>
            </a:xfrm>
            <a:custGeom>
              <a:avLst/>
              <a:gdLst>
                <a:gd name="connsiteX0" fmla="*/ 122698 w 4103683"/>
                <a:gd name="connsiteY0" fmla="*/ 1449659 h 3100039"/>
                <a:gd name="connsiteX1" fmla="*/ 122698 w 4103683"/>
                <a:gd name="connsiteY1" fmla="*/ 1449659 h 3100039"/>
                <a:gd name="connsiteX2" fmla="*/ 89244 w 4103683"/>
                <a:gd name="connsiteY2" fmla="*/ 1572322 h 3100039"/>
                <a:gd name="connsiteX3" fmla="*/ 66942 w 4103683"/>
                <a:gd name="connsiteY3" fmla="*/ 1639230 h 3100039"/>
                <a:gd name="connsiteX4" fmla="*/ 55791 w 4103683"/>
                <a:gd name="connsiteY4" fmla="*/ 1672683 h 3100039"/>
                <a:gd name="connsiteX5" fmla="*/ 44639 w 4103683"/>
                <a:gd name="connsiteY5" fmla="*/ 1761893 h 3100039"/>
                <a:gd name="connsiteX6" fmla="*/ 22337 w 4103683"/>
                <a:gd name="connsiteY6" fmla="*/ 1862254 h 3100039"/>
                <a:gd name="connsiteX7" fmla="*/ 11186 w 4103683"/>
                <a:gd name="connsiteY7" fmla="*/ 1929161 h 3100039"/>
                <a:gd name="connsiteX8" fmla="*/ 35 w 4103683"/>
                <a:gd name="connsiteY8" fmla="*/ 2062976 h 3100039"/>
                <a:gd name="connsiteX9" fmla="*/ 22337 w 4103683"/>
                <a:gd name="connsiteY9" fmla="*/ 2709747 h 3100039"/>
                <a:gd name="connsiteX10" fmla="*/ 66942 w 4103683"/>
                <a:gd name="connsiteY10" fmla="*/ 2854713 h 3100039"/>
                <a:gd name="connsiteX11" fmla="*/ 78093 w 4103683"/>
                <a:gd name="connsiteY11" fmla="*/ 2888166 h 3100039"/>
                <a:gd name="connsiteX12" fmla="*/ 122698 w 4103683"/>
                <a:gd name="connsiteY12" fmla="*/ 2955074 h 3100039"/>
                <a:gd name="connsiteX13" fmla="*/ 256513 w 4103683"/>
                <a:gd name="connsiteY13" fmla="*/ 2988527 h 3100039"/>
                <a:gd name="connsiteX14" fmla="*/ 468386 w 4103683"/>
                <a:gd name="connsiteY14" fmla="*/ 2966225 h 3100039"/>
                <a:gd name="connsiteX15" fmla="*/ 591049 w 4103683"/>
                <a:gd name="connsiteY15" fmla="*/ 2865864 h 3100039"/>
                <a:gd name="connsiteX16" fmla="*/ 613352 w 4103683"/>
                <a:gd name="connsiteY16" fmla="*/ 2843561 h 3100039"/>
                <a:gd name="connsiteX17" fmla="*/ 669108 w 4103683"/>
                <a:gd name="connsiteY17" fmla="*/ 2776654 h 3100039"/>
                <a:gd name="connsiteX18" fmla="*/ 702561 w 4103683"/>
                <a:gd name="connsiteY18" fmla="*/ 2709747 h 3100039"/>
                <a:gd name="connsiteX19" fmla="*/ 713713 w 4103683"/>
                <a:gd name="connsiteY19" fmla="*/ 2676293 h 3100039"/>
                <a:gd name="connsiteX20" fmla="*/ 791771 w 4103683"/>
                <a:gd name="connsiteY20" fmla="*/ 2531327 h 3100039"/>
                <a:gd name="connsiteX21" fmla="*/ 825225 w 4103683"/>
                <a:gd name="connsiteY21" fmla="*/ 2453269 h 3100039"/>
                <a:gd name="connsiteX22" fmla="*/ 858678 w 4103683"/>
                <a:gd name="connsiteY22" fmla="*/ 2397513 h 3100039"/>
                <a:gd name="connsiteX23" fmla="*/ 869830 w 4103683"/>
                <a:gd name="connsiteY23" fmla="*/ 2364059 h 3100039"/>
                <a:gd name="connsiteX24" fmla="*/ 914435 w 4103683"/>
                <a:gd name="connsiteY24" fmla="*/ 2286000 h 3100039"/>
                <a:gd name="connsiteX25" fmla="*/ 925586 w 4103683"/>
                <a:gd name="connsiteY25" fmla="*/ 2252547 h 3100039"/>
                <a:gd name="connsiteX26" fmla="*/ 959039 w 4103683"/>
                <a:gd name="connsiteY26" fmla="*/ 2207942 h 3100039"/>
                <a:gd name="connsiteX27" fmla="*/ 1025947 w 4103683"/>
                <a:gd name="connsiteY27" fmla="*/ 2062976 h 3100039"/>
                <a:gd name="connsiteX28" fmla="*/ 1059400 w 4103683"/>
                <a:gd name="connsiteY28" fmla="*/ 2007220 h 3100039"/>
                <a:gd name="connsiteX29" fmla="*/ 1115156 w 4103683"/>
                <a:gd name="connsiteY29" fmla="*/ 1884556 h 3100039"/>
                <a:gd name="connsiteX30" fmla="*/ 1148610 w 4103683"/>
                <a:gd name="connsiteY30" fmla="*/ 1828800 h 3100039"/>
                <a:gd name="connsiteX31" fmla="*/ 1215517 w 4103683"/>
                <a:gd name="connsiteY31" fmla="*/ 1672683 h 3100039"/>
                <a:gd name="connsiteX32" fmla="*/ 1382786 w 4103683"/>
                <a:gd name="connsiteY32" fmla="*/ 1371600 h 3100039"/>
                <a:gd name="connsiteX33" fmla="*/ 1616961 w 4103683"/>
                <a:gd name="connsiteY33" fmla="*/ 981308 h 3100039"/>
                <a:gd name="connsiteX34" fmla="*/ 2029556 w 4103683"/>
                <a:gd name="connsiteY34" fmla="*/ 546410 h 3100039"/>
                <a:gd name="connsiteX35" fmla="*/ 2129917 w 4103683"/>
                <a:gd name="connsiteY35" fmla="*/ 457200 h 3100039"/>
                <a:gd name="connsiteX36" fmla="*/ 2364093 w 4103683"/>
                <a:gd name="connsiteY36" fmla="*/ 278781 h 3100039"/>
                <a:gd name="connsiteX37" fmla="*/ 2542513 w 4103683"/>
                <a:gd name="connsiteY37" fmla="*/ 200722 h 3100039"/>
                <a:gd name="connsiteX38" fmla="*/ 2609420 w 4103683"/>
                <a:gd name="connsiteY38" fmla="*/ 189571 h 3100039"/>
                <a:gd name="connsiteX39" fmla="*/ 2676327 w 4103683"/>
                <a:gd name="connsiteY39" fmla="*/ 167269 h 3100039"/>
                <a:gd name="connsiteX40" fmla="*/ 2743235 w 4103683"/>
                <a:gd name="connsiteY40" fmla="*/ 156117 h 3100039"/>
                <a:gd name="connsiteX41" fmla="*/ 2798991 w 4103683"/>
                <a:gd name="connsiteY41" fmla="*/ 144966 h 3100039"/>
                <a:gd name="connsiteX42" fmla="*/ 3055469 w 4103683"/>
                <a:gd name="connsiteY42" fmla="*/ 122664 h 3100039"/>
                <a:gd name="connsiteX43" fmla="*/ 3144678 w 4103683"/>
                <a:gd name="connsiteY43" fmla="*/ 100361 h 3100039"/>
                <a:gd name="connsiteX44" fmla="*/ 3233888 w 4103683"/>
                <a:gd name="connsiteY44" fmla="*/ 78059 h 3100039"/>
                <a:gd name="connsiteX45" fmla="*/ 3289644 w 4103683"/>
                <a:gd name="connsiteY45" fmla="*/ 66908 h 3100039"/>
                <a:gd name="connsiteX46" fmla="*/ 3356552 w 4103683"/>
                <a:gd name="connsiteY46" fmla="*/ 44605 h 3100039"/>
                <a:gd name="connsiteX47" fmla="*/ 3423459 w 4103683"/>
                <a:gd name="connsiteY47" fmla="*/ 33454 h 3100039"/>
                <a:gd name="connsiteX48" fmla="*/ 3479215 w 4103683"/>
                <a:gd name="connsiteY48" fmla="*/ 22303 h 3100039"/>
                <a:gd name="connsiteX49" fmla="*/ 3523820 w 4103683"/>
                <a:gd name="connsiteY49" fmla="*/ 11152 h 3100039"/>
                <a:gd name="connsiteX50" fmla="*/ 3624181 w 4103683"/>
                <a:gd name="connsiteY50" fmla="*/ 0 h 3100039"/>
                <a:gd name="connsiteX51" fmla="*/ 3914113 w 4103683"/>
                <a:gd name="connsiteY51" fmla="*/ 11152 h 3100039"/>
                <a:gd name="connsiteX52" fmla="*/ 3981020 w 4103683"/>
                <a:gd name="connsiteY52" fmla="*/ 33454 h 3100039"/>
                <a:gd name="connsiteX53" fmla="*/ 4047927 w 4103683"/>
                <a:gd name="connsiteY53" fmla="*/ 78059 h 3100039"/>
                <a:gd name="connsiteX54" fmla="*/ 4070230 w 4103683"/>
                <a:gd name="connsiteY54" fmla="*/ 100361 h 3100039"/>
                <a:gd name="connsiteX55" fmla="*/ 4103683 w 4103683"/>
                <a:gd name="connsiteY55" fmla="*/ 167269 h 3100039"/>
                <a:gd name="connsiteX56" fmla="*/ 4092532 w 4103683"/>
                <a:gd name="connsiteY56" fmla="*/ 223025 h 3100039"/>
                <a:gd name="connsiteX57" fmla="*/ 4003322 w 4103683"/>
                <a:gd name="connsiteY57" fmla="*/ 278781 h 3100039"/>
                <a:gd name="connsiteX58" fmla="*/ 3958717 w 4103683"/>
                <a:gd name="connsiteY58" fmla="*/ 312234 h 3100039"/>
                <a:gd name="connsiteX59" fmla="*/ 3891810 w 4103683"/>
                <a:gd name="connsiteY59" fmla="*/ 334537 h 3100039"/>
                <a:gd name="connsiteX60" fmla="*/ 3769147 w 4103683"/>
                <a:gd name="connsiteY60" fmla="*/ 401444 h 3100039"/>
                <a:gd name="connsiteX61" fmla="*/ 3713391 w 4103683"/>
                <a:gd name="connsiteY61" fmla="*/ 434898 h 3100039"/>
                <a:gd name="connsiteX62" fmla="*/ 3635332 w 4103683"/>
                <a:gd name="connsiteY62" fmla="*/ 524108 h 3100039"/>
                <a:gd name="connsiteX63" fmla="*/ 3568425 w 4103683"/>
                <a:gd name="connsiteY63" fmla="*/ 613317 h 3100039"/>
                <a:gd name="connsiteX64" fmla="*/ 3557274 w 4103683"/>
                <a:gd name="connsiteY64" fmla="*/ 646771 h 3100039"/>
                <a:gd name="connsiteX65" fmla="*/ 3512669 w 4103683"/>
                <a:gd name="connsiteY65" fmla="*/ 735981 h 3100039"/>
                <a:gd name="connsiteX66" fmla="*/ 3490366 w 4103683"/>
                <a:gd name="connsiteY66" fmla="*/ 825191 h 3100039"/>
                <a:gd name="connsiteX67" fmla="*/ 3479215 w 4103683"/>
                <a:gd name="connsiteY67" fmla="*/ 936703 h 3100039"/>
                <a:gd name="connsiteX68" fmla="*/ 3468064 w 4103683"/>
                <a:gd name="connsiteY68" fmla="*/ 992459 h 3100039"/>
                <a:gd name="connsiteX69" fmla="*/ 3456913 w 4103683"/>
                <a:gd name="connsiteY69" fmla="*/ 1126274 h 3100039"/>
                <a:gd name="connsiteX70" fmla="*/ 3434610 w 4103683"/>
                <a:gd name="connsiteY70" fmla="*/ 1405054 h 3100039"/>
                <a:gd name="connsiteX71" fmla="*/ 3401156 w 4103683"/>
                <a:gd name="connsiteY71" fmla="*/ 2129883 h 3100039"/>
                <a:gd name="connsiteX72" fmla="*/ 3390005 w 4103683"/>
                <a:gd name="connsiteY72" fmla="*/ 2219093 h 3100039"/>
                <a:gd name="connsiteX73" fmla="*/ 3378854 w 4103683"/>
                <a:gd name="connsiteY73" fmla="*/ 2375210 h 3100039"/>
                <a:gd name="connsiteX74" fmla="*/ 3278493 w 4103683"/>
                <a:gd name="connsiteY74" fmla="*/ 2709747 h 3100039"/>
                <a:gd name="connsiteX75" fmla="*/ 3245039 w 4103683"/>
                <a:gd name="connsiteY75" fmla="*/ 2821259 h 3100039"/>
                <a:gd name="connsiteX76" fmla="*/ 3211586 w 4103683"/>
                <a:gd name="connsiteY76" fmla="*/ 2910469 h 3100039"/>
                <a:gd name="connsiteX77" fmla="*/ 3189283 w 4103683"/>
                <a:gd name="connsiteY77" fmla="*/ 2988527 h 3100039"/>
                <a:gd name="connsiteX78" fmla="*/ 3155830 w 4103683"/>
                <a:gd name="connsiteY78" fmla="*/ 3033132 h 3100039"/>
                <a:gd name="connsiteX79" fmla="*/ 3088922 w 4103683"/>
                <a:gd name="connsiteY79" fmla="*/ 3088888 h 3100039"/>
                <a:gd name="connsiteX80" fmla="*/ 3055469 w 4103683"/>
                <a:gd name="connsiteY80" fmla="*/ 3100039 h 3100039"/>
                <a:gd name="connsiteX81" fmla="*/ 2832444 w 4103683"/>
                <a:gd name="connsiteY81" fmla="*/ 3088888 h 3100039"/>
                <a:gd name="connsiteX82" fmla="*/ 2765537 w 4103683"/>
                <a:gd name="connsiteY82" fmla="*/ 3066586 h 3100039"/>
                <a:gd name="connsiteX83" fmla="*/ 2720932 w 4103683"/>
                <a:gd name="connsiteY83" fmla="*/ 3021981 h 3100039"/>
                <a:gd name="connsiteX84" fmla="*/ 2654025 w 4103683"/>
                <a:gd name="connsiteY84" fmla="*/ 2932771 h 3100039"/>
                <a:gd name="connsiteX85" fmla="*/ 2642874 w 4103683"/>
                <a:gd name="connsiteY85" fmla="*/ 2899317 h 3100039"/>
                <a:gd name="connsiteX86" fmla="*/ 2620571 w 4103683"/>
                <a:gd name="connsiteY86" fmla="*/ 2776654 h 3100039"/>
                <a:gd name="connsiteX87" fmla="*/ 2620571 w 4103683"/>
                <a:gd name="connsiteY87" fmla="*/ 2252547 h 3100039"/>
                <a:gd name="connsiteX88" fmla="*/ 2631722 w 4103683"/>
                <a:gd name="connsiteY88" fmla="*/ 2219093 h 3100039"/>
                <a:gd name="connsiteX89" fmla="*/ 2654025 w 4103683"/>
                <a:gd name="connsiteY89" fmla="*/ 2107581 h 3100039"/>
                <a:gd name="connsiteX90" fmla="*/ 2676327 w 4103683"/>
                <a:gd name="connsiteY90" fmla="*/ 2040674 h 3100039"/>
                <a:gd name="connsiteX91" fmla="*/ 2687478 w 4103683"/>
                <a:gd name="connsiteY91" fmla="*/ 1996069 h 3100039"/>
                <a:gd name="connsiteX92" fmla="*/ 2698630 w 4103683"/>
                <a:gd name="connsiteY92" fmla="*/ 1940313 h 3100039"/>
                <a:gd name="connsiteX93" fmla="*/ 2720932 w 4103683"/>
                <a:gd name="connsiteY93" fmla="*/ 1884556 h 3100039"/>
                <a:gd name="connsiteX94" fmla="*/ 2732083 w 4103683"/>
                <a:gd name="connsiteY94" fmla="*/ 1828800 h 3100039"/>
                <a:gd name="connsiteX95" fmla="*/ 2776688 w 4103683"/>
                <a:gd name="connsiteY95" fmla="*/ 1728439 h 3100039"/>
                <a:gd name="connsiteX96" fmla="*/ 2798991 w 4103683"/>
                <a:gd name="connsiteY96" fmla="*/ 1661532 h 3100039"/>
                <a:gd name="connsiteX97" fmla="*/ 2821293 w 4103683"/>
                <a:gd name="connsiteY97" fmla="*/ 1628078 h 3100039"/>
                <a:gd name="connsiteX98" fmla="*/ 2832444 w 4103683"/>
                <a:gd name="connsiteY98" fmla="*/ 1594625 h 3100039"/>
                <a:gd name="connsiteX99" fmla="*/ 2854747 w 4103683"/>
                <a:gd name="connsiteY99" fmla="*/ 1505415 h 3100039"/>
                <a:gd name="connsiteX100" fmla="*/ 2877049 w 4103683"/>
                <a:gd name="connsiteY100" fmla="*/ 1438508 h 3100039"/>
                <a:gd name="connsiteX101" fmla="*/ 2888200 w 4103683"/>
                <a:gd name="connsiteY101" fmla="*/ 1405054 h 3100039"/>
                <a:gd name="connsiteX102" fmla="*/ 2899352 w 4103683"/>
                <a:gd name="connsiteY102" fmla="*/ 1382752 h 310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4103683" h="3100039">
                  <a:moveTo>
                    <a:pt x="122698" y="1449659"/>
                  </a:moveTo>
                  <a:lnTo>
                    <a:pt x="122698" y="1449659"/>
                  </a:lnTo>
                  <a:cubicBezTo>
                    <a:pt x="111547" y="1490547"/>
                    <a:pt x="101202" y="1531663"/>
                    <a:pt x="89244" y="1572322"/>
                  </a:cubicBezTo>
                  <a:cubicBezTo>
                    <a:pt x="82611" y="1594876"/>
                    <a:pt x="74376" y="1616927"/>
                    <a:pt x="66942" y="1639230"/>
                  </a:cubicBezTo>
                  <a:lnTo>
                    <a:pt x="55791" y="1672683"/>
                  </a:lnTo>
                  <a:cubicBezTo>
                    <a:pt x="52074" y="1702420"/>
                    <a:pt x="49196" y="1732273"/>
                    <a:pt x="44639" y="1761893"/>
                  </a:cubicBezTo>
                  <a:cubicBezTo>
                    <a:pt x="31653" y="1846297"/>
                    <a:pt x="37138" y="1788249"/>
                    <a:pt x="22337" y="1862254"/>
                  </a:cubicBezTo>
                  <a:cubicBezTo>
                    <a:pt x="17903" y="1884425"/>
                    <a:pt x="14903" y="1906859"/>
                    <a:pt x="11186" y="1929161"/>
                  </a:cubicBezTo>
                  <a:cubicBezTo>
                    <a:pt x="7469" y="1973766"/>
                    <a:pt x="-604" y="2018221"/>
                    <a:pt x="35" y="2062976"/>
                  </a:cubicBezTo>
                  <a:cubicBezTo>
                    <a:pt x="3116" y="2278672"/>
                    <a:pt x="9287" y="2494424"/>
                    <a:pt x="22337" y="2709747"/>
                  </a:cubicBezTo>
                  <a:cubicBezTo>
                    <a:pt x="25576" y="2763193"/>
                    <a:pt x="48875" y="2806535"/>
                    <a:pt x="66942" y="2854713"/>
                  </a:cubicBezTo>
                  <a:cubicBezTo>
                    <a:pt x="71069" y="2865719"/>
                    <a:pt x="73463" y="2877362"/>
                    <a:pt x="78093" y="2888166"/>
                  </a:cubicBezTo>
                  <a:cubicBezTo>
                    <a:pt x="88927" y="2913445"/>
                    <a:pt x="98868" y="2939187"/>
                    <a:pt x="122698" y="2955074"/>
                  </a:cubicBezTo>
                  <a:cubicBezTo>
                    <a:pt x="172134" y="2988031"/>
                    <a:pt x="190421" y="2980266"/>
                    <a:pt x="256513" y="2988527"/>
                  </a:cubicBezTo>
                  <a:cubicBezTo>
                    <a:pt x="293000" y="2986095"/>
                    <a:pt x="409632" y="2988258"/>
                    <a:pt x="468386" y="2966225"/>
                  </a:cubicBezTo>
                  <a:cubicBezTo>
                    <a:pt x="530398" y="2942970"/>
                    <a:pt x="535557" y="2921356"/>
                    <a:pt x="591049" y="2865864"/>
                  </a:cubicBezTo>
                  <a:cubicBezTo>
                    <a:pt x="598483" y="2858430"/>
                    <a:pt x="607044" y="2851972"/>
                    <a:pt x="613352" y="2843561"/>
                  </a:cubicBezTo>
                  <a:cubicBezTo>
                    <a:pt x="653113" y="2790545"/>
                    <a:pt x="633663" y="2812097"/>
                    <a:pt x="669108" y="2776654"/>
                  </a:cubicBezTo>
                  <a:cubicBezTo>
                    <a:pt x="697134" y="2692572"/>
                    <a:pt x="659330" y="2796207"/>
                    <a:pt x="702561" y="2709747"/>
                  </a:cubicBezTo>
                  <a:cubicBezTo>
                    <a:pt x="707818" y="2699233"/>
                    <a:pt x="708456" y="2686807"/>
                    <a:pt x="713713" y="2676293"/>
                  </a:cubicBezTo>
                  <a:cubicBezTo>
                    <a:pt x="745725" y="2612270"/>
                    <a:pt x="765922" y="2608873"/>
                    <a:pt x="791771" y="2531327"/>
                  </a:cubicBezTo>
                  <a:cubicBezTo>
                    <a:pt x="804932" y="2491845"/>
                    <a:pt x="802257" y="2494611"/>
                    <a:pt x="825225" y="2453269"/>
                  </a:cubicBezTo>
                  <a:cubicBezTo>
                    <a:pt x="835751" y="2434323"/>
                    <a:pt x="848985" y="2416899"/>
                    <a:pt x="858678" y="2397513"/>
                  </a:cubicBezTo>
                  <a:cubicBezTo>
                    <a:pt x="863935" y="2386999"/>
                    <a:pt x="864573" y="2374573"/>
                    <a:pt x="869830" y="2364059"/>
                  </a:cubicBezTo>
                  <a:cubicBezTo>
                    <a:pt x="925822" y="2252075"/>
                    <a:pt x="855788" y="2422841"/>
                    <a:pt x="914435" y="2286000"/>
                  </a:cubicBezTo>
                  <a:cubicBezTo>
                    <a:pt x="919065" y="2275196"/>
                    <a:pt x="919754" y="2262753"/>
                    <a:pt x="925586" y="2252547"/>
                  </a:cubicBezTo>
                  <a:cubicBezTo>
                    <a:pt x="934807" y="2236410"/>
                    <a:pt x="949674" y="2223996"/>
                    <a:pt x="959039" y="2207942"/>
                  </a:cubicBezTo>
                  <a:cubicBezTo>
                    <a:pt x="1059747" y="2035298"/>
                    <a:pt x="962908" y="2189055"/>
                    <a:pt x="1025947" y="2062976"/>
                  </a:cubicBezTo>
                  <a:cubicBezTo>
                    <a:pt x="1035640" y="2043590"/>
                    <a:pt x="1049707" y="2026606"/>
                    <a:pt x="1059400" y="2007220"/>
                  </a:cubicBezTo>
                  <a:cubicBezTo>
                    <a:pt x="1151599" y="1822822"/>
                    <a:pt x="997219" y="2100776"/>
                    <a:pt x="1115156" y="1884556"/>
                  </a:cubicBezTo>
                  <a:cubicBezTo>
                    <a:pt x="1125535" y="1865528"/>
                    <a:pt x="1139332" y="1848388"/>
                    <a:pt x="1148610" y="1828800"/>
                  </a:cubicBezTo>
                  <a:cubicBezTo>
                    <a:pt x="1172847" y="1777633"/>
                    <a:pt x="1187760" y="1722029"/>
                    <a:pt x="1215517" y="1672683"/>
                  </a:cubicBezTo>
                  <a:cubicBezTo>
                    <a:pt x="1311332" y="1502346"/>
                    <a:pt x="1301891" y="1520944"/>
                    <a:pt x="1382786" y="1371600"/>
                  </a:cubicBezTo>
                  <a:cubicBezTo>
                    <a:pt x="1451212" y="1245275"/>
                    <a:pt x="1529552" y="1089284"/>
                    <a:pt x="1616961" y="981308"/>
                  </a:cubicBezTo>
                  <a:cubicBezTo>
                    <a:pt x="1866419" y="673154"/>
                    <a:pt x="1734913" y="810573"/>
                    <a:pt x="2029556" y="546410"/>
                  </a:cubicBezTo>
                  <a:lnTo>
                    <a:pt x="2129917" y="457200"/>
                  </a:lnTo>
                  <a:cubicBezTo>
                    <a:pt x="2200786" y="394669"/>
                    <a:pt x="2279710" y="320973"/>
                    <a:pt x="2364093" y="278781"/>
                  </a:cubicBezTo>
                  <a:cubicBezTo>
                    <a:pt x="2408098" y="256778"/>
                    <a:pt x="2502111" y="207456"/>
                    <a:pt x="2542513" y="200722"/>
                  </a:cubicBezTo>
                  <a:cubicBezTo>
                    <a:pt x="2564815" y="197005"/>
                    <a:pt x="2587485" y="195055"/>
                    <a:pt x="2609420" y="189571"/>
                  </a:cubicBezTo>
                  <a:cubicBezTo>
                    <a:pt x="2632227" y="183869"/>
                    <a:pt x="2653520" y="172971"/>
                    <a:pt x="2676327" y="167269"/>
                  </a:cubicBezTo>
                  <a:cubicBezTo>
                    <a:pt x="2698262" y="161785"/>
                    <a:pt x="2720989" y="160162"/>
                    <a:pt x="2743235" y="156117"/>
                  </a:cubicBezTo>
                  <a:cubicBezTo>
                    <a:pt x="2761883" y="152726"/>
                    <a:pt x="2780132" y="146852"/>
                    <a:pt x="2798991" y="144966"/>
                  </a:cubicBezTo>
                  <a:cubicBezTo>
                    <a:pt x="2973716" y="127494"/>
                    <a:pt x="2922848" y="143067"/>
                    <a:pt x="3055469" y="122664"/>
                  </a:cubicBezTo>
                  <a:cubicBezTo>
                    <a:pt x="3138928" y="109824"/>
                    <a:pt x="3083212" y="117125"/>
                    <a:pt x="3144678" y="100361"/>
                  </a:cubicBezTo>
                  <a:cubicBezTo>
                    <a:pt x="3174250" y="92296"/>
                    <a:pt x="3203831" y="84070"/>
                    <a:pt x="3233888" y="78059"/>
                  </a:cubicBezTo>
                  <a:cubicBezTo>
                    <a:pt x="3252473" y="74342"/>
                    <a:pt x="3271358" y="71895"/>
                    <a:pt x="3289644" y="66908"/>
                  </a:cubicBezTo>
                  <a:cubicBezTo>
                    <a:pt x="3312325" y="60722"/>
                    <a:pt x="3333745" y="50307"/>
                    <a:pt x="3356552" y="44605"/>
                  </a:cubicBezTo>
                  <a:cubicBezTo>
                    <a:pt x="3378487" y="39121"/>
                    <a:pt x="3401214" y="37499"/>
                    <a:pt x="3423459" y="33454"/>
                  </a:cubicBezTo>
                  <a:cubicBezTo>
                    <a:pt x="3442107" y="30064"/>
                    <a:pt x="3460713" y="26414"/>
                    <a:pt x="3479215" y="22303"/>
                  </a:cubicBezTo>
                  <a:cubicBezTo>
                    <a:pt x="3494176" y="18978"/>
                    <a:pt x="3508672" y="13482"/>
                    <a:pt x="3523820" y="11152"/>
                  </a:cubicBezTo>
                  <a:cubicBezTo>
                    <a:pt x="3557088" y="6034"/>
                    <a:pt x="3590727" y="3717"/>
                    <a:pt x="3624181" y="0"/>
                  </a:cubicBezTo>
                  <a:cubicBezTo>
                    <a:pt x="3720825" y="3717"/>
                    <a:pt x="3817820" y="2124"/>
                    <a:pt x="3914113" y="11152"/>
                  </a:cubicBezTo>
                  <a:cubicBezTo>
                    <a:pt x="3937519" y="13346"/>
                    <a:pt x="3961460" y="20414"/>
                    <a:pt x="3981020" y="33454"/>
                  </a:cubicBezTo>
                  <a:cubicBezTo>
                    <a:pt x="4003322" y="48322"/>
                    <a:pt x="4028973" y="59106"/>
                    <a:pt x="4047927" y="78059"/>
                  </a:cubicBezTo>
                  <a:cubicBezTo>
                    <a:pt x="4055361" y="85493"/>
                    <a:pt x="4063662" y="92151"/>
                    <a:pt x="4070230" y="100361"/>
                  </a:cubicBezTo>
                  <a:cubicBezTo>
                    <a:pt x="4094934" y="131241"/>
                    <a:pt x="4091906" y="131936"/>
                    <a:pt x="4103683" y="167269"/>
                  </a:cubicBezTo>
                  <a:cubicBezTo>
                    <a:pt x="4099966" y="185854"/>
                    <a:pt x="4102577" y="206953"/>
                    <a:pt x="4092532" y="223025"/>
                  </a:cubicBezTo>
                  <a:cubicBezTo>
                    <a:pt x="4076334" y="248942"/>
                    <a:pt x="4027247" y="263828"/>
                    <a:pt x="4003322" y="278781"/>
                  </a:cubicBezTo>
                  <a:cubicBezTo>
                    <a:pt x="3987562" y="288631"/>
                    <a:pt x="3975340" y="303922"/>
                    <a:pt x="3958717" y="312234"/>
                  </a:cubicBezTo>
                  <a:cubicBezTo>
                    <a:pt x="3937690" y="322747"/>
                    <a:pt x="3911370" y="321497"/>
                    <a:pt x="3891810" y="334537"/>
                  </a:cubicBezTo>
                  <a:cubicBezTo>
                    <a:pt x="3808248" y="390245"/>
                    <a:pt x="3849790" y="369187"/>
                    <a:pt x="3769147" y="401444"/>
                  </a:cubicBezTo>
                  <a:cubicBezTo>
                    <a:pt x="3673791" y="496800"/>
                    <a:pt x="3829198" y="348042"/>
                    <a:pt x="3713391" y="434898"/>
                  </a:cubicBezTo>
                  <a:cubicBezTo>
                    <a:pt x="3655450" y="478354"/>
                    <a:pt x="3668496" y="479889"/>
                    <a:pt x="3635332" y="524108"/>
                  </a:cubicBezTo>
                  <a:cubicBezTo>
                    <a:pt x="3555869" y="630057"/>
                    <a:pt x="3618843" y="537690"/>
                    <a:pt x="3568425" y="613317"/>
                  </a:cubicBezTo>
                  <a:cubicBezTo>
                    <a:pt x="3564708" y="624468"/>
                    <a:pt x="3562531" y="636257"/>
                    <a:pt x="3557274" y="646771"/>
                  </a:cubicBezTo>
                  <a:cubicBezTo>
                    <a:pt x="3521462" y="718394"/>
                    <a:pt x="3543540" y="635649"/>
                    <a:pt x="3512669" y="735981"/>
                  </a:cubicBezTo>
                  <a:cubicBezTo>
                    <a:pt x="3503655" y="765277"/>
                    <a:pt x="3490366" y="825191"/>
                    <a:pt x="3490366" y="825191"/>
                  </a:cubicBezTo>
                  <a:cubicBezTo>
                    <a:pt x="3486649" y="862362"/>
                    <a:pt x="3484152" y="899675"/>
                    <a:pt x="3479215" y="936703"/>
                  </a:cubicBezTo>
                  <a:cubicBezTo>
                    <a:pt x="3476710" y="955490"/>
                    <a:pt x="3470278" y="973635"/>
                    <a:pt x="3468064" y="992459"/>
                  </a:cubicBezTo>
                  <a:cubicBezTo>
                    <a:pt x="3462834" y="1036912"/>
                    <a:pt x="3460346" y="1081646"/>
                    <a:pt x="3456913" y="1126274"/>
                  </a:cubicBezTo>
                  <a:cubicBezTo>
                    <a:pt x="3435800" y="1400737"/>
                    <a:pt x="3456021" y="1169529"/>
                    <a:pt x="3434610" y="1405054"/>
                  </a:cubicBezTo>
                  <a:cubicBezTo>
                    <a:pt x="3429291" y="1532705"/>
                    <a:pt x="3406988" y="2083226"/>
                    <a:pt x="3401156" y="2129883"/>
                  </a:cubicBezTo>
                  <a:cubicBezTo>
                    <a:pt x="3397439" y="2159620"/>
                    <a:pt x="3392718" y="2189248"/>
                    <a:pt x="3390005" y="2219093"/>
                  </a:cubicBezTo>
                  <a:cubicBezTo>
                    <a:pt x="3385282" y="2271050"/>
                    <a:pt x="3388187" y="2323880"/>
                    <a:pt x="3378854" y="2375210"/>
                  </a:cubicBezTo>
                  <a:cubicBezTo>
                    <a:pt x="3345794" y="2557043"/>
                    <a:pt x="3327938" y="2561414"/>
                    <a:pt x="3278493" y="2709747"/>
                  </a:cubicBezTo>
                  <a:cubicBezTo>
                    <a:pt x="3266221" y="2746563"/>
                    <a:pt x="3257311" y="2784443"/>
                    <a:pt x="3245039" y="2821259"/>
                  </a:cubicBezTo>
                  <a:cubicBezTo>
                    <a:pt x="3234996" y="2851388"/>
                    <a:pt x="3221629" y="2880340"/>
                    <a:pt x="3211586" y="2910469"/>
                  </a:cubicBezTo>
                  <a:cubicBezTo>
                    <a:pt x="3203029" y="2936141"/>
                    <a:pt x="3200481" y="2963892"/>
                    <a:pt x="3189283" y="2988527"/>
                  </a:cubicBezTo>
                  <a:cubicBezTo>
                    <a:pt x="3181592" y="3005446"/>
                    <a:pt x="3167925" y="3019021"/>
                    <a:pt x="3155830" y="3033132"/>
                  </a:cubicBezTo>
                  <a:cubicBezTo>
                    <a:pt x="3137333" y="3054713"/>
                    <a:pt x="3114734" y="3075982"/>
                    <a:pt x="3088922" y="3088888"/>
                  </a:cubicBezTo>
                  <a:cubicBezTo>
                    <a:pt x="3078409" y="3094145"/>
                    <a:pt x="3066620" y="3096322"/>
                    <a:pt x="3055469" y="3100039"/>
                  </a:cubicBezTo>
                  <a:cubicBezTo>
                    <a:pt x="2981127" y="3096322"/>
                    <a:pt x="2906388" y="3097420"/>
                    <a:pt x="2832444" y="3088888"/>
                  </a:cubicBezTo>
                  <a:cubicBezTo>
                    <a:pt x="2809090" y="3086193"/>
                    <a:pt x="2765537" y="3066586"/>
                    <a:pt x="2765537" y="3066586"/>
                  </a:cubicBezTo>
                  <a:lnTo>
                    <a:pt x="2720932" y="3021981"/>
                  </a:lnTo>
                  <a:cubicBezTo>
                    <a:pt x="2694515" y="2995564"/>
                    <a:pt x="2666632" y="2970592"/>
                    <a:pt x="2654025" y="2932771"/>
                  </a:cubicBezTo>
                  <a:cubicBezTo>
                    <a:pt x="2650308" y="2921620"/>
                    <a:pt x="2645725" y="2910721"/>
                    <a:pt x="2642874" y="2899317"/>
                  </a:cubicBezTo>
                  <a:cubicBezTo>
                    <a:pt x="2635078" y="2868134"/>
                    <a:pt x="2625544" y="2806495"/>
                    <a:pt x="2620571" y="2776654"/>
                  </a:cubicBezTo>
                  <a:cubicBezTo>
                    <a:pt x="2602095" y="2536462"/>
                    <a:pt x="2601807" y="2599685"/>
                    <a:pt x="2620571" y="2252547"/>
                  </a:cubicBezTo>
                  <a:cubicBezTo>
                    <a:pt x="2621205" y="2240810"/>
                    <a:pt x="2629079" y="2230546"/>
                    <a:pt x="2631722" y="2219093"/>
                  </a:cubicBezTo>
                  <a:cubicBezTo>
                    <a:pt x="2640246" y="2182157"/>
                    <a:pt x="2642038" y="2143543"/>
                    <a:pt x="2654025" y="2107581"/>
                  </a:cubicBezTo>
                  <a:cubicBezTo>
                    <a:pt x="2661459" y="2085279"/>
                    <a:pt x="2670625" y="2063481"/>
                    <a:pt x="2676327" y="2040674"/>
                  </a:cubicBezTo>
                  <a:cubicBezTo>
                    <a:pt x="2680044" y="2025806"/>
                    <a:pt x="2684153" y="2011030"/>
                    <a:pt x="2687478" y="1996069"/>
                  </a:cubicBezTo>
                  <a:cubicBezTo>
                    <a:pt x="2691590" y="1977567"/>
                    <a:pt x="2693184" y="1958467"/>
                    <a:pt x="2698630" y="1940313"/>
                  </a:cubicBezTo>
                  <a:cubicBezTo>
                    <a:pt x="2704382" y="1921140"/>
                    <a:pt x="2715180" y="1903729"/>
                    <a:pt x="2720932" y="1884556"/>
                  </a:cubicBezTo>
                  <a:cubicBezTo>
                    <a:pt x="2726378" y="1866402"/>
                    <a:pt x="2726637" y="1846954"/>
                    <a:pt x="2732083" y="1828800"/>
                  </a:cubicBezTo>
                  <a:cubicBezTo>
                    <a:pt x="2754660" y="1753544"/>
                    <a:pt x="2750334" y="1794324"/>
                    <a:pt x="2776688" y="1728439"/>
                  </a:cubicBezTo>
                  <a:cubicBezTo>
                    <a:pt x="2785419" y="1706612"/>
                    <a:pt x="2785951" y="1681093"/>
                    <a:pt x="2798991" y="1661532"/>
                  </a:cubicBezTo>
                  <a:cubicBezTo>
                    <a:pt x="2806425" y="1650381"/>
                    <a:pt x="2815299" y="1640065"/>
                    <a:pt x="2821293" y="1628078"/>
                  </a:cubicBezTo>
                  <a:cubicBezTo>
                    <a:pt x="2826550" y="1617565"/>
                    <a:pt x="2829351" y="1605965"/>
                    <a:pt x="2832444" y="1594625"/>
                  </a:cubicBezTo>
                  <a:cubicBezTo>
                    <a:pt x="2840509" y="1565053"/>
                    <a:pt x="2845054" y="1534494"/>
                    <a:pt x="2854747" y="1505415"/>
                  </a:cubicBezTo>
                  <a:lnTo>
                    <a:pt x="2877049" y="1438508"/>
                  </a:lnTo>
                  <a:cubicBezTo>
                    <a:pt x="2880766" y="1427357"/>
                    <a:pt x="2882943" y="1415567"/>
                    <a:pt x="2888200" y="1405054"/>
                  </a:cubicBezTo>
                  <a:lnTo>
                    <a:pt x="2899352" y="1382752"/>
                  </a:lnTo>
                </a:path>
              </a:pathLst>
            </a:custGeom>
            <a:noFill/>
            <a:ln w="25400">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p>
          </p:txBody>
        </p:sp>
        <p:grpSp>
          <p:nvGrpSpPr>
            <p:cNvPr id="15" name="Group 14">
              <a:extLst>
                <a:ext uri="{FF2B5EF4-FFF2-40B4-BE49-F238E27FC236}">
                  <a16:creationId xmlns:a16="http://schemas.microsoft.com/office/drawing/2014/main" id="{EAD71F6C-42C7-3CA3-0F51-7E1FD7A8DD26}"/>
                </a:ext>
              </a:extLst>
            </p:cNvPr>
            <p:cNvGrpSpPr/>
            <p:nvPr/>
          </p:nvGrpSpPr>
          <p:grpSpPr>
            <a:xfrm>
              <a:off x="5345685" y="3543079"/>
              <a:ext cx="1807858" cy="769590"/>
              <a:chOff x="4873451" y="1886389"/>
              <a:chExt cx="2505973" cy="1095457"/>
            </a:xfrm>
          </p:grpSpPr>
          <p:grpSp>
            <p:nvGrpSpPr>
              <p:cNvPr id="83" name="Group 82">
                <a:extLst>
                  <a:ext uri="{FF2B5EF4-FFF2-40B4-BE49-F238E27FC236}">
                    <a16:creationId xmlns:a16="http://schemas.microsoft.com/office/drawing/2014/main" id="{5EDAB514-0C55-5936-7AA0-1CA9BAC01951}"/>
                  </a:ext>
                </a:extLst>
              </p:cNvPr>
              <p:cNvGrpSpPr/>
              <p:nvPr/>
            </p:nvGrpSpPr>
            <p:grpSpPr>
              <a:xfrm>
                <a:off x="4873451" y="1886389"/>
                <a:ext cx="2393830" cy="1095457"/>
                <a:chOff x="4215161" y="3070603"/>
                <a:chExt cx="2460772" cy="1030442"/>
              </a:xfrm>
              <a:solidFill>
                <a:srgbClr val="000000"/>
              </a:solidFill>
            </p:grpSpPr>
            <p:sp>
              <p:nvSpPr>
                <p:cNvPr id="85" name="Cube 84">
                  <a:extLst>
                    <a:ext uri="{FF2B5EF4-FFF2-40B4-BE49-F238E27FC236}">
                      <a16:creationId xmlns:a16="http://schemas.microsoft.com/office/drawing/2014/main" id="{8E2DE071-F382-E19A-B4BF-71EE9FCB5661}"/>
                    </a:ext>
                  </a:extLst>
                </p:cNvPr>
                <p:cNvSpPr/>
                <p:nvPr/>
              </p:nvSpPr>
              <p:spPr>
                <a:xfrm>
                  <a:off x="4215161" y="3070603"/>
                  <a:ext cx="2460772" cy="1030442"/>
                </a:xfrm>
                <a:prstGeom prst="cube">
                  <a:avLst>
                    <a:gd name="adj" fmla="val 48438"/>
                  </a:avLst>
                </a:prstGeom>
                <a:grpFill/>
                <a:ln w="25400">
                  <a:noFill/>
                  <a:miter lim="800000"/>
                </a:ln>
                <a:effectLst/>
                <a:scene3d>
                  <a:camera prst="perspectiveRelaxed" fov="3300000">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600" dirty="0">
                    <a:solidFill>
                      <a:schemeClr val="bg1"/>
                    </a:solidFill>
                  </a:endParaRPr>
                </a:p>
              </p:txBody>
            </p:sp>
            <p:sp>
              <p:nvSpPr>
                <p:cNvPr id="86" name="Rectangle 85">
                  <a:extLst>
                    <a:ext uri="{FF2B5EF4-FFF2-40B4-BE49-F238E27FC236}">
                      <a16:creationId xmlns:a16="http://schemas.microsoft.com/office/drawing/2014/main" id="{FAC2AC3A-F9DF-A223-0A0D-F2C4EF3451DC}"/>
                    </a:ext>
                  </a:extLst>
                </p:cNvPr>
                <p:cNvSpPr/>
                <p:nvPr/>
              </p:nvSpPr>
              <p:spPr>
                <a:xfrm>
                  <a:off x="4523749" y="3681016"/>
                  <a:ext cx="471998" cy="152399"/>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600" dirty="0">
                    <a:solidFill>
                      <a:schemeClr val="bg1"/>
                    </a:solidFill>
                  </a:endParaRPr>
                </a:p>
              </p:txBody>
            </p:sp>
            <p:sp>
              <p:nvSpPr>
                <p:cNvPr id="87" name="Rectangle 86">
                  <a:extLst>
                    <a:ext uri="{FF2B5EF4-FFF2-40B4-BE49-F238E27FC236}">
                      <a16:creationId xmlns:a16="http://schemas.microsoft.com/office/drawing/2014/main" id="{5ECA3C31-240D-2E5B-18CB-1B5A60F94F53}"/>
                    </a:ext>
                  </a:extLst>
                </p:cNvPr>
                <p:cNvSpPr/>
                <p:nvPr/>
              </p:nvSpPr>
              <p:spPr>
                <a:xfrm>
                  <a:off x="5367520" y="3657599"/>
                  <a:ext cx="665287" cy="45719"/>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600" dirty="0">
                    <a:solidFill>
                      <a:schemeClr val="bg1"/>
                    </a:solidFill>
                  </a:endParaRPr>
                </a:p>
              </p:txBody>
            </p:sp>
            <p:sp>
              <p:nvSpPr>
                <p:cNvPr id="88" name="Rectangle 87">
                  <a:extLst>
                    <a:ext uri="{FF2B5EF4-FFF2-40B4-BE49-F238E27FC236}">
                      <a16:creationId xmlns:a16="http://schemas.microsoft.com/office/drawing/2014/main" id="{197C5E80-5201-5880-4BFD-B816BB155CCB}"/>
                    </a:ext>
                  </a:extLst>
                </p:cNvPr>
                <p:cNvSpPr/>
                <p:nvPr/>
              </p:nvSpPr>
              <p:spPr>
                <a:xfrm>
                  <a:off x="5363805" y="3809999"/>
                  <a:ext cx="665287" cy="45719"/>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600" dirty="0">
                    <a:solidFill>
                      <a:schemeClr val="bg1"/>
                    </a:solidFill>
                  </a:endParaRPr>
                </a:p>
              </p:txBody>
            </p:sp>
          </p:grpSp>
          <p:sp>
            <p:nvSpPr>
              <p:cNvPr id="84" name="TextBox 83">
                <a:extLst>
                  <a:ext uri="{FF2B5EF4-FFF2-40B4-BE49-F238E27FC236}">
                    <a16:creationId xmlns:a16="http://schemas.microsoft.com/office/drawing/2014/main" id="{0B532510-EA9C-D5A4-08E9-07D35B87125D}"/>
                  </a:ext>
                </a:extLst>
              </p:cNvPr>
              <p:cNvSpPr txBox="1"/>
              <p:nvPr/>
            </p:nvSpPr>
            <p:spPr>
              <a:xfrm>
                <a:off x="5468792" y="2145269"/>
                <a:ext cx="1910632" cy="341786"/>
              </a:xfrm>
              <a:prstGeom prst="rect">
                <a:avLst/>
              </a:prstGeom>
            </p:spPr>
            <p:txBody>
              <a:bodyPr wrap="none" lIns="0" tIns="0" rIns="0" bIns="0" rtlCol="0">
                <a:spAutoFit/>
              </a:bodyPr>
              <a:lstStyle/>
              <a:p>
                <a:pPr>
                  <a:spcAft>
                    <a:spcPts val="600"/>
                  </a:spcAft>
                </a:pPr>
                <a:r>
                  <a:rPr lang="en-US" sz="1000" dirty="0">
                    <a:solidFill>
                      <a:schemeClr val="bg1"/>
                    </a:solidFill>
                    <a:latin typeface="Gill Sans MT" panose="020B0502020104020203" pitchFamily="34" charset="77"/>
                  </a:rPr>
                  <a:t>ToR Switch</a:t>
                </a:r>
              </a:p>
            </p:txBody>
          </p:sp>
        </p:grpSp>
        <p:grpSp>
          <p:nvGrpSpPr>
            <p:cNvPr id="16" name="Group 15">
              <a:extLst>
                <a:ext uri="{FF2B5EF4-FFF2-40B4-BE49-F238E27FC236}">
                  <a16:creationId xmlns:a16="http://schemas.microsoft.com/office/drawing/2014/main" id="{F6BC93AA-E9DF-7D97-152F-E52940D79160}"/>
                </a:ext>
              </a:extLst>
            </p:cNvPr>
            <p:cNvGrpSpPr/>
            <p:nvPr/>
          </p:nvGrpSpPr>
          <p:grpSpPr>
            <a:xfrm>
              <a:off x="2293058" y="5217155"/>
              <a:ext cx="820111" cy="1218025"/>
              <a:chOff x="4865614" y="3066585"/>
              <a:chExt cx="1546337" cy="2453269"/>
            </a:xfrm>
            <a:solidFill>
              <a:schemeClr val="tx1">
                <a:lumMod val="65000"/>
                <a:lumOff val="35000"/>
              </a:schemeClr>
            </a:solidFill>
          </p:grpSpPr>
          <p:sp>
            <p:nvSpPr>
              <p:cNvPr id="76" name="Cube 75">
                <a:extLst>
                  <a:ext uri="{FF2B5EF4-FFF2-40B4-BE49-F238E27FC236}">
                    <a16:creationId xmlns:a16="http://schemas.microsoft.com/office/drawing/2014/main" id="{0E189A48-C1E3-0194-D109-1AAB2AAEDDF1}"/>
                  </a:ext>
                </a:extLst>
              </p:cNvPr>
              <p:cNvSpPr/>
              <p:nvPr/>
            </p:nvSpPr>
            <p:spPr>
              <a:xfrm>
                <a:off x="4865614" y="3066585"/>
                <a:ext cx="1546337" cy="2453269"/>
              </a:xfrm>
              <a:prstGeom prst="cube">
                <a:avLst/>
              </a:prstGeom>
              <a:grp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1050" dirty="0">
                    <a:solidFill>
                      <a:schemeClr val="bg1"/>
                    </a:solidFill>
                    <a:latin typeface="Gill Sans MT" panose="020B0502020104020203" pitchFamily="34" charset="77"/>
                  </a:rPr>
                  <a:t>Host</a:t>
                </a:r>
                <a:endParaRPr lang="en-US" sz="1100" dirty="0">
                  <a:solidFill>
                    <a:schemeClr val="bg1"/>
                  </a:solidFill>
                  <a:latin typeface="Gill Sans MT" panose="020B0502020104020203" pitchFamily="34" charset="77"/>
                </a:endParaRPr>
              </a:p>
            </p:txBody>
          </p:sp>
          <p:sp>
            <p:nvSpPr>
              <p:cNvPr id="77" name="Rectangle 76">
                <a:extLst>
                  <a:ext uri="{FF2B5EF4-FFF2-40B4-BE49-F238E27FC236}">
                    <a16:creationId xmlns:a16="http://schemas.microsoft.com/office/drawing/2014/main" id="{29A63E68-5EF4-630B-3E9C-1ECCA946F4C0}"/>
                  </a:ext>
                </a:extLst>
              </p:cNvPr>
              <p:cNvSpPr/>
              <p:nvPr/>
            </p:nvSpPr>
            <p:spPr>
              <a:xfrm>
                <a:off x="4964703" y="3619948"/>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600" dirty="0">
                  <a:solidFill>
                    <a:schemeClr val="bg1"/>
                  </a:solidFill>
                </a:endParaRPr>
              </a:p>
            </p:txBody>
          </p:sp>
          <p:sp>
            <p:nvSpPr>
              <p:cNvPr id="78" name="Rectangle 77">
                <a:extLst>
                  <a:ext uri="{FF2B5EF4-FFF2-40B4-BE49-F238E27FC236}">
                    <a16:creationId xmlns:a16="http://schemas.microsoft.com/office/drawing/2014/main" id="{45382E85-7B27-20DE-426C-355C3DE009D1}"/>
                  </a:ext>
                </a:extLst>
              </p:cNvPr>
              <p:cNvSpPr/>
              <p:nvPr/>
            </p:nvSpPr>
            <p:spPr>
              <a:xfrm>
                <a:off x="5509565" y="3619947"/>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600" dirty="0">
                  <a:solidFill>
                    <a:schemeClr val="bg1"/>
                  </a:solidFill>
                </a:endParaRPr>
              </a:p>
            </p:txBody>
          </p:sp>
          <p:sp>
            <p:nvSpPr>
              <p:cNvPr id="79" name="Rectangle 78">
                <a:extLst>
                  <a:ext uri="{FF2B5EF4-FFF2-40B4-BE49-F238E27FC236}">
                    <a16:creationId xmlns:a16="http://schemas.microsoft.com/office/drawing/2014/main" id="{EF6AA7D7-FC48-81DC-1BC6-863C3EAC4B01}"/>
                  </a:ext>
                </a:extLst>
              </p:cNvPr>
              <p:cNvSpPr/>
              <p:nvPr/>
            </p:nvSpPr>
            <p:spPr>
              <a:xfrm>
                <a:off x="4950415" y="4946100"/>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600" dirty="0">
                  <a:solidFill>
                    <a:schemeClr val="bg1"/>
                  </a:solidFill>
                </a:endParaRPr>
              </a:p>
            </p:txBody>
          </p:sp>
          <p:sp>
            <p:nvSpPr>
              <p:cNvPr id="80" name="Rectangle 79">
                <a:extLst>
                  <a:ext uri="{FF2B5EF4-FFF2-40B4-BE49-F238E27FC236}">
                    <a16:creationId xmlns:a16="http://schemas.microsoft.com/office/drawing/2014/main" id="{14713449-D59F-3DA4-3D2D-C2306E2F0550}"/>
                  </a:ext>
                </a:extLst>
              </p:cNvPr>
              <p:cNvSpPr/>
              <p:nvPr/>
            </p:nvSpPr>
            <p:spPr>
              <a:xfrm>
                <a:off x="5495277" y="4946099"/>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600" dirty="0">
                  <a:solidFill>
                    <a:schemeClr val="bg1"/>
                  </a:solidFill>
                </a:endParaRPr>
              </a:p>
            </p:txBody>
          </p:sp>
          <p:sp>
            <p:nvSpPr>
              <p:cNvPr id="81" name="Rectangle 80">
                <a:extLst>
                  <a:ext uri="{FF2B5EF4-FFF2-40B4-BE49-F238E27FC236}">
                    <a16:creationId xmlns:a16="http://schemas.microsoft.com/office/drawing/2014/main" id="{C0A40A7D-9843-C5F3-9F33-F80D95F1AE29}"/>
                  </a:ext>
                </a:extLst>
              </p:cNvPr>
              <p:cNvSpPr/>
              <p:nvPr/>
            </p:nvSpPr>
            <p:spPr>
              <a:xfrm>
                <a:off x="4950415" y="5108115"/>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600" dirty="0">
                  <a:solidFill>
                    <a:schemeClr val="bg1"/>
                  </a:solidFill>
                </a:endParaRPr>
              </a:p>
            </p:txBody>
          </p:sp>
          <p:sp>
            <p:nvSpPr>
              <p:cNvPr id="82" name="Rectangle 81">
                <a:extLst>
                  <a:ext uri="{FF2B5EF4-FFF2-40B4-BE49-F238E27FC236}">
                    <a16:creationId xmlns:a16="http://schemas.microsoft.com/office/drawing/2014/main" id="{704E783A-D1C6-E8A3-92BF-D63FA0485753}"/>
                  </a:ext>
                </a:extLst>
              </p:cNvPr>
              <p:cNvSpPr/>
              <p:nvPr/>
            </p:nvSpPr>
            <p:spPr>
              <a:xfrm>
                <a:off x="5495277" y="5108114"/>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600" dirty="0">
                  <a:solidFill>
                    <a:schemeClr val="bg1"/>
                  </a:solidFill>
                </a:endParaRPr>
              </a:p>
            </p:txBody>
          </p:sp>
        </p:grpSp>
        <p:sp>
          <p:nvSpPr>
            <p:cNvPr id="17" name="Cube 16">
              <a:extLst>
                <a:ext uri="{FF2B5EF4-FFF2-40B4-BE49-F238E27FC236}">
                  <a16:creationId xmlns:a16="http://schemas.microsoft.com/office/drawing/2014/main" id="{606B1992-07A1-92DF-5F41-05F6946D3595}"/>
                </a:ext>
              </a:extLst>
            </p:cNvPr>
            <p:cNvSpPr/>
            <p:nvPr/>
          </p:nvSpPr>
          <p:spPr>
            <a:xfrm>
              <a:off x="2180015" y="4958071"/>
              <a:ext cx="339471" cy="226995"/>
            </a:xfrm>
            <a:prstGeom prst="cube">
              <a:avLst/>
            </a:prstGeom>
            <a:solidFill>
              <a:schemeClr val="tx1">
                <a:lumMod val="50000"/>
                <a:lumOff val="50000"/>
              </a:schemeClr>
            </a:solid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500" dirty="0">
                  <a:solidFill>
                    <a:schemeClr val="bg1"/>
                  </a:solidFill>
                  <a:latin typeface="Gill Sans MT" panose="020B0502020104020203" pitchFamily="34" charset="77"/>
                </a:rPr>
                <a:t>VM</a:t>
              </a:r>
            </a:p>
          </p:txBody>
        </p:sp>
        <p:sp>
          <p:nvSpPr>
            <p:cNvPr id="18" name="Cube 17">
              <a:extLst>
                <a:ext uri="{FF2B5EF4-FFF2-40B4-BE49-F238E27FC236}">
                  <a16:creationId xmlns:a16="http://schemas.microsoft.com/office/drawing/2014/main" id="{5FED171D-DB1B-7DE4-6818-1C4075F06B1E}"/>
                </a:ext>
              </a:extLst>
            </p:cNvPr>
            <p:cNvSpPr/>
            <p:nvPr/>
          </p:nvSpPr>
          <p:spPr>
            <a:xfrm>
              <a:off x="2541445" y="4961396"/>
              <a:ext cx="339471" cy="226995"/>
            </a:xfrm>
            <a:prstGeom prst="cube">
              <a:avLst/>
            </a:prstGeom>
            <a:solidFill>
              <a:schemeClr val="tx1">
                <a:lumMod val="50000"/>
                <a:lumOff val="50000"/>
              </a:schemeClr>
            </a:solid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500" dirty="0">
                  <a:solidFill>
                    <a:schemeClr val="bg1"/>
                  </a:solidFill>
                  <a:latin typeface="Gill Sans MT" panose="020B0502020104020203" pitchFamily="34" charset="77"/>
                </a:rPr>
                <a:t>VM</a:t>
              </a:r>
            </a:p>
          </p:txBody>
        </p:sp>
        <p:sp>
          <p:nvSpPr>
            <p:cNvPr id="19" name="Cube 18">
              <a:extLst>
                <a:ext uri="{FF2B5EF4-FFF2-40B4-BE49-F238E27FC236}">
                  <a16:creationId xmlns:a16="http://schemas.microsoft.com/office/drawing/2014/main" id="{619F083F-6E82-4277-18DB-918E59518DB4}"/>
                </a:ext>
              </a:extLst>
            </p:cNvPr>
            <p:cNvSpPr/>
            <p:nvPr/>
          </p:nvSpPr>
          <p:spPr>
            <a:xfrm>
              <a:off x="2916227" y="4958071"/>
              <a:ext cx="339471" cy="226995"/>
            </a:xfrm>
            <a:prstGeom prst="cube">
              <a:avLst/>
            </a:prstGeom>
            <a:solidFill>
              <a:schemeClr val="tx1">
                <a:lumMod val="50000"/>
                <a:lumOff val="50000"/>
              </a:schemeClr>
            </a:solid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500" dirty="0">
                  <a:solidFill>
                    <a:schemeClr val="bg1"/>
                  </a:solidFill>
                  <a:latin typeface="Gill Sans MT" panose="020B0502020104020203" pitchFamily="34" charset="77"/>
                </a:rPr>
                <a:t>VM</a:t>
              </a:r>
            </a:p>
          </p:txBody>
        </p:sp>
        <p:sp>
          <p:nvSpPr>
            <p:cNvPr id="20" name="Cube 19">
              <a:extLst>
                <a:ext uri="{FF2B5EF4-FFF2-40B4-BE49-F238E27FC236}">
                  <a16:creationId xmlns:a16="http://schemas.microsoft.com/office/drawing/2014/main" id="{7C4FC4D9-2035-58A7-D709-D66479949666}"/>
                </a:ext>
              </a:extLst>
            </p:cNvPr>
            <p:cNvSpPr/>
            <p:nvPr/>
          </p:nvSpPr>
          <p:spPr>
            <a:xfrm>
              <a:off x="2129250" y="5217156"/>
              <a:ext cx="339471" cy="136198"/>
            </a:xfrm>
            <a:prstGeom prst="cube">
              <a:avLst/>
            </a:prstGeom>
            <a:solidFill>
              <a:schemeClr val="tx2">
                <a:lumMod val="50000"/>
              </a:schemeClr>
            </a:solidFill>
            <a:ln w="25400">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300" dirty="0">
                  <a:solidFill>
                    <a:schemeClr val="bg1"/>
                  </a:solidFill>
                  <a:latin typeface="Gill Sans MT" panose="020B0502020104020203" pitchFamily="34" charset="77"/>
                </a:rPr>
                <a:t>vNIC</a:t>
              </a:r>
            </a:p>
          </p:txBody>
        </p:sp>
        <p:sp>
          <p:nvSpPr>
            <p:cNvPr id="21" name="Cube 20">
              <a:extLst>
                <a:ext uri="{FF2B5EF4-FFF2-40B4-BE49-F238E27FC236}">
                  <a16:creationId xmlns:a16="http://schemas.microsoft.com/office/drawing/2014/main" id="{F2DBDD14-5F99-8ADE-AA8F-85D322A3DB2B}"/>
                </a:ext>
              </a:extLst>
            </p:cNvPr>
            <p:cNvSpPr/>
            <p:nvPr/>
          </p:nvSpPr>
          <p:spPr>
            <a:xfrm>
              <a:off x="2513591" y="5217155"/>
              <a:ext cx="339471" cy="136198"/>
            </a:xfrm>
            <a:prstGeom prst="cube">
              <a:avLst/>
            </a:prstGeom>
            <a:solidFill>
              <a:schemeClr val="tx2">
                <a:lumMod val="50000"/>
              </a:schemeClr>
            </a:solidFill>
            <a:ln w="25400">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300" dirty="0">
                  <a:solidFill>
                    <a:schemeClr val="bg1"/>
                  </a:solidFill>
                  <a:latin typeface="Gill Sans MT" panose="020B0502020104020203" pitchFamily="34" charset="77"/>
                </a:rPr>
                <a:t>vNIC</a:t>
              </a:r>
            </a:p>
          </p:txBody>
        </p:sp>
        <p:sp>
          <p:nvSpPr>
            <p:cNvPr id="22" name="Cube 21">
              <a:extLst>
                <a:ext uri="{FF2B5EF4-FFF2-40B4-BE49-F238E27FC236}">
                  <a16:creationId xmlns:a16="http://schemas.microsoft.com/office/drawing/2014/main" id="{3753F263-1306-6E9A-7A78-6A9D49488F23}"/>
                </a:ext>
              </a:extLst>
            </p:cNvPr>
            <p:cNvSpPr/>
            <p:nvPr/>
          </p:nvSpPr>
          <p:spPr>
            <a:xfrm>
              <a:off x="2898627" y="5219559"/>
              <a:ext cx="339471" cy="136198"/>
            </a:xfrm>
            <a:prstGeom prst="cube">
              <a:avLst/>
            </a:prstGeom>
            <a:solidFill>
              <a:schemeClr val="tx2">
                <a:lumMod val="50000"/>
              </a:schemeClr>
            </a:solidFill>
            <a:ln w="25400">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300" dirty="0">
                  <a:solidFill>
                    <a:schemeClr val="bg1"/>
                  </a:solidFill>
                  <a:latin typeface="Gill Sans MT" panose="020B0502020104020203" pitchFamily="34" charset="77"/>
                </a:rPr>
                <a:t>vNIC</a:t>
              </a:r>
            </a:p>
          </p:txBody>
        </p:sp>
        <p:grpSp>
          <p:nvGrpSpPr>
            <p:cNvPr id="23" name="Group 22">
              <a:extLst>
                <a:ext uri="{FF2B5EF4-FFF2-40B4-BE49-F238E27FC236}">
                  <a16:creationId xmlns:a16="http://schemas.microsoft.com/office/drawing/2014/main" id="{3823ECD2-1B32-EC66-5EA2-815610C857C9}"/>
                </a:ext>
              </a:extLst>
            </p:cNvPr>
            <p:cNvGrpSpPr/>
            <p:nvPr/>
          </p:nvGrpSpPr>
          <p:grpSpPr>
            <a:xfrm>
              <a:off x="4263471" y="5217153"/>
              <a:ext cx="820111" cy="1218025"/>
              <a:chOff x="4865614" y="3066585"/>
              <a:chExt cx="1546337" cy="2453269"/>
            </a:xfrm>
            <a:solidFill>
              <a:schemeClr val="tx1">
                <a:lumMod val="65000"/>
                <a:lumOff val="35000"/>
              </a:schemeClr>
            </a:solidFill>
          </p:grpSpPr>
          <p:sp>
            <p:nvSpPr>
              <p:cNvPr id="69" name="Cube 68">
                <a:extLst>
                  <a:ext uri="{FF2B5EF4-FFF2-40B4-BE49-F238E27FC236}">
                    <a16:creationId xmlns:a16="http://schemas.microsoft.com/office/drawing/2014/main" id="{96087A0B-5E46-8313-6B85-0AE4A062913A}"/>
                  </a:ext>
                </a:extLst>
              </p:cNvPr>
              <p:cNvSpPr/>
              <p:nvPr/>
            </p:nvSpPr>
            <p:spPr>
              <a:xfrm>
                <a:off x="4865614" y="3066585"/>
                <a:ext cx="1546337" cy="2453269"/>
              </a:xfrm>
              <a:prstGeom prst="cube">
                <a:avLst/>
              </a:prstGeom>
              <a:grp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1050" dirty="0">
                    <a:solidFill>
                      <a:schemeClr val="bg1"/>
                    </a:solidFill>
                    <a:latin typeface="Gill Sans MT" panose="020B0502020104020203" pitchFamily="34" charset="77"/>
                  </a:rPr>
                  <a:t>Host</a:t>
                </a:r>
                <a:endParaRPr lang="en-US" sz="1100" dirty="0">
                  <a:solidFill>
                    <a:schemeClr val="bg1"/>
                  </a:solidFill>
                  <a:latin typeface="Gill Sans MT" panose="020B0502020104020203" pitchFamily="34" charset="77"/>
                </a:endParaRPr>
              </a:p>
            </p:txBody>
          </p:sp>
          <p:sp>
            <p:nvSpPr>
              <p:cNvPr id="70" name="Rectangle 69">
                <a:extLst>
                  <a:ext uri="{FF2B5EF4-FFF2-40B4-BE49-F238E27FC236}">
                    <a16:creationId xmlns:a16="http://schemas.microsoft.com/office/drawing/2014/main" id="{F063A185-B971-A0B4-1B61-8C1E9EEEBAFF}"/>
                  </a:ext>
                </a:extLst>
              </p:cNvPr>
              <p:cNvSpPr/>
              <p:nvPr/>
            </p:nvSpPr>
            <p:spPr>
              <a:xfrm>
                <a:off x="4964703" y="3619948"/>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600" dirty="0">
                  <a:solidFill>
                    <a:schemeClr val="bg1"/>
                  </a:solidFill>
                </a:endParaRPr>
              </a:p>
            </p:txBody>
          </p:sp>
          <p:sp>
            <p:nvSpPr>
              <p:cNvPr id="71" name="Rectangle 70">
                <a:extLst>
                  <a:ext uri="{FF2B5EF4-FFF2-40B4-BE49-F238E27FC236}">
                    <a16:creationId xmlns:a16="http://schemas.microsoft.com/office/drawing/2014/main" id="{27E73A27-CFC3-3F2B-E38B-246584F24152}"/>
                  </a:ext>
                </a:extLst>
              </p:cNvPr>
              <p:cNvSpPr/>
              <p:nvPr/>
            </p:nvSpPr>
            <p:spPr>
              <a:xfrm>
                <a:off x="5509565" y="3619947"/>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600" dirty="0">
                  <a:solidFill>
                    <a:schemeClr val="bg1"/>
                  </a:solidFill>
                </a:endParaRPr>
              </a:p>
            </p:txBody>
          </p:sp>
          <p:sp>
            <p:nvSpPr>
              <p:cNvPr id="72" name="Rectangle 71">
                <a:extLst>
                  <a:ext uri="{FF2B5EF4-FFF2-40B4-BE49-F238E27FC236}">
                    <a16:creationId xmlns:a16="http://schemas.microsoft.com/office/drawing/2014/main" id="{D38A765C-BE9B-F691-7EA3-AF9937A02372}"/>
                  </a:ext>
                </a:extLst>
              </p:cNvPr>
              <p:cNvSpPr/>
              <p:nvPr/>
            </p:nvSpPr>
            <p:spPr>
              <a:xfrm>
                <a:off x="4950415" y="4946100"/>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600" dirty="0">
                  <a:solidFill>
                    <a:schemeClr val="bg1"/>
                  </a:solidFill>
                </a:endParaRPr>
              </a:p>
            </p:txBody>
          </p:sp>
          <p:sp>
            <p:nvSpPr>
              <p:cNvPr id="73" name="Rectangle 72">
                <a:extLst>
                  <a:ext uri="{FF2B5EF4-FFF2-40B4-BE49-F238E27FC236}">
                    <a16:creationId xmlns:a16="http://schemas.microsoft.com/office/drawing/2014/main" id="{440F512D-462F-1054-8025-034B3D43F0F1}"/>
                  </a:ext>
                </a:extLst>
              </p:cNvPr>
              <p:cNvSpPr/>
              <p:nvPr/>
            </p:nvSpPr>
            <p:spPr>
              <a:xfrm>
                <a:off x="5495277" y="4946099"/>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600" dirty="0">
                  <a:solidFill>
                    <a:schemeClr val="bg1"/>
                  </a:solidFill>
                </a:endParaRPr>
              </a:p>
            </p:txBody>
          </p:sp>
          <p:sp>
            <p:nvSpPr>
              <p:cNvPr id="74" name="Rectangle 73">
                <a:extLst>
                  <a:ext uri="{FF2B5EF4-FFF2-40B4-BE49-F238E27FC236}">
                    <a16:creationId xmlns:a16="http://schemas.microsoft.com/office/drawing/2014/main" id="{68F3D27A-301F-F0AD-DA76-022FE8371F67}"/>
                  </a:ext>
                </a:extLst>
              </p:cNvPr>
              <p:cNvSpPr/>
              <p:nvPr/>
            </p:nvSpPr>
            <p:spPr>
              <a:xfrm>
                <a:off x="4950415" y="5108115"/>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600" dirty="0">
                  <a:solidFill>
                    <a:schemeClr val="bg1"/>
                  </a:solidFill>
                </a:endParaRPr>
              </a:p>
            </p:txBody>
          </p:sp>
          <p:sp>
            <p:nvSpPr>
              <p:cNvPr id="75" name="Rectangle 74">
                <a:extLst>
                  <a:ext uri="{FF2B5EF4-FFF2-40B4-BE49-F238E27FC236}">
                    <a16:creationId xmlns:a16="http://schemas.microsoft.com/office/drawing/2014/main" id="{D32A049A-03C6-9C96-740A-19F59AA45A56}"/>
                  </a:ext>
                </a:extLst>
              </p:cNvPr>
              <p:cNvSpPr/>
              <p:nvPr/>
            </p:nvSpPr>
            <p:spPr>
              <a:xfrm>
                <a:off x="5495277" y="5108114"/>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600" dirty="0">
                  <a:solidFill>
                    <a:schemeClr val="bg1"/>
                  </a:solidFill>
                </a:endParaRPr>
              </a:p>
            </p:txBody>
          </p:sp>
        </p:grpSp>
        <p:sp>
          <p:nvSpPr>
            <p:cNvPr id="24" name="Cube 23">
              <a:extLst>
                <a:ext uri="{FF2B5EF4-FFF2-40B4-BE49-F238E27FC236}">
                  <a16:creationId xmlns:a16="http://schemas.microsoft.com/office/drawing/2014/main" id="{1A4060F5-CF14-6465-84BC-6871192FEFAE}"/>
                </a:ext>
              </a:extLst>
            </p:cNvPr>
            <p:cNvSpPr/>
            <p:nvPr/>
          </p:nvSpPr>
          <p:spPr>
            <a:xfrm>
              <a:off x="4150428" y="4958069"/>
              <a:ext cx="339471" cy="226995"/>
            </a:xfrm>
            <a:prstGeom prst="cube">
              <a:avLst/>
            </a:prstGeom>
            <a:solidFill>
              <a:schemeClr val="tx1">
                <a:lumMod val="50000"/>
                <a:lumOff val="50000"/>
              </a:schemeClr>
            </a:solid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500" dirty="0">
                  <a:solidFill>
                    <a:schemeClr val="bg1"/>
                  </a:solidFill>
                  <a:latin typeface="Gill Sans MT" panose="020B0502020104020203" pitchFamily="34" charset="77"/>
                </a:rPr>
                <a:t>VM</a:t>
              </a:r>
            </a:p>
          </p:txBody>
        </p:sp>
        <p:sp>
          <p:nvSpPr>
            <p:cNvPr id="25" name="Cube 24">
              <a:extLst>
                <a:ext uri="{FF2B5EF4-FFF2-40B4-BE49-F238E27FC236}">
                  <a16:creationId xmlns:a16="http://schemas.microsoft.com/office/drawing/2014/main" id="{0A0D68E0-4E32-9466-AC0C-B3886689FF8D}"/>
                </a:ext>
              </a:extLst>
            </p:cNvPr>
            <p:cNvSpPr/>
            <p:nvPr/>
          </p:nvSpPr>
          <p:spPr>
            <a:xfrm>
              <a:off x="4511858" y="4961394"/>
              <a:ext cx="339471" cy="226995"/>
            </a:xfrm>
            <a:prstGeom prst="cube">
              <a:avLst/>
            </a:prstGeom>
            <a:solidFill>
              <a:schemeClr val="tx1">
                <a:lumMod val="50000"/>
                <a:lumOff val="50000"/>
              </a:schemeClr>
            </a:solid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500" dirty="0">
                  <a:solidFill>
                    <a:schemeClr val="bg1"/>
                  </a:solidFill>
                  <a:latin typeface="Gill Sans MT" panose="020B0502020104020203" pitchFamily="34" charset="77"/>
                </a:rPr>
                <a:t>VM</a:t>
              </a:r>
            </a:p>
          </p:txBody>
        </p:sp>
        <p:sp>
          <p:nvSpPr>
            <p:cNvPr id="26" name="Cube 25">
              <a:extLst>
                <a:ext uri="{FF2B5EF4-FFF2-40B4-BE49-F238E27FC236}">
                  <a16:creationId xmlns:a16="http://schemas.microsoft.com/office/drawing/2014/main" id="{28B1B6C2-87FA-DD2C-30FA-446FC21DFDDB}"/>
                </a:ext>
              </a:extLst>
            </p:cNvPr>
            <p:cNvSpPr/>
            <p:nvPr/>
          </p:nvSpPr>
          <p:spPr>
            <a:xfrm>
              <a:off x="4886639" y="4958069"/>
              <a:ext cx="339471" cy="226995"/>
            </a:xfrm>
            <a:prstGeom prst="cube">
              <a:avLst/>
            </a:prstGeom>
            <a:solidFill>
              <a:schemeClr val="tx1">
                <a:lumMod val="50000"/>
                <a:lumOff val="50000"/>
              </a:schemeClr>
            </a:solid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500" dirty="0">
                  <a:solidFill>
                    <a:schemeClr val="bg1"/>
                  </a:solidFill>
                  <a:latin typeface="Gill Sans MT" panose="020B0502020104020203" pitchFamily="34" charset="77"/>
                </a:rPr>
                <a:t>VM</a:t>
              </a:r>
            </a:p>
          </p:txBody>
        </p:sp>
        <p:sp>
          <p:nvSpPr>
            <p:cNvPr id="27" name="Cube 26">
              <a:extLst>
                <a:ext uri="{FF2B5EF4-FFF2-40B4-BE49-F238E27FC236}">
                  <a16:creationId xmlns:a16="http://schemas.microsoft.com/office/drawing/2014/main" id="{86120B4B-ACA8-DC16-0854-37E73AD295F1}"/>
                </a:ext>
              </a:extLst>
            </p:cNvPr>
            <p:cNvSpPr/>
            <p:nvPr/>
          </p:nvSpPr>
          <p:spPr>
            <a:xfrm>
              <a:off x="4099663" y="5217154"/>
              <a:ext cx="339471" cy="136198"/>
            </a:xfrm>
            <a:prstGeom prst="cube">
              <a:avLst/>
            </a:prstGeom>
            <a:solidFill>
              <a:schemeClr val="tx2">
                <a:lumMod val="50000"/>
              </a:schemeClr>
            </a:solidFill>
            <a:ln w="25400">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300" dirty="0">
                  <a:solidFill>
                    <a:schemeClr val="bg1"/>
                  </a:solidFill>
                  <a:latin typeface="Gill Sans MT" panose="020B0502020104020203" pitchFamily="34" charset="77"/>
                </a:rPr>
                <a:t>vNIC</a:t>
              </a:r>
            </a:p>
          </p:txBody>
        </p:sp>
        <p:sp>
          <p:nvSpPr>
            <p:cNvPr id="28" name="Cube 27">
              <a:extLst>
                <a:ext uri="{FF2B5EF4-FFF2-40B4-BE49-F238E27FC236}">
                  <a16:creationId xmlns:a16="http://schemas.microsoft.com/office/drawing/2014/main" id="{63A87F7C-0B77-21C7-9CAE-F892626F6B10}"/>
                </a:ext>
              </a:extLst>
            </p:cNvPr>
            <p:cNvSpPr/>
            <p:nvPr/>
          </p:nvSpPr>
          <p:spPr>
            <a:xfrm>
              <a:off x="4484004" y="5217153"/>
              <a:ext cx="339471" cy="136198"/>
            </a:xfrm>
            <a:prstGeom prst="cube">
              <a:avLst/>
            </a:prstGeom>
            <a:solidFill>
              <a:schemeClr val="tx2">
                <a:lumMod val="50000"/>
              </a:schemeClr>
            </a:solidFill>
            <a:ln w="25400">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300" dirty="0">
                  <a:solidFill>
                    <a:schemeClr val="bg1"/>
                  </a:solidFill>
                  <a:latin typeface="Gill Sans MT" panose="020B0502020104020203" pitchFamily="34" charset="77"/>
                </a:rPr>
                <a:t>vNIC</a:t>
              </a:r>
            </a:p>
          </p:txBody>
        </p:sp>
        <p:sp>
          <p:nvSpPr>
            <p:cNvPr id="29" name="Cube 28">
              <a:extLst>
                <a:ext uri="{FF2B5EF4-FFF2-40B4-BE49-F238E27FC236}">
                  <a16:creationId xmlns:a16="http://schemas.microsoft.com/office/drawing/2014/main" id="{B2A90F4A-208B-A493-663D-C9D4082DDE8D}"/>
                </a:ext>
              </a:extLst>
            </p:cNvPr>
            <p:cNvSpPr/>
            <p:nvPr/>
          </p:nvSpPr>
          <p:spPr>
            <a:xfrm>
              <a:off x="4869039" y="5219558"/>
              <a:ext cx="339471" cy="136198"/>
            </a:xfrm>
            <a:prstGeom prst="cube">
              <a:avLst/>
            </a:prstGeom>
            <a:solidFill>
              <a:schemeClr val="tx2">
                <a:lumMod val="50000"/>
              </a:schemeClr>
            </a:solidFill>
            <a:ln w="25400">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300" dirty="0">
                  <a:solidFill>
                    <a:schemeClr val="bg1"/>
                  </a:solidFill>
                  <a:latin typeface="Gill Sans MT" panose="020B0502020104020203" pitchFamily="34" charset="77"/>
                </a:rPr>
                <a:t>vNIC</a:t>
              </a:r>
            </a:p>
          </p:txBody>
        </p:sp>
        <p:grpSp>
          <p:nvGrpSpPr>
            <p:cNvPr id="30" name="Group 29">
              <a:extLst>
                <a:ext uri="{FF2B5EF4-FFF2-40B4-BE49-F238E27FC236}">
                  <a16:creationId xmlns:a16="http://schemas.microsoft.com/office/drawing/2014/main" id="{419CA6C4-DEB0-0E52-6299-C2B5F1DA9F5C}"/>
                </a:ext>
              </a:extLst>
            </p:cNvPr>
            <p:cNvGrpSpPr/>
            <p:nvPr/>
          </p:nvGrpSpPr>
          <p:grpSpPr>
            <a:xfrm>
              <a:off x="7570368" y="5217154"/>
              <a:ext cx="820111" cy="1218025"/>
              <a:chOff x="4865615" y="3066585"/>
              <a:chExt cx="1546337" cy="2453269"/>
            </a:xfrm>
            <a:solidFill>
              <a:schemeClr val="tx1">
                <a:lumMod val="65000"/>
                <a:lumOff val="35000"/>
              </a:schemeClr>
            </a:solidFill>
          </p:grpSpPr>
          <p:sp>
            <p:nvSpPr>
              <p:cNvPr id="62" name="Cube 61">
                <a:extLst>
                  <a:ext uri="{FF2B5EF4-FFF2-40B4-BE49-F238E27FC236}">
                    <a16:creationId xmlns:a16="http://schemas.microsoft.com/office/drawing/2014/main" id="{B1EB0F3D-B9FE-9583-B1C0-B3194345CC0C}"/>
                  </a:ext>
                </a:extLst>
              </p:cNvPr>
              <p:cNvSpPr/>
              <p:nvPr/>
            </p:nvSpPr>
            <p:spPr>
              <a:xfrm>
                <a:off x="4865615" y="3066585"/>
                <a:ext cx="1546337" cy="2453269"/>
              </a:xfrm>
              <a:prstGeom prst="cube">
                <a:avLst/>
              </a:prstGeom>
              <a:grp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1050" dirty="0">
                    <a:solidFill>
                      <a:schemeClr val="bg1"/>
                    </a:solidFill>
                    <a:latin typeface="Gill Sans MT" panose="020B0502020104020203" pitchFamily="34" charset="77"/>
                  </a:rPr>
                  <a:t>Host</a:t>
                </a:r>
                <a:endParaRPr lang="en-US" sz="1100" dirty="0">
                  <a:solidFill>
                    <a:schemeClr val="bg1"/>
                  </a:solidFill>
                  <a:latin typeface="Gill Sans MT" panose="020B0502020104020203" pitchFamily="34" charset="77"/>
                </a:endParaRPr>
              </a:p>
            </p:txBody>
          </p:sp>
          <p:sp>
            <p:nvSpPr>
              <p:cNvPr id="63" name="Rectangle 62">
                <a:extLst>
                  <a:ext uri="{FF2B5EF4-FFF2-40B4-BE49-F238E27FC236}">
                    <a16:creationId xmlns:a16="http://schemas.microsoft.com/office/drawing/2014/main" id="{0CDC5B33-0C4B-FD27-110C-E21C6C9CF84E}"/>
                  </a:ext>
                </a:extLst>
              </p:cNvPr>
              <p:cNvSpPr/>
              <p:nvPr/>
            </p:nvSpPr>
            <p:spPr>
              <a:xfrm>
                <a:off x="4964703" y="3619948"/>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600" dirty="0">
                  <a:solidFill>
                    <a:schemeClr val="bg1"/>
                  </a:solidFill>
                </a:endParaRPr>
              </a:p>
            </p:txBody>
          </p:sp>
          <p:sp>
            <p:nvSpPr>
              <p:cNvPr id="64" name="Rectangle 63">
                <a:extLst>
                  <a:ext uri="{FF2B5EF4-FFF2-40B4-BE49-F238E27FC236}">
                    <a16:creationId xmlns:a16="http://schemas.microsoft.com/office/drawing/2014/main" id="{D06E1638-2AE1-4FDC-9FA2-B00B4579EAAA}"/>
                  </a:ext>
                </a:extLst>
              </p:cNvPr>
              <p:cNvSpPr/>
              <p:nvPr/>
            </p:nvSpPr>
            <p:spPr>
              <a:xfrm>
                <a:off x="5509565" y="3619947"/>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600" dirty="0">
                  <a:solidFill>
                    <a:schemeClr val="bg1"/>
                  </a:solidFill>
                </a:endParaRPr>
              </a:p>
            </p:txBody>
          </p:sp>
          <p:sp>
            <p:nvSpPr>
              <p:cNvPr id="65" name="Rectangle 64">
                <a:extLst>
                  <a:ext uri="{FF2B5EF4-FFF2-40B4-BE49-F238E27FC236}">
                    <a16:creationId xmlns:a16="http://schemas.microsoft.com/office/drawing/2014/main" id="{9B1B8100-605E-2CFB-E46C-41132374A3B3}"/>
                  </a:ext>
                </a:extLst>
              </p:cNvPr>
              <p:cNvSpPr/>
              <p:nvPr/>
            </p:nvSpPr>
            <p:spPr>
              <a:xfrm>
                <a:off x="4950415" y="4946100"/>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600" dirty="0">
                  <a:solidFill>
                    <a:schemeClr val="bg1"/>
                  </a:solidFill>
                </a:endParaRPr>
              </a:p>
            </p:txBody>
          </p:sp>
          <p:sp>
            <p:nvSpPr>
              <p:cNvPr id="66" name="Rectangle 65">
                <a:extLst>
                  <a:ext uri="{FF2B5EF4-FFF2-40B4-BE49-F238E27FC236}">
                    <a16:creationId xmlns:a16="http://schemas.microsoft.com/office/drawing/2014/main" id="{FE822E4E-056D-7E3D-78C6-A8AE3443DCC6}"/>
                  </a:ext>
                </a:extLst>
              </p:cNvPr>
              <p:cNvSpPr/>
              <p:nvPr/>
            </p:nvSpPr>
            <p:spPr>
              <a:xfrm>
                <a:off x="5495277" y="4946099"/>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600" dirty="0">
                  <a:solidFill>
                    <a:schemeClr val="bg1"/>
                  </a:solidFill>
                </a:endParaRPr>
              </a:p>
            </p:txBody>
          </p:sp>
          <p:sp>
            <p:nvSpPr>
              <p:cNvPr id="67" name="Rectangle 66">
                <a:extLst>
                  <a:ext uri="{FF2B5EF4-FFF2-40B4-BE49-F238E27FC236}">
                    <a16:creationId xmlns:a16="http://schemas.microsoft.com/office/drawing/2014/main" id="{D359B2FA-5FC4-3557-E0D3-59E516D117D5}"/>
                  </a:ext>
                </a:extLst>
              </p:cNvPr>
              <p:cNvSpPr/>
              <p:nvPr/>
            </p:nvSpPr>
            <p:spPr>
              <a:xfrm>
                <a:off x="4950415" y="5108115"/>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600" dirty="0">
                  <a:solidFill>
                    <a:schemeClr val="bg1"/>
                  </a:solidFill>
                </a:endParaRPr>
              </a:p>
            </p:txBody>
          </p:sp>
          <p:sp>
            <p:nvSpPr>
              <p:cNvPr id="68" name="Rectangle 67">
                <a:extLst>
                  <a:ext uri="{FF2B5EF4-FFF2-40B4-BE49-F238E27FC236}">
                    <a16:creationId xmlns:a16="http://schemas.microsoft.com/office/drawing/2014/main" id="{0B6A5D6F-1F00-560A-CDB4-4756DDBBEF27}"/>
                  </a:ext>
                </a:extLst>
              </p:cNvPr>
              <p:cNvSpPr/>
              <p:nvPr/>
            </p:nvSpPr>
            <p:spPr>
              <a:xfrm>
                <a:off x="5495277" y="5108114"/>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600" dirty="0">
                  <a:solidFill>
                    <a:schemeClr val="bg1"/>
                  </a:solidFill>
                </a:endParaRPr>
              </a:p>
            </p:txBody>
          </p:sp>
        </p:grpSp>
        <p:sp>
          <p:nvSpPr>
            <p:cNvPr id="31" name="Cube 30">
              <a:extLst>
                <a:ext uri="{FF2B5EF4-FFF2-40B4-BE49-F238E27FC236}">
                  <a16:creationId xmlns:a16="http://schemas.microsoft.com/office/drawing/2014/main" id="{F81BE78B-E428-503D-739B-220B50EA648C}"/>
                </a:ext>
              </a:extLst>
            </p:cNvPr>
            <p:cNvSpPr/>
            <p:nvPr/>
          </p:nvSpPr>
          <p:spPr>
            <a:xfrm>
              <a:off x="7457324" y="4958070"/>
              <a:ext cx="339471" cy="226995"/>
            </a:xfrm>
            <a:prstGeom prst="cube">
              <a:avLst/>
            </a:prstGeom>
            <a:solidFill>
              <a:schemeClr val="tx1">
                <a:lumMod val="50000"/>
                <a:lumOff val="50000"/>
              </a:schemeClr>
            </a:solid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500" dirty="0">
                  <a:solidFill>
                    <a:schemeClr val="bg1"/>
                  </a:solidFill>
                  <a:latin typeface="Gill Sans MT" panose="020B0502020104020203" pitchFamily="34" charset="77"/>
                </a:rPr>
                <a:t>VM</a:t>
              </a:r>
            </a:p>
          </p:txBody>
        </p:sp>
        <p:sp>
          <p:nvSpPr>
            <p:cNvPr id="32" name="Cube 31">
              <a:extLst>
                <a:ext uri="{FF2B5EF4-FFF2-40B4-BE49-F238E27FC236}">
                  <a16:creationId xmlns:a16="http://schemas.microsoft.com/office/drawing/2014/main" id="{2C69578D-E0ED-9226-7959-CC91B93F8227}"/>
                </a:ext>
              </a:extLst>
            </p:cNvPr>
            <p:cNvSpPr/>
            <p:nvPr/>
          </p:nvSpPr>
          <p:spPr>
            <a:xfrm>
              <a:off x="7818755" y="4961395"/>
              <a:ext cx="339471" cy="226995"/>
            </a:xfrm>
            <a:prstGeom prst="cube">
              <a:avLst/>
            </a:prstGeom>
            <a:solidFill>
              <a:schemeClr val="tx1">
                <a:lumMod val="50000"/>
                <a:lumOff val="50000"/>
              </a:schemeClr>
            </a:solid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500" dirty="0">
                  <a:solidFill>
                    <a:schemeClr val="bg1"/>
                  </a:solidFill>
                  <a:latin typeface="Gill Sans MT" panose="020B0502020104020203" pitchFamily="34" charset="77"/>
                </a:rPr>
                <a:t>VM</a:t>
              </a:r>
            </a:p>
          </p:txBody>
        </p:sp>
        <p:sp>
          <p:nvSpPr>
            <p:cNvPr id="33" name="Cube 32">
              <a:extLst>
                <a:ext uri="{FF2B5EF4-FFF2-40B4-BE49-F238E27FC236}">
                  <a16:creationId xmlns:a16="http://schemas.microsoft.com/office/drawing/2014/main" id="{44323E12-0C5C-A872-C0DF-E00AC3932AB3}"/>
                </a:ext>
              </a:extLst>
            </p:cNvPr>
            <p:cNvSpPr/>
            <p:nvPr/>
          </p:nvSpPr>
          <p:spPr>
            <a:xfrm>
              <a:off x="8193536" y="4958070"/>
              <a:ext cx="339471" cy="226995"/>
            </a:xfrm>
            <a:prstGeom prst="cube">
              <a:avLst/>
            </a:prstGeom>
            <a:solidFill>
              <a:schemeClr val="tx1">
                <a:lumMod val="50000"/>
                <a:lumOff val="50000"/>
              </a:schemeClr>
            </a:solid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500" dirty="0">
                  <a:solidFill>
                    <a:schemeClr val="bg1"/>
                  </a:solidFill>
                  <a:latin typeface="Gill Sans MT" panose="020B0502020104020203" pitchFamily="34" charset="77"/>
                </a:rPr>
                <a:t>VM</a:t>
              </a:r>
            </a:p>
          </p:txBody>
        </p:sp>
        <p:sp>
          <p:nvSpPr>
            <p:cNvPr id="34" name="Cube 33">
              <a:extLst>
                <a:ext uri="{FF2B5EF4-FFF2-40B4-BE49-F238E27FC236}">
                  <a16:creationId xmlns:a16="http://schemas.microsoft.com/office/drawing/2014/main" id="{06D519C3-5DA2-35B7-4FFA-19F4805F89EA}"/>
                </a:ext>
              </a:extLst>
            </p:cNvPr>
            <p:cNvSpPr/>
            <p:nvPr/>
          </p:nvSpPr>
          <p:spPr>
            <a:xfrm>
              <a:off x="7406559" y="5217154"/>
              <a:ext cx="339471" cy="136198"/>
            </a:xfrm>
            <a:prstGeom prst="cube">
              <a:avLst/>
            </a:prstGeom>
            <a:solidFill>
              <a:schemeClr val="tx2">
                <a:lumMod val="50000"/>
              </a:schemeClr>
            </a:solidFill>
            <a:ln w="25400">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300" dirty="0">
                  <a:solidFill>
                    <a:schemeClr val="bg1"/>
                  </a:solidFill>
                  <a:latin typeface="Gill Sans MT" panose="020B0502020104020203" pitchFamily="34" charset="77"/>
                </a:rPr>
                <a:t>vNIC</a:t>
              </a:r>
            </a:p>
          </p:txBody>
        </p:sp>
        <p:sp>
          <p:nvSpPr>
            <p:cNvPr id="35" name="Cube 34">
              <a:extLst>
                <a:ext uri="{FF2B5EF4-FFF2-40B4-BE49-F238E27FC236}">
                  <a16:creationId xmlns:a16="http://schemas.microsoft.com/office/drawing/2014/main" id="{AF2E59EC-2A2B-E637-9167-B3CFF87B9571}"/>
                </a:ext>
              </a:extLst>
            </p:cNvPr>
            <p:cNvSpPr/>
            <p:nvPr/>
          </p:nvSpPr>
          <p:spPr>
            <a:xfrm>
              <a:off x="7790901" y="5217154"/>
              <a:ext cx="339471" cy="136198"/>
            </a:xfrm>
            <a:prstGeom prst="cube">
              <a:avLst/>
            </a:prstGeom>
            <a:solidFill>
              <a:schemeClr val="tx2">
                <a:lumMod val="50000"/>
              </a:schemeClr>
            </a:solidFill>
            <a:ln w="25400">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300" dirty="0">
                  <a:solidFill>
                    <a:schemeClr val="bg1"/>
                  </a:solidFill>
                  <a:latin typeface="Gill Sans MT" panose="020B0502020104020203" pitchFamily="34" charset="77"/>
                </a:rPr>
                <a:t>vNIC</a:t>
              </a:r>
            </a:p>
          </p:txBody>
        </p:sp>
        <p:sp>
          <p:nvSpPr>
            <p:cNvPr id="36" name="Cube 35">
              <a:extLst>
                <a:ext uri="{FF2B5EF4-FFF2-40B4-BE49-F238E27FC236}">
                  <a16:creationId xmlns:a16="http://schemas.microsoft.com/office/drawing/2014/main" id="{A5DFC697-2409-A0D0-7B8D-E76940218EE7}"/>
                </a:ext>
              </a:extLst>
            </p:cNvPr>
            <p:cNvSpPr/>
            <p:nvPr/>
          </p:nvSpPr>
          <p:spPr>
            <a:xfrm>
              <a:off x="8175936" y="5219559"/>
              <a:ext cx="339471" cy="136198"/>
            </a:xfrm>
            <a:prstGeom prst="cube">
              <a:avLst/>
            </a:prstGeom>
            <a:solidFill>
              <a:schemeClr val="tx2">
                <a:lumMod val="50000"/>
              </a:schemeClr>
            </a:solidFill>
            <a:ln w="25400">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300" dirty="0">
                  <a:solidFill>
                    <a:schemeClr val="bg1"/>
                  </a:solidFill>
                  <a:latin typeface="Gill Sans MT" panose="020B0502020104020203" pitchFamily="34" charset="77"/>
                </a:rPr>
                <a:t>vNIC</a:t>
              </a:r>
            </a:p>
          </p:txBody>
        </p:sp>
        <p:grpSp>
          <p:nvGrpSpPr>
            <p:cNvPr id="37" name="Group 36">
              <a:extLst>
                <a:ext uri="{FF2B5EF4-FFF2-40B4-BE49-F238E27FC236}">
                  <a16:creationId xmlns:a16="http://schemas.microsoft.com/office/drawing/2014/main" id="{3079218B-A078-DAA3-68BC-6D739CEF3035}"/>
                </a:ext>
              </a:extLst>
            </p:cNvPr>
            <p:cNvGrpSpPr/>
            <p:nvPr/>
          </p:nvGrpSpPr>
          <p:grpSpPr>
            <a:xfrm>
              <a:off x="9072441" y="5217154"/>
              <a:ext cx="820111" cy="1218025"/>
              <a:chOff x="4865614" y="3066585"/>
              <a:chExt cx="1546337" cy="2453269"/>
            </a:xfrm>
            <a:solidFill>
              <a:schemeClr val="tx1">
                <a:lumMod val="65000"/>
                <a:lumOff val="35000"/>
              </a:schemeClr>
            </a:solidFill>
          </p:grpSpPr>
          <p:sp>
            <p:nvSpPr>
              <p:cNvPr id="55" name="Cube 54">
                <a:extLst>
                  <a:ext uri="{FF2B5EF4-FFF2-40B4-BE49-F238E27FC236}">
                    <a16:creationId xmlns:a16="http://schemas.microsoft.com/office/drawing/2014/main" id="{3EAEB7D5-C1DE-F829-E025-8A17575A68FE}"/>
                  </a:ext>
                </a:extLst>
              </p:cNvPr>
              <p:cNvSpPr/>
              <p:nvPr/>
            </p:nvSpPr>
            <p:spPr>
              <a:xfrm>
                <a:off x="4865614" y="3066585"/>
                <a:ext cx="1546337" cy="2453269"/>
              </a:xfrm>
              <a:prstGeom prst="cube">
                <a:avLst/>
              </a:prstGeom>
              <a:grp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1050" dirty="0">
                    <a:solidFill>
                      <a:schemeClr val="bg1"/>
                    </a:solidFill>
                    <a:latin typeface="Gill Sans MT" panose="020B0502020104020203" pitchFamily="34" charset="77"/>
                  </a:rPr>
                  <a:t>Host</a:t>
                </a:r>
                <a:endParaRPr lang="en-US" sz="1100" dirty="0">
                  <a:solidFill>
                    <a:schemeClr val="bg1"/>
                  </a:solidFill>
                  <a:latin typeface="Gill Sans MT" panose="020B0502020104020203" pitchFamily="34" charset="77"/>
                </a:endParaRPr>
              </a:p>
            </p:txBody>
          </p:sp>
          <p:sp>
            <p:nvSpPr>
              <p:cNvPr id="56" name="Rectangle 55">
                <a:extLst>
                  <a:ext uri="{FF2B5EF4-FFF2-40B4-BE49-F238E27FC236}">
                    <a16:creationId xmlns:a16="http://schemas.microsoft.com/office/drawing/2014/main" id="{7BB8A377-FB92-834B-279D-C2671D740589}"/>
                  </a:ext>
                </a:extLst>
              </p:cNvPr>
              <p:cNvSpPr/>
              <p:nvPr/>
            </p:nvSpPr>
            <p:spPr>
              <a:xfrm>
                <a:off x="4964703" y="3619948"/>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600" dirty="0">
                  <a:solidFill>
                    <a:schemeClr val="bg1"/>
                  </a:solidFill>
                </a:endParaRPr>
              </a:p>
            </p:txBody>
          </p:sp>
          <p:sp>
            <p:nvSpPr>
              <p:cNvPr id="57" name="Rectangle 56">
                <a:extLst>
                  <a:ext uri="{FF2B5EF4-FFF2-40B4-BE49-F238E27FC236}">
                    <a16:creationId xmlns:a16="http://schemas.microsoft.com/office/drawing/2014/main" id="{145A958A-10B8-156F-C999-67F438D77809}"/>
                  </a:ext>
                </a:extLst>
              </p:cNvPr>
              <p:cNvSpPr/>
              <p:nvPr/>
            </p:nvSpPr>
            <p:spPr>
              <a:xfrm>
                <a:off x="5509565" y="3619947"/>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600" dirty="0">
                  <a:solidFill>
                    <a:schemeClr val="bg1"/>
                  </a:solidFill>
                </a:endParaRPr>
              </a:p>
            </p:txBody>
          </p:sp>
          <p:sp>
            <p:nvSpPr>
              <p:cNvPr id="58" name="Rectangle 57">
                <a:extLst>
                  <a:ext uri="{FF2B5EF4-FFF2-40B4-BE49-F238E27FC236}">
                    <a16:creationId xmlns:a16="http://schemas.microsoft.com/office/drawing/2014/main" id="{F129B98D-A4DB-7CB4-A975-1489DD2357B7}"/>
                  </a:ext>
                </a:extLst>
              </p:cNvPr>
              <p:cNvSpPr/>
              <p:nvPr/>
            </p:nvSpPr>
            <p:spPr>
              <a:xfrm>
                <a:off x="4950415" y="4946100"/>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600" dirty="0">
                  <a:solidFill>
                    <a:schemeClr val="bg1"/>
                  </a:solidFill>
                </a:endParaRPr>
              </a:p>
            </p:txBody>
          </p:sp>
          <p:sp>
            <p:nvSpPr>
              <p:cNvPr id="59" name="Rectangle 58">
                <a:extLst>
                  <a:ext uri="{FF2B5EF4-FFF2-40B4-BE49-F238E27FC236}">
                    <a16:creationId xmlns:a16="http://schemas.microsoft.com/office/drawing/2014/main" id="{3272A829-9EDA-2247-22B5-DAADE6D09BCC}"/>
                  </a:ext>
                </a:extLst>
              </p:cNvPr>
              <p:cNvSpPr/>
              <p:nvPr/>
            </p:nvSpPr>
            <p:spPr>
              <a:xfrm>
                <a:off x="5495277" y="4946099"/>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600" dirty="0">
                  <a:solidFill>
                    <a:schemeClr val="bg1"/>
                  </a:solidFill>
                </a:endParaRPr>
              </a:p>
            </p:txBody>
          </p:sp>
          <p:sp>
            <p:nvSpPr>
              <p:cNvPr id="60" name="Rectangle 59">
                <a:extLst>
                  <a:ext uri="{FF2B5EF4-FFF2-40B4-BE49-F238E27FC236}">
                    <a16:creationId xmlns:a16="http://schemas.microsoft.com/office/drawing/2014/main" id="{710E8F33-0306-132E-24AF-6901570A0C76}"/>
                  </a:ext>
                </a:extLst>
              </p:cNvPr>
              <p:cNvSpPr/>
              <p:nvPr/>
            </p:nvSpPr>
            <p:spPr>
              <a:xfrm>
                <a:off x="4950415" y="5108115"/>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600" dirty="0">
                  <a:solidFill>
                    <a:schemeClr val="bg1"/>
                  </a:solidFill>
                </a:endParaRPr>
              </a:p>
            </p:txBody>
          </p:sp>
          <p:sp>
            <p:nvSpPr>
              <p:cNvPr id="61" name="Rectangle 60">
                <a:extLst>
                  <a:ext uri="{FF2B5EF4-FFF2-40B4-BE49-F238E27FC236}">
                    <a16:creationId xmlns:a16="http://schemas.microsoft.com/office/drawing/2014/main" id="{8D799C4C-AA2B-22F5-69BB-71E4E3B38576}"/>
                  </a:ext>
                </a:extLst>
              </p:cNvPr>
              <p:cNvSpPr/>
              <p:nvPr/>
            </p:nvSpPr>
            <p:spPr>
              <a:xfrm>
                <a:off x="5495277" y="5108114"/>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600" dirty="0">
                  <a:solidFill>
                    <a:schemeClr val="bg1"/>
                  </a:solidFill>
                </a:endParaRPr>
              </a:p>
            </p:txBody>
          </p:sp>
        </p:grpSp>
        <p:sp>
          <p:nvSpPr>
            <p:cNvPr id="38" name="Cube 37">
              <a:extLst>
                <a:ext uri="{FF2B5EF4-FFF2-40B4-BE49-F238E27FC236}">
                  <a16:creationId xmlns:a16="http://schemas.microsoft.com/office/drawing/2014/main" id="{910BD331-9395-FD49-40A9-6DF6EE36CF97}"/>
                </a:ext>
              </a:extLst>
            </p:cNvPr>
            <p:cNvSpPr/>
            <p:nvPr/>
          </p:nvSpPr>
          <p:spPr>
            <a:xfrm>
              <a:off x="8959398" y="4958070"/>
              <a:ext cx="339471" cy="226995"/>
            </a:xfrm>
            <a:prstGeom prst="cube">
              <a:avLst/>
            </a:prstGeom>
            <a:solidFill>
              <a:schemeClr val="tx1">
                <a:lumMod val="50000"/>
                <a:lumOff val="50000"/>
              </a:schemeClr>
            </a:solid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500" dirty="0">
                  <a:solidFill>
                    <a:schemeClr val="bg1"/>
                  </a:solidFill>
                  <a:latin typeface="Gill Sans MT" panose="020B0502020104020203" pitchFamily="34" charset="77"/>
                </a:rPr>
                <a:t>VM</a:t>
              </a:r>
            </a:p>
          </p:txBody>
        </p:sp>
        <p:sp>
          <p:nvSpPr>
            <p:cNvPr id="39" name="Cube 38">
              <a:extLst>
                <a:ext uri="{FF2B5EF4-FFF2-40B4-BE49-F238E27FC236}">
                  <a16:creationId xmlns:a16="http://schemas.microsoft.com/office/drawing/2014/main" id="{2B357D51-4B8D-C3CC-56E9-6879FC81156B}"/>
                </a:ext>
              </a:extLst>
            </p:cNvPr>
            <p:cNvSpPr/>
            <p:nvPr/>
          </p:nvSpPr>
          <p:spPr>
            <a:xfrm>
              <a:off x="9320828" y="4961395"/>
              <a:ext cx="339471" cy="226995"/>
            </a:xfrm>
            <a:prstGeom prst="cube">
              <a:avLst/>
            </a:prstGeom>
            <a:solidFill>
              <a:schemeClr val="tx1">
                <a:lumMod val="50000"/>
                <a:lumOff val="50000"/>
              </a:schemeClr>
            </a:solid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500" dirty="0">
                  <a:solidFill>
                    <a:schemeClr val="bg1"/>
                  </a:solidFill>
                  <a:latin typeface="Gill Sans MT" panose="020B0502020104020203" pitchFamily="34" charset="77"/>
                </a:rPr>
                <a:t>VM</a:t>
              </a:r>
            </a:p>
          </p:txBody>
        </p:sp>
        <p:sp>
          <p:nvSpPr>
            <p:cNvPr id="40" name="Cube 39">
              <a:extLst>
                <a:ext uri="{FF2B5EF4-FFF2-40B4-BE49-F238E27FC236}">
                  <a16:creationId xmlns:a16="http://schemas.microsoft.com/office/drawing/2014/main" id="{D877013B-B588-DD31-3218-67D0596EB6BF}"/>
                </a:ext>
              </a:extLst>
            </p:cNvPr>
            <p:cNvSpPr/>
            <p:nvPr/>
          </p:nvSpPr>
          <p:spPr>
            <a:xfrm>
              <a:off x="9695610" y="4958070"/>
              <a:ext cx="339471" cy="226995"/>
            </a:xfrm>
            <a:prstGeom prst="cube">
              <a:avLst/>
            </a:prstGeom>
            <a:solidFill>
              <a:schemeClr val="tx1">
                <a:lumMod val="50000"/>
                <a:lumOff val="50000"/>
              </a:schemeClr>
            </a:solid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500" dirty="0">
                  <a:solidFill>
                    <a:schemeClr val="bg1"/>
                  </a:solidFill>
                  <a:latin typeface="Gill Sans MT" panose="020B0502020104020203" pitchFamily="34" charset="77"/>
                </a:rPr>
                <a:t>VM</a:t>
              </a:r>
            </a:p>
          </p:txBody>
        </p:sp>
        <p:sp>
          <p:nvSpPr>
            <p:cNvPr id="41" name="Cube 40">
              <a:extLst>
                <a:ext uri="{FF2B5EF4-FFF2-40B4-BE49-F238E27FC236}">
                  <a16:creationId xmlns:a16="http://schemas.microsoft.com/office/drawing/2014/main" id="{4E4E67C6-FD58-5317-1F3D-3C5B4D7B09AD}"/>
                </a:ext>
              </a:extLst>
            </p:cNvPr>
            <p:cNvSpPr/>
            <p:nvPr/>
          </p:nvSpPr>
          <p:spPr>
            <a:xfrm>
              <a:off x="8908633" y="5217154"/>
              <a:ext cx="339471" cy="136198"/>
            </a:xfrm>
            <a:prstGeom prst="cube">
              <a:avLst/>
            </a:prstGeom>
            <a:solidFill>
              <a:schemeClr val="tx2">
                <a:lumMod val="50000"/>
              </a:schemeClr>
            </a:solidFill>
            <a:ln w="25400">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300" dirty="0">
                  <a:solidFill>
                    <a:schemeClr val="bg1"/>
                  </a:solidFill>
                  <a:latin typeface="Gill Sans MT" panose="020B0502020104020203" pitchFamily="34" charset="77"/>
                </a:rPr>
                <a:t>vNIC</a:t>
              </a:r>
            </a:p>
          </p:txBody>
        </p:sp>
        <p:sp>
          <p:nvSpPr>
            <p:cNvPr id="42" name="Cube 41">
              <a:extLst>
                <a:ext uri="{FF2B5EF4-FFF2-40B4-BE49-F238E27FC236}">
                  <a16:creationId xmlns:a16="http://schemas.microsoft.com/office/drawing/2014/main" id="{CE5CD7C6-BF6F-5479-50D3-0D832B252201}"/>
                </a:ext>
              </a:extLst>
            </p:cNvPr>
            <p:cNvSpPr/>
            <p:nvPr/>
          </p:nvSpPr>
          <p:spPr>
            <a:xfrm>
              <a:off x="9292974" y="5217154"/>
              <a:ext cx="339471" cy="136198"/>
            </a:xfrm>
            <a:prstGeom prst="cube">
              <a:avLst/>
            </a:prstGeom>
            <a:solidFill>
              <a:schemeClr val="tx2">
                <a:lumMod val="50000"/>
              </a:schemeClr>
            </a:solidFill>
            <a:ln w="25400">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300" dirty="0">
                  <a:solidFill>
                    <a:schemeClr val="bg1"/>
                  </a:solidFill>
                  <a:latin typeface="Gill Sans MT" panose="020B0502020104020203" pitchFamily="34" charset="77"/>
                </a:rPr>
                <a:t>vNIC</a:t>
              </a:r>
            </a:p>
          </p:txBody>
        </p:sp>
        <p:sp>
          <p:nvSpPr>
            <p:cNvPr id="43" name="Cube 42">
              <a:extLst>
                <a:ext uri="{FF2B5EF4-FFF2-40B4-BE49-F238E27FC236}">
                  <a16:creationId xmlns:a16="http://schemas.microsoft.com/office/drawing/2014/main" id="{028A7FAD-6EC3-31F1-F643-3542A3718487}"/>
                </a:ext>
              </a:extLst>
            </p:cNvPr>
            <p:cNvSpPr/>
            <p:nvPr/>
          </p:nvSpPr>
          <p:spPr>
            <a:xfrm>
              <a:off x="9678010" y="5219559"/>
              <a:ext cx="339471" cy="136198"/>
            </a:xfrm>
            <a:prstGeom prst="cube">
              <a:avLst/>
            </a:prstGeom>
            <a:solidFill>
              <a:schemeClr val="tx2">
                <a:lumMod val="50000"/>
              </a:schemeClr>
            </a:solidFill>
            <a:ln w="25400">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300" dirty="0">
                  <a:solidFill>
                    <a:schemeClr val="bg1"/>
                  </a:solidFill>
                  <a:latin typeface="Gill Sans MT" panose="020B0502020104020203" pitchFamily="34" charset="77"/>
                </a:rPr>
                <a:t>vNIC</a:t>
              </a:r>
            </a:p>
          </p:txBody>
        </p:sp>
        <p:sp>
          <p:nvSpPr>
            <p:cNvPr id="44" name="Freeform 43">
              <a:extLst>
                <a:ext uri="{FF2B5EF4-FFF2-40B4-BE49-F238E27FC236}">
                  <a16:creationId xmlns:a16="http://schemas.microsoft.com/office/drawing/2014/main" id="{A064BC49-77FA-6BA6-8F1F-A4CA0A6AAD51}"/>
                </a:ext>
              </a:extLst>
            </p:cNvPr>
            <p:cNvSpPr/>
            <p:nvPr/>
          </p:nvSpPr>
          <p:spPr>
            <a:xfrm>
              <a:off x="2364606" y="4047284"/>
              <a:ext cx="2979959" cy="934263"/>
            </a:xfrm>
            <a:custGeom>
              <a:avLst/>
              <a:gdLst>
                <a:gd name="connsiteX0" fmla="*/ 0 w 5242207"/>
                <a:gd name="connsiteY0" fmla="*/ 1318925 h 1376075"/>
                <a:gd name="connsiteX1" fmla="*/ 1985962 w 5242207"/>
                <a:gd name="connsiteY1" fmla="*/ 633125 h 1376075"/>
                <a:gd name="connsiteX2" fmla="*/ 5229225 w 5242207"/>
                <a:gd name="connsiteY2" fmla="*/ 18762 h 1376075"/>
                <a:gd name="connsiteX3" fmla="*/ 3200400 w 5242207"/>
                <a:gd name="connsiteY3" fmla="*/ 1376075 h 1376075"/>
                <a:gd name="connsiteX0" fmla="*/ 0 w 5250265"/>
                <a:gd name="connsiteY0" fmla="*/ 1318925 h 1399749"/>
                <a:gd name="connsiteX1" fmla="*/ 1985962 w 5250265"/>
                <a:gd name="connsiteY1" fmla="*/ 633125 h 1399749"/>
                <a:gd name="connsiteX2" fmla="*/ 5229225 w 5250265"/>
                <a:gd name="connsiteY2" fmla="*/ 18762 h 1399749"/>
                <a:gd name="connsiteX3" fmla="*/ 4107077 w 5250265"/>
                <a:gd name="connsiteY3" fmla="*/ 1399749 h 1399749"/>
                <a:gd name="connsiteX0" fmla="*/ 0 w 5247750"/>
                <a:gd name="connsiteY0" fmla="*/ 1318925 h 1411585"/>
                <a:gd name="connsiteX1" fmla="*/ 1985962 w 5247750"/>
                <a:gd name="connsiteY1" fmla="*/ 633125 h 1411585"/>
                <a:gd name="connsiteX2" fmla="*/ 5229225 w 5247750"/>
                <a:gd name="connsiteY2" fmla="*/ 18762 h 1411585"/>
                <a:gd name="connsiteX3" fmla="*/ 3908741 w 5247750"/>
                <a:gd name="connsiteY3" fmla="*/ 1411585 h 1411585"/>
              </a:gdLst>
              <a:ahLst/>
              <a:cxnLst>
                <a:cxn ang="0">
                  <a:pos x="connsiteX0" y="connsiteY0"/>
                </a:cxn>
                <a:cxn ang="0">
                  <a:pos x="connsiteX1" y="connsiteY1"/>
                </a:cxn>
                <a:cxn ang="0">
                  <a:pos x="connsiteX2" y="connsiteY2"/>
                </a:cxn>
                <a:cxn ang="0">
                  <a:pos x="connsiteX3" y="connsiteY3"/>
                </a:cxn>
              </a:cxnLst>
              <a:rect l="l" t="t" r="r" b="b"/>
              <a:pathLst>
                <a:path w="5247750" h="1411585">
                  <a:moveTo>
                    <a:pt x="0" y="1318925"/>
                  </a:moveTo>
                  <a:cubicBezTo>
                    <a:pt x="557212" y="1084372"/>
                    <a:pt x="1114425" y="849819"/>
                    <a:pt x="1985962" y="633125"/>
                  </a:cubicBezTo>
                  <a:cubicBezTo>
                    <a:pt x="2857500" y="416431"/>
                    <a:pt x="5026819" y="-105063"/>
                    <a:pt x="5229225" y="18762"/>
                  </a:cubicBezTo>
                  <a:cubicBezTo>
                    <a:pt x="5431631" y="142587"/>
                    <a:pt x="3908741" y="1411585"/>
                    <a:pt x="3908741" y="1411585"/>
                  </a:cubicBezTo>
                </a:path>
              </a:pathLst>
            </a:custGeom>
            <a:noFill/>
            <a:ln w="127000">
              <a:solidFill>
                <a:schemeClr val="bg2">
                  <a:lumMod val="75000"/>
                  <a:alpha val="44017"/>
                </a:schemeClr>
              </a:solidFill>
              <a:miter lim="800000"/>
              <a:tailEnd type="triangle" w="sm" len="sm"/>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p>
          </p:txBody>
        </p:sp>
        <p:sp>
          <p:nvSpPr>
            <p:cNvPr id="45" name="Freeform 44">
              <a:extLst>
                <a:ext uri="{FF2B5EF4-FFF2-40B4-BE49-F238E27FC236}">
                  <a16:creationId xmlns:a16="http://schemas.microsoft.com/office/drawing/2014/main" id="{EDF1E11C-9B6A-DC29-CD7D-EDEEDFB51514}"/>
                </a:ext>
              </a:extLst>
            </p:cNvPr>
            <p:cNvSpPr/>
            <p:nvPr/>
          </p:nvSpPr>
          <p:spPr>
            <a:xfrm>
              <a:off x="4774244" y="4127160"/>
              <a:ext cx="3193747" cy="848264"/>
            </a:xfrm>
            <a:custGeom>
              <a:avLst/>
              <a:gdLst>
                <a:gd name="connsiteX0" fmla="*/ 0 w 4427034"/>
                <a:gd name="connsiteY0" fmla="*/ 1204333 h 1204333"/>
                <a:gd name="connsiteX1" fmla="*/ 1873405 w 4427034"/>
                <a:gd name="connsiteY1" fmla="*/ 2 h 1204333"/>
                <a:gd name="connsiteX2" fmla="*/ 4427034 w 4427034"/>
                <a:gd name="connsiteY2" fmla="*/ 1193182 h 1204333"/>
                <a:gd name="connsiteX0" fmla="*/ 0 w 4427034"/>
                <a:gd name="connsiteY0" fmla="*/ 1287572 h 1287572"/>
                <a:gd name="connsiteX1" fmla="*/ 2330605 w 4427034"/>
                <a:gd name="connsiteY1" fmla="*/ 2 h 1287572"/>
                <a:gd name="connsiteX2" fmla="*/ 4427034 w 4427034"/>
                <a:gd name="connsiteY2" fmla="*/ 1276421 h 1287572"/>
              </a:gdLst>
              <a:ahLst/>
              <a:cxnLst>
                <a:cxn ang="0">
                  <a:pos x="connsiteX0" y="connsiteY0"/>
                </a:cxn>
                <a:cxn ang="0">
                  <a:pos x="connsiteX1" y="connsiteY1"/>
                </a:cxn>
                <a:cxn ang="0">
                  <a:pos x="connsiteX2" y="connsiteY2"/>
                </a:cxn>
              </a:cxnLst>
              <a:rect l="l" t="t" r="r" b="b"/>
              <a:pathLst>
                <a:path w="4427034" h="1287572">
                  <a:moveTo>
                    <a:pt x="0" y="1287572"/>
                  </a:moveTo>
                  <a:cubicBezTo>
                    <a:pt x="567783" y="686335"/>
                    <a:pt x="1592766" y="1860"/>
                    <a:pt x="2330605" y="2"/>
                  </a:cubicBezTo>
                  <a:cubicBezTo>
                    <a:pt x="3068444" y="-1857"/>
                    <a:pt x="4427034" y="1276421"/>
                    <a:pt x="4427034" y="1276421"/>
                  </a:cubicBezTo>
                </a:path>
              </a:pathLst>
            </a:custGeom>
            <a:noFill/>
            <a:ln w="127000">
              <a:solidFill>
                <a:schemeClr val="bg2">
                  <a:lumMod val="75000"/>
                  <a:alpha val="44017"/>
                </a:schemeClr>
              </a:solidFill>
              <a:miter lim="800000"/>
              <a:tailEnd type="triangle" w="sm" len="sm"/>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p>
          </p:txBody>
        </p:sp>
        <p:sp>
          <p:nvSpPr>
            <p:cNvPr id="46" name="Freeform 45">
              <a:extLst>
                <a:ext uri="{FF2B5EF4-FFF2-40B4-BE49-F238E27FC236}">
                  <a16:creationId xmlns:a16="http://schemas.microsoft.com/office/drawing/2014/main" id="{0C2A0926-0B2A-0295-A185-319BB9087D08}"/>
                </a:ext>
              </a:extLst>
            </p:cNvPr>
            <p:cNvSpPr/>
            <p:nvPr/>
          </p:nvSpPr>
          <p:spPr>
            <a:xfrm>
              <a:off x="4774243" y="3985712"/>
              <a:ext cx="4639721" cy="928197"/>
            </a:xfrm>
            <a:custGeom>
              <a:avLst/>
              <a:gdLst>
                <a:gd name="connsiteX0" fmla="*/ 0 w 6478858"/>
                <a:gd name="connsiteY0" fmla="*/ 1170947 h 1215552"/>
                <a:gd name="connsiteX1" fmla="*/ 2375210 w 6478858"/>
                <a:gd name="connsiteY1" fmla="*/ 69 h 1215552"/>
                <a:gd name="connsiteX2" fmla="*/ 6478858 w 6478858"/>
                <a:gd name="connsiteY2" fmla="*/ 1215552 h 1215552"/>
              </a:gdLst>
              <a:ahLst/>
              <a:cxnLst>
                <a:cxn ang="0">
                  <a:pos x="connsiteX0" y="connsiteY0"/>
                </a:cxn>
                <a:cxn ang="0">
                  <a:pos x="connsiteX1" y="connsiteY1"/>
                </a:cxn>
                <a:cxn ang="0">
                  <a:pos x="connsiteX2" y="connsiteY2"/>
                </a:cxn>
              </a:cxnLst>
              <a:rect l="l" t="t" r="r" b="b"/>
              <a:pathLst>
                <a:path w="6478858" h="1215552">
                  <a:moveTo>
                    <a:pt x="0" y="1170947"/>
                  </a:moveTo>
                  <a:cubicBezTo>
                    <a:pt x="647700" y="581791"/>
                    <a:pt x="1295400" y="-7365"/>
                    <a:pt x="2375210" y="69"/>
                  </a:cubicBezTo>
                  <a:cubicBezTo>
                    <a:pt x="3455020" y="7503"/>
                    <a:pt x="5794917" y="1011113"/>
                    <a:pt x="6478858" y="1215552"/>
                  </a:cubicBezTo>
                </a:path>
              </a:pathLst>
            </a:custGeom>
            <a:noFill/>
            <a:ln w="127000">
              <a:solidFill>
                <a:schemeClr val="bg2">
                  <a:lumMod val="75000"/>
                  <a:alpha val="44017"/>
                </a:schemeClr>
              </a:solidFill>
              <a:miter lim="800000"/>
              <a:tailEnd type="triangle" w="sm" len="sm"/>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p>
          </p:txBody>
        </p:sp>
        <p:sp>
          <p:nvSpPr>
            <p:cNvPr id="47" name="TextBox 46">
              <a:extLst>
                <a:ext uri="{FF2B5EF4-FFF2-40B4-BE49-F238E27FC236}">
                  <a16:creationId xmlns:a16="http://schemas.microsoft.com/office/drawing/2014/main" id="{BDF84ECB-B22A-AA30-939A-84BDC943EEFC}"/>
                </a:ext>
              </a:extLst>
            </p:cNvPr>
            <p:cNvSpPr txBox="1"/>
            <p:nvPr/>
          </p:nvSpPr>
          <p:spPr>
            <a:xfrm rot="20689034">
              <a:off x="3012089" y="4187322"/>
              <a:ext cx="804352" cy="240115"/>
            </a:xfrm>
            <a:prstGeom prst="rect">
              <a:avLst/>
            </a:prstGeom>
          </p:spPr>
          <p:txBody>
            <a:bodyPr wrap="none" lIns="0" tIns="0" rIns="0" bIns="0" rtlCol="0">
              <a:spAutoFit/>
            </a:bodyPr>
            <a:lstStyle/>
            <a:p>
              <a:pPr algn="l">
                <a:spcAft>
                  <a:spcPts val="600"/>
                </a:spcAft>
              </a:pPr>
              <a:r>
                <a:rPr lang="en-US" sz="1000" dirty="0">
                  <a:latin typeface="Gill Sans MT" panose="020B0502020104020203" pitchFamily="34" charset="77"/>
                </a:rPr>
                <a:t>Flow 1</a:t>
              </a:r>
            </a:p>
          </p:txBody>
        </p:sp>
        <p:sp>
          <p:nvSpPr>
            <p:cNvPr id="48" name="TextBox 47">
              <a:extLst>
                <a:ext uri="{FF2B5EF4-FFF2-40B4-BE49-F238E27FC236}">
                  <a16:creationId xmlns:a16="http://schemas.microsoft.com/office/drawing/2014/main" id="{FDA44D5C-B72A-5359-EFA4-DCA21A326166}"/>
                </a:ext>
              </a:extLst>
            </p:cNvPr>
            <p:cNvSpPr txBox="1"/>
            <p:nvPr/>
          </p:nvSpPr>
          <p:spPr>
            <a:xfrm rot="1960697">
              <a:off x="6830452" y="4509676"/>
              <a:ext cx="804352" cy="240115"/>
            </a:xfrm>
            <a:prstGeom prst="rect">
              <a:avLst/>
            </a:prstGeom>
          </p:spPr>
          <p:txBody>
            <a:bodyPr wrap="none" lIns="0" tIns="0" rIns="0" bIns="0" rtlCol="0">
              <a:spAutoFit/>
            </a:bodyPr>
            <a:lstStyle/>
            <a:p>
              <a:pPr algn="l">
                <a:spcAft>
                  <a:spcPts val="600"/>
                </a:spcAft>
              </a:pPr>
              <a:r>
                <a:rPr lang="en-US" sz="1000" dirty="0">
                  <a:latin typeface="Gill Sans MT" panose="020B0502020104020203" pitchFamily="34" charset="77"/>
                </a:rPr>
                <a:t>Flow 2</a:t>
              </a:r>
            </a:p>
          </p:txBody>
        </p:sp>
        <p:sp>
          <p:nvSpPr>
            <p:cNvPr id="49" name="TextBox 48">
              <a:extLst>
                <a:ext uri="{FF2B5EF4-FFF2-40B4-BE49-F238E27FC236}">
                  <a16:creationId xmlns:a16="http://schemas.microsoft.com/office/drawing/2014/main" id="{1037977B-8715-19FF-9E91-1344A6E53070}"/>
                </a:ext>
              </a:extLst>
            </p:cNvPr>
            <p:cNvSpPr txBox="1"/>
            <p:nvPr/>
          </p:nvSpPr>
          <p:spPr>
            <a:xfrm rot="1309174">
              <a:off x="7423644" y="4351067"/>
              <a:ext cx="804352" cy="240115"/>
            </a:xfrm>
            <a:prstGeom prst="rect">
              <a:avLst/>
            </a:prstGeom>
          </p:spPr>
          <p:txBody>
            <a:bodyPr wrap="none" lIns="0" tIns="0" rIns="0" bIns="0" rtlCol="0">
              <a:spAutoFit/>
            </a:bodyPr>
            <a:lstStyle/>
            <a:p>
              <a:pPr algn="l">
                <a:spcAft>
                  <a:spcPts val="600"/>
                </a:spcAft>
              </a:pPr>
              <a:r>
                <a:rPr lang="en-US" sz="1000" dirty="0">
                  <a:latin typeface="Gill Sans MT" panose="020B0502020104020203" pitchFamily="34" charset="77"/>
                </a:rPr>
                <a:t>Flow 3</a:t>
              </a:r>
            </a:p>
          </p:txBody>
        </p:sp>
        <p:cxnSp>
          <p:nvCxnSpPr>
            <p:cNvPr id="50" name="Straight Connector 49">
              <a:extLst>
                <a:ext uri="{FF2B5EF4-FFF2-40B4-BE49-F238E27FC236}">
                  <a16:creationId xmlns:a16="http://schemas.microsoft.com/office/drawing/2014/main" id="{11411E89-F59D-54AB-5626-D6D6DEDD7B39}"/>
                </a:ext>
              </a:extLst>
            </p:cNvPr>
            <p:cNvCxnSpPr>
              <a:cxnSpLocks/>
            </p:cNvCxnSpPr>
            <p:nvPr/>
          </p:nvCxnSpPr>
          <p:spPr bwMode="gray">
            <a:xfrm>
              <a:off x="5287152" y="3536438"/>
              <a:ext cx="337010" cy="214631"/>
            </a:xfrm>
            <a:prstGeom prst="line">
              <a:avLst/>
            </a:prstGeom>
            <a:ln w="12700">
              <a:solidFill>
                <a:srgbClr val="00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4FD40CF6-97D6-1913-2B83-7E94E97A772A}"/>
                </a:ext>
              </a:extLst>
            </p:cNvPr>
            <p:cNvCxnSpPr>
              <a:cxnSpLocks/>
            </p:cNvCxnSpPr>
            <p:nvPr/>
          </p:nvCxnSpPr>
          <p:spPr bwMode="gray">
            <a:xfrm>
              <a:off x="5723819" y="3282048"/>
              <a:ext cx="201294" cy="423211"/>
            </a:xfrm>
            <a:prstGeom prst="line">
              <a:avLst/>
            </a:prstGeom>
            <a:ln w="12700">
              <a:solidFill>
                <a:srgbClr val="00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9DBAEFAA-E55C-FC12-4EAA-0A66ACD6B38E}"/>
                </a:ext>
              </a:extLst>
            </p:cNvPr>
            <p:cNvCxnSpPr>
              <a:cxnSpLocks/>
            </p:cNvCxnSpPr>
            <p:nvPr/>
          </p:nvCxnSpPr>
          <p:spPr bwMode="gray">
            <a:xfrm>
              <a:off x="6332122" y="3140402"/>
              <a:ext cx="0" cy="560093"/>
            </a:xfrm>
            <a:prstGeom prst="line">
              <a:avLst/>
            </a:prstGeom>
            <a:ln w="12700">
              <a:solidFill>
                <a:srgbClr val="00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35E02A64-283B-AFE2-5ED9-0930959273AC}"/>
                </a:ext>
              </a:extLst>
            </p:cNvPr>
            <p:cNvCxnSpPr>
              <a:cxnSpLocks/>
            </p:cNvCxnSpPr>
            <p:nvPr/>
          </p:nvCxnSpPr>
          <p:spPr bwMode="gray">
            <a:xfrm flipH="1">
              <a:off x="6774656" y="3341176"/>
              <a:ext cx="272093" cy="347414"/>
            </a:xfrm>
            <a:prstGeom prst="line">
              <a:avLst/>
            </a:prstGeom>
            <a:ln w="12700">
              <a:solidFill>
                <a:srgbClr val="00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63BF0A24-B9C5-1CDF-5811-79D0AD59C307}"/>
                </a:ext>
              </a:extLst>
            </p:cNvPr>
            <p:cNvCxnSpPr>
              <a:cxnSpLocks/>
            </p:cNvCxnSpPr>
            <p:nvPr/>
          </p:nvCxnSpPr>
          <p:spPr bwMode="gray">
            <a:xfrm flipH="1">
              <a:off x="7072639" y="3581436"/>
              <a:ext cx="400488" cy="255561"/>
            </a:xfrm>
            <a:prstGeom prst="line">
              <a:avLst/>
            </a:prstGeom>
            <a:ln w="12700">
              <a:solidFill>
                <a:srgbClr val="000000"/>
              </a:solidFill>
              <a:miter lim="800000"/>
              <a:tailEnd type="none"/>
            </a:ln>
          </p:spPr>
          <p:style>
            <a:lnRef idx="1">
              <a:schemeClr val="accent1"/>
            </a:lnRef>
            <a:fillRef idx="0">
              <a:schemeClr val="accent1"/>
            </a:fillRef>
            <a:effectRef idx="0">
              <a:schemeClr val="accent1"/>
            </a:effectRef>
            <a:fontRef idx="minor">
              <a:schemeClr val="tx1"/>
            </a:fontRef>
          </p:style>
        </p:cxnSp>
      </p:grpSp>
      <p:sp>
        <p:nvSpPr>
          <p:cNvPr id="89" name="TextBox 88">
            <a:extLst>
              <a:ext uri="{FF2B5EF4-FFF2-40B4-BE49-F238E27FC236}">
                <a16:creationId xmlns:a16="http://schemas.microsoft.com/office/drawing/2014/main" id="{64AC6D49-617A-77CF-211E-759A4FCDCFEB}"/>
              </a:ext>
            </a:extLst>
          </p:cNvPr>
          <p:cNvSpPr txBox="1"/>
          <p:nvPr/>
        </p:nvSpPr>
        <p:spPr>
          <a:xfrm>
            <a:off x="4206816" y="5604295"/>
            <a:ext cx="3699195" cy="830997"/>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r>
              <a:rPr lang="en-US" sz="2400" dirty="0"/>
              <a:t>Automate troubleshooting  using this telemetry?</a:t>
            </a:r>
          </a:p>
        </p:txBody>
      </p:sp>
      <p:grpSp>
        <p:nvGrpSpPr>
          <p:cNvPr id="90" name="Group 89">
            <a:extLst>
              <a:ext uri="{FF2B5EF4-FFF2-40B4-BE49-F238E27FC236}">
                <a16:creationId xmlns:a16="http://schemas.microsoft.com/office/drawing/2014/main" id="{83D2E755-4436-E271-6D53-EDE06192E202}"/>
              </a:ext>
            </a:extLst>
          </p:cNvPr>
          <p:cNvGrpSpPr/>
          <p:nvPr/>
        </p:nvGrpSpPr>
        <p:grpSpPr>
          <a:xfrm>
            <a:off x="552180" y="4225860"/>
            <a:ext cx="2229484" cy="1582694"/>
            <a:chOff x="8172584" y="2492423"/>
            <a:chExt cx="4032312" cy="2808240"/>
          </a:xfrm>
        </p:grpSpPr>
        <p:pic>
          <p:nvPicPr>
            <p:cNvPr id="91" name="Picture 90">
              <a:extLst>
                <a:ext uri="{FF2B5EF4-FFF2-40B4-BE49-F238E27FC236}">
                  <a16:creationId xmlns:a16="http://schemas.microsoft.com/office/drawing/2014/main" id="{D06CDDA0-2283-E894-293F-DE9560CC0A55}"/>
                </a:ext>
              </a:extLst>
            </p:cNvPr>
            <p:cNvPicPr>
              <a:picLocks noChangeAspect="1"/>
            </p:cNvPicPr>
            <p:nvPr/>
          </p:nvPicPr>
          <p:blipFill>
            <a:blip r:embed="rId3"/>
            <a:stretch>
              <a:fillRect/>
            </a:stretch>
          </p:blipFill>
          <p:spPr>
            <a:xfrm>
              <a:off x="8490620" y="2611225"/>
              <a:ext cx="3714276" cy="2302684"/>
            </a:xfrm>
            <a:prstGeom prst="rect">
              <a:avLst/>
            </a:prstGeom>
          </p:spPr>
        </p:pic>
        <p:sp>
          <p:nvSpPr>
            <p:cNvPr id="92" name="TextBox 91">
              <a:extLst>
                <a:ext uri="{FF2B5EF4-FFF2-40B4-BE49-F238E27FC236}">
                  <a16:creationId xmlns:a16="http://schemas.microsoft.com/office/drawing/2014/main" id="{4A9F296A-3D55-ADA6-0E13-0BA7385530DD}"/>
                </a:ext>
              </a:extLst>
            </p:cNvPr>
            <p:cNvSpPr txBox="1"/>
            <p:nvPr/>
          </p:nvSpPr>
          <p:spPr>
            <a:xfrm>
              <a:off x="9923665" y="4809172"/>
              <a:ext cx="1816865" cy="491491"/>
            </a:xfrm>
            <a:prstGeom prst="rect">
              <a:avLst/>
            </a:prstGeom>
            <a:solidFill>
              <a:schemeClr val="bg1"/>
            </a:solidFill>
          </p:spPr>
          <p:txBody>
            <a:bodyPr wrap="square" rtlCol="0">
              <a:spAutoFit/>
            </a:bodyPr>
            <a:lstStyle/>
            <a:p>
              <a:r>
                <a:rPr lang="en-US" sz="1200" dirty="0"/>
                <a:t>Time</a:t>
              </a:r>
            </a:p>
          </p:txBody>
        </p:sp>
        <p:sp>
          <p:nvSpPr>
            <p:cNvPr id="93" name="TextBox 92">
              <a:extLst>
                <a:ext uri="{FF2B5EF4-FFF2-40B4-BE49-F238E27FC236}">
                  <a16:creationId xmlns:a16="http://schemas.microsoft.com/office/drawing/2014/main" id="{C45E74D0-44DC-1DC3-0AAD-1E2DA2B5C4E9}"/>
                </a:ext>
              </a:extLst>
            </p:cNvPr>
            <p:cNvSpPr txBox="1"/>
            <p:nvPr/>
          </p:nvSpPr>
          <p:spPr>
            <a:xfrm rot="16200000">
              <a:off x="7467701" y="3197306"/>
              <a:ext cx="1910756" cy="500989"/>
            </a:xfrm>
            <a:prstGeom prst="rect">
              <a:avLst/>
            </a:prstGeom>
            <a:solidFill>
              <a:schemeClr val="bg1"/>
            </a:solidFill>
          </p:spPr>
          <p:txBody>
            <a:bodyPr wrap="square" rtlCol="0">
              <a:spAutoFit/>
            </a:bodyPr>
            <a:lstStyle/>
            <a:p>
              <a:r>
                <a:rPr lang="en-US" sz="1200" dirty="0"/>
                <a:t>cpu usage</a:t>
              </a:r>
            </a:p>
          </p:txBody>
        </p:sp>
      </p:grpSp>
      <p:sp>
        <p:nvSpPr>
          <p:cNvPr id="94" name="TextBox 93">
            <a:extLst>
              <a:ext uri="{FF2B5EF4-FFF2-40B4-BE49-F238E27FC236}">
                <a16:creationId xmlns:a16="http://schemas.microsoft.com/office/drawing/2014/main" id="{34C06BD1-8595-6F9C-7BAC-81523BD4196B}"/>
              </a:ext>
            </a:extLst>
          </p:cNvPr>
          <p:cNvSpPr txBox="1"/>
          <p:nvPr/>
        </p:nvSpPr>
        <p:spPr>
          <a:xfrm>
            <a:off x="2726184" y="4409430"/>
            <a:ext cx="2529755" cy="1015663"/>
          </a:xfrm>
          <a:prstGeom prst="rect">
            <a:avLst/>
          </a:prstGeom>
          <a:noFill/>
        </p:spPr>
        <p:txBody>
          <a:bodyPr wrap="square" rtlCol="0">
            <a:spAutoFit/>
          </a:bodyPr>
          <a:lstStyle/>
          <a:p>
            <a:r>
              <a:rPr lang="en-US" sz="2000" dirty="0"/>
              <a:t>Timeseries: each point is an aggregate over a few minutes</a:t>
            </a:r>
          </a:p>
        </p:txBody>
      </p:sp>
      <p:cxnSp>
        <p:nvCxnSpPr>
          <p:cNvPr id="96" name="Straight Arrow Connector 95">
            <a:extLst>
              <a:ext uri="{FF2B5EF4-FFF2-40B4-BE49-F238E27FC236}">
                <a16:creationId xmlns:a16="http://schemas.microsoft.com/office/drawing/2014/main" id="{F4756CA2-C891-8CDE-ED6A-D9BAD8C641FB}"/>
              </a:ext>
            </a:extLst>
          </p:cNvPr>
          <p:cNvCxnSpPr>
            <a:cxnSpLocks/>
          </p:cNvCxnSpPr>
          <p:nvPr/>
        </p:nvCxnSpPr>
        <p:spPr>
          <a:xfrm flipV="1">
            <a:off x="2374577" y="4008474"/>
            <a:ext cx="463965" cy="4694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0" name="TextBox 99">
            <a:extLst>
              <a:ext uri="{FF2B5EF4-FFF2-40B4-BE49-F238E27FC236}">
                <a16:creationId xmlns:a16="http://schemas.microsoft.com/office/drawing/2014/main" id="{5CA13180-8E90-3719-ACA6-1C77E4E6342C}"/>
              </a:ext>
            </a:extLst>
          </p:cNvPr>
          <p:cNvSpPr txBox="1"/>
          <p:nvPr/>
        </p:nvSpPr>
        <p:spPr>
          <a:xfrm>
            <a:off x="6737410" y="4607927"/>
            <a:ext cx="4940265" cy="369332"/>
          </a:xfrm>
          <a:prstGeom prst="rect">
            <a:avLst/>
          </a:prstGeom>
          <a:noFill/>
        </p:spPr>
        <p:txBody>
          <a:bodyPr wrap="square" rtlCol="0">
            <a:spAutoFit/>
          </a:bodyPr>
          <a:lstStyle/>
          <a:p>
            <a:r>
              <a:rPr lang="en-US" dirty="0"/>
              <a:t>Enterprise network,  private/public cloud,  WAN</a:t>
            </a:r>
          </a:p>
        </p:txBody>
      </p:sp>
      <p:sp>
        <p:nvSpPr>
          <p:cNvPr id="103" name="Slide Number Placeholder 102">
            <a:extLst>
              <a:ext uri="{FF2B5EF4-FFF2-40B4-BE49-F238E27FC236}">
                <a16:creationId xmlns:a16="http://schemas.microsoft.com/office/drawing/2014/main" id="{6B81CF96-DC36-0AD9-50D5-94CB67AEDF8C}"/>
              </a:ext>
            </a:extLst>
          </p:cNvPr>
          <p:cNvSpPr>
            <a:spLocks noGrp="1"/>
          </p:cNvSpPr>
          <p:nvPr>
            <p:ph type="sldNum" sz="quarter" idx="12"/>
          </p:nvPr>
        </p:nvSpPr>
        <p:spPr/>
        <p:txBody>
          <a:bodyPr/>
          <a:lstStyle/>
          <a:p>
            <a:fld id="{078ED684-E1A4-0343-8670-8594C227EEC7}" type="slidenum">
              <a:rPr lang="en-US" smtClean="0"/>
              <a:t>14</a:t>
            </a:fld>
            <a:endParaRPr lang="en-US"/>
          </a:p>
        </p:txBody>
      </p:sp>
    </p:spTree>
    <p:extLst>
      <p:ext uri="{BB962C8B-B14F-4D97-AF65-F5344CB8AC3E}">
        <p14:creationId xmlns:p14="http://schemas.microsoft.com/office/powerpoint/2010/main" val="1013023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animBg="1"/>
      <p:bldP spid="9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59DF529B-88E4-B0C8-A68E-CC66BCD2B076}"/>
              </a:ext>
            </a:extLst>
          </p:cNvPr>
          <p:cNvSpPr txBox="1"/>
          <p:nvPr/>
        </p:nvSpPr>
        <p:spPr>
          <a:xfrm>
            <a:off x="7070650" y="5925206"/>
            <a:ext cx="345650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i="1" dirty="0">
                <a:ea typeface="+mn-lt"/>
                <a:cs typeface="+mn-lt"/>
              </a:rPr>
              <a:t>App stopped responding due to high CPU of backend VMs</a:t>
            </a:r>
            <a:endParaRPr lang="en-US" sz="2000" i="1" dirty="0"/>
          </a:p>
        </p:txBody>
      </p:sp>
      <p:cxnSp>
        <p:nvCxnSpPr>
          <p:cNvPr id="209" name="Straight Connector 208">
            <a:extLst>
              <a:ext uri="{FF2B5EF4-FFF2-40B4-BE49-F238E27FC236}">
                <a16:creationId xmlns:a16="http://schemas.microsoft.com/office/drawing/2014/main" id="{16B907EA-2405-9F09-E520-4BD9EBB4B8B6}"/>
              </a:ext>
            </a:extLst>
          </p:cNvPr>
          <p:cNvCxnSpPr>
            <a:cxnSpLocks/>
            <a:stCxn id="5" idx="3"/>
          </p:cNvCxnSpPr>
          <p:nvPr/>
        </p:nvCxnSpPr>
        <p:spPr bwMode="gray">
          <a:xfrm flipV="1">
            <a:off x="3490568" y="3273275"/>
            <a:ext cx="2601887" cy="1654387"/>
          </a:xfrm>
          <a:prstGeom prst="line">
            <a:avLst/>
          </a:prstGeom>
          <a:ln w="12700">
            <a:solidFill>
              <a:srgbClr val="00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12" name="Straight Connector 211">
            <a:extLst>
              <a:ext uri="{FF2B5EF4-FFF2-40B4-BE49-F238E27FC236}">
                <a16:creationId xmlns:a16="http://schemas.microsoft.com/office/drawing/2014/main" id="{C3E49532-F1A4-657E-9B4D-9CEE55869391}"/>
              </a:ext>
            </a:extLst>
          </p:cNvPr>
          <p:cNvCxnSpPr>
            <a:cxnSpLocks/>
            <a:stCxn id="54" idx="3"/>
          </p:cNvCxnSpPr>
          <p:nvPr/>
        </p:nvCxnSpPr>
        <p:spPr bwMode="gray">
          <a:xfrm flipV="1">
            <a:off x="5309358" y="3405382"/>
            <a:ext cx="788186" cy="1522277"/>
          </a:xfrm>
          <a:prstGeom prst="line">
            <a:avLst/>
          </a:prstGeom>
          <a:ln w="12700">
            <a:solidFill>
              <a:srgbClr val="00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815912F5-50AD-7F2E-A112-00027B6C7720}"/>
              </a:ext>
            </a:extLst>
          </p:cNvPr>
          <p:cNvCxnSpPr>
            <a:cxnSpLocks/>
            <a:stCxn id="70" idx="1"/>
          </p:cNvCxnSpPr>
          <p:nvPr/>
        </p:nvCxnSpPr>
        <p:spPr bwMode="gray">
          <a:xfrm flipH="1" flipV="1">
            <a:off x="6511598" y="3389345"/>
            <a:ext cx="678300" cy="1538315"/>
          </a:xfrm>
          <a:prstGeom prst="line">
            <a:avLst/>
          </a:prstGeom>
          <a:ln w="12700">
            <a:solidFill>
              <a:srgbClr val="00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19" name="Straight Connector 218">
            <a:extLst>
              <a:ext uri="{FF2B5EF4-FFF2-40B4-BE49-F238E27FC236}">
                <a16:creationId xmlns:a16="http://schemas.microsoft.com/office/drawing/2014/main" id="{8CE7497B-7E47-8A7F-D756-0A9751BA26DB}"/>
              </a:ext>
            </a:extLst>
          </p:cNvPr>
          <p:cNvCxnSpPr>
            <a:cxnSpLocks/>
            <a:stCxn id="87" idx="1"/>
            <a:endCxn id="17" idx="3"/>
          </p:cNvCxnSpPr>
          <p:nvPr/>
        </p:nvCxnSpPr>
        <p:spPr bwMode="gray">
          <a:xfrm flipH="1" flipV="1">
            <a:off x="6531868" y="3253304"/>
            <a:ext cx="2044520" cy="1674357"/>
          </a:xfrm>
          <a:prstGeom prst="line">
            <a:avLst/>
          </a:prstGeom>
          <a:ln w="12700">
            <a:solidFill>
              <a:srgbClr val="000000"/>
            </a:solidFill>
            <a:miter lim="800000"/>
            <a:tailEnd type="none"/>
          </a:ln>
        </p:spPr>
        <p:style>
          <a:lnRef idx="1">
            <a:schemeClr val="accent1"/>
          </a:lnRef>
          <a:fillRef idx="0">
            <a:schemeClr val="accent1"/>
          </a:fillRef>
          <a:effectRef idx="0">
            <a:schemeClr val="accent1"/>
          </a:effectRef>
          <a:fontRef idx="minor">
            <a:schemeClr val="tx1"/>
          </a:fontRef>
        </p:style>
      </p:cxnSp>
      <p:sp>
        <p:nvSpPr>
          <p:cNvPr id="87" name="Rectangle 86">
            <a:extLst>
              <a:ext uri="{FF2B5EF4-FFF2-40B4-BE49-F238E27FC236}">
                <a16:creationId xmlns:a16="http://schemas.microsoft.com/office/drawing/2014/main" id="{685076A6-3174-C9E6-2F6C-B13C1774B33C}"/>
              </a:ext>
            </a:extLst>
          </p:cNvPr>
          <p:cNvSpPr/>
          <p:nvPr/>
        </p:nvSpPr>
        <p:spPr>
          <a:xfrm>
            <a:off x="8576387" y="3990322"/>
            <a:ext cx="1171891" cy="1874675"/>
          </a:xfrm>
          <a:prstGeom prst="rect">
            <a:avLst/>
          </a:prstGeom>
          <a:solidFill>
            <a:srgbClr val="0091DA">
              <a:alpha val="9804"/>
            </a:srgbClr>
          </a:solidFill>
          <a:ln w="25400">
            <a:noFill/>
            <a:miter lim="800000"/>
          </a:ln>
          <a:effectLst>
            <a:softEdge rad="63500"/>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sp>
        <p:nvSpPr>
          <p:cNvPr id="70" name="Rectangle 69">
            <a:extLst>
              <a:ext uri="{FF2B5EF4-FFF2-40B4-BE49-F238E27FC236}">
                <a16:creationId xmlns:a16="http://schemas.microsoft.com/office/drawing/2014/main" id="{3A6D1425-5D1F-8317-4DAE-39A3153D2ABC}"/>
              </a:ext>
            </a:extLst>
          </p:cNvPr>
          <p:cNvSpPr/>
          <p:nvPr/>
        </p:nvSpPr>
        <p:spPr>
          <a:xfrm>
            <a:off x="7189898" y="3990322"/>
            <a:ext cx="1171891" cy="1874675"/>
          </a:xfrm>
          <a:prstGeom prst="rect">
            <a:avLst/>
          </a:prstGeom>
          <a:solidFill>
            <a:srgbClr val="0091DA">
              <a:alpha val="9804"/>
            </a:srgbClr>
          </a:solidFill>
          <a:ln w="25400">
            <a:noFill/>
            <a:miter lim="800000"/>
          </a:ln>
          <a:effectLst>
            <a:softEdge rad="63500"/>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sp>
        <p:nvSpPr>
          <p:cNvPr id="5" name="Rectangle 4">
            <a:extLst>
              <a:ext uri="{FF2B5EF4-FFF2-40B4-BE49-F238E27FC236}">
                <a16:creationId xmlns:a16="http://schemas.microsoft.com/office/drawing/2014/main" id="{03D7DBA4-DA81-60EA-CB9B-2B7A95518194}"/>
              </a:ext>
            </a:extLst>
          </p:cNvPr>
          <p:cNvSpPr/>
          <p:nvPr/>
        </p:nvSpPr>
        <p:spPr>
          <a:xfrm>
            <a:off x="2318677" y="3990324"/>
            <a:ext cx="1171891" cy="1874674"/>
          </a:xfrm>
          <a:prstGeom prst="rect">
            <a:avLst/>
          </a:prstGeom>
          <a:solidFill>
            <a:srgbClr val="0091DA">
              <a:alpha val="9804"/>
            </a:srgbClr>
          </a:solidFill>
          <a:ln w="25400">
            <a:noFill/>
            <a:miter lim="800000"/>
          </a:ln>
          <a:effectLst>
            <a:softEdge rad="63500"/>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sp>
        <p:nvSpPr>
          <p:cNvPr id="54" name="Rectangle 53">
            <a:extLst>
              <a:ext uri="{FF2B5EF4-FFF2-40B4-BE49-F238E27FC236}">
                <a16:creationId xmlns:a16="http://schemas.microsoft.com/office/drawing/2014/main" id="{53EF4A48-CABC-2F39-53ED-7D70CA78E4A9}"/>
              </a:ext>
            </a:extLst>
          </p:cNvPr>
          <p:cNvSpPr/>
          <p:nvPr/>
        </p:nvSpPr>
        <p:spPr>
          <a:xfrm>
            <a:off x="4137467" y="3990321"/>
            <a:ext cx="1171891" cy="1874674"/>
          </a:xfrm>
          <a:prstGeom prst="rect">
            <a:avLst/>
          </a:prstGeom>
          <a:solidFill>
            <a:srgbClr val="0091DA">
              <a:alpha val="9804"/>
            </a:srgbClr>
          </a:solidFill>
          <a:ln w="25400">
            <a:noFill/>
            <a:miter lim="800000"/>
          </a:ln>
          <a:effectLst>
            <a:softEdge rad="63500"/>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sp>
        <p:nvSpPr>
          <p:cNvPr id="186" name="TextBox 185">
            <a:extLst>
              <a:ext uri="{FF2B5EF4-FFF2-40B4-BE49-F238E27FC236}">
                <a16:creationId xmlns:a16="http://schemas.microsoft.com/office/drawing/2014/main" id="{0C7ED76B-C108-6587-0302-6CDFA2E221B3}"/>
              </a:ext>
            </a:extLst>
          </p:cNvPr>
          <p:cNvSpPr txBox="1"/>
          <p:nvPr/>
        </p:nvSpPr>
        <p:spPr>
          <a:xfrm>
            <a:off x="3975516" y="2606205"/>
            <a:ext cx="1081714" cy="544830"/>
          </a:xfrm>
          <a:prstGeom prst="roundRect">
            <a:avLst/>
          </a:prstGeom>
          <a:solidFill>
            <a:schemeClr val="bg1"/>
          </a:solidFill>
          <a:ln w="38100">
            <a:solidFill>
              <a:schemeClr val="bg2">
                <a:lumMod val="50000"/>
              </a:schemeClr>
            </a:solidFill>
          </a:ln>
        </p:spPr>
        <p:txBody>
          <a:bodyPr wrap="square" lIns="0" tIns="0" rIns="0" bIns="0" rtlCol="0">
            <a:spAutoFit/>
          </a:bodyPr>
          <a:lstStyle/>
          <a:p>
            <a:pPr algn="ctr"/>
            <a:r>
              <a:rPr lang="en-US" sz="1600" dirty="0">
                <a:solidFill>
                  <a:schemeClr val="bg2">
                    <a:lumMod val="10000"/>
                  </a:schemeClr>
                </a:solidFill>
                <a:latin typeface="Gill Sans MT" panose="020B0502020104020203" pitchFamily="34" charset="77"/>
              </a:rPr>
              <a:t>Frontend</a:t>
            </a:r>
          </a:p>
          <a:p>
            <a:pPr algn="ctr"/>
            <a:r>
              <a:rPr lang="en-US" sz="1600" dirty="0">
                <a:solidFill>
                  <a:schemeClr val="bg2">
                    <a:lumMod val="10000"/>
                  </a:schemeClr>
                </a:solidFill>
                <a:latin typeface="Gill Sans MT" panose="020B0502020104020203" pitchFamily="34" charset="77"/>
              </a:rPr>
              <a:t>Server</a:t>
            </a:r>
          </a:p>
        </p:txBody>
      </p:sp>
      <p:cxnSp>
        <p:nvCxnSpPr>
          <p:cNvPr id="187" name="Straight Arrow Connector 186">
            <a:extLst>
              <a:ext uri="{FF2B5EF4-FFF2-40B4-BE49-F238E27FC236}">
                <a16:creationId xmlns:a16="http://schemas.microsoft.com/office/drawing/2014/main" id="{D1CFAAA6-AF24-586E-85C1-2B3D9444AF48}"/>
              </a:ext>
            </a:extLst>
          </p:cNvPr>
          <p:cNvCxnSpPr>
            <a:cxnSpLocks/>
            <a:stCxn id="186" idx="2"/>
            <a:endCxn id="49" idx="1"/>
          </p:cNvCxnSpPr>
          <p:nvPr/>
        </p:nvCxnSpPr>
        <p:spPr bwMode="gray">
          <a:xfrm>
            <a:off x="4516373" y="3151035"/>
            <a:ext cx="195560" cy="1161955"/>
          </a:xfrm>
          <a:prstGeom prst="straightConnector1">
            <a:avLst/>
          </a:prstGeom>
          <a:ln w="25400">
            <a:solidFill>
              <a:schemeClr val="bg2">
                <a:lumMod val="10000"/>
              </a:schemeClr>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193" name="TextBox 192">
            <a:extLst>
              <a:ext uri="{FF2B5EF4-FFF2-40B4-BE49-F238E27FC236}">
                <a16:creationId xmlns:a16="http://schemas.microsoft.com/office/drawing/2014/main" id="{57C22EF1-CEA7-4206-1A76-71081CA2235F}"/>
              </a:ext>
            </a:extLst>
          </p:cNvPr>
          <p:cNvSpPr txBox="1"/>
          <p:nvPr/>
        </p:nvSpPr>
        <p:spPr>
          <a:xfrm>
            <a:off x="8025669" y="2484504"/>
            <a:ext cx="1215101" cy="817245"/>
          </a:xfrm>
          <a:prstGeom prst="roundRect">
            <a:avLst/>
          </a:prstGeom>
          <a:solidFill>
            <a:srgbClr val="FFC000"/>
          </a:solidFill>
          <a:ln w="38100">
            <a:noFill/>
          </a:ln>
        </p:spPr>
        <p:txBody>
          <a:bodyPr wrap="square" lIns="0" tIns="0" rIns="0" bIns="0" rtlCol="0">
            <a:spAutoFit/>
          </a:bodyPr>
          <a:lstStyle/>
          <a:p>
            <a:pPr algn="ctr">
              <a:spcAft>
                <a:spcPts val="600"/>
              </a:spcAft>
            </a:pPr>
            <a:r>
              <a:rPr lang="en-US" sz="1600" dirty="0">
                <a:latin typeface="Gill Sans MT" panose="020B0502020104020203" pitchFamily="34" charset="77"/>
              </a:rPr>
              <a:t>Backend Servers (high cpu)</a:t>
            </a:r>
          </a:p>
        </p:txBody>
      </p:sp>
      <p:cxnSp>
        <p:nvCxnSpPr>
          <p:cNvPr id="194" name="Straight Arrow Connector 193">
            <a:extLst>
              <a:ext uri="{FF2B5EF4-FFF2-40B4-BE49-F238E27FC236}">
                <a16:creationId xmlns:a16="http://schemas.microsoft.com/office/drawing/2014/main" id="{CD306CE5-1658-BBA9-560B-37879D6C6FBF}"/>
              </a:ext>
            </a:extLst>
          </p:cNvPr>
          <p:cNvCxnSpPr>
            <a:cxnSpLocks/>
            <a:stCxn id="193" idx="2"/>
            <a:endCxn id="65" idx="0"/>
          </p:cNvCxnSpPr>
          <p:nvPr/>
        </p:nvCxnSpPr>
        <p:spPr bwMode="gray">
          <a:xfrm flipH="1">
            <a:off x="7823346" y="3301749"/>
            <a:ext cx="809874" cy="952261"/>
          </a:xfrm>
          <a:prstGeom prst="straightConnector1">
            <a:avLst/>
          </a:prstGeom>
          <a:ln w="25400">
            <a:solidFill>
              <a:schemeClr val="bg2">
                <a:lumMod val="10000"/>
              </a:schemeClr>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96" name="Straight Arrow Connector 195">
            <a:extLst>
              <a:ext uri="{FF2B5EF4-FFF2-40B4-BE49-F238E27FC236}">
                <a16:creationId xmlns:a16="http://schemas.microsoft.com/office/drawing/2014/main" id="{8A6B9409-FAF5-E7E0-7FED-96D08454E14D}"/>
              </a:ext>
            </a:extLst>
          </p:cNvPr>
          <p:cNvCxnSpPr>
            <a:cxnSpLocks/>
            <a:stCxn id="193" idx="2"/>
            <a:endCxn id="82" idx="0"/>
          </p:cNvCxnSpPr>
          <p:nvPr/>
        </p:nvCxnSpPr>
        <p:spPr bwMode="gray">
          <a:xfrm>
            <a:off x="8633220" y="3301749"/>
            <a:ext cx="576614" cy="952261"/>
          </a:xfrm>
          <a:prstGeom prst="straightConnector1">
            <a:avLst/>
          </a:prstGeom>
          <a:ln w="25400">
            <a:solidFill>
              <a:schemeClr val="bg2">
                <a:lumMod val="10000"/>
              </a:schemeClr>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203" name="Freeform 202">
            <a:extLst>
              <a:ext uri="{FF2B5EF4-FFF2-40B4-BE49-F238E27FC236}">
                <a16:creationId xmlns:a16="http://schemas.microsoft.com/office/drawing/2014/main" id="{E663529A-7A26-2EE8-4233-EE730F61BA1F}"/>
              </a:ext>
            </a:extLst>
          </p:cNvPr>
          <p:cNvSpPr/>
          <p:nvPr/>
        </p:nvSpPr>
        <p:spPr>
          <a:xfrm>
            <a:off x="2836844" y="3381097"/>
            <a:ext cx="2732667" cy="2263515"/>
          </a:xfrm>
          <a:custGeom>
            <a:avLst/>
            <a:gdLst>
              <a:gd name="connsiteX0" fmla="*/ 122698 w 4103683"/>
              <a:gd name="connsiteY0" fmla="*/ 1449659 h 3100039"/>
              <a:gd name="connsiteX1" fmla="*/ 122698 w 4103683"/>
              <a:gd name="connsiteY1" fmla="*/ 1449659 h 3100039"/>
              <a:gd name="connsiteX2" fmla="*/ 89244 w 4103683"/>
              <a:gd name="connsiteY2" fmla="*/ 1572322 h 3100039"/>
              <a:gd name="connsiteX3" fmla="*/ 66942 w 4103683"/>
              <a:gd name="connsiteY3" fmla="*/ 1639230 h 3100039"/>
              <a:gd name="connsiteX4" fmla="*/ 55791 w 4103683"/>
              <a:gd name="connsiteY4" fmla="*/ 1672683 h 3100039"/>
              <a:gd name="connsiteX5" fmla="*/ 44639 w 4103683"/>
              <a:gd name="connsiteY5" fmla="*/ 1761893 h 3100039"/>
              <a:gd name="connsiteX6" fmla="*/ 22337 w 4103683"/>
              <a:gd name="connsiteY6" fmla="*/ 1862254 h 3100039"/>
              <a:gd name="connsiteX7" fmla="*/ 11186 w 4103683"/>
              <a:gd name="connsiteY7" fmla="*/ 1929161 h 3100039"/>
              <a:gd name="connsiteX8" fmla="*/ 35 w 4103683"/>
              <a:gd name="connsiteY8" fmla="*/ 2062976 h 3100039"/>
              <a:gd name="connsiteX9" fmla="*/ 22337 w 4103683"/>
              <a:gd name="connsiteY9" fmla="*/ 2709747 h 3100039"/>
              <a:gd name="connsiteX10" fmla="*/ 66942 w 4103683"/>
              <a:gd name="connsiteY10" fmla="*/ 2854713 h 3100039"/>
              <a:gd name="connsiteX11" fmla="*/ 78093 w 4103683"/>
              <a:gd name="connsiteY11" fmla="*/ 2888166 h 3100039"/>
              <a:gd name="connsiteX12" fmla="*/ 122698 w 4103683"/>
              <a:gd name="connsiteY12" fmla="*/ 2955074 h 3100039"/>
              <a:gd name="connsiteX13" fmla="*/ 256513 w 4103683"/>
              <a:gd name="connsiteY13" fmla="*/ 2988527 h 3100039"/>
              <a:gd name="connsiteX14" fmla="*/ 468386 w 4103683"/>
              <a:gd name="connsiteY14" fmla="*/ 2966225 h 3100039"/>
              <a:gd name="connsiteX15" fmla="*/ 591049 w 4103683"/>
              <a:gd name="connsiteY15" fmla="*/ 2865864 h 3100039"/>
              <a:gd name="connsiteX16" fmla="*/ 613352 w 4103683"/>
              <a:gd name="connsiteY16" fmla="*/ 2843561 h 3100039"/>
              <a:gd name="connsiteX17" fmla="*/ 669108 w 4103683"/>
              <a:gd name="connsiteY17" fmla="*/ 2776654 h 3100039"/>
              <a:gd name="connsiteX18" fmla="*/ 702561 w 4103683"/>
              <a:gd name="connsiteY18" fmla="*/ 2709747 h 3100039"/>
              <a:gd name="connsiteX19" fmla="*/ 713713 w 4103683"/>
              <a:gd name="connsiteY19" fmla="*/ 2676293 h 3100039"/>
              <a:gd name="connsiteX20" fmla="*/ 791771 w 4103683"/>
              <a:gd name="connsiteY20" fmla="*/ 2531327 h 3100039"/>
              <a:gd name="connsiteX21" fmla="*/ 825225 w 4103683"/>
              <a:gd name="connsiteY21" fmla="*/ 2453269 h 3100039"/>
              <a:gd name="connsiteX22" fmla="*/ 858678 w 4103683"/>
              <a:gd name="connsiteY22" fmla="*/ 2397513 h 3100039"/>
              <a:gd name="connsiteX23" fmla="*/ 869830 w 4103683"/>
              <a:gd name="connsiteY23" fmla="*/ 2364059 h 3100039"/>
              <a:gd name="connsiteX24" fmla="*/ 914435 w 4103683"/>
              <a:gd name="connsiteY24" fmla="*/ 2286000 h 3100039"/>
              <a:gd name="connsiteX25" fmla="*/ 925586 w 4103683"/>
              <a:gd name="connsiteY25" fmla="*/ 2252547 h 3100039"/>
              <a:gd name="connsiteX26" fmla="*/ 959039 w 4103683"/>
              <a:gd name="connsiteY26" fmla="*/ 2207942 h 3100039"/>
              <a:gd name="connsiteX27" fmla="*/ 1025947 w 4103683"/>
              <a:gd name="connsiteY27" fmla="*/ 2062976 h 3100039"/>
              <a:gd name="connsiteX28" fmla="*/ 1059400 w 4103683"/>
              <a:gd name="connsiteY28" fmla="*/ 2007220 h 3100039"/>
              <a:gd name="connsiteX29" fmla="*/ 1115156 w 4103683"/>
              <a:gd name="connsiteY29" fmla="*/ 1884556 h 3100039"/>
              <a:gd name="connsiteX30" fmla="*/ 1148610 w 4103683"/>
              <a:gd name="connsiteY30" fmla="*/ 1828800 h 3100039"/>
              <a:gd name="connsiteX31" fmla="*/ 1215517 w 4103683"/>
              <a:gd name="connsiteY31" fmla="*/ 1672683 h 3100039"/>
              <a:gd name="connsiteX32" fmla="*/ 1382786 w 4103683"/>
              <a:gd name="connsiteY32" fmla="*/ 1371600 h 3100039"/>
              <a:gd name="connsiteX33" fmla="*/ 1616961 w 4103683"/>
              <a:gd name="connsiteY33" fmla="*/ 981308 h 3100039"/>
              <a:gd name="connsiteX34" fmla="*/ 2029556 w 4103683"/>
              <a:gd name="connsiteY34" fmla="*/ 546410 h 3100039"/>
              <a:gd name="connsiteX35" fmla="*/ 2129917 w 4103683"/>
              <a:gd name="connsiteY35" fmla="*/ 457200 h 3100039"/>
              <a:gd name="connsiteX36" fmla="*/ 2364093 w 4103683"/>
              <a:gd name="connsiteY36" fmla="*/ 278781 h 3100039"/>
              <a:gd name="connsiteX37" fmla="*/ 2542513 w 4103683"/>
              <a:gd name="connsiteY37" fmla="*/ 200722 h 3100039"/>
              <a:gd name="connsiteX38" fmla="*/ 2609420 w 4103683"/>
              <a:gd name="connsiteY38" fmla="*/ 189571 h 3100039"/>
              <a:gd name="connsiteX39" fmla="*/ 2676327 w 4103683"/>
              <a:gd name="connsiteY39" fmla="*/ 167269 h 3100039"/>
              <a:gd name="connsiteX40" fmla="*/ 2743235 w 4103683"/>
              <a:gd name="connsiteY40" fmla="*/ 156117 h 3100039"/>
              <a:gd name="connsiteX41" fmla="*/ 2798991 w 4103683"/>
              <a:gd name="connsiteY41" fmla="*/ 144966 h 3100039"/>
              <a:gd name="connsiteX42" fmla="*/ 3055469 w 4103683"/>
              <a:gd name="connsiteY42" fmla="*/ 122664 h 3100039"/>
              <a:gd name="connsiteX43" fmla="*/ 3144678 w 4103683"/>
              <a:gd name="connsiteY43" fmla="*/ 100361 h 3100039"/>
              <a:gd name="connsiteX44" fmla="*/ 3233888 w 4103683"/>
              <a:gd name="connsiteY44" fmla="*/ 78059 h 3100039"/>
              <a:gd name="connsiteX45" fmla="*/ 3289644 w 4103683"/>
              <a:gd name="connsiteY45" fmla="*/ 66908 h 3100039"/>
              <a:gd name="connsiteX46" fmla="*/ 3356552 w 4103683"/>
              <a:gd name="connsiteY46" fmla="*/ 44605 h 3100039"/>
              <a:gd name="connsiteX47" fmla="*/ 3423459 w 4103683"/>
              <a:gd name="connsiteY47" fmla="*/ 33454 h 3100039"/>
              <a:gd name="connsiteX48" fmla="*/ 3479215 w 4103683"/>
              <a:gd name="connsiteY48" fmla="*/ 22303 h 3100039"/>
              <a:gd name="connsiteX49" fmla="*/ 3523820 w 4103683"/>
              <a:gd name="connsiteY49" fmla="*/ 11152 h 3100039"/>
              <a:gd name="connsiteX50" fmla="*/ 3624181 w 4103683"/>
              <a:gd name="connsiteY50" fmla="*/ 0 h 3100039"/>
              <a:gd name="connsiteX51" fmla="*/ 3914113 w 4103683"/>
              <a:gd name="connsiteY51" fmla="*/ 11152 h 3100039"/>
              <a:gd name="connsiteX52" fmla="*/ 3981020 w 4103683"/>
              <a:gd name="connsiteY52" fmla="*/ 33454 h 3100039"/>
              <a:gd name="connsiteX53" fmla="*/ 4047927 w 4103683"/>
              <a:gd name="connsiteY53" fmla="*/ 78059 h 3100039"/>
              <a:gd name="connsiteX54" fmla="*/ 4070230 w 4103683"/>
              <a:gd name="connsiteY54" fmla="*/ 100361 h 3100039"/>
              <a:gd name="connsiteX55" fmla="*/ 4103683 w 4103683"/>
              <a:gd name="connsiteY55" fmla="*/ 167269 h 3100039"/>
              <a:gd name="connsiteX56" fmla="*/ 4092532 w 4103683"/>
              <a:gd name="connsiteY56" fmla="*/ 223025 h 3100039"/>
              <a:gd name="connsiteX57" fmla="*/ 4003322 w 4103683"/>
              <a:gd name="connsiteY57" fmla="*/ 278781 h 3100039"/>
              <a:gd name="connsiteX58" fmla="*/ 3958717 w 4103683"/>
              <a:gd name="connsiteY58" fmla="*/ 312234 h 3100039"/>
              <a:gd name="connsiteX59" fmla="*/ 3891810 w 4103683"/>
              <a:gd name="connsiteY59" fmla="*/ 334537 h 3100039"/>
              <a:gd name="connsiteX60" fmla="*/ 3769147 w 4103683"/>
              <a:gd name="connsiteY60" fmla="*/ 401444 h 3100039"/>
              <a:gd name="connsiteX61" fmla="*/ 3713391 w 4103683"/>
              <a:gd name="connsiteY61" fmla="*/ 434898 h 3100039"/>
              <a:gd name="connsiteX62" fmla="*/ 3635332 w 4103683"/>
              <a:gd name="connsiteY62" fmla="*/ 524108 h 3100039"/>
              <a:gd name="connsiteX63" fmla="*/ 3568425 w 4103683"/>
              <a:gd name="connsiteY63" fmla="*/ 613317 h 3100039"/>
              <a:gd name="connsiteX64" fmla="*/ 3557274 w 4103683"/>
              <a:gd name="connsiteY64" fmla="*/ 646771 h 3100039"/>
              <a:gd name="connsiteX65" fmla="*/ 3512669 w 4103683"/>
              <a:gd name="connsiteY65" fmla="*/ 735981 h 3100039"/>
              <a:gd name="connsiteX66" fmla="*/ 3490366 w 4103683"/>
              <a:gd name="connsiteY66" fmla="*/ 825191 h 3100039"/>
              <a:gd name="connsiteX67" fmla="*/ 3479215 w 4103683"/>
              <a:gd name="connsiteY67" fmla="*/ 936703 h 3100039"/>
              <a:gd name="connsiteX68" fmla="*/ 3468064 w 4103683"/>
              <a:gd name="connsiteY68" fmla="*/ 992459 h 3100039"/>
              <a:gd name="connsiteX69" fmla="*/ 3456913 w 4103683"/>
              <a:gd name="connsiteY69" fmla="*/ 1126274 h 3100039"/>
              <a:gd name="connsiteX70" fmla="*/ 3434610 w 4103683"/>
              <a:gd name="connsiteY70" fmla="*/ 1405054 h 3100039"/>
              <a:gd name="connsiteX71" fmla="*/ 3401156 w 4103683"/>
              <a:gd name="connsiteY71" fmla="*/ 2129883 h 3100039"/>
              <a:gd name="connsiteX72" fmla="*/ 3390005 w 4103683"/>
              <a:gd name="connsiteY72" fmla="*/ 2219093 h 3100039"/>
              <a:gd name="connsiteX73" fmla="*/ 3378854 w 4103683"/>
              <a:gd name="connsiteY73" fmla="*/ 2375210 h 3100039"/>
              <a:gd name="connsiteX74" fmla="*/ 3278493 w 4103683"/>
              <a:gd name="connsiteY74" fmla="*/ 2709747 h 3100039"/>
              <a:gd name="connsiteX75" fmla="*/ 3245039 w 4103683"/>
              <a:gd name="connsiteY75" fmla="*/ 2821259 h 3100039"/>
              <a:gd name="connsiteX76" fmla="*/ 3211586 w 4103683"/>
              <a:gd name="connsiteY76" fmla="*/ 2910469 h 3100039"/>
              <a:gd name="connsiteX77" fmla="*/ 3189283 w 4103683"/>
              <a:gd name="connsiteY77" fmla="*/ 2988527 h 3100039"/>
              <a:gd name="connsiteX78" fmla="*/ 3155830 w 4103683"/>
              <a:gd name="connsiteY78" fmla="*/ 3033132 h 3100039"/>
              <a:gd name="connsiteX79" fmla="*/ 3088922 w 4103683"/>
              <a:gd name="connsiteY79" fmla="*/ 3088888 h 3100039"/>
              <a:gd name="connsiteX80" fmla="*/ 3055469 w 4103683"/>
              <a:gd name="connsiteY80" fmla="*/ 3100039 h 3100039"/>
              <a:gd name="connsiteX81" fmla="*/ 2832444 w 4103683"/>
              <a:gd name="connsiteY81" fmla="*/ 3088888 h 3100039"/>
              <a:gd name="connsiteX82" fmla="*/ 2765537 w 4103683"/>
              <a:gd name="connsiteY82" fmla="*/ 3066586 h 3100039"/>
              <a:gd name="connsiteX83" fmla="*/ 2720932 w 4103683"/>
              <a:gd name="connsiteY83" fmla="*/ 3021981 h 3100039"/>
              <a:gd name="connsiteX84" fmla="*/ 2654025 w 4103683"/>
              <a:gd name="connsiteY84" fmla="*/ 2932771 h 3100039"/>
              <a:gd name="connsiteX85" fmla="*/ 2642874 w 4103683"/>
              <a:gd name="connsiteY85" fmla="*/ 2899317 h 3100039"/>
              <a:gd name="connsiteX86" fmla="*/ 2620571 w 4103683"/>
              <a:gd name="connsiteY86" fmla="*/ 2776654 h 3100039"/>
              <a:gd name="connsiteX87" fmla="*/ 2620571 w 4103683"/>
              <a:gd name="connsiteY87" fmla="*/ 2252547 h 3100039"/>
              <a:gd name="connsiteX88" fmla="*/ 2631722 w 4103683"/>
              <a:gd name="connsiteY88" fmla="*/ 2219093 h 3100039"/>
              <a:gd name="connsiteX89" fmla="*/ 2654025 w 4103683"/>
              <a:gd name="connsiteY89" fmla="*/ 2107581 h 3100039"/>
              <a:gd name="connsiteX90" fmla="*/ 2676327 w 4103683"/>
              <a:gd name="connsiteY90" fmla="*/ 2040674 h 3100039"/>
              <a:gd name="connsiteX91" fmla="*/ 2687478 w 4103683"/>
              <a:gd name="connsiteY91" fmla="*/ 1996069 h 3100039"/>
              <a:gd name="connsiteX92" fmla="*/ 2698630 w 4103683"/>
              <a:gd name="connsiteY92" fmla="*/ 1940313 h 3100039"/>
              <a:gd name="connsiteX93" fmla="*/ 2720932 w 4103683"/>
              <a:gd name="connsiteY93" fmla="*/ 1884556 h 3100039"/>
              <a:gd name="connsiteX94" fmla="*/ 2732083 w 4103683"/>
              <a:gd name="connsiteY94" fmla="*/ 1828800 h 3100039"/>
              <a:gd name="connsiteX95" fmla="*/ 2776688 w 4103683"/>
              <a:gd name="connsiteY95" fmla="*/ 1728439 h 3100039"/>
              <a:gd name="connsiteX96" fmla="*/ 2798991 w 4103683"/>
              <a:gd name="connsiteY96" fmla="*/ 1661532 h 3100039"/>
              <a:gd name="connsiteX97" fmla="*/ 2821293 w 4103683"/>
              <a:gd name="connsiteY97" fmla="*/ 1628078 h 3100039"/>
              <a:gd name="connsiteX98" fmla="*/ 2832444 w 4103683"/>
              <a:gd name="connsiteY98" fmla="*/ 1594625 h 3100039"/>
              <a:gd name="connsiteX99" fmla="*/ 2854747 w 4103683"/>
              <a:gd name="connsiteY99" fmla="*/ 1505415 h 3100039"/>
              <a:gd name="connsiteX100" fmla="*/ 2877049 w 4103683"/>
              <a:gd name="connsiteY100" fmla="*/ 1438508 h 3100039"/>
              <a:gd name="connsiteX101" fmla="*/ 2888200 w 4103683"/>
              <a:gd name="connsiteY101" fmla="*/ 1405054 h 3100039"/>
              <a:gd name="connsiteX102" fmla="*/ 2899352 w 4103683"/>
              <a:gd name="connsiteY102" fmla="*/ 1382752 h 310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4103683" h="3100039">
                <a:moveTo>
                  <a:pt x="122698" y="1449659"/>
                </a:moveTo>
                <a:lnTo>
                  <a:pt x="122698" y="1449659"/>
                </a:lnTo>
                <a:cubicBezTo>
                  <a:pt x="111547" y="1490547"/>
                  <a:pt x="101202" y="1531663"/>
                  <a:pt x="89244" y="1572322"/>
                </a:cubicBezTo>
                <a:cubicBezTo>
                  <a:pt x="82611" y="1594876"/>
                  <a:pt x="74376" y="1616927"/>
                  <a:pt x="66942" y="1639230"/>
                </a:cubicBezTo>
                <a:lnTo>
                  <a:pt x="55791" y="1672683"/>
                </a:lnTo>
                <a:cubicBezTo>
                  <a:pt x="52074" y="1702420"/>
                  <a:pt x="49196" y="1732273"/>
                  <a:pt x="44639" y="1761893"/>
                </a:cubicBezTo>
                <a:cubicBezTo>
                  <a:pt x="31653" y="1846297"/>
                  <a:pt x="37138" y="1788249"/>
                  <a:pt x="22337" y="1862254"/>
                </a:cubicBezTo>
                <a:cubicBezTo>
                  <a:pt x="17903" y="1884425"/>
                  <a:pt x="14903" y="1906859"/>
                  <a:pt x="11186" y="1929161"/>
                </a:cubicBezTo>
                <a:cubicBezTo>
                  <a:pt x="7469" y="1973766"/>
                  <a:pt x="-604" y="2018221"/>
                  <a:pt x="35" y="2062976"/>
                </a:cubicBezTo>
                <a:cubicBezTo>
                  <a:pt x="3116" y="2278672"/>
                  <a:pt x="9287" y="2494424"/>
                  <a:pt x="22337" y="2709747"/>
                </a:cubicBezTo>
                <a:cubicBezTo>
                  <a:pt x="25576" y="2763193"/>
                  <a:pt x="48875" y="2806535"/>
                  <a:pt x="66942" y="2854713"/>
                </a:cubicBezTo>
                <a:cubicBezTo>
                  <a:pt x="71069" y="2865719"/>
                  <a:pt x="73463" y="2877362"/>
                  <a:pt x="78093" y="2888166"/>
                </a:cubicBezTo>
                <a:cubicBezTo>
                  <a:pt x="88927" y="2913445"/>
                  <a:pt x="98868" y="2939187"/>
                  <a:pt x="122698" y="2955074"/>
                </a:cubicBezTo>
                <a:cubicBezTo>
                  <a:pt x="172134" y="2988031"/>
                  <a:pt x="190421" y="2980266"/>
                  <a:pt x="256513" y="2988527"/>
                </a:cubicBezTo>
                <a:cubicBezTo>
                  <a:pt x="293000" y="2986095"/>
                  <a:pt x="409632" y="2988258"/>
                  <a:pt x="468386" y="2966225"/>
                </a:cubicBezTo>
                <a:cubicBezTo>
                  <a:pt x="530398" y="2942970"/>
                  <a:pt x="535557" y="2921356"/>
                  <a:pt x="591049" y="2865864"/>
                </a:cubicBezTo>
                <a:cubicBezTo>
                  <a:pt x="598483" y="2858430"/>
                  <a:pt x="607044" y="2851972"/>
                  <a:pt x="613352" y="2843561"/>
                </a:cubicBezTo>
                <a:cubicBezTo>
                  <a:pt x="653113" y="2790545"/>
                  <a:pt x="633663" y="2812097"/>
                  <a:pt x="669108" y="2776654"/>
                </a:cubicBezTo>
                <a:cubicBezTo>
                  <a:pt x="697134" y="2692572"/>
                  <a:pt x="659330" y="2796207"/>
                  <a:pt x="702561" y="2709747"/>
                </a:cubicBezTo>
                <a:cubicBezTo>
                  <a:pt x="707818" y="2699233"/>
                  <a:pt x="708456" y="2686807"/>
                  <a:pt x="713713" y="2676293"/>
                </a:cubicBezTo>
                <a:cubicBezTo>
                  <a:pt x="745725" y="2612270"/>
                  <a:pt x="765922" y="2608873"/>
                  <a:pt x="791771" y="2531327"/>
                </a:cubicBezTo>
                <a:cubicBezTo>
                  <a:pt x="804932" y="2491845"/>
                  <a:pt x="802257" y="2494611"/>
                  <a:pt x="825225" y="2453269"/>
                </a:cubicBezTo>
                <a:cubicBezTo>
                  <a:pt x="835751" y="2434323"/>
                  <a:pt x="848985" y="2416899"/>
                  <a:pt x="858678" y="2397513"/>
                </a:cubicBezTo>
                <a:cubicBezTo>
                  <a:pt x="863935" y="2386999"/>
                  <a:pt x="864573" y="2374573"/>
                  <a:pt x="869830" y="2364059"/>
                </a:cubicBezTo>
                <a:cubicBezTo>
                  <a:pt x="925822" y="2252075"/>
                  <a:pt x="855788" y="2422841"/>
                  <a:pt x="914435" y="2286000"/>
                </a:cubicBezTo>
                <a:cubicBezTo>
                  <a:pt x="919065" y="2275196"/>
                  <a:pt x="919754" y="2262753"/>
                  <a:pt x="925586" y="2252547"/>
                </a:cubicBezTo>
                <a:cubicBezTo>
                  <a:pt x="934807" y="2236410"/>
                  <a:pt x="949674" y="2223996"/>
                  <a:pt x="959039" y="2207942"/>
                </a:cubicBezTo>
                <a:cubicBezTo>
                  <a:pt x="1059747" y="2035298"/>
                  <a:pt x="962908" y="2189055"/>
                  <a:pt x="1025947" y="2062976"/>
                </a:cubicBezTo>
                <a:cubicBezTo>
                  <a:pt x="1035640" y="2043590"/>
                  <a:pt x="1049707" y="2026606"/>
                  <a:pt x="1059400" y="2007220"/>
                </a:cubicBezTo>
                <a:cubicBezTo>
                  <a:pt x="1151599" y="1822822"/>
                  <a:pt x="997219" y="2100776"/>
                  <a:pt x="1115156" y="1884556"/>
                </a:cubicBezTo>
                <a:cubicBezTo>
                  <a:pt x="1125535" y="1865528"/>
                  <a:pt x="1139332" y="1848388"/>
                  <a:pt x="1148610" y="1828800"/>
                </a:cubicBezTo>
                <a:cubicBezTo>
                  <a:pt x="1172847" y="1777633"/>
                  <a:pt x="1187760" y="1722029"/>
                  <a:pt x="1215517" y="1672683"/>
                </a:cubicBezTo>
                <a:cubicBezTo>
                  <a:pt x="1311332" y="1502346"/>
                  <a:pt x="1301891" y="1520944"/>
                  <a:pt x="1382786" y="1371600"/>
                </a:cubicBezTo>
                <a:cubicBezTo>
                  <a:pt x="1451212" y="1245275"/>
                  <a:pt x="1529552" y="1089284"/>
                  <a:pt x="1616961" y="981308"/>
                </a:cubicBezTo>
                <a:cubicBezTo>
                  <a:pt x="1866419" y="673154"/>
                  <a:pt x="1734913" y="810573"/>
                  <a:pt x="2029556" y="546410"/>
                </a:cubicBezTo>
                <a:lnTo>
                  <a:pt x="2129917" y="457200"/>
                </a:lnTo>
                <a:cubicBezTo>
                  <a:pt x="2200786" y="394669"/>
                  <a:pt x="2279710" y="320973"/>
                  <a:pt x="2364093" y="278781"/>
                </a:cubicBezTo>
                <a:cubicBezTo>
                  <a:pt x="2408098" y="256778"/>
                  <a:pt x="2502111" y="207456"/>
                  <a:pt x="2542513" y="200722"/>
                </a:cubicBezTo>
                <a:cubicBezTo>
                  <a:pt x="2564815" y="197005"/>
                  <a:pt x="2587485" y="195055"/>
                  <a:pt x="2609420" y="189571"/>
                </a:cubicBezTo>
                <a:cubicBezTo>
                  <a:pt x="2632227" y="183869"/>
                  <a:pt x="2653520" y="172971"/>
                  <a:pt x="2676327" y="167269"/>
                </a:cubicBezTo>
                <a:cubicBezTo>
                  <a:pt x="2698262" y="161785"/>
                  <a:pt x="2720989" y="160162"/>
                  <a:pt x="2743235" y="156117"/>
                </a:cubicBezTo>
                <a:cubicBezTo>
                  <a:pt x="2761883" y="152726"/>
                  <a:pt x="2780132" y="146852"/>
                  <a:pt x="2798991" y="144966"/>
                </a:cubicBezTo>
                <a:cubicBezTo>
                  <a:pt x="2973716" y="127494"/>
                  <a:pt x="2922848" y="143067"/>
                  <a:pt x="3055469" y="122664"/>
                </a:cubicBezTo>
                <a:cubicBezTo>
                  <a:pt x="3138928" y="109824"/>
                  <a:pt x="3083212" y="117125"/>
                  <a:pt x="3144678" y="100361"/>
                </a:cubicBezTo>
                <a:cubicBezTo>
                  <a:pt x="3174250" y="92296"/>
                  <a:pt x="3203831" y="84070"/>
                  <a:pt x="3233888" y="78059"/>
                </a:cubicBezTo>
                <a:cubicBezTo>
                  <a:pt x="3252473" y="74342"/>
                  <a:pt x="3271358" y="71895"/>
                  <a:pt x="3289644" y="66908"/>
                </a:cubicBezTo>
                <a:cubicBezTo>
                  <a:pt x="3312325" y="60722"/>
                  <a:pt x="3333745" y="50307"/>
                  <a:pt x="3356552" y="44605"/>
                </a:cubicBezTo>
                <a:cubicBezTo>
                  <a:pt x="3378487" y="39121"/>
                  <a:pt x="3401214" y="37499"/>
                  <a:pt x="3423459" y="33454"/>
                </a:cubicBezTo>
                <a:cubicBezTo>
                  <a:pt x="3442107" y="30064"/>
                  <a:pt x="3460713" y="26414"/>
                  <a:pt x="3479215" y="22303"/>
                </a:cubicBezTo>
                <a:cubicBezTo>
                  <a:pt x="3494176" y="18978"/>
                  <a:pt x="3508672" y="13482"/>
                  <a:pt x="3523820" y="11152"/>
                </a:cubicBezTo>
                <a:cubicBezTo>
                  <a:pt x="3557088" y="6034"/>
                  <a:pt x="3590727" y="3717"/>
                  <a:pt x="3624181" y="0"/>
                </a:cubicBezTo>
                <a:cubicBezTo>
                  <a:pt x="3720825" y="3717"/>
                  <a:pt x="3817820" y="2124"/>
                  <a:pt x="3914113" y="11152"/>
                </a:cubicBezTo>
                <a:cubicBezTo>
                  <a:pt x="3937519" y="13346"/>
                  <a:pt x="3961460" y="20414"/>
                  <a:pt x="3981020" y="33454"/>
                </a:cubicBezTo>
                <a:cubicBezTo>
                  <a:pt x="4003322" y="48322"/>
                  <a:pt x="4028973" y="59106"/>
                  <a:pt x="4047927" y="78059"/>
                </a:cubicBezTo>
                <a:cubicBezTo>
                  <a:pt x="4055361" y="85493"/>
                  <a:pt x="4063662" y="92151"/>
                  <a:pt x="4070230" y="100361"/>
                </a:cubicBezTo>
                <a:cubicBezTo>
                  <a:pt x="4094934" y="131241"/>
                  <a:pt x="4091906" y="131936"/>
                  <a:pt x="4103683" y="167269"/>
                </a:cubicBezTo>
                <a:cubicBezTo>
                  <a:pt x="4099966" y="185854"/>
                  <a:pt x="4102577" y="206953"/>
                  <a:pt x="4092532" y="223025"/>
                </a:cubicBezTo>
                <a:cubicBezTo>
                  <a:pt x="4076334" y="248942"/>
                  <a:pt x="4027247" y="263828"/>
                  <a:pt x="4003322" y="278781"/>
                </a:cubicBezTo>
                <a:cubicBezTo>
                  <a:pt x="3987562" y="288631"/>
                  <a:pt x="3975340" y="303922"/>
                  <a:pt x="3958717" y="312234"/>
                </a:cubicBezTo>
                <a:cubicBezTo>
                  <a:pt x="3937690" y="322747"/>
                  <a:pt x="3911370" y="321497"/>
                  <a:pt x="3891810" y="334537"/>
                </a:cubicBezTo>
                <a:cubicBezTo>
                  <a:pt x="3808248" y="390245"/>
                  <a:pt x="3849790" y="369187"/>
                  <a:pt x="3769147" y="401444"/>
                </a:cubicBezTo>
                <a:cubicBezTo>
                  <a:pt x="3673791" y="496800"/>
                  <a:pt x="3829198" y="348042"/>
                  <a:pt x="3713391" y="434898"/>
                </a:cubicBezTo>
                <a:cubicBezTo>
                  <a:pt x="3655450" y="478354"/>
                  <a:pt x="3668496" y="479889"/>
                  <a:pt x="3635332" y="524108"/>
                </a:cubicBezTo>
                <a:cubicBezTo>
                  <a:pt x="3555869" y="630057"/>
                  <a:pt x="3618843" y="537690"/>
                  <a:pt x="3568425" y="613317"/>
                </a:cubicBezTo>
                <a:cubicBezTo>
                  <a:pt x="3564708" y="624468"/>
                  <a:pt x="3562531" y="636257"/>
                  <a:pt x="3557274" y="646771"/>
                </a:cubicBezTo>
                <a:cubicBezTo>
                  <a:pt x="3521462" y="718394"/>
                  <a:pt x="3543540" y="635649"/>
                  <a:pt x="3512669" y="735981"/>
                </a:cubicBezTo>
                <a:cubicBezTo>
                  <a:pt x="3503655" y="765277"/>
                  <a:pt x="3490366" y="825191"/>
                  <a:pt x="3490366" y="825191"/>
                </a:cubicBezTo>
                <a:cubicBezTo>
                  <a:pt x="3486649" y="862362"/>
                  <a:pt x="3484152" y="899675"/>
                  <a:pt x="3479215" y="936703"/>
                </a:cubicBezTo>
                <a:cubicBezTo>
                  <a:pt x="3476710" y="955490"/>
                  <a:pt x="3470278" y="973635"/>
                  <a:pt x="3468064" y="992459"/>
                </a:cubicBezTo>
                <a:cubicBezTo>
                  <a:pt x="3462834" y="1036912"/>
                  <a:pt x="3460346" y="1081646"/>
                  <a:pt x="3456913" y="1126274"/>
                </a:cubicBezTo>
                <a:cubicBezTo>
                  <a:pt x="3435800" y="1400737"/>
                  <a:pt x="3456021" y="1169529"/>
                  <a:pt x="3434610" y="1405054"/>
                </a:cubicBezTo>
                <a:cubicBezTo>
                  <a:pt x="3429291" y="1532705"/>
                  <a:pt x="3406988" y="2083226"/>
                  <a:pt x="3401156" y="2129883"/>
                </a:cubicBezTo>
                <a:cubicBezTo>
                  <a:pt x="3397439" y="2159620"/>
                  <a:pt x="3392718" y="2189248"/>
                  <a:pt x="3390005" y="2219093"/>
                </a:cubicBezTo>
                <a:cubicBezTo>
                  <a:pt x="3385282" y="2271050"/>
                  <a:pt x="3388187" y="2323880"/>
                  <a:pt x="3378854" y="2375210"/>
                </a:cubicBezTo>
                <a:cubicBezTo>
                  <a:pt x="3345794" y="2557043"/>
                  <a:pt x="3327938" y="2561414"/>
                  <a:pt x="3278493" y="2709747"/>
                </a:cubicBezTo>
                <a:cubicBezTo>
                  <a:pt x="3266221" y="2746563"/>
                  <a:pt x="3257311" y="2784443"/>
                  <a:pt x="3245039" y="2821259"/>
                </a:cubicBezTo>
                <a:cubicBezTo>
                  <a:pt x="3234996" y="2851388"/>
                  <a:pt x="3221629" y="2880340"/>
                  <a:pt x="3211586" y="2910469"/>
                </a:cubicBezTo>
                <a:cubicBezTo>
                  <a:pt x="3203029" y="2936141"/>
                  <a:pt x="3200481" y="2963892"/>
                  <a:pt x="3189283" y="2988527"/>
                </a:cubicBezTo>
                <a:cubicBezTo>
                  <a:pt x="3181592" y="3005446"/>
                  <a:pt x="3167925" y="3019021"/>
                  <a:pt x="3155830" y="3033132"/>
                </a:cubicBezTo>
                <a:cubicBezTo>
                  <a:pt x="3137333" y="3054713"/>
                  <a:pt x="3114734" y="3075982"/>
                  <a:pt x="3088922" y="3088888"/>
                </a:cubicBezTo>
                <a:cubicBezTo>
                  <a:pt x="3078409" y="3094145"/>
                  <a:pt x="3066620" y="3096322"/>
                  <a:pt x="3055469" y="3100039"/>
                </a:cubicBezTo>
                <a:cubicBezTo>
                  <a:pt x="2981127" y="3096322"/>
                  <a:pt x="2906388" y="3097420"/>
                  <a:pt x="2832444" y="3088888"/>
                </a:cubicBezTo>
                <a:cubicBezTo>
                  <a:pt x="2809090" y="3086193"/>
                  <a:pt x="2765537" y="3066586"/>
                  <a:pt x="2765537" y="3066586"/>
                </a:cubicBezTo>
                <a:lnTo>
                  <a:pt x="2720932" y="3021981"/>
                </a:lnTo>
                <a:cubicBezTo>
                  <a:pt x="2694515" y="2995564"/>
                  <a:pt x="2666632" y="2970592"/>
                  <a:pt x="2654025" y="2932771"/>
                </a:cubicBezTo>
                <a:cubicBezTo>
                  <a:pt x="2650308" y="2921620"/>
                  <a:pt x="2645725" y="2910721"/>
                  <a:pt x="2642874" y="2899317"/>
                </a:cubicBezTo>
                <a:cubicBezTo>
                  <a:pt x="2635078" y="2868134"/>
                  <a:pt x="2625544" y="2806495"/>
                  <a:pt x="2620571" y="2776654"/>
                </a:cubicBezTo>
                <a:cubicBezTo>
                  <a:pt x="2602095" y="2536462"/>
                  <a:pt x="2601807" y="2599685"/>
                  <a:pt x="2620571" y="2252547"/>
                </a:cubicBezTo>
                <a:cubicBezTo>
                  <a:pt x="2621205" y="2240810"/>
                  <a:pt x="2629079" y="2230546"/>
                  <a:pt x="2631722" y="2219093"/>
                </a:cubicBezTo>
                <a:cubicBezTo>
                  <a:pt x="2640246" y="2182157"/>
                  <a:pt x="2642038" y="2143543"/>
                  <a:pt x="2654025" y="2107581"/>
                </a:cubicBezTo>
                <a:cubicBezTo>
                  <a:pt x="2661459" y="2085279"/>
                  <a:pt x="2670625" y="2063481"/>
                  <a:pt x="2676327" y="2040674"/>
                </a:cubicBezTo>
                <a:cubicBezTo>
                  <a:pt x="2680044" y="2025806"/>
                  <a:pt x="2684153" y="2011030"/>
                  <a:pt x="2687478" y="1996069"/>
                </a:cubicBezTo>
                <a:cubicBezTo>
                  <a:pt x="2691590" y="1977567"/>
                  <a:pt x="2693184" y="1958467"/>
                  <a:pt x="2698630" y="1940313"/>
                </a:cubicBezTo>
                <a:cubicBezTo>
                  <a:pt x="2704382" y="1921140"/>
                  <a:pt x="2715180" y="1903729"/>
                  <a:pt x="2720932" y="1884556"/>
                </a:cubicBezTo>
                <a:cubicBezTo>
                  <a:pt x="2726378" y="1866402"/>
                  <a:pt x="2726637" y="1846954"/>
                  <a:pt x="2732083" y="1828800"/>
                </a:cubicBezTo>
                <a:cubicBezTo>
                  <a:pt x="2754660" y="1753544"/>
                  <a:pt x="2750334" y="1794324"/>
                  <a:pt x="2776688" y="1728439"/>
                </a:cubicBezTo>
                <a:cubicBezTo>
                  <a:pt x="2785419" y="1706612"/>
                  <a:pt x="2785951" y="1681093"/>
                  <a:pt x="2798991" y="1661532"/>
                </a:cubicBezTo>
                <a:cubicBezTo>
                  <a:pt x="2806425" y="1650381"/>
                  <a:pt x="2815299" y="1640065"/>
                  <a:pt x="2821293" y="1628078"/>
                </a:cubicBezTo>
                <a:cubicBezTo>
                  <a:pt x="2826550" y="1617565"/>
                  <a:pt x="2829351" y="1605965"/>
                  <a:pt x="2832444" y="1594625"/>
                </a:cubicBezTo>
                <a:cubicBezTo>
                  <a:pt x="2840509" y="1565053"/>
                  <a:pt x="2845054" y="1534494"/>
                  <a:pt x="2854747" y="1505415"/>
                </a:cubicBezTo>
                <a:lnTo>
                  <a:pt x="2877049" y="1438508"/>
                </a:lnTo>
                <a:cubicBezTo>
                  <a:pt x="2880766" y="1427357"/>
                  <a:pt x="2882943" y="1415567"/>
                  <a:pt x="2888200" y="1405054"/>
                </a:cubicBezTo>
                <a:lnTo>
                  <a:pt x="2899352" y="1382752"/>
                </a:lnTo>
              </a:path>
            </a:pathLst>
          </a:custGeom>
          <a:noFill/>
          <a:ln w="25400">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grpSp>
        <p:nvGrpSpPr>
          <p:cNvPr id="205" name="Group 204">
            <a:extLst>
              <a:ext uri="{FF2B5EF4-FFF2-40B4-BE49-F238E27FC236}">
                <a16:creationId xmlns:a16="http://schemas.microsoft.com/office/drawing/2014/main" id="{027CCBDB-49E1-D2A6-5F14-3DE256337722}"/>
              </a:ext>
            </a:extLst>
          </p:cNvPr>
          <p:cNvGrpSpPr/>
          <p:nvPr/>
        </p:nvGrpSpPr>
        <p:grpSpPr>
          <a:xfrm>
            <a:off x="5354413" y="2779917"/>
            <a:ext cx="1594066" cy="799855"/>
            <a:chOff x="4873451" y="1886389"/>
            <a:chExt cx="2393830" cy="1095457"/>
          </a:xfrm>
        </p:grpSpPr>
        <p:grpSp>
          <p:nvGrpSpPr>
            <p:cNvPr id="19" name="Group 18">
              <a:extLst>
                <a:ext uri="{FF2B5EF4-FFF2-40B4-BE49-F238E27FC236}">
                  <a16:creationId xmlns:a16="http://schemas.microsoft.com/office/drawing/2014/main" id="{3C9C46F5-B355-0B2B-F990-8F263579AB00}"/>
                </a:ext>
              </a:extLst>
            </p:cNvPr>
            <p:cNvGrpSpPr/>
            <p:nvPr/>
          </p:nvGrpSpPr>
          <p:grpSpPr>
            <a:xfrm>
              <a:off x="4873451" y="1886389"/>
              <a:ext cx="2393830" cy="1095457"/>
              <a:chOff x="4215161" y="3070603"/>
              <a:chExt cx="2460772" cy="1030442"/>
            </a:xfrm>
            <a:solidFill>
              <a:srgbClr val="000000"/>
            </a:solidFill>
          </p:grpSpPr>
          <p:sp>
            <p:nvSpPr>
              <p:cNvPr id="13" name="Cube 12">
                <a:extLst>
                  <a:ext uri="{FF2B5EF4-FFF2-40B4-BE49-F238E27FC236}">
                    <a16:creationId xmlns:a16="http://schemas.microsoft.com/office/drawing/2014/main" id="{0C662B1D-7C75-EF57-59B8-2642F8A0CFCD}"/>
                  </a:ext>
                </a:extLst>
              </p:cNvPr>
              <p:cNvSpPr/>
              <p:nvPr/>
            </p:nvSpPr>
            <p:spPr>
              <a:xfrm>
                <a:off x="4215161" y="3070603"/>
                <a:ext cx="2460772" cy="1030442"/>
              </a:xfrm>
              <a:prstGeom prst="cube">
                <a:avLst>
                  <a:gd name="adj" fmla="val 48438"/>
                </a:avLst>
              </a:prstGeom>
              <a:grpFill/>
              <a:ln w="25400">
                <a:noFill/>
                <a:miter lim="800000"/>
              </a:ln>
              <a:effectLst/>
              <a:scene3d>
                <a:camera prst="perspectiveRelaxed" fov="3300000">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sp>
            <p:nvSpPr>
              <p:cNvPr id="14" name="Rectangle 13">
                <a:extLst>
                  <a:ext uri="{FF2B5EF4-FFF2-40B4-BE49-F238E27FC236}">
                    <a16:creationId xmlns:a16="http://schemas.microsoft.com/office/drawing/2014/main" id="{D1B692C5-3EEB-1918-2E6A-121FFAFFDC50}"/>
                  </a:ext>
                </a:extLst>
              </p:cNvPr>
              <p:cNvSpPr/>
              <p:nvPr/>
            </p:nvSpPr>
            <p:spPr>
              <a:xfrm>
                <a:off x="4523749" y="3681016"/>
                <a:ext cx="471998" cy="152399"/>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sp>
            <p:nvSpPr>
              <p:cNvPr id="17" name="Rectangle 16">
                <a:extLst>
                  <a:ext uri="{FF2B5EF4-FFF2-40B4-BE49-F238E27FC236}">
                    <a16:creationId xmlns:a16="http://schemas.microsoft.com/office/drawing/2014/main" id="{7ACDFB9F-A581-61FC-A067-54F4078AD1C4}"/>
                  </a:ext>
                </a:extLst>
              </p:cNvPr>
              <p:cNvSpPr/>
              <p:nvPr/>
            </p:nvSpPr>
            <p:spPr>
              <a:xfrm>
                <a:off x="5367520" y="3657599"/>
                <a:ext cx="665287" cy="45719"/>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sp>
            <p:nvSpPr>
              <p:cNvPr id="18" name="Rectangle 17">
                <a:extLst>
                  <a:ext uri="{FF2B5EF4-FFF2-40B4-BE49-F238E27FC236}">
                    <a16:creationId xmlns:a16="http://schemas.microsoft.com/office/drawing/2014/main" id="{3B5B3C2D-5494-8058-C36A-207D32FDDF93}"/>
                  </a:ext>
                </a:extLst>
              </p:cNvPr>
              <p:cNvSpPr/>
              <p:nvPr/>
            </p:nvSpPr>
            <p:spPr>
              <a:xfrm>
                <a:off x="5363805" y="3809999"/>
                <a:ext cx="665287" cy="45719"/>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grpSp>
        <p:sp>
          <p:nvSpPr>
            <p:cNvPr id="204" name="TextBox 203">
              <a:extLst>
                <a:ext uri="{FF2B5EF4-FFF2-40B4-BE49-F238E27FC236}">
                  <a16:creationId xmlns:a16="http://schemas.microsoft.com/office/drawing/2014/main" id="{F265EF1D-12E7-7501-3B55-25400BA9572A}"/>
                </a:ext>
              </a:extLst>
            </p:cNvPr>
            <p:cNvSpPr txBox="1"/>
            <p:nvPr/>
          </p:nvSpPr>
          <p:spPr>
            <a:xfrm>
              <a:off x="5486871" y="2103855"/>
              <a:ext cx="1405354" cy="337217"/>
            </a:xfrm>
            <a:prstGeom prst="rect">
              <a:avLst/>
            </a:prstGeom>
          </p:spPr>
          <p:txBody>
            <a:bodyPr wrap="none" lIns="0" tIns="0" rIns="0" bIns="0" rtlCol="0">
              <a:spAutoFit/>
            </a:bodyPr>
            <a:lstStyle/>
            <a:p>
              <a:pPr>
                <a:spcAft>
                  <a:spcPts val="600"/>
                </a:spcAft>
              </a:pPr>
              <a:r>
                <a:rPr lang="en-US" sz="1600" dirty="0">
                  <a:solidFill>
                    <a:schemeClr val="bg1"/>
                  </a:solidFill>
                  <a:latin typeface="Gill Sans MT" panose="020B0502020104020203" pitchFamily="34" charset="77"/>
                </a:rPr>
                <a:t>ToR Switch</a:t>
              </a:r>
            </a:p>
          </p:txBody>
        </p:sp>
      </p:grpSp>
      <p:grpSp>
        <p:nvGrpSpPr>
          <p:cNvPr id="45" name="Group 44">
            <a:extLst>
              <a:ext uri="{FF2B5EF4-FFF2-40B4-BE49-F238E27FC236}">
                <a16:creationId xmlns:a16="http://schemas.microsoft.com/office/drawing/2014/main" id="{9FC1CE4D-7F0C-F2B7-5070-8CC9A33DC23E}"/>
              </a:ext>
            </a:extLst>
          </p:cNvPr>
          <p:cNvGrpSpPr/>
          <p:nvPr/>
        </p:nvGrpSpPr>
        <p:grpSpPr>
          <a:xfrm>
            <a:off x="2536686" y="4519827"/>
            <a:ext cx="757004" cy="1265926"/>
            <a:chOff x="4865614" y="3066585"/>
            <a:chExt cx="1546337" cy="2453269"/>
          </a:xfrm>
          <a:solidFill>
            <a:schemeClr val="tx1">
              <a:lumMod val="75000"/>
              <a:lumOff val="25000"/>
            </a:schemeClr>
          </a:solidFill>
        </p:grpSpPr>
        <p:sp>
          <p:nvSpPr>
            <p:cNvPr id="23" name="Cube 22">
              <a:extLst>
                <a:ext uri="{FF2B5EF4-FFF2-40B4-BE49-F238E27FC236}">
                  <a16:creationId xmlns:a16="http://schemas.microsoft.com/office/drawing/2014/main" id="{135A2D10-EF97-D927-3BC4-238696969B5E}"/>
                </a:ext>
              </a:extLst>
            </p:cNvPr>
            <p:cNvSpPr/>
            <p:nvPr/>
          </p:nvSpPr>
          <p:spPr>
            <a:xfrm>
              <a:off x="4865614" y="3066585"/>
              <a:ext cx="1546337" cy="2453269"/>
            </a:xfrm>
            <a:prstGeom prst="cube">
              <a:avLst/>
            </a:prstGeom>
            <a:grp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dirty="0">
                  <a:solidFill>
                    <a:schemeClr val="bg1"/>
                  </a:solidFill>
                  <a:latin typeface="Gill Sans MT" panose="020B0502020104020203" pitchFamily="34" charset="77"/>
                </a:rPr>
                <a:t>Host</a:t>
              </a:r>
              <a:endParaRPr lang="en-US" sz="2000" dirty="0">
                <a:solidFill>
                  <a:schemeClr val="bg1"/>
                </a:solidFill>
                <a:latin typeface="Gill Sans MT" panose="020B0502020104020203" pitchFamily="34" charset="77"/>
              </a:endParaRPr>
            </a:p>
          </p:txBody>
        </p:sp>
        <p:sp>
          <p:nvSpPr>
            <p:cNvPr id="27" name="Rectangle 26">
              <a:extLst>
                <a:ext uri="{FF2B5EF4-FFF2-40B4-BE49-F238E27FC236}">
                  <a16:creationId xmlns:a16="http://schemas.microsoft.com/office/drawing/2014/main" id="{881A2347-B8A2-B30A-0AEC-BB992A0FD04A}"/>
                </a:ext>
              </a:extLst>
            </p:cNvPr>
            <p:cNvSpPr/>
            <p:nvPr/>
          </p:nvSpPr>
          <p:spPr>
            <a:xfrm>
              <a:off x="4964703" y="3619948"/>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sp>
          <p:nvSpPr>
            <p:cNvPr id="28" name="Rectangle 27">
              <a:extLst>
                <a:ext uri="{FF2B5EF4-FFF2-40B4-BE49-F238E27FC236}">
                  <a16:creationId xmlns:a16="http://schemas.microsoft.com/office/drawing/2014/main" id="{D5465E88-BDA0-77AE-D650-32B9DC58FF81}"/>
                </a:ext>
              </a:extLst>
            </p:cNvPr>
            <p:cNvSpPr/>
            <p:nvPr/>
          </p:nvSpPr>
          <p:spPr>
            <a:xfrm>
              <a:off x="5509565" y="3619947"/>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sp>
          <p:nvSpPr>
            <p:cNvPr id="35" name="Rectangle 34">
              <a:extLst>
                <a:ext uri="{FF2B5EF4-FFF2-40B4-BE49-F238E27FC236}">
                  <a16:creationId xmlns:a16="http://schemas.microsoft.com/office/drawing/2014/main" id="{33782A87-6A78-F6E4-BEC0-29ABBEDA9561}"/>
                </a:ext>
              </a:extLst>
            </p:cNvPr>
            <p:cNvSpPr/>
            <p:nvPr/>
          </p:nvSpPr>
          <p:spPr>
            <a:xfrm>
              <a:off x="4950415" y="4946100"/>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sp>
          <p:nvSpPr>
            <p:cNvPr id="37" name="Rectangle 36">
              <a:extLst>
                <a:ext uri="{FF2B5EF4-FFF2-40B4-BE49-F238E27FC236}">
                  <a16:creationId xmlns:a16="http://schemas.microsoft.com/office/drawing/2014/main" id="{5F316B31-092B-E9E0-B4A5-0F4705902A25}"/>
                </a:ext>
              </a:extLst>
            </p:cNvPr>
            <p:cNvSpPr/>
            <p:nvPr/>
          </p:nvSpPr>
          <p:spPr>
            <a:xfrm>
              <a:off x="5495277" y="4946099"/>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sp>
          <p:nvSpPr>
            <p:cNvPr id="38" name="Rectangle 37">
              <a:extLst>
                <a:ext uri="{FF2B5EF4-FFF2-40B4-BE49-F238E27FC236}">
                  <a16:creationId xmlns:a16="http://schemas.microsoft.com/office/drawing/2014/main" id="{E32B7986-CED5-2A1C-AD67-CC8EB91DDA39}"/>
                </a:ext>
              </a:extLst>
            </p:cNvPr>
            <p:cNvSpPr/>
            <p:nvPr/>
          </p:nvSpPr>
          <p:spPr>
            <a:xfrm>
              <a:off x="4950415" y="5108115"/>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sp>
          <p:nvSpPr>
            <p:cNvPr id="42" name="Rectangle 41">
              <a:extLst>
                <a:ext uri="{FF2B5EF4-FFF2-40B4-BE49-F238E27FC236}">
                  <a16:creationId xmlns:a16="http://schemas.microsoft.com/office/drawing/2014/main" id="{D263FBEF-A84A-B23A-A095-E61607884C13}"/>
                </a:ext>
              </a:extLst>
            </p:cNvPr>
            <p:cNvSpPr/>
            <p:nvPr/>
          </p:nvSpPr>
          <p:spPr>
            <a:xfrm>
              <a:off x="5495277" y="5108114"/>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grpSp>
      <p:sp>
        <p:nvSpPr>
          <p:cNvPr id="6" name="Cube 5">
            <a:extLst>
              <a:ext uri="{FF2B5EF4-FFF2-40B4-BE49-F238E27FC236}">
                <a16:creationId xmlns:a16="http://schemas.microsoft.com/office/drawing/2014/main" id="{BE4E96A7-AAEF-14F6-C082-431ED1759F40}"/>
              </a:ext>
            </a:extLst>
          </p:cNvPr>
          <p:cNvSpPr/>
          <p:nvPr/>
        </p:nvSpPr>
        <p:spPr>
          <a:xfrm>
            <a:off x="2432342" y="4250555"/>
            <a:ext cx="313349" cy="235922"/>
          </a:xfrm>
          <a:prstGeom prst="cube">
            <a:avLst/>
          </a:prstGeom>
          <a:solidFill>
            <a:schemeClr val="bg2">
              <a:lumMod val="50000"/>
            </a:schemeClr>
          </a:solid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1000" dirty="0">
                <a:solidFill>
                  <a:schemeClr val="bg1"/>
                </a:solidFill>
                <a:latin typeface="Gill Sans MT" panose="020B0502020104020203" pitchFamily="34" charset="77"/>
              </a:rPr>
              <a:t>VM</a:t>
            </a:r>
          </a:p>
        </p:txBody>
      </p:sp>
      <p:sp>
        <p:nvSpPr>
          <p:cNvPr id="7" name="Cube 6">
            <a:extLst>
              <a:ext uri="{FF2B5EF4-FFF2-40B4-BE49-F238E27FC236}">
                <a16:creationId xmlns:a16="http://schemas.microsoft.com/office/drawing/2014/main" id="{8C4BE366-3465-1215-242D-29172213FF50}"/>
              </a:ext>
            </a:extLst>
          </p:cNvPr>
          <p:cNvSpPr/>
          <p:nvPr/>
        </p:nvSpPr>
        <p:spPr>
          <a:xfrm>
            <a:off x="2765959" y="4254011"/>
            <a:ext cx="313349" cy="235922"/>
          </a:xfrm>
          <a:prstGeom prst="cube">
            <a:avLst/>
          </a:prstGeom>
          <a:solidFill>
            <a:schemeClr val="bg2">
              <a:lumMod val="50000"/>
            </a:schemeClr>
          </a:solid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1000" dirty="0">
                <a:solidFill>
                  <a:schemeClr val="bg1"/>
                </a:solidFill>
                <a:latin typeface="Gill Sans MT" panose="020B0502020104020203" pitchFamily="34" charset="77"/>
              </a:rPr>
              <a:t>VM</a:t>
            </a:r>
          </a:p>
        </p:txBody>
      </p:sp>
      <p:sp>
        <p:nvSpPr>
          <p:cNvPr id="8" name="Cube 7">
            <a:extLst>
              <a:ext uri="{FF2B5EF4-FFF2-40B4-BE49-F238E27FC236}">
                <a16:creationId xmlns:a16="http://schemas.microsoft.com/office/drawing/2014/main" id="{479737FB-3EF5-ECF5-6BF3-38044C8E6D3C}"/>
              </a:ext>
            </a:extLst>
          </p:cNvPr>
          <p:cNvSpPr/>
          <p:nvPr/>
        </p:nvSpPr>
        <p:spPr>
          <a:xfrm>
            <a:off x="3111902" y="4250555"/>
            <a:ext cx="313349" cy="235922"/>
          </a:xfrm>
          <a:prstGeom prst="cube">
            <a:avLst/>
          </a:prstGeom>
          <a:solidFill>
            <a:schemeClr val="bg2">
              <a:lumMod val="50000"/>
            </a:schemeClr>
          </a:solid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1000" dirty="0">
                <a:solidFill>
                  <a:schemeClr val="bg1"/>
                </a:solidFill>
                <a:latin typeface="Gill Sans MT" panose="020B0502020104020203" pitchFamily="34" charset="77"/>
              </a:rPr>
              <a:t>VM</a:t>
            </a:r>
          </a:p>
        </p:txBody>
      </p:sp>
      <p:sp>
        <p:nvSpPr>
          <p:cNvPr id="9" name="Cube 8">
            <a:extLst>
              <a:ext uri="{FF2B5EF4-FFF2-40B4-BE49-F238E27FC236}">
                <a16:creationId xmlns:a16="http://schemas.microsoft.com/office/drawing/2014/main" id="{2CD0665F-CB6C-351D-2F0D-562938A54A6A}"/>
              </a:ext>
            </a:extLst>
          </p:cNvPr>
          <p:cNvSpPr/>
          <p:nvPr/>
        </p:nvSpPr>
        <p:spPr>
          <a:xfrm>
            <a:off x="2385483" y="4519828"/>
            <a:ext cx="313349" cy="141554"/>
          </a:xfrm>
          <a:prstGeom prst="cube">
            <a:avLst/>
          </a:prstGeom>
          <a:solidFill>
            <a:schemeClr val="tx2">
              <a:lumMod val="50000"/>
            </a:schemeClr>
          </a:solidFill>
          <a:ln w="25400">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800" dirty="0">
                <a:solidFill>
                  <a:schemeClr val="bg1"/>
                </a:solidFill>
                <a:latin typeface="Gill Sans MT" panose="020B0502020104020203" pitchFamily="34" charset="77"/>
              </a:rPr>
              <a:t>vNIC</a:t>
            </a:r>
          </a:p>
        </p:txBody>
      </p:sp>
      <p:sp>
        <p:nvSpPr>
          <p:cNvPr id="10" name="Cube 9">
            <a:extLst>
              <a:ext uri="{FF2B5EF4-FFF2-40B4-BE49-F238E27FC236}">
                <a16:creationId xmlns:a16="http://schemas.microsoft.com/office/drawing/2014/main" id="{84848B99-DD88-7A40-6B1A-AB02A62B03A6}"/>
              </a:ext>
            </a:extLst>
          </p:cNvPr>
          <p:cNvSpPr/>
          <p:nvPr/>
        </p:nvSpPr>
        <p:spPr>
          <a:xfrm>
            <a:off x="2740249" y="4519827"/>
            <a:ext cx="313349" cy="141554"/>
          </a:xfrm>
          <a:prstGeom prst="cube">
            <a:avLst/>
          </a:prstGeom>
          <a:solidFill>
            <a:schemeClr val="tx2">
              <a:lumMod val="50000"/>
            </a:schemeClr>
          </a:solidFill>
          <a:ln w="25400">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800" dirty="0">
                <a:solidFill>
                  <a:schemeClr val="bg1"/>
                </a:solidFill>
                <a:latin typeface="Gill Sans MT" panose="020B0502020104020203" pitchFamily="34" charset="77"/>
              </a:rPr>
              <a:t>vNIC</a:t>
            </a:r>
          </a:p>
        </p:txBody>
      </p:sp>
      <p:sp>
        <p:nvSpPr>
          <p:cNvPr id="11" name="Cube 10">
            <a:extLst>
              <a:ext uri="{FF2B5EF4-FFF2-40B4-BE49-F238E27FC236}">
                <a16:creationId xmlns:a16="http://schemas.microsoft.com/office/drawing/2014/main" id="{CD1CB3D9-CCA1-F02E-E768-DC1F597DF2AE}"/>
              </a:ext>
            </a:extLst>
          </p:cNvPr>
          <p:cNvSpPr/>
          <p:nvPr/>
        </p:nvSpPr>
        <p:spPr>
          <a:xfrm>
            <a:off x="3095656" y="4522327"/>
            <a:ext cx="313349" cy="141554"/>
          </a:xfrm>
          <a:prstGeom prst="cube">
            <a:avLst/>
          </a:prstGeom>
          <a:solidFill>
            <a:schemeClr val="tx2">
              <a:lumMod val="50000"/>
            </a:schemeClr>
          </a:solidFill>
          <a:ln w="25400">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800" dirty="0">
                <a:solidFill>
                  <a:schemeClr val="bg1"/>
                </a:solidFill>
                <a:latin typeface="Gill Sans MT" panose="020B0502020104020203" pitchFamily="34" charset="77"/>
              </a:rPr>
              <a:t>vNIC</a:t>
            </a:r>
          </a:p>
        </p:txBody>
      </p:sp>
      <p:grpSp>
        <p:nvGrpSpPr>
          <p:cNvPr id="47" name="Group 46">
            <a:extLst>
              <a:ext uri="{FF2B5EF4-FFF2-40B4-BE49-F238E27FC236}">
                <a16:creationId xmlns:a16="http://schemas.microsoft.com/office/drawing/2014/main" id="{3EA5DC4C-3D3B-E045-A535-71658DA5EEF9}"/>
              </a:ext>
            </a:extLst>
          </p:cNvPr>
          <p:cNvGrpSpPr/>
          <p:nvPr/>
        </p:nvGrpSpPr>
        <p:grpSpPr>
          <a:xfrm>
            <a:off x="4355476" y="4519826"/>
            <a:ext cx="757004" cy="1265926"/>
            <a:chOff x="4865614" y="3066585"/>
            <a:chExt cx="1546337" cy="2453269"/>
          </a:xfrm>
          <a:solidFill>
            <a:schemeClr val="tx1">
              <a:lumMod val="75000"/>
              <a:lumOff val="25000"/>
            </a:schemeClr>
          </a:solidFill>
        </p:grpSpPr>
        <p:sp>
          <p:nvSpPr>
            <p:cNvPr id="55" name="Cube 54">
              <a:extLst>
                <a:ext uri="{FF2B5EF4-FFF2-40B4-BE49-F238E27FC236}">
                  <a16:creationId xmlns:a16="http://schemas.microsoft.com/office/drawing/2014/main" id="{BFFA5245-1A5E-12EA-A94F-B1D8E3F8EF97}"/>
                </a:ext>
              </a:extLst>
            </p:cNvPr>
            <p:cNvSpPr/>
            <p:nvPr/>
          </p:nvSpPr>
          <p:spPr>
            <a:xfrm>
              <a:off x="4865614" y="3066585"/>
              <a:ext cx="1546337" cy="2453269"/>
            </a:xfrm>
            <a:prstGeom prst="cube">
              <a:avLst/>
            </a:prstGeom>
            <a:grp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dirty="0">
                  <a:solidFill>
                    <a:schemeClr val="bg1"/>
                  </a:solidFill>
                  <a:latin typeface="Gill Sans MT" panose="020B0502020104020203" pitchFamily="34" charset="77"/>
                </a:rPr>
                <a:t>Host</a:t>
              </a:r>
              <a:endParaRPr lang="en-US" sz="2000" dirty="0">
                <a:solidFill>
                  <a:schemeClr val="bg1"/>
                </a:solidFill>
                <a:latin typeface="Gill Sans MT" panose="020B0502020104020203" pitchFamily="34" charset="77"/>
              </a:endParaRPr>
            </a:p>
          </p:txBody>
        </p:sp>
        <p:sp>
          <p:nvSpPr>
            <p:cNvPr id="56" name="Rectangle 55">
              <a:extLst>
                <a:ext uri="{FF2B5EF4-FFF2-40B4-BE49-F238E27FC236}">
                  <a16:creationId xmlns:a16="http://schemas.microsoft.com/office/drawing/2014/main" id="{2EF050D4-4499-60EA-903F-1FC55E6C1249}"/>
                </a:ext>
              </a:extLst>
            </p:cNvPr>
            <p:cNvSpPr/>
            <p:nvPr/>
          </p:nvSpPr>
          <p:spPr>
            <a:xfrm>
              <a:off x="4964703" y="3619948"/>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sp>
          <p:nvSpPr>
            <p:cNvPr id="57" name="Rectangle 56">
              <a:extLst>
                <a:ext uri="{FF2B5EF4-FFF2-40B4-BE49-F238E27FC236}">
                  <a16:creationId xmlns:a16="http://schemas.microsoft.com/office/drawing/2014/main" id="{E13BB4AA-D39F-4188-3396-FAA554CA305D}"/>
                </a:ext>
              </a:extLst>
            </p:cNvPr>
            <p:cNvSpPr/>
            <p:nvPr/>
          </p:nvSpPr>
          <p:spPr>
            <a:xfrm>
              <a:off x="5509565" y="3619947"/>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sp>
          <p:nvSpPr>
            <p:cNvPr id="58" name="Rectangle 57">
              <a:extLst>
                <a:ext uri="{FF2B5EF4-FFF2-40B4-BE49-F238E27FC236}">
                  <a16:creationId xmlns:a16="http://schemas.microsoft.com/office/drawing/2014/main" id="{112CF6C7-E028-31A9-BD1E-61158140ADBE}"/>
                </a:ext>
              </a:extLst>
            </p:cNvPr>
            <p:cNvSpPr/>
            <p:nvPr/>
          </p:nvSpPr>
          <p:spPr>
            <a:xfrm>
              <a:off x="4950415" y="4946100"/>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sp>
          <p:nvSpPr>
            <p:cNvPr id="59" name="Rectangle 58">
              <a:extLst>
                <a:ext uri="{FF2B5EF4-FFF2-40B4-BE49-F238E27FC236}">
                  <a16:creationId xmlns:a16="http://schemas.microsoft.com/office/drawing/2014/main" id="{D825BF96-4400-2620-8B4C-B6DE630ACA24}"/>
                </a:ext>
              </a:extLst>
            </p:cNvPr>
            <p:cNvSpPr/>
            <p:nvPr/>
          </p:nvSpPr>
          <p:spPr>
            <a:xfrm>
              <a:off x="5495277" y="4946099"/>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sp>
          <p:nvSpPr>
            <p:cNvPr id="60" name="Rectangle 59">
              <a:extLst>
                <a:ext uri="{FF2B5EF4-FFF2-40B4-BE49-F238E27FC236}">
                  <a16:creationId xmlns:a16="http://schemas.microsoft.com/office/drawing/2014/main" id="{35DB361F-201E-A1C8-9349-81B2DAFA3D27}"/>
                </a:ext>
              </a:extLst>
            </p:cNvPr>
            <p:cNvSpPr/>
            <p:nvPr/>
          </p:nvSpPr>
          <p:spPr>
            <a:xfrm>
              <a:off x="4950415" y="5108115"/>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sp>
          <p:nvSpPr>
            <p:cNvPr id="61" name="Rectangle 60">
              <a:extLst>
                <a:ext uri="{FF2B5EF4-FFF2-40B4-BE49-F238E27FC236}">
                  <a16:creationId xmlns:a16="http://schemas.microsoft.com/office/drawing/2014/main" id="{3B8D82D6-B370-B25C-6D53-471B2265579B}"/>
                </a:ext>
              </a:extLst>
            </p:cNvPr>
            <p:cNvSpPr/>
            <p:nvPr/>
          </p:nvSpPr>
          <p:spPr>
            <a:xfrm>
              <a:off x="5495277" y="5108114"/>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grpSp>
      <p:sp>
        <p:nvSpPr>
          <p:cNvPr id="48" name="Cube 47">
            <a:extLst>
              <a:ext uri="{FF2B5EF4-FFF2-40B4-BE49-F238E27FC236}">
                <a16:creationId xmlns:a16="http://schemas.microsoft.com/office/drawing/2014/main" id="{DD0EA295-DCC2-E0A2-2B18-D6D38896A1F8}"/>
              </a:ext>
            </a:extLst>
          </p:cNvPr>
          <p:cNvSpPr/>
          <p:nvPr/>
        </p:nvSpPr>
        <p:spPr>
          <a:xfrm>
            <a:off x="4251131" y="4250553"/>
            <a:ext cx="313349" cy="235922"/>
          </a:xfrm>
          <a:prstGeom prst="cube">
            <a:avLst/>
          </a:prstGeom>
          <a:solidFill>
            <a:schemeClr val="bg2">
              <a:lumMod val="50000"/>
            </a:schemeClr>
          </a:solid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1000" dirty="0">
                <a:solidFill>
                  <a:schemeClr val="bg1"/>
                </a:solidFill>
                <a:latin typeface="Gill Sans MT" panose="020B0502020104020203" pitchFamily="34" charset="77"/>
              </a:rPr>
              <a:t>VM</a:t>
            </a:r>
          </a:p>
        </p:txBody>
      </p:sp>
      <p:sp>
        <p:nvSpPr>
          <p:cNvPr id="49" name="Cube 48">
            <a:extLst>
              <a:ext uri="{FF2B5EF4-FFF2-40B4-BE49-F238E27FC236}">
                <a16:creationId xmlns:a16="http://schemas.microsoft.com/office/drawing/2014/main" id="{C524889E-E45A-0F23-7FE3-8D97E549D10E}"/>
              </a:ext>
            </a:extLst>
          </p:cNvPr>
          <p:cNvSpPr/>
          <p:nvPr/>
        </p:nvSpPr>
        <p:spPr>
          <a:xfrm>
            <a:off x="4584749" y="4254009"/>
            <a:ext cx="313349" cy="235922"/>
          </a:xfrm>
          <a:prstGeom prst="cube">
            <a:avLst/>
          </a:prstGeom>
          <a:solidFill>
            <a:schemeClr val="bg2">
              <a:lumMod val="50000"/>
            </a:schemeClr>
          </a:solid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1000" dirty="0">
                <a:solidFill>
                  <a:schemeClr val="bg1"/>
                </a:solidFill>
                <a:latin typeface="Gill Sans MT" panose="020B0502020104020203" pitchFamily="34" charset="77"/>
              </a:rPr>
              <a:t>VM</a:t>
            </a:r>
          </a:p>
        </p:txBody>
      </p:sp>
      <p:sp>
        <p:nvSpPr>
          <p:cNvPr id="50" name="Cube 49">
            <a:extLst>
              <a:ext uri="{FF2B5EF4-FFF2-40B4-BE49-F238E27FC236}">
                <a16:creationId xmlns:a16="http://schemas.microsoft.com/office/drawing/2014/main" id="{52B130BE-1578-3A10-BF59-43BB5BFA30DA}"/>
              </a:ext>
            </a:extLst>
          </p:cNvPr>
          <p:cNvSpPr/>
          <p:nvPr/>
        </p:nvSpPr>
        <p:spPr>
          <a:xfrm>
            <a:off x="4930691" y="4250553"/>
            <a:ext cx="313349" cy="235922"/>
          </a:xfrm>
          <a:prstGeom prst="cube">
            <a:avLst/>
          </a:prstGeom>
          <a:solidFill>
            <a:schemeClr val="bg2">
              <a:lumMod val="50000"/>
            </a:schemeClr>
          </a:solid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1000" dirty="0">
                <a:solidFill>
                  <a:schemeClr val="bg1"/>
                </a:solidFill>
                <a:latin typeface="Gill Sans MT" panose="020B0502020104020203" pitchFamily="34" charset="77"/>
              </a:rPr>
              <a:t>VM</a:t>
            </a:r>
          </a:p>
        </p:txBody>
      </p:sp>
      <p:sp>
        <p:nvSpPr>
          <p:cNvPr id="51" name="Cube 50">
            <a:extLst>
              <a:ext uri="{FF2B5EF4-FFF2-40B4-BE49-F238E27FC236}">
                <a16:creationId xmlns:a16="http://schemas.microsoft.com/office/drawing/2014/main" id="{6E9C891D-5381-89F4-2AB3-AA8247711FD9}"/>
              </a:ext>
            </a:extLst>
          </p:cNvPr>
          <p:cNvSpPr/>
          <p:nvPr/>
        </p:nvSpPr>
        <p:spPr>
          <a:xfrm>
            <a:off x="4204272" y="4519827"/>
            <a:ext cx="313349" cy="141554"/>
          </a:xfrm>
          <a:prstGeom prst="cube">
            <a:avLst/>
          </a:prstGeom>
          <a:solidFill>
            <a:schemeClr val="tx2">
              <a:lumMod val="50000"/>
            </a:schemeClr>
          </a:solidFill>
          <a:ln w="25400">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800" dirty="0">
                <a:solidFill>
                  <a:schemeClr val="bg1"/>
                </a:solidFill>
                <a:latin typeface="Gill Sans MT" panose="020B0502020104020203" pitchFamily="34" charset="77"/>
              </a:rPr>
              <a:t>vNIC</a:t>
            </a:r>
          </a:p>
        </p:txBody>
      </p:sp>
      <p:sp>
        <p:nvSpPr>
          <p:cNvPr id="52" name="Cube 51">
            <a:extLst>
              <a:ext uri="{FF2B5EF4-FFF2-40B4-BE49-F238E27FC236}">
                <a16:creationId xmlns:a16="http://schemas.microsoft.com/office/drawing/2014/main" id="{987EFC41-12B9-2B75-60F2-FCAD33411E02}"/>
              </a:ext>
            </a:extLst>
          </p:cNvPr>
          <p:cNvSpPr/>
          <p:nvPr/>
        </p:nvSpPr>
        <p:spPr>
          <a:xfrm>
            <a:off x="4559038" y="4519826"/>
            <a:ext cx="313349" cy="141554"/>
          </a:xfrm>
          <a:prstGeom prst="cube">
            <a:avLst/>
          </a:prstGeom>
          <a:solidFill>
            <a:schemeClr val="tx2">
              <a:lumMod val="50000"/>
            </a:schemeClr>
          </a:solidFill>
          <a:ln w="25400">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800" dirty="0">
                <a:solidFill>
                  <a:schemeClr val="bg1"/>
                </a:solidFill>
                <a:latin typeface="Gill Sans MT" panose="020B0502020104020203" pitchFamily="34" charset="77"/>
              </a:rPr>
              <a:t>vNIC</a:t>
            </a:r>
          </a:p>
        </p:txBody>
      </p:sp>
      <p:sp>
        <p:nvSpPr>
          <p:cNvPr id="53" name="Cube 52">
            <a:extLst>
              <a:ext uri="{FF2B5EF4-FFF2-40B4-BE49-F238E27FC236}">
                <a16:creationId xmlns:a16="http://schemas.microsoft.com/office/drawing/2014/main" id="{08E4EB41-A4F5-F9B9-7386-777A9A7D7E47}"/>
              </a:ext>
            </a:extLst>
          </p:cNvPr>
          <p:cNvSpPr/>
          <p:nvPr/>
        </p:nvSpPr>
        <p:spPr>
          <a:xfrm>
            <a:off x="4914446" y="4522325"/>
            <a:ext cx="313349" cy="141554"/>
          </a:xfrm>
          <a:prstGeom prst="cube">
            <a:avLst/>
          </a:prstGeom>
          <a:solidFill>
            <a:schemeClr val="tx2">
              <a:lumMod val="50000"/>
            </a:schemeClr>
          </a:solidFill>
          <a:ln w="25400">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800" dirty="0">
                <a:solidFill>
                  <a:schemeClr val="bg1"/>
                </a:solidFill>
                <a:latin typeface="Gill Sans MT" panose="020B0502020104020203" pitchFamily="34" charset="77"/>
              </a:rPr>
              <a:t>vNIC</a:t>
            </a:r>
          </a:p>
        </p:txBody>
      </p:sp>
      <p:grpSp>
        <p:nvGrpSpPr>
          <p:cNvPr id="63" name="Group 62">
            <a:extLst>
              <a:ext uri="{FF2B5EF4-FFF2-40B4-BE49-F238E27FC236}">
                <a16:creationId xmlns:a16="http://schemas.microsoft.com/office/drawing/2014/main" id="{F71FAA9D-96F6-B3B7-C15F-1BDE53D427AE}"/>
              </a:ext>
            </a:extLst>
          </p:cNvPr>
          <p:cNvGrpSpPr/>
          <p:nvPr/>
        </p:nvGrpSpPr>
        <p:grpSpPr>
          <a:xfrm>
            <a:off x="7407907" y="4519827"/>
            <a:ext cx="757004" cy="1265926"/>
            <a:chOff x="4865614" y="3066585"/>
            <a:chExt cx="1546337" cy="2453269"/>
          </a:xfrm>
          <a:solidFill>
            <a:schemeClr val="tx1">
              <a:lumMod val="75000"/>
              <a:lumOff val="25000"/>
            </a:schemeClr>
          </a:solidFill>
        </p:grpSpPr>
        <p:sp>
          <p:nvSpPr>
            <p:cNvPr id="71" name="Cube 70">
              <a:extLst>
                <a:ext uri="{FF2B5EF4-FFF2-40B4-BE49-F238E27FC236}">
                  <a16:creationId xmlns:a16="http://schemas.microsoft.com/office/drawing/2014/main" id="{76BBA1F8-7802-7E29-3B80-54877BDD2C48}"/>
                </a:ext>
              </a:extLst>
            </p:cNvPr>
            <p:cNvSpPr/>
            <p:nvPr/>
          </p:nvSpPr>
          <p:spPr>
            <a:xfrm>
              <a:off x="4865614" y="3066585"/>
              <a:ext cx="1546337" cy="2453269"/>
            </a:xfrm>
            <a:prstGeom prst="cube">
              <a:avLst/>
            </a:prstGeom>
            <a:grp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dirty="0">
                  <a:solidFill>
                    <a:schemeClr val="bg1"/>
                  </a:solidFill>
                  <a:latin typeface="Gill Sans MT" panose="020B0502020104020203" pitchFamily="34" charset="77"/>
                </a:rPr>
                <a:t>Host</a:t>
              </a:r>
              <a:endParaRPr lang="en-US" sz="2000" dirty="0">
                <a:solidFill>
                  <a:schemeClr val="bg1"/>
                </a:solidFill>
                <a:latin typeface="Gill Sans MT" panose="020B0502020104020203" pitchFamily="34" charset="77"/>
              </a:endParaRPr>
            </a:p>
          </p:txBody>
        </p:sp>
        <p:sp>
          <p:nvSpPr>
            <p:cNvPr id="72" name="Rectangle 71">
              <a:extLst>
                <a:ext uri="{FF2B5EF4-FFF2-40B4-BE49-F238E27FC236}">
                  <a16:creationId xmlns:a16="http://schemas.microsoft.com/office/drawing/2014/main" id="{ADBA2857-431A-7A1B-8E6D-8B697EE2755D}"/>
                </a:ext>
              </a:extLst>
            </p:cNvPr>
            <p:cNvSpPr/>
            <p:nvPr/>
          </p:nvSpPr>
          <p:spPr>
            <a:xfrm>
              <a:off x="4964703" y="3619948"/>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sp>
          <p:nvSpPr>
            <p:cNvPr id="73" name="Rectangle 72">
              <a:extLst>
                <a:ext uri="{FF2B5EF4-FFF2-40B4-BE49-F238E27FC236}">
                  <a16:creationId xmlns:a16="http://schemas.microsoft.com/office/drawing/2014/main" id="{433F7B4C-3B32-C214-7A05-BA4E1920340F}"/>
                </a:ext>
              </a:extLst>
            </p:cNvPr>
            <p:cNvSpPr/>
            <p:nvPr/>
          </p:nvSpPr>
          <p:spPr>
            <a:xfrm>
              <a:off x="5509565" y="3619947"/>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sp>
          <p:nvSpPr>
            <p:cNvPr id="74" name="Rectangle 73">
              <a:extLst>
                <a:ext uri="{FF2B5EF4-FFF2-40B4-BE49-F238E27FC236}">
                  <a16:creationId xmlns:a16="http://schemas.microsoft.com/office/drawing/2014/main" id="{3FA216A8-68B6-ED49-FED6-1C0AE60EC267}"/>
                </a:ext>
              </a:extLst>
            </p:cNvPr>
            <p:cNvSpPr/>
            <p:nvPr/>
          </p:nvSpPr>
          <p:spPr>
            <a:xfrm>
              <a:off x="4950415" y="4946100"/>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sp>
          <p:nvSpPr>
            <p:cNvPr id="75" name="Rectangle 74">
              <a:extLst>
                <a:ext uri="{FF2B5EF4-FFF2-40B4-BE49-F238E27FC236}">
                  <a16:creationId xmlns:a16="http://schemas.microsoft.com/office/drawing/2014/main" id="{4B34F514-1020-30A8-1259-B97498E4E279}"/>
                </a:ext>
              </a:extLst>
            </p:cNvPr>
            <p:cNvSpPr/>
            <p:nvPr/>
          </p:nvSpPr>
          <p:spPr>
            <a:xfrm>
              <a:off x="5495277" y="4946099"/>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sp>
          <p:nvSpPr>
            <p:cNvPr id="76" name="Rectangle 75">
              <a:extLst>
                <a:ext uri="{FF2B5EF4-FFF2-40B4-BE49-F238E27FC236}">
                  <a16:creationId xmlns:a16="http://schemas.microsoft.com/office/drawing/2014/main" id="{7078EF03-93ED-C838-D67D-91928C8A2C27}"/>
                </a:ext>
              </a:extLst>
            </p:cNvPr>
            <p:cNvSpPr/>
            <p:nvPr/>
          </p:nvSpPr>
          <p:spPr>
            <a:xfrm>
              <a:off x="4950415" y="5108115"/>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sp>
          <p:nvSpPr>
            <p:cNvPr id="77" name="Rectangle 76">
              <a:extLst>
                <a:ext uri="{FF2B5EF4-FFF2-40B4-BE49-F238E27FC236}">
                  <a16:creationId xmlns:a16="http://schemas.microsoft.com/office/drawing/2014/main" id="{7FB4A25D-1BDD-6A0E-E6BF-96C3F137378B}"/>
                </a:ext>
              </a:extLst>
            </p:cNvPr>
            <p:cNvSpPr/>
            <p:nvPr/>
          </p:nvSpPr>
          <p:spPr>
            <a:xfrm>
              <a:off x="5495277" y="5108114"/>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grpSp>
      <p:sp>
        <p:nvSpPr>
          <p:cNvPr id="64" name="Cube 63">
            <a:extLst>
              <a:ext uri="{FF2B5EF4-FFF2-40B4-BE49-F238E27FC236}">
                <a16:creationId xmlns:a16="http://schemas.microsoft.com/office/drawing/2014/main" id="{881F5D7C-D365-C55E-B75A-65F7CBDE9099}"/>
              </a:ext>
            </a:extLst>
          </p:cNvPr>
          <p:cNvSpPr/>
          <p:nvPr/>
        </p:nvSpPr>
        <p:spPr>
          <a:xfrm>
            <a:off x="7303562" y="4250554"/>
            <a:ext cx="313349" cy="235922"/>
          </a:xfrm>
          <a:prstGeom prst="cube">
            <a:avLst/>
          </a:prstGeom>
          <a:solidFill>
            <a:schemeClr val="bg2">
              <a:lumMod val="50000"/>
            </a:schemeClr>
          </a:solid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1000" dirty="0">
                <a:solidFill>
                  <a:schemeClr val="bg1"/>
                </a:solidFill>
                <a:latin typeface="Gill Sans MT" panose="020B0502020104020203" pitchFamily="34" charset="77"/>
              </a:rPr>
              <a:t>VM</a:t>
            </a:r>
          </a:p>
        </p:txBody>
      </p:sp>
      <p:sp>
        <p:nvSpPr>
          <p:cNvPr id="65" name="Cube 64">
            <a:extLst>
              <a:ext uri="{FF2B5EF4-FFF2-40B4-BE49-F238E27FC236}">
                <a16:creationId xmlns:a16="http://schemas.microsoft.com/office/drawing/2014/main" id="{66182CD1-5F65-CAFA-48F0-3438EDCE615C}"/>
              </a:ext>
            </a:extLst>
          </p:cNvPr>
          <p:cNvSpPr/>
          <p:nvPr/>
        </p:nvSpPr>
        <p:spPr>
          <a:xfrm>
            <a:off x="7637181" y="4254010"/>
            <a:ext cx="313349" cy="235922"/>
          </a:xfrm>
          <a:prstGeom prst="cube">
            <a:avLst/>
          </a:prstGeom>
          <a:solidFill>
            <a:srgbClr val="FFC000"/>
          </a:solidFill>
          <a:ln w="25400">
            <a:noFill/>
            <a:miter lim="800000"/>
          </a:ln>
          <a:effectLst>
            <a:glow rad="101600">
              <a:srgbClr val="FFC000">
                <a:alpha val="60000"/>
              </a:srgbClr>
            </a:glo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1000" dirty="0">
                <a:solidFill>
                  <a:schemeClr val="tx1"/>
                </a:solidFill>
                <a:latin typeface="Gill Sans MT" panose="020B0502020104020203" pitchFamily="34" charset="77"/>
              </a:rPr>
              <a:t>VM</a:t>
            </a:r>
          </a:p>
        </p:txBody>
      </p:sp>
      <p:sp>
        <p:nvSpPr>
          <p:cNvPr id="66" name="Cube 65">
            <a:extLst>
              <a:ext uri="{FF2B5EF4-FFF2-40B4-BE49-F238E27FC236}">
                <a16:creationId xmlns:a16="http://schemas.microsoft.com/office/drawing/2014/main" id="{64E058FA-4D96-4D58-0E9A-517A270B750E}"/>
              </a:ext>
            </a:extLst>
          </p:cNvPr>
          <p:cNvSpPr/>
          <p:nvPr/>
        </p:nvSpPr>
        <p:spPr>
          <a:xfrm>
            <a:off x="7983123" y="4250554"/>
            <a:ext cx="313349" cy="235922"/>
          </a:xfrm>
          <a:prstGeom prst="cube">
            <a:avLst/>
          </a:prstGeom>
          <a:solidFill>
            <a:schemeClr val="bg2">
              <a:lumMod val="50000"/>
            </a:schemeClr>
          </a:solid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1000" dirty="0">
                <a:solidFill>
                  <a:schemeClr val="bg1"/>
                </a:solidFill>
                <a:latin typeface="Gill Sans MT" panose="020B0502020104020203" pitchFamily="34" charset="77"/>
              </a:rPr>
              <a:t>VM</a:t>
            </a:r>
          </a:p>
        </p:txBody>
      </p:sp>
      <p:sp>
        <p:nvSpPr>
          <p:cNvPr id="67" name="Cube 66">
            <a:extLst>
              <a:ext uri="{FF2B5EF4-FFF2-40B4-BE49-F238E27FC236}">
                <a16:creationId xmlns:a16="http://schemas.microsoft.com/office/drawing/2014/main" id="{32F56996-DD7A-11EC-C5AF-3ED0CFACF4F9}"/>
              </a:ext>
            </a:extLst>
          </p:cNvPr>
          <p:cNvSpPr/>
          <p:nvPr/>
        </p:nvSpPr>
        <p:spPr>
          <a:xfrm>
            <a:off x="7256704" y="4519827"/>
            <a:ext cx="313349" cy="141554"/>
          </a:xfrm>
          <a:prstGeom prst="cube">
            <a:avLst/>
          </a:prstGeom>
          <a:solidFill>
            <a:schemeClr val="tx2">
              <a:lumMod val="50000"/>
            </a:schemeClr>
          </a:solidFill>
          <a:ln w="25400">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800" dirty="0">
                <a:solidFill>
                  <a:schemeClr val="bg1"/>
                </a:solidFill>
                <a:latin typeface="Gill Sans MT" panose="020B0502020104020203" pitchFamily="34" charset="77"/>
              </a:rPr>
              <a:t>vNIC</a:t>
            </a:r>
          </a:p>
        </p:txBody>
      </p:sp>
      <p:sp>
        <p:nvSpPr>
          <p:cNvPr id="68" name="Cube 67">
            <a:extLst>
              <a:ext uri="{FF2B5EF4-FFF2-40B4-BE49-F238E27FC236}">
                <a16:creationId xmlns:a16="http://schemas.microsoft.com/office/drawing/2014/main" id="{0942CC89-47AA-3D80-7498-82A8A97F76D1}"/>
              </a:ext>
            </a:extLst>
          </p:cNvPr>
          <p:cNvSpPr/>
          <p:nvPr/>
        </p:nvSpPr>
        <p:spPr>
          <a:xfrm>
            <a:off x="7611470" y="4519827"/>
            <a:ext cx="313349" cy="141554"/>
          </a:xfrm>
          <a:prstGeom prst="cube">
            <a:avLst/>
          </a:prstGeom>
          <a:solidFill>
            <a:schemeClr val="tx2">
              <a:lumMod val="50000"/>
            </a:schemeClr>
          </a:solidFill>
          <a:ln w="25400">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800" dirty="0">
                <a:solidFill>
                  <a:schemeClr val="bg1"/>
                </a:solidFill>
                <a:latin typeface="Gill Sans MT" panose="020B0502020104020203" pitchFamily="34" charset="77"/>
              </a:rPr>
              <a:t>vNIC</a:t>
            </a:r>
          </a:p>
        </p:txBody>
      </p:sp>
      <p:sp>
        <p:nvSpPr>
          <p:cNvPr id="69" name="Cube 68">
            <a:extLst>
              <a:ext uri="{FF2B5EF4-FFF2-40B4-BE49-F238E27FC236}">
                <a16:creationId xmlns:a16="http://schemas.microsoft.com/office/drawing/2014/main" id="{940F7544-84CD-C827-B235-A59B3C195227}"/>
              </a:ext>
            </a:extLst>
          </p:cNvPr>
          <p:cNvSpPr/>
          <p:nvPr/>
        </p:nvSpPr>
        <p:spPr>
          <a:xfrm>
            <a:off x="7966877" y="4522326"/>
            <a:ext cx="313349" cy="141554"/>
          </a:xfrm>
          <a:prstGeom prst="cube">
            <a:avLst/>
          </a:prstGeom>
          <a:solidFill>
            <a:schemeClr val="tx2">
              <a:lumMod val="50000"/>
            </a:schemeClr>
          </a:solidFill>
          <a:ln w="25400">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800" dirty="0">
                <a:solidFill>
                  <a:schemeClr val="bg1"/>
                </a:solidFill>
                <a:latin typeface="Gill Sans MT" panose="020B0502020104020203" pitchFamily="34" charset="77"/>
              </a:rPr>
              <a:t>vNIC</a:t>
            </a:r>
          </a:p>
        </p:txBody>
      </p:sp>
      <p:grpSp>
        <p:nvGrpSpPr>
          <p:cNvPr id="80" name="Group 79">
            <a:extLst>
              <a:ext uri="{FF2B5EF4-FFF2-40B4-BE49-F238E27FC236}">
                <a16:creationId xmlns:a16="http://schemas.microsoft.com/office/drawing/2014/main" id="{99F4401B-CCA8-F599-14E7-F13C63843666}"/>
              </a:ext>
            </a:extLst>
          </p:cNvPr>
          <p:cNvGrpSpPr/>
          <p:nvPr/>
        </p:nvGrpSpPr>
        <p:grpSpPr>
          <a:xfrm>
            <a:off x="8794396" y="4519827"/>
            <a:ext cx="757004" cy="1265926"/>
            <a:chOff x="4865614" y="3066585"/>
            <a:chExt cx="1546337" cy="2453269"/>
          </a:xfrm>
          <a:solidFill>
            <a:schemeClr val="tx1">
              <a:lumMod val="75000"/>
              <a:lumOff val="25000"/>
            </a:schemeClr>
          </a:solidFill>
        </p:grpSpPr>
        <p:sp>
          <p:nvSpPr>
            <p:cNvPr id="88" name="Cube 87">
              <a:extLst>
                <a:ext uri="{FF2B5EF4-FFF2-40B4-BE49-F238E27FC236}">
                  <a16:creationId xmlns:a16="http://schemas.microsoft.com/office/drawing/2014/main" id="{D5150156-6579-1FEF-6B9A-6964219C11F5}"/>
                </a:ext>
              </a:extLst>
            </p:cNvPr>
            <p:cNvSpPr/>
            <p:nvPr/>
          </p:nvSpPr>
          <p:spPr>
            <a:xfrm>
              <a:off x="4865614" y="3066585"/>
              <a:ext cx="1546337" cy="2453269"/>
            </a:xfrm>
            <a:prstGeom prst="cube">
              <a:avLst/>
            </a:prstGeom>
            <a:grp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dirty="0">
                  <a:solidFill>
                    <a:schemeClr val="bg1"/>
                  </a:solidFill>
                  <a:latin typeface="Gill Sans MT" panose="020B0502020104020203" pitchFamily="34" charset="77"/>
                </a:rPr>
                <a:t>Host</a:t>
              </a:r>
              <a:endParaRPr lang="en-US" sz="2000" dirty="0">
                <a:solidFill>
                  <a:schemeClr val="bg1"/>
                </a:solidFill>
                <a:latin typeface="Gill Sans MT" panose="020B0502020104020203" pitchFamily="34" charset="77"/>
              </a:endParaRPr>
            </a:p>
          </p:txBody>
        </p:sp>
        <p:sp>
          <p:nvSpPr>
            <p:cNvPr id="89" name="Rectangle 88">
              <a:extLst>
                <a:ext uri="{FF2B5EF4-FFF2-40B4-BE49-F238E27FC236}">
                  <a16:creationId xmlns:a16="http://schemas.microsoft.com/office/drawing/2014/main" id="{D6DEB94F-F22F-FC7D-4CB0-B84522519BCA}"/>
                </a:ext>
              </a:extLst>
            </p:cNvPr>
            <p:cNvSpPr/>
            <p:nvPr/>
          </p:nvSpPr>
          <p:spPr>
            <a:xfrm>
              <a:off x="4964703" y="3619948"/>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sp>
          <p:nvSpPr>
            <p:cNvPr id="90" name="Rectangle 89">
              <a:extLst>
                <a:ext uri="{FF2B5EF4-FFF2-40B4-BE49-F238E27FC236}">
                  <a16:creationId xmlns:a16="http://schemas.microsoft.com/office/drawing/2014/main" id="{A7D555BC-F453-E690-0E88-5D389CE50CB5}"/>
                </a:ext>
              </a:extLst>
            </p:cNvPr>
            <p:cNvSpPr/>
            <p:nvPr/>
          </p:nvSpPr>
          <p:spPr>
            <a:xfrm>
              <a:off x="5509565" y="3619947"/>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sp>
          <p:nvSpPr>
            <p:cNvPr id="91" name="Rectangle 90">
              <a:extLst>
                <a:ext uri="{FF2B5EF4-FFF2-40B4-BE49-F238E27FC236}">
                  <a16:creationId xmlns:a16="http://schemas.microsoft.com/office/drawing/2014/main" id="{08172245-C5C1-400B-2E16-C986D34D555F}"/>
                </a:ext>
              </a:extLst>
            </p:cNvPr>
            <p:cNvSpPr/>
            <p:nvPr/>
          </p:nvSpPr>
          <p:spPr>
            <a:xfrm>
              <a:off x="4950415" y="4946100"/>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sp>
          <p:nvSpPr>
            <p:cNvPr id="92" name="Rectangle 91">
              <a:extLst>
                <a:ext uri="{FF2B5EF4-FFF2-40B4-BE49-F238E27FC236}">
                  <a16:creationId xmlns:a16="http://schemas.microsoft.com/office/drawing/2014/main" id="{B0D6B537-337C-EECE-3418-0D426FD5847D}"/>
                </a:ext>
              </a:extLst>
            </p:cNvPr>
            <p:cNvSpPr/>
            <p:nvPr/>
          </p:nvSpPr>
          <p:spPr>
            <a:xfrm>
              <a:off x="5495277" y="4946099"/>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sp>
          <p:nvSpPr>
            <p:cNvPr id="93" name="Rectangle 92">
              <a:extLst>
                <a:ext uri="{FF2B5EF4-FFF2-40B4-BE49-F238E27FC236}">
                  <a16:creationId xmlns:a16="http://schemas.microsoft.com/office/drawing/2014/main" id="{F703245B-1087-26D6-4B71-3C2E4B6EF61A}"/>
                </a:ext>
              </a:extLst>
            </p:cNvPr>
            <p:cNvSpPr/>
            <p:nvPr/>
          </p:nvSpPr>
          <p:spPr>
            <a:xfrm>
              <a:off x="4950415" y="5108115"/>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sp>
          <p:nvSpPr>
            <p:cNvPr id="94" name="Rectangle 93">
              <a:extLst>
                <a:ext uri="{FF2B5EF4-FFF2-40B4-BE49-F238E27FC236}">
                  <a16:creationId xmlns:a16="http://schemas.microsoft.com/office/drawing/2014/main" id="{098DEB0C-A61B-E781-A768-42A98F4D589C}"/>
                </a:ext>
              </a:extLst>
            </p:cNvPr>
            <p:cNvSpPr/>
            <p:nvPr/>
          </p:nvSpPr>
          <p:spPr>
            <a:xfrm>
              <a:off x="5495277" y="5108114"/>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grpSp>
      <p:sp>
        <p:nvSpPr>
          <p:cNvPr id="81" name="Cube 80">
            <a:extLst>
              <a:ext uri="{FF2B5EF4-FFF2-40B4-BE49-F238E27FC236}">
                <a16:creationId xmlns:a16="http://schemas.microsoft.com/office/drawing/2014/main" id="{2A014E12-80DB-4995-6D5C-C4152BCB6A3C}"/>
              </a:ext>
            </a:extLst>
          </p:cNvPr>
          <p:cNvSpPr/>
          <p:nvPr/>
        </p:nvSpPr>
        <p:spPr>
          <a:xfrm>
            <a:off x="8690052" y="4250554"/>
            <a:ext cx="313349" cy="235922"/>
          </a:xfrm>
          <a:prstGeom prst="cube">
            <a:avLst/>
          </a:prstGeom>
          <a:solidFill>
            <a:schemeClr val="bg2">
              <a:lumMod val="50000"/>
            </a:schemeClr>
          </a:solid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1000" dirty="0">
                <a:solidFill>
                  <a:schemeClr val="bg1"/>
                </a:solidFill>
                <a:latin typeface="Gill Sans MT" panose="020B0502020104020203" pitchFamily="34" charset="77"/>
              </a:rPr>
              <a:t>VM</a:t>
            </a:r>
          </a:p>
        </p:txBody>
      </p:sp>
      <p:sp>
        <p:nvSpPr>
          <p:cNvPr id="82" name="Cube 81">
            <a:extLst>
              <a:ext uri="{FF2B5EF4-FFF2-40B4-BE49-F238E27FC236}">
                <a16:creationId xmlns:a16="http://schemas.microsoft.com/office/drawing/2014/main" id="{BA899F96-7800-B78E-18C8-2332DBE88DF5}"/>
              </a:ext>
            </a:extLst>
          </p:cNvPr>
          <p:cNvSpPr/>
          <p:nvPr/>
        </p:nvSpPr>
        <p:spPr>
          <a:xfrm>
            <a:off x="9023669" y="4254010"/>
            <a:ext cx="313349" cy="235922"/>
          </a:xfrm>
          <a:prstGeom prst="cube">
            <a:avLst/>
          </a:prstGeom>
          <a:solidFill>
            <a:srgbClr val="FFC000"/>
          </a:solidFill>
          <a:ln w="25400">
            <a:noFill/>
            <a:miter lim="800000"/>
          </a:ln>
          <a:effectLst>
            <a:glow rad="101600">
              <a:srgbClr val="FFC000">
                <a:alpha val="60000"/>
              </a:srgbClr>
            </a:glo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1000" dirty="0">
                <a:solidFill>
                  <a:schemeClr val="tx1"/>
                </a:solidFill>
                <a:latin typeface="Gill Sans MT" panose="020B0502020104020203" pitchFamily="34" charset="77"/>
              </a:rPr>
              <a:t>VM</a:t>
            </a:r>
          </a:p>
        </p:txBody>
      </p:sp>
      <p:sp>
        <p:nvSpPr>
          <p:cNvPr id="83" name="Cube 82">
            <a:extLst>
              <a:ext uri="{FF2B5EF4-FFF2-40B4-BE49-F238E27FC236}">
                <a16:creationId xmlns:a16="http://schemas.microsoft.com/office/drawing/2014/main" id="{4A7CEE1F-F0A5-2D37-B313-6D737A68838C}"/>
              </a:ext>
            </a:extLst>
          </p:cNvPr>
          <p:cNvSpPr/>
          <p:nvPr/>
        </p:nvSpPr>
        <p:spPr>
          <a:xfrm>
            <a:off x="9369612" y="4250554"/>
            <a:ext cx="313349" cy="235922"/>
          </a:xfrm>
          <a:prstGeom prst="cube">
            <a:avLst/>
          </a:prstGeom>
          <a:solidFill>
            <a:schemeClr val="bg2">
              <a:lumMod val="50000"/>
            </a:schemeClr>
          </a:solid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1000" dirty="0">
                <a:solidFill>
                  <a:schemeClr val="bg1"/>
                </a:solidFill>
                <a:latin typeface="Gill Sans MT" panose="020B0502020104020203" pitchFamily="34" charset="77"/>
              </a:rPr>
              <a:t>VM</a:t>
            </a:r>
          </a:p>
        </p:txBody>
      </p:sp>
      <p:sp>
        <p:nvSpPr>
          <p:cNvPr id="84" name="Cube 83">
            <a:extLst>
              <a:ext uri="{FF2B5EF4-FFF2-40B4-BE49-F238E27FC236}">
                <a16:creationId xmlns:a16="http://schemas.microsoft.com/office/drawing/2014/main" id="{EA3D1C70-C66C-5D6D-A6A7-B689C78B472A}"/>
              </a:ext>
            </a:extLst>
          </p:cNvPr>
          <p:cNvSpPr/>
          <p:nvPr/>
        </p:nvSpPr>
        <p:spPr>
          <a:xfrm>
            <a:off x="8643193" y="4519827"/>
            <a:ext cx="313349" cy="141554"/>
          </a:xfrm>
          <a:prstGeom prst="cube">
            <a:avLst/>
          </a:prstGeom>
          <a:solidFill>
            <a:schemeClr val="tx2">
              <a:lumMod val="50000"/>
            </a:schemeClr>
          </a:solidFill>
          <a:ln w="25400">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800" dirty="0">
                <a:solidFill>
                  <a:schemeClr val="bg1"/>
                </a:solidFill>
                <a:latin typeface="Gill Sans MT" panose="020B0502020104020203" pitchFamily="34" charset="77"/>
              </a:rPr>
              <a:t>vNIC</a:t>
            </a:r>
          </a:p>
        </p:txBody>
      </p:sp>
      <p:sp>
        <p:nvSpPr>
          <p:cNvPr id="85" name="Cube 84">
            <a:extLst>
              <a:ext uri="{FF2B5EF4-FFF2-40B4-BE49-F238E27FC236}">
                <a16:creationId xmlns:a16="http://schemas.microsoft.com/office/drawing/2014/main" id="{22C0ECD6-C1F6-89C0-CAE4-E0CC84FE444F}"/>
              </a:ext>
            </a:extLst>
          </p:cNvPr>
          <p:cNvSpPr/>
          <p:nvPr/>
        </p:nvSpPr>
        <p:spPr>
          <a:xfrm>
            <a:off x="8997959" y="4519827"/>
            <a:ext cx="313349" cy="141554"/>
          </a:xfrm>
          <a:prstGeom prst="cube">
            <a:avLst/>
          </a:prstGeom>
          <a:solidFill>
            <a:schemeClr val="tx2">
              <a:lumMod val="50000"/>
            </a:schemeClr>
          </a:solidFill>
          <a:ln w="25400">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800" dirty="0">
                <a:solidFill>
                  <a:schemeClr val="bg1"/>
                </a:solidFill>
                <a:latin typeface="Gill Sans MT" panose="020B0502020104020203" pitchFamily="34" charset="77"/>
              </a:rPr>
              <a:t>vNIC</a:t>
            </a:r>
          </a:p>
        </p:txBody>
      </p:sp>
      <p:sp>
        <p:nvSpPr>
          <p:cNvPr id="86" name="Cube 85">
            <a:extLst>
              <a:ext uri="{FF2B5EF4-FFF2-40B4-BE49-F238E27FC236}">
                <a16:creationId xmlns:a16="http://schemas.microsoft.com/office/drawing/2014/main" id="{001EBDB6-A695-C904-7042-1D6777E2E16E}"/>
              </a:ext>
            </a:extLst>
          </p:cNvPr>
          <p:cNvSpPr/>
          <p:nvPr/>
        </p:nvSpPr>
        <p:spPr>
          <a:xfrm>
            <a:off x="9353366" y="4522326"/>
            <a:ext cx="313349" cy="141554"/>
          </a:xfrm>
          <a:prstGeom prst="cube">
            <a:avLst/>
          </a:prstGeom>
          <a:solidFill>
            <a:schemeClr val="tx2">
              <a:lumMod val="50000"/>
            </a:schemeClr>
          </a:solidFill>
          <a:ln w="25400">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800" dirty="0">
                <a:solidFill>
                  <a:schemeClr val="bg1"/>
                </a:solidFill>
                <a:latin typeface="Gill Sans MT" panose="020B0502020104020203" pitchFamily="34" charset="77"/>
              </a:rPr>
              <a:t>vNIC</a:t>
            </a:r>
          </a:p>
        </p:txBody>
      </p:sp>
      <p:sp>
        <p:nvSpPr>
          <p:cNvPr id="312" name="Freeform 311">
            <a:extLst>
              <a:ext uri="{FF2B5EF4-FFF2-40B4-BE49-F238E27FC236}">
                <a16:creationId xmlns:a16="http://schemas.microsoft.com/office/drawing/2014/main" id="{B000D86C-8635-D8B1-0852-C285137579A4}"/>
              </a:ext>
            </a:extLst>
          </p:cNvPr>
          <p:cNvSpPr/>
          <p:nvPr/>
        </p:nvSpPr>
        <p:spPr>
          <a:xfrm>
            <a:off x="2602728" y="3303950"/>
            <a:ext cx="2750652" cy="971004"/>
          </a:xfrm>
          <a:custGeom>
            <a:avLst/>
            <a:gdLst>
              <a:gd name="connsiteX0" fmla="*/ 0 w 5242207"/>
              <a:gd name="connsiteY0" fmla="*/ 1318925 h 1376075"/>
              <a:gd name="connsiteX1" fmla="*/ 1985962 w 5242207"/>
              <a:gd name="connsiteY1" fmla="*/ 633125 h 1376075"/>
              <a:gd name="connsiteX2" fmla="*/ 5229225 w 5242207"/>
              <a:gd name="connsiteY2" fmla="*/ 18762 h 1376075"/>
              <a:gd name="connsiteX3" fmla="*/ 3200400 w 5242207"/>
              <a:gd name="connsiteY3" fmla="*/ 1376075 h 1376075"/>
              <a:gd name="connsiteX0" fmla="*/ 0 w 5250265"/>
              <a:gd name="connsiteY0" fmla="*/ 1318925 h 1399749"/>
              <a:gd name="connsiteX1" fmla="*/ 1985962 w 5250265"/>
              <a:gd name="connsiteY1" fmla="*/ 633125 h 1399749"/>
              <a:gd name="connsiteX2" fmla="*/ 5229225 w 5250265"/>
              <a:gd name="connsiteY2" fmla="*/ 18762 h 1399749"/>
              <a:gd name="connsiteX3" fmla="*/ 4107077 w 5250265"/>
              <a:gd name="connsiteY3" fmla="*/ 1399749 h 1399749"/>
              <a:gd name="connsiteX0" fmla="*/ 0 w 5247750"/>
              <a:gd name="connsiteY0" fmla="*/ 1318925 h 1411585"/>
              <a:gd name="connsiteX1" fmla="*/ 1985962 w 5247750"/>
              <a:gd name="connsiteY1" fmla="*/ 633125 h 1411585"/>
              <a:gd name="connsiteX2" fmla="*/ 5229225 w 5247750"/>
              <a:gd name="connsiteY2" fmla="*/ 18762 h 1411585"/>
              <a:gd name="connsiteX3" fmla="*/ 3908741 w 5247750"/>
              <a:gd name="connsiteY3" fmla="*/ 1411585 h 1411585"/>
            </a:gdLst>
            <a:ahLst/>
            <a:cxnLst>
              <a:cxn ang="0">
                <a:pos x="connsiteX0" y="connsiteY0"/>
              </a:cxn>
              <a:cxn ang="0">
                <a:pos x="connsiteX1" y="connsiteY1"/>
              </a:cxn>
              <a:cxn ang="0">
                <a:pos x="connsiteX2" y="connsiteY2"/>
              </a:cxn>
              <a:cxn ang="0">
                <a:pos x="connsiteX3" y="connsiteY3"/>
              </a:cxn>
            </a:cxnLst>
            <a:rect l="l" t="t" r="r" b="b"/>
            <a:pathLst>
              <a:path w="5247750" h="1411585">
                <a:moveTo>
                  <a:pt x="0" y="1318925"/>
                </a:moveTo>
                <a:cubicBezTo>
                  <a:pt x="557212" y="1084372"/>
                  <a:pt x="1114425" y="849819"/>
                  <a:pt x="1985962" y="633125"/>
                </a:cubicBezTo>
                <a:cubicBezTo>
                  <a:pt x="2857500" y="416431"/>
                  <a:pt x="5026819" y="-105063"/>
                  <a:pt x="5229225" y="18762"/>
                </a:cubicBezTo>
                <a:cubicBezTo>
                  <a:pt x="5431631" y="142587"/>
                  <a:pt x="3908741" y="1411585"/>
                  <a:pt x="3908741" y="1411585"/>
                </a:cubicBezTo>
              </a:path>
            </a:pathLst>
          </a:custGeom>
          <a:noFill/>
          <a:ln w="127000">
            <a:solidFill>
              <a:schemeClr val="tx1">
                <a:lumMod val="50000"/>
                <a:lumOff val="50000"/>
                <a:alpha val="41000"/>
              </a:schemeClr>
            </a:solidFill>
            <a:miter lim="800000"/>
            <a:tailEnd type="triangle" w="sm" len="sm"/>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sp>
        <p:nvSpPr>
          <p:cNvPr id="314" name="Freeform 313">
            <a:extLst>
              <a:ext uri="{FF2B5EF4-FFF2-40B4-BE49-F238E27FC236}">
                <a16:creationId xmlns:a16="http://schemas.microsoft.com/office/drawing/2014/main" id="{9157C51D-1EEE-21A3-9E16-8F63021521A5}"/>
              </a:ext>
            </a:extLst>
          </p:cNvPr>
          <p:cNvSpPr/>
          <p:nvPr/>
        </p:nvSpPr>
        <p:spPr>
          <a:xfrm>
            <a:off x="4826945" y="3386968"/>
            <a:ext cx="2947989" cy="881623"/>
          </a:xfrm>
          <a:custGeom>
            <a:avLst/>
            <a:gdLst>
              <a:gd name="connsiteX0" fmla="*/ 0 w 4427034"/>
              <a:gd name="connsiteY0" fmla="*/ 1204333 h 1204333"/>
              <a:gd name="connsiteX1" fmla="*/ 1873405 w 4427034"/>
              <a:gd name="connsiteY1" fmla="*/ 2 h 1204333"/>
              <a:gd name="connsiteX2" fmla="*/ 4427034 w 4427034"/>
              <a:gd name="connsiteY2" fmla="*/ 1193182 h 1204333"/>
              <a:gd name="connsiteX0" fmla="*/ 0 w 4427034"/>
              <a:gd name="connsiteY0" fmla="*/ 1287572 h 1287572"/>
              <a:gd name="connsiteX1" fmla="*/ 2330605 w 4427034"/>
              <a:gd name="connsiteY1" fmla="*/ 2 h 1287572"/>
              <a:gd name="connsiteX2" fmla="*/ 4427034 w 4427034"/>
              <a:gd name="connsiteY2" fmla="*/ 1276421 h 1287572"/>
            </a:gdLst>
            <a:ahLst/>
            <a:cxnLst>
              <a:cxn ang="0">
                <a:pos x="connsiteX0" y="connsiteY0"/>
              </a:cxn>
              <a:cxn ang="0">
                <a:pos x="connsiteX1" y="connsiteY1"/>
              </a:cxn>
              <a:cxn ang="0">
                <a:pos x="connsiteX2" y="connsiteY2"/>
              </a:cxn>
            </a:cxnLst>
            <a:rect l="l" t="t" r="r" b="b"/>
            <a:pathLst>
              <a:path w="4427034" h="1287572">
                <a:moveTo>
                  <a:pt x="0" y="1287572"/>
                </a:moveTo>
                <a:cubicBezTo>
                  <a:pt x="567783" y="686335"/>
                  <a:pt x="1592766" y="1860"/>
                  <a:pt x="2330605" y="2"/>
                </a:cubicBezTo>
                <a:cubicBezTo>
                  <a:pt x="3068444" y="-1857"/>
                  <a:pt x="4427034" y="1276421"/>
                  <a:pt x="4427034" y="1276421"/>
                </a:cubicBezTo>
              </a:path>
            </a:pathLst>
          </a:custGeom>
          <a:noFill/>
          <a:ln w="127000">
            <a:solidFill>
              <a:schemeClr val="tx1">
                <a:lumMod val="50000"/>
                <a:lumOff val="50000"/>
                <a:alpha val="59000"/>
              </a:schemeClr>
            </a:solidFill>
            <a:miter lim="800000"/>
            <a:tailEnd type="triangle" w="sm" len="sm"/>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sp>
        <p:nvSpPr>
          <p:cNvPr id="315" name="Freeform 314">
            <a:extLst>
              <a:ext uri="{FF2B5EF4-FFF2-40B4-BE49-F238E27FC236}">
                <a16:creationId xmlns:a16="http://schemas.microsoft.com/office/drawing/2014/main" id="{2C340061-811C-6F71-5564-DB048E8E4AFE}"/>
              </a:ext>
            </a:extLst>
          </p:cNvPr>
          <p:cNvSpPr/>
          <p:nvPr/>
        </p:nvSpPr>
        <p:spPr>
          <a:xfrm>
            <a:off x="4826945" y="3239957"/>
            <a:ext cx="4366291" cy="1077813"/>
          </a:xfrm>
          <a:custGeom>
            <a:avLst/>
            <a:gdLst>
              <a:gd name="connsiteX0" fmla="*/ 0 w 6478858"/>
              <a:gd name="connsiteY0" fmla="*/ 1170947 h 1215552"/>
              <a:gd name="connsiteX1" fmla="*/ 2375210 w 6478858"/>
              <a:gd name="connsiteY1" fmla="*/ 69 h 1215552"/>
              <a:gd name="connsiteX2" fmla="*/ 6478858 w 6478858"/>
              <a:gd name="connsiteY2" fmla="*/ 1215552 h 1215552"/>
            </a:gdLst>
            <a:ahLst/>
            <a:cxnLst>
              <a:cxn ang="0">
                <a:pos x="connsiteX0" y="connsiteY0"/>
              </a:cxn>
              <a:cxn ang="0">
                <a:pos x="connsiteX1" y="connsiteY1"/>
              </a:cxn>
              <a:cxn ang="0">
                <a:pos x="connsiteX2" y="connsiteY2"/>
              </a:cxn>
            </a:cxnLst>
            <a:rect l="l" t="t" r="r" b="b"/>
            <a:pathLst>
              <a:path w="6478858" h="1215552">
                <a:moveTo>
                  <a:pt x="0" y="1170947"/>
                </a:moveTo>
                <a:cubicBezTo>
                  <a:pt x="647700" y="581791"/>
                  <a:pt x="1295400" y="-7365"/>
                  <a:pt x="2375210" y="69"/>
                </a:cubicBezTo>
                <a:cubicBezTo>
                  <a:pt x="3455020" y="7503"/>
                  <a:pt x="5794917" y="1011113"/>
                  <a:pt x="6478858" y="1215552"/>
                </a:cubicBezTo>
              </a:path>
            </a:pathLst>
          </a:custGeom>
          <a:noFill/>
          <a:ln w="127000">
            <a:solidFill>
              <a:schemeClr val="tx1">
                <a:lumMod val="50000"/>
                <a:lumOff val="50000"/>
                <a:alpha val="41000"/>
              </a:schemeClr>
            </a:solidFill>
            <a:miter lim="800000"/>
            <a:tailEnd type="triangle" w="sm" len="sm"/>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sp>
        <p:nvSpPr>
          <p:cNvPr id="323" name="TextBox 322">
            <a:extLst>
              <a:ext uri="{FF2B5EF4-FFF2-40B4-BE49-F238E27FC236}">
                <a16:creationId xmlns:a16="http://schemas.microsoft.com/office/drawing/2014/main" id="{7BA9E48C-B891-EADD-7E90-0093CCC6C613}"/>
              </a:ext>
            </a:extLst>
          </p:cNvPr>
          <p:cNvSpPr txBox="1"/>
          <p:nvPr/>
        </p:nvSpPr>
        <p:spPr>
          <a:xfrm rot="20689034">
            <a:off x="3180801" y="3497035"/>
            <a:ext cx="560666" cy="246221"/>
          </a:xfrm>
          <a:prstGeom prst="rect">
            <a:avLst/>
          </a:prstGeom>
        </p:spPr>
        <p:txBody>
          <a:bodyPr wrap="none" lIns="0" tIns="0" rIns="0" bIns="0" rtlCol="0">
            <a:spAutoFit/>
          </a:bodyPr>
          <a:lstStyle/>
          <a:p>
            <a:pPr algn="l">
              <a:spcAft>
                <a:spcPts val="600"/>
              </a:spcAft>
            </a:pPr>
            <a:r>
              <a:rPr lang="en-US" sz="1600" dirty="0">
                <a:solidFill>
                  <a:schemeClr val="tx1">
                    <a:lumMod val="50000"/>
                    <a:lumOff val="50000"/>
                  </a:schemeClr>
                </a:solidFill>
                <a:latin typeface="Gill Sans MT" panose="020B0502020104020203" pitchFamily="34" charset="77"/>
              </a:rPr>
              <a:t>Flow 1</a:t>
            </a:r>
          </a:p>
        </p:txBody>
      </p:sp>
      <p:sp>
        <p:nvSpPr>
          <p:cNvPr id="324" name="TextBox 323">
            <a:extLst>
              <a:ext uri="{FF2B5EF4-FFF2-40B4-BE49-F238E27FC236}">
                <a16:creationId xmlns:a16="http://schemas.microsoft.com/office/drawing/2014/main" id="{C090E625-5723-1DC3-DF1E-FC4D99F448F8}"/>
              </a:ext>
            </a:extLst>
          </p:cNvPr>
          <p:cNvSpPr txBox="1"/>
          <p:nvPr/>
        </p:nvSpPr>
        <p:spPr>
          <a:xfrm rot="1960697">
            <a:off x="6815824" y="3786197"/>
            <a:ext cx="560666" cy="246221"/>
          </a:xfrm>
          <a:prstGeom prst="rect">
            <a:avLst/>
          </a:prstGeom>
        </p:spPr>
        <p:txBody>
          <a:bodyPr wrap="none" lIns="0" tIns="0" rIns="0" bIns="0" rtlCol="0">
            <a:spAutoFit/>
          </a:bodyPr>
          <a:lstStyle/>
          <a:p>
            <a:pPr algn="l">
              <a:spcAft>
                <a:spcPts val="600"/>
              </a:spcAft>
            </a:pPr>
            <a:r>
              <a:rPr lang="en-US" sz="1600" dirty="0">
                <a:solidFill>
                  <a:schemeClr val="tx1">
                    <a:lumMod val="50000"/>
                    <a:lumOff val="50000"/>
                  </a:schemeClr>
                </a:solidFill>
                <a:latin typeface="Gill Sans MT" panose="020B0502020104020203" pitchFamily="34" charset="77"/>
              </a:rPr>
              <a:t>Flow 2</a:t>
            </a:r>
          </a:p>
        </p:txBody>
      </p:sp>
      <p:sp>
        <p:nvSpPr>
          <p:cNvPr id="325" name="TextBox 324">
            <a:extLst>
              <a:ext uri="{FF2B5EF4-FFF2-40B4-BE49-F238E27FC236}">
                <a16:creationId xmlns:a16="http://schemas.microsoft.com/office/drawing/2014/main" id="{31235F72-04B0-0387-6143-938048903917}"/>
              </a:ext>
            </a:extLst>
          </p:cNvPr>
          <p:cNvSpPr txBox="1"/>
          <p:nvPr/>
        </p:nvSpPr>
        <p:spPr>
          <a:xfrm rot="1309174">
            <a:off x="7363371" y="3621350"/>
            <a:ext cx="560666" cy="246221"/>
          </a:xfrm>
          <a:prstGeom prst="rect">
            <a:avLst/>
          </a:prstGeom>
        </p:spPr>
        <p:txBody>
          <a:bodyPr wrap="none" lIns="0" tIns="0" rIns="0" bIns="0" rtlCol="0">
            <a:spAutoFit/>
          </a:bodyPr>
          <a:lstStyle/>
          <a:p>
            <a:pPr algn="l">
              <a:spcAft>
                <a:spcPts val="600"/>
              </a:spcAft>
            </a:pPr>
            <a:r>
              <a:rPr lang="en-US" sz="1600" dirty="0">
                <a:solidFill>
                  <a:schemeClr val="tx1">
                    <a:lumMod val="50000"/>
                    <a:lumOff val="50000"/>
                  </a:schemeClr>
                </a:solidFill>
                <a:latin typeface="Gill Sans MT" panose="020B0502020104020203" pitchFamily="34" charset="77"/>
              </a:rPr>
              <a:t>Flow 3</a:t>
            </a:r>
          </a:p>
        </p:txBody>
      </p:sp>
      <p:cxnSp>
        <p:nvCxnSpPr>
          <p:cNvPr id="339" name="Straight Connector 338">
            <a:extLst>
              <a:ext uri="{FF2B5EF4-FFF2-40B4-BE49-F238E27FC236}">
                <a16:creationId xmlns:a16="http://schemas.microsoft.com/office/drawing/2014/main" id="{29D1D9A1-CBC8-FDE2-1C95-90A87A10ECF7}"/>
              </a:ext>
            </a:extLst>
          </p:cNvPr>
          <p:cNvCxnSpPr>
            <a:cxnSpLocks/>
          </p:cNvCxnSpPr>
          <p:nvPr/>
        </p:nvCxnSpPr>
        <p:spPr bwMode="gray">
          <a:xfrm>
            <a:off x="5300384" y="2773014"/>
            <a:ext cx="311077" cy="223071"/>
          </a:xfrm>
          <a:prstGeom prst="line">
            <a:avLst/>
          </a:prstGeom>
          <a:ln w="12700">
            <a:solidFill>
              <a:srgbClr val="00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43" name="Straight Connector 342">
            <a:extLst>
              <a:ext uri="{FF2B5EF4-FFF2-40B4-BE49-F238E27FC236}">
                <a16:creationId xmlns:a16="http://schemas.microsoft.com/office/drawing/2014/main" id="{B78D1837-AB62-CE1D-29E7-60B5DDC4F9E9}"/>
              </a:ext>
            </a:extLst>
          </p:cNvPr>
          <p:cNvCxnSpPr>
            <a:cxnSpLocks/>
          </p:cNvCxnSpPr>
          <p:nvPr/>
        </p:nvCxnSpPr>
        <p:spPr bwMode="gray">
          <a:xfrm>
            <a:off x="5703450" y="2508620"/>
            <a:ext cx="185804" cy="439854"/>
          </a:xfrm>
          <a:prstGeom prst="line">
            <a:avLst/>
          </a:prstGeom>
          <a:ln w="12700">
            <a:solidFill>
              <a:srgbClr val="00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47" name="Straight Connector 346">
            <a:extLst>
              <a:ext uri="{FF2B5EF4-FFF2-40B4-BE49-F238E27FC236}">
                <a16:creationId xmlns:a16="http://schemas.microsoft.com/office/drawing/2014/main" id="{564E59EE-B4FE-8539-D050-15FDF16E396C}"/>
              </a:ext>
            </a:extLst>
          </p:cNvPr>
          <p:cNvCxnSpPr>
            <a:cxnSpLocks/>
          </p:cNvCxnSpPr>
          <p:nvPr/>
        </p:nvCxnSpPr>
        <p:spPr bwMode="gray">
          <a:xfrm>
            <a:off x="6264944" y="2361404"/>
            <a:ext cx="0" cy="582119"/>
          </a:xfrm>
          <a:prstGeom prst="line">
            <a:avLst/>
          </a:prstGeom>
          <a:ln w="12700">
            <a:solidFill>
              <a:srgbClr val="00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49" name="Straight Connector 348">
            <a:extLst>
              <a:ext uri="{FF2B5EF4-FFF2-40B4-BE49-F238E27FC236}">
                <a16:creationId xmlns:a16="http://schemas.microsoft.com/office/drawing/2014/main" id="{9247F4A8-C864-3A22-12A9-CAD5163B0D96}"/>
              </a:ext>
            </a:extLst>
          </p:cNvPr>
          <p:cNvCxnSpPr>
            <a:cxnSpLocks/>
          </p:cNvCxnSpPr>
          <p:nvPr/>
        </p:nvCxnSpPr>
        <p:spPr bwMode="gray">
          <a:xfrm flipH="1">
            <a:off x="6673426" y="2570073"/>
            <a:ext cx="251156" cy="361076"/>
          </a:xfrm>
          <a:prstGeom prst="line">
            <a:avLst/>
          </a:prstGeom>
          <a:ln w="12700">
            <a:solidFill>
              <a:srgbClr val="00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52" name="Straight Connector 351">
            <a:extLst>
              <a:ext uri="{FF2B5EF4-FFF2-40B4-BE49-F238E27FC236}">
                <a16:creationId xmlns:a16="http://schemas.microsoft.com/office/drawing/2014/main" id="{4A633D9D-7B93-A101-3E0F-16CBA532AFED}"/>
              </a:ext>
            </a:extLst>
          </p:cNvPr>
          <p:cNvCxnSpPr>
            <a:cxnSpLocks/>
          </p:cNvCxnSpPr>
          <p:nvPr/>
        </p:nvCxnSpPr>
        <p:spPr bwMode="gray">
          <a:xfrm flipH="1">
            <a:off x="6948478" y="2819782"/>
            <a:ext cx="369670" cy="265612"/>
          </a:xfrm>
          <a:prstGeom prst="line">
            <a:avLst/>
          </a:prstGeom>
          <a:ln w="12700">
            <a:solidFill>
              <a:srgbClr val="000000"/>
            </a:solidFill>
            <a:miter lim="800000"/>
            <a:tailEnd type="none"/>
          </a:ln>
        </p:spPr>
        <p:style>
          <a:lnRef idx="1">
            <a:schemeClr val="accent1"/>
          </a:lnRef>
          <a:fillRef idx="0">
            <a:schemeClr val="accent1"/>
          </a:fillRef>
          <a:effectRef idx="0">
            <a:schemeClr val="accent1"/>
          </a:effectRef>
          <a:fontRef idx="minor">
            <a:schemeClr val="tx1"/>
          </a:fontRef>
        </p:style>
      </p:cxnSp>
      <p:sp>
        <p:nvSpPr>
          <p:cNvPr id="20" name="Title 1">
            <a:extLst>
              <a:ext uri="{FF2B5EF4-FFF2-40B4-BE49-F238E27FC236}">
                <a16:creationId xmlns:a16="http://schemas.microsoft.com/office/drawing/2014/main" id="{974CC49D-B594-5F82-E348-F8466E5C6A7F}"/>
              </a:ext>
            </a:extLst>
          </p:cNvPr>
          <p:cNvSpPr txBox="1">
            <a:spLocks/>
          </p:cNvSpPr>
          <p:nvPr/>
        </p:nvSpPr>
        <p:spPr>
          <a:xfrm>
            <a:off x="976740" y="76128"/>
            <a:ext cx="10238519" cy="6524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dirty="0">
                <a:latin typeface="Gill Sans MT" panose="020B0502020104020203" pitchFamily="34" charset="77"/>
                <a:cs typeface="Gill Sans" panose="020B0502020104020203" pitchFamily="34" charset="-79"/>
              </a:rPr>
              <a:t>Goal: Performance Diagnosis</a:t>
            </a:r>
            <a:endParaRPr lang="en-US" sz="4800" dirty="0">
              <a:solidFill>
                <a:schemeClr val="accent2">
                  <a:lumMod val="50000"/>
                </a:schemeClr>
              </a:solidFill>
              <a:latin typeface="Gill Sans MT" panose="020B0502020104020203" pitchFamily="34" charset="77"/>
              <a:cs typeface="Gill Sans" panose="020B0502020104020203" pitchFamily="34" charset="-79"/>
            </a:endParaRPr>
          </a:p>
        </p:txBody>
      </p:sp>
      <p:sp>
        <p:nvSpPr>
          <p:cNvPr id="33" name="Slide Number Placeholder 32">
            <a:extLst>
              <a:ext uri="{FF2B5EF4-FFF2-40B4-BE49-F238E27FC236}">
                <a16:creationId xmlns:a16="http://schemas.microsoft.com/office/drawing/2014/main" id="{D7A66665-B95D-A059-8E83-2557E45EAE33}"/>
              </a:ext>
            </a:extLst>
          </p:cNvPr>
          <p:cNvSpPr>
            <a:spLocks noGrp="1"/>
          </p:cNvSpPr>
          <p:nvPr>
            <p:ph type="sldNum" sz="quarter" idx="12"/>
          </p:nvPr>
        </p:nvSpPr>
        <p:spPr/>
        <p:txBody>
          <a:bodyPr/>
          <a:lstStyle/>
          <a:p>
            <a:fld id="{078ED684-E1A4-0343-8670-8594C227EEC7}" type="slidenum">
              <a:rPr lang="en-US" smtClean="0"/>
              <a:t>15</a:t>
            </a:fld>
            <a:endParaRPr lang="en-US"/>
          </a:p>
        </p:txBody>
      </p:sp>
    </p:spTree>
    <p:extLst>
      <p:ext uri="{BB962C8B-B14F-4D97-AF65-F5344CB8AC3E}">
        <p14:creationId xmlns:p14="http://schemas.microsoft.com/office/powerpoint/2010/main" val="4018918977"/>
      </p:ext>
    </p:extLst>
  </p:cSld>
  <p:clrMapOvr>
    <a:masterClrMapping/>
  </p:clrMapOvr>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9" name="Straight Connector 208">
            <a:extLst>
              <a:ext uri="{FF2B5EF4-FFF2-40B4-BE49-F238E27FC236}">
                <a16:creationId xmlns:a16="http://schemas.microsoft.com/office/drawing/2014/main" id="{16B907EA-2405-9F09-E520-4BD9EBB4B8B6}"/>
              </a:ext>
            </a:extLst>
          </p:cNvPr>
          <p:cNvCxnSpPr>
            <a:cxnSpLocks/>
            <a:stCxn id="5" idx="3"/>
          </p:cNvCxnSpPr>
          <p:nvPr/>
        </p:nvCxnSpPr>
        <p:spPr bwMode="gray">
          <a:xfrm flipV="1">
            <a:off x="3490568" y="3273275"/>
            <a:ext cx="2601887" cy="1654387"/>
          </a:xfrm>
          <a:prstGeom prst="line">
            <a:avLst/>
          </a:prstGeom>
          <a:ln w="12700">
            <a:solidFill>
              <a:srgbClr val="00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12" name="Straight Connector 211">
            <a:extLst>
              <a:ext uri="{FF2B5EF4-FFF2-40B4-BE49-F238E27FC236}">
                <a16:creationId xmlns:a16="http://schemas.microsoft.com/office/drawing/2014/main" id="{C3E49532-F1A4-657E-9B4D-9CEE55869391}"/>
              </a:ext>
            </a:extLst>
          </p:cNvPr>
          <p:cNvCxnSpPr>
            <a:cxnSpLocks/>
            <a:stCxn id="54" idx="3"/>
          </p:cNvCxnSpPr>
          <p:nvPr/>
        </p:nvCxnSpPr>
        <p:spPr bwMode="gray">
          <a:xfrm flipV="1">
            <a:off x="5309358" y="3405382"/>
            <a:ext cx="788186" cy="1522277"/>
          </a:xfrm>
          <a:prstGeom prst="line">
            <a:avLst/>
          </a:prstGeom>
          <a:ln w="12700">
            <a:solidFill>
              <a:srgbClr val="00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815912F5-50AD-7F2E-A112-00027B6C7720}"/>
              </a:ext>
            </a:extLst>
          </p:cNvPr>
          <p:cNvCxnSpPr>
            <a:cxnSpLocks/>
            <a:stCxn id="70" idx="1"/>
          </p:cNvCxnSpPr>
          <p:nvPr/>
        </p:nvCxnSpPr>
        <p:spPr bwMode="gray">
          <a:xfrm flipH="1" flipV="1">
            <a:off x="6511598" y="3389345"/>
            <a:ext cx="678300" cy="1538315"/>
          </a:xfrm>
          <a:prstGeom prst="line">
            <a:avLst/>
          </a:prstGeom>
          <a:ln w="12700">
            <a:solidFill>
              <a:srgbClr val="00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19" name="Straight Connector 218">
            <a:extLst>
              <a:ext uri="{FF2B5EF4-FFF2-40B4-BE49-F238E27FC236}">
                <a16:creationId xmlns:a16="http://schemas.microsoft.com/office/drawing/2014/main" id="{8CE7497B-7E47-8A7F-D756-0A9751BA26DB}"/>
              </a:ext>
            </a:extLst>
          </p:cNvPr>
          <p:cNvCxnSpPr>
            <a:cxnSpLocks/>
            <a:stCxn id="87" idx="1"/>
            <a:endCxn id="17" idx="3"/>
          </p:cNvCxnSpPr>
          <p:nvPr/>
        </p:nvCxnSpPr>
        <p:spPr bwMode="gray">
          <a:xfrm flipH="1" flipV="1">
            <a:off x="6531868" y="3253304"/>
            <a:ext cx="2044520" cy="1674357"/>
          </a:xfrm>
          <a:prstGeom prst="line">
            <a:avLst/>
          </a:prstGeom>
          <a:ln w="12700">
            <a:solidFill>
              <a:srgbClr val="000000"/>
            </a:solidFill>
            <a:miter lim="800000"/>
            <a:tailEnd type="none"/>
          </a:ln>
        </p:spPr>
        <p:style>
          <a:lnRef idx="1">
            <a:schemeClr val="accent1"/>
          </a:lnRef>
          <a:fillRef idx="0">
            <a:schemeClr val="accent1"/>
          </a:fillRef>
          <a:effectRef idx="0">
            <a:schemeClr val="accent1"/>
          </a:effectRef>
          <a:fontRef idx="minor">
            <a:schemeClr val="tx1"/>
          </a:fontRef>
        </p:style>
      </p:cxnSp>
      <p:sp>
        <p:nvSpPr>
          <p:cNvPr id="87" name="Rectangle 86">
            <a:extLst>
              <a:ext uri="{FF2B5EF4-FFF2-40B4-BE49-F238E27FC236}">
                <a16:creationId xmlns:a16="http://schemas.microsoft.com/office/drawing/2014/main" id="{685076A6-3174-C9E6-2F6C-B13C1774B33C}"/>
              </a:ext>
            </a:extLst>
          </p:cNvPr>
          <p:cNvSpPr/>
          <p:nvPr/>
        </p:nvSpPr>
        <p:spPr>
          <a:xfrm>
            <a:off x="8576387" y="3990322"/>
            <a:ext cx="1171891" cy="1874675"/>
          </a:xfrm>
          <a:prstGeom prst="rect">
            <a:avLst/>
          </a:prstGeom>
          <a:solidFill>
            <a:srgbClr val="0091DA">
              <a:alpha val="9804"/>
            </a:srgbClr>
          </a:solidFill>
          <a:ln w="25400">
            <a:noFill/>
            <a:miter lim="800000"/>
          </a:ln>
          <a:effectLst>
            <a:softEdge rad="63500"/>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sp>
        <p:nvSpPr>
          <p:cNvPr id="70" name="Rectangle 69">
            <a:extLst>
              <a:ext uri="{FF2B5EF4-FFF2-40B4-BE49-F238E27FC236}">
                <a16:creationId xmlns:a16="http://schemas.microsoft.com/office/drawing/2014/main" id="{3A6D1425-5D1F-8317-4DAE-39A3153D2ABC}"/>
              </a:ext>
            </a:extLst>
          </p:cNvPr>
          <p:cNvSpPr/>
          <p:nvPr/>
        </p:nvSpPr>
        <p:spPr>
          <a:xfrm>
            <a:off x="7189898" y="3990322"/>
            <a:ext cx="1171891" cy="1874675"/>
          </a:xfrm>
          <a:prstGeom prst="rect">
            <a:avLst/>
          </a:prstGeom>
          <a:solidFill>
            <a:srgbClr val="0091DA">
              <a:alpha val="9804"/>
            </a:srgbClr>
          </a:solidFill>
          <a:ln w="25400">
            <a:noFill/>
            <a:miter lim="800000"/>
          </a:ln>
          <a:effectLst>
            <a:softEdge rad="63500"/>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sp>
        <p:nvSpPr>
          <p:cNvPr id="5" name="Rectangle 4">
            <a:extLst>
              <a:ext uri="{FF2B5EF4-FFF2-40B4-BE49-F238E27FC236}">
                <a16:creationId xmlns:a16="http://schemas.microsoft.com/office/drawing/2014/main" id="{03D7DBA4-DA81-60EA-CB9B-2B7A95518194}"/>
              </a:ext>
            </a:extLst>
          </p:cNvPr>
          <p:cNvSpPr/>
          <p:nvPr/>
        </p:nvSpPr>
        <p:spPr>
          <a:xfrm>
            <a:off x="2318677" y="3990324"/>
            <a:ext cx="1171891" cy="1874674"/>
          </a:xfrm>
          <a:prstGeom prst="rect">
            <a:avLst/>
          </a:prstGeom>
          <a:solidFill>
            <a:srgbClr val="0091DA">
              <a:alpha val="9804"/>
            </a:srgbClr>
          </a:solidFill>
          <a:ln w="25400">
            <a:noFill/>
            <a:miter lim="800000"/>
          </a:ln>
          <a:effectLst>
            <a:softEdge rad="63500"/>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sp>
        <p:nvSpPr>
          <p:cNvPr id="54" name="Rectangle 53">
            <a:extLst>
              <a:ext uri="{FF2B5EF4-FFF2-40B4-BE49-F238E27FC236}">
                <a16:creationId xmlns:a16="http://schemas.microsoft.com/office/drawing/2014/main" id="{53EF4A48-CABC-2F39-53ED-7D70CA78E4A9}"/>
              </a:ext>
            </a:extLst>
          </p:cNvPr>
          <p:cNvSpPr/>
          <p:nvPr/>
        </p:nvSpPr>
        <p:spPr>
          <a:xfrm>
            <a:off x="4137467" y="3990321"/>
            <a:ext cx="1171891" cy="1874674"/>
          </a:xfrm>
          <a:prstGeom prst="rect">
            <a:avLst/>
          </a:prstGeom>
          <a:solidFill>
            <a:srgbClr val="0091DA">
              <a:alpha val="9804"/>
            </a:srgbClr>
          </a:solidFill>
          <a:ln w="25400">
            <a:noFill/>
            <a:miter lim="800000"/>
          </a:ln>
          <a:effectLst>
            <a:softEdge rad="63500"/>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sp>
        <p:nvSpPr>
          <p:cNvPr id="186" name="TextBox 185">
            <a:extLst>
              <a:ext uri="{FF2B5EF4-FFF2-40B4-BE49-F238E27FC236}">
                <a16:creationId xmlns:a16="http://schemas.microsoft.com/office/drawing/2014/main" id="{0C7ED76B-C108-6587-0302-6CDFA2E221B3}"/>
              </a:ext>
            </a:extLst>
          </p:cNvPr>
          <p:cNvSpPr txBox="1"/>
          <p:nvPr/>
        </p:nvSpPr>
        <p:spPr>
          <a:xfrm>
            <a:off x="3975516" y="2606205"/>
            <a:ext cx="1081714" cy="544830"/>
          </a:xfrm>
          <a:prstGeom prst="roundRect">
            <a:avLst/>
          </a:prstGeom>
          <a:solidFill>
            <a:schemeClr val="bg1"/>
          </a:solidFill>
          <a:ln w="38100">
            <a:solidFill>
              <a:schemeClr val="bg2">
                <a:lumMod val="50000"/>
              </a:schemeClr>
            </a:solidFill>
          </a:ln>
        </p:spPr>
        <p:txBody>
          <a:bodyPr wrap="square" lIns="0" tIns="0" rIns="0" bIns="0" rtlCol="0">
            <a:spAutoFit/>
          </a:bodyPr>
          <a:lstStyle/>
          <a:p>
            <a:pPr algn="ctr"/>
            <a:r>
              <a:rPr lang="en-US" sz="1600" dirty="0">
                <a:solidFill>
                  <a:schemeClr val="bg2">
                    <a:lumMod val="10000"/>
                  </a:schemeClr>
                </a:solidFill>
                <a:latin typeface="Gill Sans MT" panose="020B0502020104020203" pitchFamily="34" charset="77"/>
              </a:rPr>
              <a:t>Frontend</a:t>
            </a:r>
          </a:p>
          <a:p>
            <a:pPr algn="ctr"/>
            <a:r>
              <a:rPr lang="en-US" sz="1600" dirty="0">
                <a:solidFill>
                  <a:schemeClr val="bg2">
                    <a:lumMod val="10000"/>
                  </a:schemeClr>
                </a:solidFill>
                <a:latin typeface="Gill Sans MT" panose="020B0502020104020203" pitchFamily="34" charset="77"/>
              </a:rPr>
              <a:t>Server</a:t>
            </a:r>
          </a:p>
        </p:txBody>
      </p:sp>
      <p:cxnSp>
        <p:nvCxnSpPr>
          <p:cNvPr id="187" name="Straight Arrow Connector 186">
            <a:extLst>
              <a:ext uri="{FF2B5EF4-FFF2-40B4-BE49-F238E27FC236}">
                <a16:creationId xmlns:a16="http://schemas.microsoft.com/office/drawing/2014/main" id="{D1CFAAA6-AF24-586E-85C1-2B3D9444AF48}"/>
              </a:ext>
            </a:extLst>
          </p:cNvPr>
          <p:cNvCxnSpPr>
            <a:cxnSpLocks/>
            <a:stCxn id="186" idx="2"/>
            <a:endCxn id="49" idx="1"/>
          </p:cNvCxnSpPr>
          <p:nvPr/>
        </p:nvCxnSpPr>
        <p:spPr bwMode="gray">
          <a:xfrm>
            <a:off x="4516373" y="3151035"/>
            <a:ext cx="195560" cy="1161955"/>
          </a:xfrm>
          <a:prstGeom prst="straightConnector1">
            <a:avLst/>
          </a:prstGeom>
          <a:ln w="25400">
            <a:solidFill>
              <a:schemeClr val="bg2">
                <a:lumMod val="10000"/>
              </a:schemeClr>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193" name="TextBox 192">
            <a:extLst>
              <a:ext uri="{FF2B5EF4-FFF2-40B4-BE49-F238E27FC236}">
                <a16:creationId xmlns:a16="http://schemas.microsoft.com/office/drawing/2014/main" id="{57C22EF1-CEA7-4206-1A76-71081CA2235F}"/>
              </a:ext>
            </a:extLst>
          </p:cNvPr>
          <p:cNvSpPr txBox="1"/>
          <p:nvPr/>
        </p:nvSpPr>
        <p:spPr>
          <a:xfrm>
            <a:off x="8025669" y="2484504"/>
            <a:ext cx="1215101" cy="817245"/>
          </a:xfrm>
          <a:prstGeom prst="roundRect">
            <a:avLst/>
          </a:prstGeom>
          <a:solidFill>
            <a:srgbClr val="FFC000"/>
          </a:solidFill>
          <a:ln w="38100">
            <a:noFill/>
          </a:ln>
        </p:spPr>
        <p:txBody>
          <a:bodyPr wrap="square" lIns="0" tIns="0" rIns="0" bIns="0" rtlCol="0">
            <a:spAutoFit/>
          </a:bodyPr>
          <a:lstStyle/>
          <a:p>
            <a:pPr algn="ctr">
              <a:spcAft>
                <a:spcPts val="600"/>
              </a:spcAft>
            </a:pPr>
            <a:r>
              <a:rPr lang="en-US" sz="1600" dirty="0">
                <a:latin typeface="Gill Sans MT" panose="020B0502020104020203" pitchFamily="34" charset="77"/>
              </a:rPr>
              <a:t>Backend Servers (high cpu)</a:t>
            </a:r>
          </a:p>
        </p:txBody>
      </p:sp>
      <p:cxnSp>
        <p:nvCxnSpPr>
          <p:cNvPr id="194" name="Straight Arrow Connector 193">
            <a:extLst>
              <a:ext uri="{FF2B5EF4-FFF2-40B4-BE49-F238E27FC236}">
                <a16:creationId xmlns:a16="http://schemas.microsoft.com/office/drawing/2014/main" id="{CD306CE5-1658-BBA9-560B-37879D6C6FBF}"/>
              </a:ext>
            </a:extLst>
          </p:cNvPr>
          <p:cNvCxnSpPr>
            <a:cxnSpLocks/>
            <a:stCxn id="193" idx="2"/>
            <a:endCxn id="65" idx="0"/>
          </p:cNvCxnSpPr>
          <p:nvPr/>
        </p:nvCxnSpPr>
        <p:spPr bwMode="gray">
          <a:xfrm flipH="1">
            <a:off x="7823346" y="3301749"/>
            <a:ext cx="809874" cy="952261"/>
          </a:xfrm>
          <a:prstGeom prst="straightConnector1">
            <a:avLst/>
          </a:prstGeom>
          <a:ln w="25400">
            <a:solidFill>
              <a:schemeClr val="bg2">
                <a:lumMod val="10000"/>
              </a:schemeClr>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96" name="Straight Arrow Connector 195">
            <a:extLst>
              <a:ext uri="{FF2B5EF4-FFF2-40B4-BE49-F238E27FC236}">
                <a16:creationId xmlns:a16="http://schemas.microsoft.com/office/drawing/2014/main" id="{8A6B9409-FAF5-E7E0-7FED-96D08454E14D}"/>
              </a:ext>
            </a:extLst>
          </p:cNvPr>
          <p:cNvCxnSpPr>
            <a:cxnSpLocks/>
            <a:stCxn id="193" idx="2"/>
            <a:endCxn id="82" idx="0"/>
          </p:cNvCxnSpPr>
          <p:nvPr/>
        </p:nvCxnSpPr>
        <p:spPr bwMode="gray">
          <a:xfrm>
            <a:off x="8633220" y="3301749"/>
            <a:ext cx="576614" cy="952261"/>
          </a:xfrm>
          <a:prstGeom prst="straightConnector1">
            <a:avLst/>
          </a:prstGeom>
          <a:ln w="25400">
            <a:solidFill>
              <a:schemeClr val="bg2">
                <a:lumMod val="10000"/>
              </a:schemeClr>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203" name="Freeform 202">
            <a:extLst>
              <a:ext uri="{FF2B5EF4-FFF2-40B4-BE49-F238E27FC236}">
                <a16:creationId xmlns:a16="http://schemas.microsoft.com/office/drawing/2014/main" id="{E663529A-7A26-2EE8-4233-EE730F61BA1F}"/>
              </a:ext>
            </a:extLst>
          </p:cNvPr>
          <p:cNvSpPr/>
          <p:nvPr/>
        </p:nvSpPr>
        <p:spPr>
          <a:xfrm>
            <a:off x="2836844" y="3381097"/>
            <a:ext cx="2732667" cy="2263515"/>
          </a:xfrm>
          <a:custGeom>
            <a:avLst/>
            <a:gdLst>
              <a:gd name="connsiteX0" fmla="*/ 122698 w 4103683"/>
              <a:gd name="connsiteY0" fmla="*/ 1449659 h 3100039"/>
              <a:gd name="connsiteX1" fmla="*/ 122698 w 4103683"/>
              <a:gd name="connsiteY1" fmla="*/ 1449659 h 3100039"/>
              <a:gd name="connsiteX2" fmla="*/ 89244 w 4103683"/>
              <a:gd name="connsiteY2" fmla="*/ 1572322 h 3100039"/>
              <a:gd name="connsiteX3" fmla="*/ 66942 w 4103683"/>
              <a:gd name="connsiteY3" fmla="*/ 1639230 h 3100039"/>
              <a:gd name="connsiteX4" fmla="*/ 55791 w 4103683"/>
              <a:gd name="connsiteY4" fmla="*/ 1672683 h 3100039"/>
              <a:gd name="connsiteX5" fmla="*/ 44639 w 4103683"/>
              <a:gd name="connsiteY5" fmla="*/ 1761893 h 3100039"/>
              <a:gd name="connsiteX6" fmla="*/ 22337 w 4103683"/>
              <a:gd name="connsiteY6" fmla="*/ 1862254 h 3100039"/>
              <a:gd name="connsiteX7" fmla="*/ 11186 w 4103683"/>
              <a:gd name="connsiteY7" fmla="*/ 1929161 h 3100039"/>
              <a:gd name="connsiteX8" fmla="*/ 35 w 4103683"/>
              <a:gd name="connsiteY8" fmla="*/ 2062976 h 3100039"/>
              <a:gd name="connsiteX9" fmla="*/ 22337 w 4103683"/>
              <a:gd name="connsiteY9" fmla="*/ 2709747 h 3100039"/>
              <a:gd name="connsiteX10" fmla="*/ 66942 w 4103683"/>
              <a:gd name="connsiteY10" fmla="*/ 2854713 h 3100039"/>
              <a:gd name="connsiteX11" fmla="*/ 78093 w 4103683"/>
              <a:gd name="connsiteY11" fmla="*/ 2888166 h 3100039"/>
              <a:gd name="connsiteX12" fmla="*/ 122698 w 4103683"/>
              <a:gd name="connsiteY12" fmla="*/ 2955074 h 3100039"/>
              <a:gd name="connsiteX13" fmla="*/ 256513 w 4103683"/>
              <a:gd name="connsiteY13" fmla="*/ 2988527 h 3100039"/>
              <a:gd name="connsiteX14" fmla="*/ 468386 w 4103683"/>
              <a:gd name="connsiteY14" fmla="*/ 2966225 h 3100039"/>
              <a:gd name="connsiteX15" fmla="*/ 591049 w 4103683"/>
              <a:gd name="connsiteY15" fmla="*/ 2865864 h 3100039"/>
              <a:gd name="connsiteX16" fmla="*/ 613352 w 4103683"/>
              <a:gd name="connsiteY16" fmla="*/ 2843561 h 3100039"/>
              <a:gd name="connsiteX17" fmla="*/ 669108 w 4103683"/>
              <a:gd name="connsiteY17" fmla="*/ 2776654 h 3100039"/>
              <a:gd name="connsiteX18" fmla="*/ 702561 w 4103683"/>
              <a:gd name="connsiteY18" fmla="*/ 2709747 h 3100039"/>
              <a:gd name="connsiteX19" fmla="*/ 713713 w 4103683"/>
              <a:gd name="connsiteY19" fmla="*/ 2676293 h 3100039"/>
              <a:gd name="connsiteX20" fmla="*/ 791771 w 4103683"/>
              <a:gd name="connsiteY20" fmla="*/ 2531327 h 3100039"/>
              <a:gd name="connsiteX21" fmla="*/ 825225 w 4103683"/>
              <a:gd name="connsiteY21" fmla="*/ 2453269 h 3100039"/>
              <a:gd name="connsiteX22" fmla="*/ 858678 w 4103683"/>
              <a:gd name="connsiteY22" fmla="*/ 2397513 h 3100039"/>
              <a:gd name="connsiteX23" fmla="*/ 869830 w 4103683"/>
              <a:gd name="connsiteY23" fmla="*/ 2364059 h 3100039"/>
              <a:gd name="connsiteX24" fmla="*/ 914435 w 4103683"/>
              <a:gd name="connsiteY24" fmla="*/ 2286000 h 3100039"/>
              <a:gd name="connsiteX25" fmla="*/ 925586 w 4103683"/>
              <a:gd name="connsiteY25" fmla="*/ 2252547 h 3100039"/>
              <a:gd name="connsiteX26" fmla="*/ 959039 w 4103683"/>
              <a:gd name="connsiteY26" fmla="*/ 2207942 h 3100039"/>
              <a:gd name="connsiteX27" fmla="*/ 1025947 w 4103683"/>
              <a:gd name="connsiteY27" fmla="*/ 2062976 h 3100039"/>
              <a:gd name="connsiteX28" fmla="*/ 1059400 w 4103683"/>
              <a:gd name="connsiteY28" fmla="*/ 2007220 h 3100039"/>
              <a:gd name="connsiteX29" fmla="*/ 1115156 w 4103683"/>
              <a:gd name="connsiteY29" fmla="*/ 1884556 h 3100039"/>
              <a:gd name="connsiteX30" fmla="*/ 1148610 w 4103683"/>
              <a:gd name="connsiteY30" fmla="*/ 1828800 h 3100039"/>
              <a:gd name="connsiteX31" fmla="*/ 1215517 w 4103683"/>
              <a:gd name="connsiteY31" fmla="*/ 1672683 h 3100039"/>
              <a:gd name="connsiteX32" fmla="*/ 1382786 w 4103683"/>
              <a:gd name="connsiteY32" fmla="*/ 1371600 h 3100039"/>
              <a:gd name="connsiteX33" fmla="*/ 1616961 w 4103683"/>
              <a:gd name="connsiteY33" fmla="*/ 981308 h 3100039"/>
              <a:gd name="connsiteX34" fmla="*/ 2029556 w 4103683"/>
              <a:gd name="connsiteY34" fmla="*/ 546410 h 3100039"/>
              <a:gd name="connsiteX35" fmla="*/ 2129917 w 4103683"/>
              <a:gd name="connsiteY35" fmla="*/ 457200 h 3100039"/>
              <a:gd name="connsiteX36" fmla="*/ 2364093 w 4103683"/>
              <a:gd name="connsiteY36" fmla="*/ 278781 h 3100039"/>
              <a:gd name="connsiteX37" fmla="*/ 2542513 w 4103683"/>
              <a:gd name="connsiteY37" fmla="*/ 200722 h 3100039"/>
              <a:gd name="connsiteX38" fmla="*/ 2609420 w 4103683"/>
              <a:gd name="connsiteY38" fmla="*/ 189571 h 3100039"/>
              <a:gd name="connsiteX39" fmla="*/ 2676327 w 4103683"/>
              <a:gd name="connsiteY39" fmla="*/ 167269 h 3100039"/>
              <a:gd name="connsiteX40" fmla="*/ 2743235 w 4103683"/>
              <a:gd name="connsiteY40" fmla="*/ 156117 h 3100039"/>
              <a:gd name="connsiteX41" fmla="*/ 2798991 w 4103683"/>
              <a:gd name="connsiteY41" fmla="*/ 144966 h 3100039"/>
              <a:gd name="connsiteX42" fmla="*/ 3055469 w 4103683"/>
              <a:gd name="connsiteY42" fmla="*/ 122664 h 3100039"/>
              <a:gd name="connsiteX43" fmla="*/ 3144678 w 4103683"/>
              <a:gd name="connsiteY43" fmla="*/ 100361 h 3100039"/>
              <a:gd name="connsiteX44" fmla="*/ 3233888 w 4103683"/>
              <a:gd name="connsiteY44" fmla="*/ 78059 h 3100039"/>
              <a:gd name="connsiteX45" fmla="*/ 3289644 w 4103683"/>
              <a:gd name="connsiteY45" fmla="*/ 66908 h 3100039"/>
              <a:gd name="connsiteX46" fmla="*/ 3356552 w 4103683"/>
              <a:gd name="connsiteY46" fmla="*/ 44605 h 3100039"/>
              <a:gd name="connsiteX47" fmla="*/ 3423459 w 4103683"/>
              <a:gd name="connsiteY47" fmla="*/ 33454 h 3100039"/>
              <a:gd name="connsiteX48" fmla="*/ 3479215 w 4103683"/>
              <a:gd name="connsiteY48" fmla="*/ 22303 h 3100039"/>
              <a:gd name="connsiteX49" fmla="*/ 3523820 w 4103683"/>
              <a:gd name="connsiteY49" fmla="*/ 11152 h 3100039"/>
              <a:gd name="connsiteX50" fmla="*/ 3624181 w 4103683"/>
              <a:gd name="connsiteY50" fmla="*/ 0 h 3100039"/>
              <a:gd name="connsiteX51" fmla="*/ 3914113 w 4103683"/>
              <a:gd name="connsiteY51" fmla="*/ 11152 h 3100039"/>
              <a:gd name="connsiteX52" fmla="*/ 3981020 w 4103683"/>
              <a:gd name="connsiteY52" fmla="*/ 33454 h 3100039"/>
              <a:gd name="connsiteX53" fmla="*/ 4047927 w 4103683"/>
              <a:gd name="connsiteY53" fmla="*/ 78059 h 3100039"/>
              <a:gd name="connsiteX54" fmla="*/ 4070230 w 4103683"/>
              <a:gd name="connsiteY54" fmla="*/ 100361 h 3100039"/>
              <a:gd name="connsiteX55" fmla="*/ 4103683 w 4103683"/>
              <a:gd name="connsiteY55" fmla="*/ 167269 h 3100039"/>
              <a:gd name="connsiteX56" fmla="*/ 4092532 w 4103683"/>
              <a:gd name="connsiteY56" fmla="*/ 223025 h 3100039"/>
              <a:gd name="connsiteX57" fmla="*/ 4003322 w 4103683"/>
              <a:gd name="connsiteY57" fmla="*/ 278781 h 3100039"/>
              <a:gd name="connsiteX58" fmla="*/ 3958717 w 4103683"/>
              <a:gd name="connsiteY58" fmla="*/ 312234 h 3100039"/>
              <a:gd name="connsiteX59" fmla="*/ 3891810 w 4103683"/>
              <a:gd name="connsiteY59" fmla="*/ 334537 h 3100039"/>
              <a:gd name="connsiteX60" fmla="*/ 3769147 w 4103683"/>
              <a:gd name="connsiteY60" fmla="*/ 401444 h 3100039"/>
              <a:gd name="connsiteX61" fmla="*/ 3713391 w 4103683"/>
              <a:gd name="connsiteY61" fmla="*/ 434898 h 3100039"/>
              <a:gd name="connsiteX62" fmla="*/ 3635332 w 4103683"/>
              <a:gd name="connsiteY62" fmla="*/ 524108 h 3100039"/>
              <a:gd name="connsiteX63" fmla="*/ 3568425 w 4103683"/>
              <a:gd name="connsiteY63" fmla="*/ 613317 h 3100039"/>
              <a:gd name="connsiteX64" fmla="*/ 3557274 w 4103683"/>
              <a:gd name="connsiteY64" fmla="*/ 646771 h 3100039"/>
              <a:gd name="connsiteX65" fmla="*/ 3512669 w 4103683"/>
              <a:gd name="connsiteY65" fmla="*/ 735981 h 3100039"/>
              <a:gd name="connsiteX66" fmla="*/ 3490366 w 4103683"/>
              <a:gd name="connsiteY66" fmla="*/ 825191 h 3100039"/>
              <a:gd name="connsiteX67" fmla="*/ 3479215 w 4103683"/>
              <a:gd name="connsiteY67" fmla="*/ 936703 h 3100039"/>
              <a:gd name="connsiteX68" fmla="*/ 3468064 w 4103683"/>
              <a:gd name="connsiteY68" fmla="*/ 992459 h 3100039"/>
              <a:gd name="connsiteX69" fmla="*/ 3456913 w 4103683"/>
              <a:gd name="connsiteY69" fmla="*/ 1126274 h 3100039"/>
              <a:gd name="connsiteX70" fmla="*/ 3434610 w 4103683"/>
              <a:gd name="connsiteY70" fmla="*/ 1405054 h 3100039"/>
              <a:gd name="connsiteX71" fmla="*/ 3401156 w 4103683"/>
              <a:gd name="connsiteY71" fmla="*/ 2129883 h 3100039"/>
              <a:gd name="connsiteX72" fmla="*/ 3390005 w 4103683"/>
              <a:gd name="connsiteY72" fmla="*/ 2219093 h 3100039"/>
              <a:gd name="connsiteX73" fmla="*/ 3378854 w 4103683"/>
              <a:gd name="connsiteY73" fmla="*/ 2375210 h 3100039"/>
              <a:gd name="connsiteX74" fmla="*/ 3278493 w 4103683"/>
              <a:gd name="connsiteY74" fmla="*/ 2709747 h 3100039"/>
              <a:gd name="connsiteX75" fmla="*/ 3245039 w 4103683"/>
              <a:gd name="connsiteY75" fmla="*/ 2821259 h 3100039"/>
              <a:gd name="connsiteX76" fmla="*/ 3211586 w 4103683"/>
              <a:gd name="connsiteY76" fmla="*/ 2910469 h 3100039"/>
              <a:gd name="connsiteX77" fmla="*/ 3189283 w 4103683"/>
              <a:gd name="connsiteY77" fmla="*/ 2988527 h 3100039"/>
              <a:gd name="connsiteX78" fmla="*/ 3155830 w 4103683"/>
              <a:gd name="connsiteY78" fmla="*/ 3033132 h 3100039"/>
              <a:gd name="connsiteX79" fmla="*/ 3088922 w 4103683"/>
              <a:gd name="connsiteY79" fmla="*/ 3088888 h 3100039"/>
              <a:gd name="connsiteX80" fmla="*/ 3055469 w 4103683"/>
              <a:gd name="connsiteY80" fmla="*/ 3100039 h 3100039"/>
              <a:gd name="connsiteX81" fmla="*/ 2832444 w 4103683"/>
              <a:gd name="connsiteY81" fmla="*/ 3088888 h 3100039"/>
              <a:gd name="connsiteX82" fmla="*/ 2765537 w 4103683"/>
              <a:gd name="connsiteY82" fmla="*/ 3066586 h 3100039"/>
              <a:gd name="connsiteX83" fmla="*/ 2720932 w 4103683"/>
              <a:gd name="connsiteY83" fmla="*/ 3021981 h 3100039"/>
              <a:gd name="connsiteX84" fmla="*/ 2654025 w 4103683"/>
              <a:gd name="connsiteY84" fmla="*/ 2932771 h 3100039"/>
              <a:gd name="connsiteX85" fmla="*/ 2642874 w 4103683"/>
              <a:gd name="connsiteY85" fmla="*/ 2899317 h 3100039"/>
              <a:gd name="connsiteX86" fmla="*/ 2620571 w 4103683"/>
              <a:gd name="connsiteY86" fmla="*/ 2776654 h 3100039"/>
              <a:gd name="connsiteX87" fmla="*/ 2620571 w 4103683"/>
              <a:gd name="connsiteY87" fmla="*/ 2252547 h 3100039"/>
              <a:gd name="connsiteX88" fmla="*/ 2631722 w 4103683"/>
              <a:gd name="connsiteY88" fmla="*/ 2219093 h 3100039"/>
              <a:gd name="connsiteX89" fmla="*/ 2654025 w 4103683"/>
              <a:gd name="connsiteY89" fmla="*/ 2107581 h 3100039"/>
              <a:gd name="connsiteX90" fmla="*/ 2676327 w 4103683"/>
              <a:gd name="connsiteY90" fmla="*/ 2040674 h 3100039"/>
              <a:gd name="connsiteX91" fmla="*/ 2687478 w 4103683"/>
              <a:gd name="connsiteY91" fmla="*/ 1996069 h 3100039"/>
              <a:gd name="connsiteX92" fmla="*/ 2698630 w 4103683"/>
              <a:gd name="connsiteY92" fmla="*/ 1940313 h 3100039"/>
              <a:gd name="connsiteX93" fmla="*/ 2720932 w 4103683"/>
              <a:gd name="connsiteY93" fmla="*/ 1884556 h 3100039"/>
              <a:gd name="connsiteX94" fmla="*/ 2732083 w 4103683"/>
              <a:gd name="connsiteY94" fmla="*/ 1828800 h 3100039"/>
              <a:gd name="connsiteX95" fmla="*/ 2776688 w 4103683"/>
              <a:gd name="connsiteY95" fmla="*/ 1728439 h 3100039"/>
              <a:gd name="connsiteX96" fmla="*/ 2798991 w 4103683"/>
              <a:gd name="connsiteY96" fmla="*/ 1661532 h 3100039"/>
              <a:gd name="connsiteX97" fmla="*/ 2821293 w 4103683"/>
              <a:gd name="connsiteY97" fmla="*/ 1628078 h 3100039"/>
              <a:gd name="connsiteX98" fmla="*/ 2832444 w 4103683"/>
              <a:gd name="connsiteY98" fmla="*/ 1594625 h 3100039"/>
              <a:gd name="connsiteX99" fmla="*/ 2854747 w 4103683"/>
              <a:gd name="connsiteY99" fmla="*/ 1505415 h 3100039"/>
              <a:gd name="connsiteX100" fmla="*/ 2877049 w 4103683"/>
              <a:gd name="connsiteY100" fmla="*/ 1438508 h 3100039"/>
              <a:gd name="connsiteX101" fmla="*/ 2888200 w 4103683"/>
              <a:gd name="connsiteY101" fmla="*/ 1405054 h 3100039"/>
              <a:gd name="connsiteX102" fmla="*/ 2899352 w 4103683"/>
              <a:gd name="connsiteY102" fmla="*/ 1382752 h 310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4103683" h="3100039">
                <a:moveTo>
                  <a:pt x="122698" y="1449659"/>
                </a:moveTo>
                <a:lnTo>
                  <a:pt x="122698" y="1449659"/>
                </a:lnTo>
                <a:cubicBezTo>
                  <a:pt x="111547" y="1490547"/>
                  <a:pt x="101202" y="1531663"/>
                  <a:pt x="89244" y="1572322"/>
                </a:cubicBezTo>
                <a:cubicBezTo>
                  <a:pt x="82611" y="1594876"/>
                  <a:pt x="74376" y="1616927"/>
                  <a:pt x="66942" y="1639230"/>
                </a:cubicBezTo>
                <a:lnTo>
                  <a:pt x="55791" y="1672683"/>
                </a:lnTo>
                <a:cubicBezTo>
                  <a:pt x="52074" y="1702420"/>
                  <a:pt x="49196" y="1732273"/>
                  <a:pt x="44639" y="1761893"/>
                </a:cubicBezTo>
                <a:cubicBezTo>
                  <a:pt x="31653" y="1846297"/>
                  <a:pt x="37138" y="1788249"/>
                  <a:pt x="22337" y="1862254"/>
                </a:cubicBezTo>
                <a:cubicBezTo>
                  <a:pt x="17903" y="1884425"/>
                  <a:pt x="14903" y="1906859"/>
                  <a:pt x="11186" y="1929161"/>
                </a:cubicBezTo>
                <a:cubicBezTo>
                  <a:pt x="7469" y="1973766"/>
                  <a:pt x="-604" y="2018221"/>
                  <a:pt x="35" y="2062976"/>
                </a:cubicBezTo>
                <a:cubicBezTo>
                  <a:pt x="3116" y="2278672"/>
                  <a:pt x="9287" y="2494424"/>
                  <a:pt x="22337" y="2709747"/>
                </a:cubicBezTo>
                <a:cubicBezTo>
                  <a:pt x="25576" y="2763193"/>
                  <a:pt x="48875" y="2806535"/>
                  <a:pt x="66942" y="2854713"/>
                </a:cubicBezTo>
                <a:cubicBezTo>
                  <a:pt x="71069" y="2865719"/>
                  <a:pt x="73463" y="2877362"/>
                  <a:pt x="78093" y="2888166"/>
                </a:cubicBezTo>
                <a:cubicBezTo>
                  <a:pt x="88927" y="2913445"/>
                  <a:pt x="98868" y="2939187"/>
                  <a:pt x="122698" y="2955074"/>
                </a:cubicBezTo>
                <a:cubicBezTo>
                  <a:pt x="172134" y="2988031"/>
                  <a:pt x="190421" y="2980266"/>
                  <a:pt x="256513" y="2988527"/>
                </a:cubicBezTo>
                <a:cubicBezTo>
                  <a:pt x="293000" y="2986095"/>
                  <a:pt x="409632" y="2988258"/>
                  <a:pt x="468386" y="2966225"/>
                </a:cubicBezTo>
                <a:cubicBezTo>
                  <a:pt x="530398" y="2942970"/>
                  <a:pt x="535557" y="2921356"/>
                  <a:pt x="591049" y="2865864"/>
                </a:cubicBezTo>
                <a:cubicBezTo>
                  <a:pt x="598483" y="2858430"/>
                  <a:pt x="607044" y="2851972"/>
                  <a:pt x="613352" y="2843561"/>
                </a:cubicBezTo>
                <a:cubicBezTo>
                  <a:pt x="653113" y="2790545"/>
                  <a:pt x="633663" y="2812097"/>
                  <a:pt x="669108" y="2776654"/>
                </a:cubicBezTo>
                <a:cubicBezTo>
                  <a:pt x="697134" y="2692572"/>
                  <a:pt x="659330" y="2796207"/>
                  <a:pt x="702561" y="2709747"/>
                </a:cubicBezTo>
                <a:cubicBezTo>
                  <a:pt x="707818" y="2699233"/>
                  <a:pt x="708456" y="2686807"/>
                  <a:pt x="713713" y="2676293"/>
                </a:cubicBezTo>
                <a:cubicBezTo>
                  <a:pt x="745725" y="2612270"/>
                  <a:pt x="765922" y="2608873"/>
                  <a:pt x="791771" y="2531327"/>
                </a:cubicBezTo>
                <a:cubicBezTo>
                  <a:pt x="804932" y="2491845"/>
                  <a:pt x="802257" y="2494611"/>
                  <a:pt x="825225" y="2453269"/>
                </a:cubicBezTo>
                <a:cubicBezTo>
                  <a:pt x="835751" y="2434323"/>
                  <a:pt x="848985" y="2416899"/>
                  <a:pt x="858678" y="2397513"/>
                </a:cubicBezTo>
                <a:cubicBezTo>
                  <a:pt x="863935" y="2386999"/>
                  <a:pt x="864573" y="2374573"/>
                  <a:pt x="869830" y="2364059"/>
                </a:cubicBezTo>
                <a:cubicBezTo>
                  <a:pt x="925822" y="2252075"/>
                  <a:pt x="855788" y="2422841"/>
                  <a:pt x="914435" y="2286000"/>
                </a:cubicBezTo>
                <a:cubicBezTo>
                  <a:pt x="919065" y="2275196"/>
                  <a:pt x="919754" y="2262753"/>
                  <a:pt x="925586" y="2252547"/>
                </a:cubicBezTo>
                <a:cubicBezTo>
                  <a:pt x="934807" y="2236410"/>
                  <a:pt x="949674" y="2223996"/>
                  <a:pt x="959039" y="2207942"/>
                </a:cubicBezTo>
                <a:cubicBezTo>
                  <a:pt x="1059747" y="2035298"/>
                  <a:pt x="962908" y="2189055"/>
                  <a:pt x="1025947" y="2062976"/>
                </a:cubicBezTo>
                <a:cubicBezTo>
                  <a:pt x="1035640" y="2043590"/>
                  <a:pt x="1049707" y="2026606"/>
                  <a:pt x="1059400" y="2007220"/>
                </a:cubicBezTo>
                <a:cubicBezTo>
                  <a:pt x="1151599" y="1822822"/>
                  <a:pt x="997219" y="2100776"/>
                  <a:pt x="1115156" y="1884556"/>
                </a:cubicBezTo>
                <a:cubicBezTo>
                  <a:pt x="1125535" y="1865528"/>
                  <a:pt x="1139332" y="1848388"/>
                  <a:pt x="1148610" y="1828800"/>
                </a:cubicBezTo>
                <a:cubicBezTo>
                  <a:pt x="1172847" y="1777633"/>
                  <a:pt x="1187760" y="1722029"/>
                  <a:pt x="1215517" y="1672683"/>
                </a:cubicBezTo>
                <a:cubicBezTo>
                  <a:pt x="1311332" y="1502346"/>
                  <a:pt x="1301891" y="1520944"/>
                  <a:pt x="1382786" y="1371600"/>
                </a:cubicBezTo>
                <a:cubicBezTo>
                  <a:pt x="1451212" y="1245275"/>
                  <a:pt x="1529552" y="1089284"/>
                  <a:pt x="1616961" y="981308"/>
                </a:cubicBezTo>
                <a:cubicBezTo>
                  <a:pt x="1866419" y="673154"/>
                  <a:pt x="1734913" y="810573"/>
                  <a:pt x="2029556" y="546410"/>
                </a:cubicBezTo>
                <a:lnTo>
                  <a:pt x="2129917" y="457200"/>
                </a:lnTo>
                <a:cubicBezTo>
                  <a:pt x="2200786" y="394669"/>
                  <a:pt x="2279710" y="320973"/>
                  <a:pt x="2364093" y="278781"/>
                </a:cubicBezTo>
                <a:cubicBezTo>
                  <a:pt x="2408098" y="256778"/>
                  <a:pt x="2502111" y="207456"/>
                  <a:pt x="2542513" y="200722"/>
                </a:cubicBezTo>
                <a:cubicBezTo>
                  <a:pt x="2564815" y="197005"/>
                  <a:pt x="2587485" y="195055"/>
                  <a:pt x="2609420" y="189571"/>
                </a:cubicBezTo>
                <a:cubicBezTo>
                  <a:pt x="2632227" y="183869"/>
                  <a:pt x="2653520" y="172971"/>
                  <a:pt x="2676327" y="167269"/>
                </a:cubicBezTo>
                <a:cubicBezTo>
                  <a:pt x="2698262" y="161785"/>
                  <a:pt x="2720989" y="160162"/>
                  <a:pt x="2743235" y="156117"/>
                </a:cubicBezTo>
                <a:cubicBezTo>
                  <a:pt x="2761883" y="152726"/>
                  <a:pt x="2780132" y="146852"/>
                  <a:pt x="2798991" y="144966"/>
                </a:cubicBezTo>
                <a:cubicBezTo>
                  <a:pt x="2973716" y="127494"/>
                  <a:pt x="2922848" y="143067"/>
                  <a:pt x="3055469" y="122664"/>
                </a:cubicBezTo>
                <a:cubicBezTo>
                  <a:pt x="3138928" y="109824"/>
                  <a:pt x="3083212" y="117125"/>
                  <a:pt x="3144678" y="100361"/>
                </a:cubicBezTo>
                <a:cubicBezTo>
                  <a:pt x="3174250" y="92296"/>
                  <a:pt x="3203831" y="84070"/>
                  <a:pt x="3233888" y="78059"/>
                </a:cubicBezTo>
                <a:cubicBezTo>
                  <a:pt x="3252473" y="74342"/>
                  <a:pt x="3271358" y="71895"/>
                  <a:pt x="3289644" y="66908"/>
                </a:cubicBezTo>
                <a:cubicBezTo>
                  <a:pt x="3312325" y="60722"/>
                  <a:pt x="3333745" y="50307"/>
                  <a:pt x="3356552" y="44605"/>
                </a:cubicBezTo>
                <a:cubicBezTo>
                  <a:pt x="3378487" y="39121"/>
                  <a:pt x="3401214" y="37499"/>
                  <a:pt x="3423459" y="33454"/>
                </a:cubicBezTo>
                <a:cubicBezTo>
                  <a:pt x="3442107" y="30064"/>
                  <a:pt x="3460713" y="26414"/>
                  <a:pt x="3479215" y="22303"/>
                </a:cubicBezTo>
                <a:cubicBezTo>
                  <a:pt x="3494176" y="18978"/>
                  <a:pt x="3508672" y="13482"/>
                  <a:pt x="3523820" y="11152"/>
                </a:cubicBezTo>
                <a:cubicBezTo>
                  <a:pt x="3557088" y="6034"/>
                  <a:pt x="3590727" y="3717"/>
                  <a:pt x="3624181" y="0"/>
                </a:cubicBezTo>
                <a:cubicBezTo>
                  <a:pt x="3720825" y="3717"/>
                  <a:pt x="3817820" y="2124"/>
                  <a:pt x="3914113" y="11152"/>
                </a:cubicBezTo>
                <a:cubicBezTo>
                  <a:pt x="3937519" y="13346"/>
                  <a:pt x="3961460" y="20414"/>
                  <a:pt x="3981020" y="33454"/>
                </a:cubicBezTo>
                <a:cubicBezTo>
                  <a:pt x="4003322" y="48322"/>
                  <a:pt x="4028973" y="59106"/>
                  <a:pt x="4047927" y="78059"/>
                </a:cubicBezTo>
                <a:cubicBezTo>
                  <a:pt x="4055361" y="85493"/>
                  <a:pt x="4063662" y="92151"/>
                  <a:pt x="4070230" y="100361"/>
                </a:cubicBezTo>
                <a:cubicBezTo>
                  <a:pt x="4094934" y="131241"/>
                  <a:pt x="4091906" y="131936"/>
                  <a:pt x="4103683" y="167269"/>
                </a:cubicBezTo>
                <a:cubicBezTo>
                  <a:pt x="4099966" y="185854"/>
                  <a:pt x="4102577" y="206953"/>
                  <a:pt x="4092532" y="223025"/>
                </a:cubicBezTo>
                <a:cubicBezTo>
                  <a:pt x="4076334" y="248942"/>
                  <a:pt x="4027247" y="263828"/>
                  <a:pt x="4003322" y="278781"/>
                </a:cubicBezTo>
                <a:cubicBezTo>
                  <a:pt x="3987562" y="288631"/>
                  <a:pt x="3975340" y="303922"/>
                  <a:pt x="3958717" y="312234"/>
                </a:cubicBezTo>
                <a:cubicBezTo>
                  <a:pt x="3937690" y="322747"/>
                  <a:pt x="3911370" y="321497"/>
                  <a:pt x="3891810" y="334537"/>
                </a:cubicBezTo>
                <a:cubicBezTo>
                  <a:pt x="3808248" y="390245"/>
                  <a:pt x="3849790" y="369187"/>
                  <a:pt x="3769147" y="401444"/>
                </a:cubicBezTo>
                <a:cubicBezTo>
                  <a:pt x="3673791" y="496800"/>
                  <a:pt x="3829198" y="348042"/>
                  <a:pt x="3713391" y="434898"/>
                </a:cubicBezTo>
                <a:cubicBezTo>
                  <a:pt x="3655450" y="478354"/>
                  <a:pt x="3668496" y="479889"/>
                  <a:pt x="3635332" y="524108"/>
                </a:cubicBezTo>
                <a:cubicBezTo>
                  <a:pt x="3555869" y="630057"/>
                  <a:pt x="3618843" y="537690"/>
                  <a:pt x="3568425" y="613317"/>
                </a:cubicBezTo>
                <a:cubicBezTo>
                  <a:pt x="3564708" y="624468"/>
                  <a:pt x="3562531" y="636257"/>
                  <a:pt x="3557274" y="646771"/>
                </a:cubicBezTo>
                <a:cubicBezTo>
                  <a:pt x="3521462" y="718394"/>
                  <a:pt x="3543540" y="635649"/>
                  <a:pt x="3512669" y="735981"/>
                </a:cubicBezTo>
                <a:cubicBezTo>
                  <a:pt x="3503655" y="765277"/>
                  <a:pt x="3490366" y="825191"/>
                  <a:pt x="3490366" y="825191"/>
                </a:cubicBezTo>
                <a:cubicBezTo>
                  <a:pt x="3486649" y="862362"/>
                  <a:pt x="3484152" y="899675"/>
                  <a:pt x="3479215" y="936703"/>
                </a:cubicBezTo>
                <a:cubicBezTo>
                  <a:pt x="3476710" y="955490"/>
                  <a:pt x="3470278" y="973635"/>
                  <a:pt x="3468064" y="992459"/>
                </a:cubicBezTo>
                <a:cubicBezTo>
                  <a:pt x="3462834" y="1036912"/>
                  <a:pt x="3460346" y="1081646"/>
                  <a:pt x="3456913" y="1126274"/>
                </a:cubicBezTo>
                <a:cubicBezTo>
                  <a:pt x="3435800" y="1400737"/>
                  <a:pt x="3456021" y="1169529"/>
                  <a:pt x="3434610" y="1405054"/>
                </a:cubicBezTo>
                <a:cubicBezTo>
                  <a:pt x="3429291" y="1532705"/>
                  <a:pt x="3406988" y="2083226"/>
                  <a:pt x="3401156" y="2129883"/>
                </a:cubicBezTo>
                <a:cubicBezTo>
                  <a:pt x="3397439" y="2159620"/>
                  <a:pt x="3392718" y="2189248"/>
                  <a:pt x="3390005" y="2219093"/>
                </a:cubicBezTo>
                <a:cubicBezTo>
                  <a:pt x="3385282" y="2271050"/>
                  <a:pt x="3388187" y="2323880"/>
                  <a:pt x="3378854" y="2375210"/>
                </a:cubicBezTo>
                <a:cubicBezTo>
                  <a:pt x="3345794" y="2557043"/>
                  <a:pt x="3327938" y="2561414"/>
                  <a:pt x="3278493" y="2709747"/>
                </a:cubicBezTo>
                <a:cubicBezTo>
                  <a:pt x="3266221" y="2746563"/>
                  <a:pt x="3257311" y="2784443"/>
                  <a:pt x="3245039" y="2821259"/>
                </a:cubicBezTo>
                <a:cubicBezTo>
                  <a:pt x="3234996" y="2851388"/>
                  <a:pt x="3221629" y="2880340"/>
                  <a:pt x="3211586" y="2910469"/>
                </a:cubicBezTo>
                <a:cubicBezTo>
                  <a:pt x="3203029" y="2936141"/>
                  <a:pt x="3200481" y="2963892"/>
                  <a:pt x="3189283" y="2988527"/>
                </a:cubicBezTo>
                <a:cubicBezTo>
                  <a:pt x="3181592" y="3005446"/>
                  <a:pt x="3167925" y="3019021"/>
                  <a:pt x="3155830" y="3033132"/>
                </a:cubicBezTo>
                <a:cubicBezTo>
                  <a:pt x="3137333" y="3054713"/>
                  <a:pt x="3114734" y="3075982"/>
                  <a:pt x="3088922" y="3088888"/>
                </a:cubicBezTo>
                <a:cubicBezTo>
                  <a:pt x="3078409" y="3094145"/>
                  <a:pt x="3066620" y="3096322"/>
                  <a:pt x="3055469" y="3100039"/>
                </a:cubicBezTo>
                <a:cubicBezTo>
                  <a:pt x="2981127" y="3096322"/>
                  <a:pt x="2906388" y="3097420"/>
                  <a:pt x="2832444" y="3088888"/>
                </a:cubicBezTo>
                <a:cubicBezTo>
                  <a:pt x="2809090" y="3086193"/>
                  <a:pt x="2765537" y="3066586"/>
                  <a:pt x="2765537" y="3066586"/>
                </a:cubicBezTo>
                <a:lnTo>
                  <a:pt x="2720932" y="3021981"/>
                </a:lnTo>
                <a:cubicBezTo>
                  <a:pt x="2694515" y="2995564"/>
                  <a:pt x="2666632" y="2970592"/>
                  <a:pt x="2654025" y="2932771"/>
                </a:cubicBezTo>
                <a:cubicBezTo>
                  <a:pt x="2650308" y="2921620"/>
                  <a:pt x="2645725" y="2910721"/>
                  <a:pt x="2642874" y="2899317"/>
                </a:cubicBezTo>
                <a:cubicBezTo>
                  <a:pt x="2635078" y="2868134"/>
                  <a:pt x="2625544" y="2806495"/>
                  <a:pt x="2620571" y="2776654"/>
                </a:cubicBezTo>
                <a:cubicBezTo>
                  <a:pt x="2602095" y="2536462"/>
                  <a:pt x="2601807" y="2599685"/>
                  <a:pt x="2620571" y="2252547"/>
                </a:cubicBezTo>
                <a:cubicBezTo>
                  <a:pt x="2621205" y="2240810"/>
                  <a:pt x="2629079" y="2230546"/>
                  <a:pt x="2631722" y="2219093"/>
                </a:cubicBezTo>
                <a:cubicBezTo>
                  <a:pt x="2640246" y="2182157"/>
                  <a:pt x="2642038" y="2143543"/>
                  <a:pt x="2654025" y="2107581"/>
                </a:cubicBezTo>
                <a:cubicBezTo>
                  <a:pt x="2661459" y="2085279"/>
                  <a:pt x="2670625" y="2063481"/>
                  <a:pt x="2676327" y="2040674"/>
                </a:cubicBezTo>
                <a:cubicBezTo>
                  <a:pt x="2680044" y="2025806"/>
                  <a:pt x="2684153" y="2011030"/>
                  <a:pt x="2687478" y="1996069"/>
                </a:cubicBezTo>
                <a:cubicBezTo>
                  <a:pt x="2691590" y="1977567"/>
                  <a:pt x="2693184" y="1958467"/>
                  <a:pt x="2698630" y="1940313"/>
                </a:cubicBezTo>
                <a:cubicBezTo>
                  <a:pt x="2704382" y="1921140"/>
                  <a:pt x="2715180" y="1903729"/>
                  <a:pt x="2720932" y="1884556"/>
                </a:cubicBezTo>
                <a:cubicBezTo>
                  <a:pt x="2726378" y="1866402"/>
                  <a:pt x="2726637" y="1846954"/>
                  <a:pt x="2732083" y="1828800"/>
                </a:cubicBezTo>
                <a:cubicBezTo>
                  <a:pt x="2754660" y="1753544"/>
                  <a:pt x="2750334" y="1794324"/>
                  <a:pt x="2776688" y="1728439"/>
                </a:cubicBezTo>
                <a:cubicBezTo>
                  <a:pt x="2785419" y="1706612"/>
                  <a:pt x="2785951" y="1681093"/>
                  <a:pt x="2798991" y="1661532"/>
                </a:cubicBezTo>
                <a:cubicBezTo>
                  <a:pt x="2806425" y="1650381"/>
                  <a:pt x="2815299" y="1640065"/>
                  <a:pt x="2821293" y="1628078"/>
                </a:cubicBezTo>
                <a:cubicBezTo>
                  <a:pt x="2826550" y="1617565"/>
                  <a:pt x="2829351" y="1605965"/>
                  <a:pt x="2832444" y="1594625"/>
                </a:cubicBezTo>
                <a:cubicBezTo>
                  <a:pt x="2840509" y="1565053"/>
                  <a:pt x="2845054" y="1534494"/>
                  <a:pt x="2854747" y="1505415"/>
                </a:cubicBezTo>
                <a:lnTo>
                  <a:pt x="2877049" y="1438508"/>
                </a:lnTo>
                <a:cubicBezTo>
                  <a:pt x="2880766" y="1427357"/>
                  <a:pt x="2882943" y="1415567"/>
                  <a:pt x="2888200" y="1405054"/>
                </a:cubicBezTo>
                <a:lnTo>
                  <a:pt x="2899352" y="1382752"/>
                </a:lnTo>
              </a:path>
            </a:pathLst>
          </a:custGeom>
          <a:noFill/>
          <a:ln w="25400">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grpSp>
        <p:nvGrpSpPr>
          <p:cNvPr id="205" name="Group 204">
            <a:extLst>
              <a:ext uri="{FF2B5EF4-FFF2-40B4-BE49-F238E27FC236}">
                <a16:creationId xmlns:a16="http://schemas.microsoft.com/office/drawing/2014/main" id="{027CCBDB-49E1-D2A6-5F14-3DE256337722}"/>
              </a:ext>
            </a:extLst>
          </p:cNvPr>
          <p:cNvGrpSpPr/>
          <p:nvPr/>
        </p:nvGrpSpPr>
        <p:grpSpPr>
          <a:xfrm>
            <a:off x="5354413" y="2779917"/>
            <a:ext cx="1594066" cy="799855"/>
            <a:chOff x="4873451" y="1886389"/>
            <a:chExt cx="2393830" cy="1095457"/>
          </a:xfrm>
        </p:grpSpPr>
        <p:grpSp>
          <p:nvGrpSpPr>
            <p:cNvPr id="19" name="Group 18">
              <a:extLst>
                <a:ext uri="{FF2B5EF4-FFF2-40B4-BE49-F238E27FC236}">
                  <a16:creationId xmlns:a16="http://schemas.microsoft.com/office/drawing/2014/main" id="{3C9C46F5-B355-0B2B-F990-8F263579AB00}"/>
                </a:ext>
              </a:extLst>
            </p:cNvPr>
            <p:cNvGrpSpPr/>
            <p:nvPr/>
          </p:nvGrpSpPr>
          <p:grpSpPr>
            <a:xfrm>
              <a:off x="4873451" y="1886389"/>
              <a:ext cx="2393830" cy="1095457"/>
              <a:chOff x="4215161" y="3070603"/>
              <a:chExt cx="2460772" cy="1030442"/>
            </a:xfrm>
            <a:solidFill>
              <a:srgbClr val="000000"/>
            </a:solidFill>
          </p:grpSpPr>
          <p:sp>
            <p:nvSpPr>
              <p:cNvPr id="13" name="Cube 12">
                <a:extLst>
                  <a:ext uri="{FF2B5EF4-FFF2-40B4-BE49-F238E27FC236}">
                    <a16:creationId xmlns:a16="http://schemas.microsoft.com/office/drawing/2014/main" id="{0C662B1D-7C75-EF57-59B8-2642F8A0CFCD}"/>
                  </a:ext>
                </a:extLst>
              </p:cNvPr>
              <p:cNvSpPr/>
              <p:nvPr/>
            </p:nvSpPr>
            <p:spPr>
              <a:xfrm>
                <a:off x="4215161" y="3070603"/>
                <a:ext cx="2460772" cy="1030442"/>
              </a:xfrm>
              <a:prstGeom prst="cube">
                <a:avLst>
                  <a:gd name="adj" fmla="val 48438"/>
                </a:avLst>
              </a:prstGeom>
              <a:grpFill/>
              <a:ln w="25400">
                <a:noFill/>
                <a:miter lim="800000"/>
              </a:ln>
              <a:effectLst/>
              <a:scene3d>
                <a:camera prst="perspectiveRelaxed" fov="3300000">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sp>
            <p:nvSpPr>
              <p:cNvPr id="14" name="Rectangle 13">
                <a:extLst>
                  <a:ext uri="{FF2B5EF4-FFF2-40B4-BE49-F238E27FC236}">
                    <a16:creationId xmlns:a16="http://schemas.microsoft.com/office/drawing/2014/main" id="{D1B692C5-3EEB-1918-2E6A-121FFAFFDC50}"/>
                  </a:ext>
                </a:extLst>
              </p:cNvPr>
              <p:cNvSpPr/>
              <p:nvPr/>
            </p:nvSpPr>
            <p:spPr>
              <a:xfrm>
                <a:off x="4523749" y="3681016"/>
                <a:ext cx="471998" cy="152399"/>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sp>
            <p:nvSpPr>
              <p:cNvPr id="17" name="Rectangle 16">
                <a:extLst>
                  <a:ext uri="{FF2B5EF4-FFF2-40B4-BE49-F238E27FC236}">
                    <a16:creationId xmlns:a16="http://schemas.microsoft.com/office/drawing/2014/main" id="{7ACDFB9F-A581-61FC-A067-54F4078AD1C4}"/>
                  </a:ext>
                </a:extLst>
              </p:cNvPr>
              <p:cNvSpPr/>
              <p:nvPr/>
            </p:nvSpPr>
            <p:spPr>
              <a:xfrm>
                <a:off x="5367520" y="3657599"/>
                <a:ext cx="665287" cy="45719"/>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sp>
            <p:nvSpPr>
              <p:cNvPr id="18" name="Rectangle 17">
                <a:extLst>
                  <a:ext uri="{FF2B5EF4-FFF2-40B4-BE49-F238E27FC236}">
                    <a16:creationId xmlns:a16="http://schemas.microsoft.com/office/drawing/2014/main" id="{3B5B3C2D-5494-8058-C36A-207D32FDDF93}"/>
                  </a:ext>
                </a:extLst>
              </p:cNvPr>
              <p:cNvSpPr/>
              <p:nvPr/>
            </p:nvSpPr>
            <p:spPr>
              <a:xfrm>
                <a:off x="5363805" y="3809999"/>
                <a:ext cx="665287" cy="45719"/>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grpSp>
        <p:sp>
          <p:nvSpPr>
            <p:cNvPr id="204" name="TextBox 203">
              <a:extLst>
                <a:ext uri="{FF2B5EF4-FFF2-40B4-BE49-F238E27FC236}">
                  <a16:creationId xmlns:a16="http://schemas.microsoft.com/office/drawing/2014/main" id="{F265EF1D-12E7-7501-3B55-25400BA9572A}"/>
                </a:ext>
              </a:extLst>
            </p:cNvPr>
            <p:cNvSpPr txBox="1"/>
            <p:nvPr/>
          </p:nvSpPr>
          <p:spPr>
            <a:xfrm>
              <a:off x="5486871" y="2103855"/>
              <a:ext cx="1405354" cy="337217"/>
            </a:xfrm>
            <a:prstGeom prst="rect">
              <a:avLst/>
            </a:prstGeom>
          </p:spPr>
          <p:txBody>
            <a:bodyPr wrap="none" lIns="0" tIns="0" rIns="0" bIns="0" rtlCol="0">
              <a:spAutoFit/>
            </a:bodyPr>
            <a:lstStyle/>
            <a:p>
              <a:pPr>
                <a:spcAft>
                  <a:spcPts val="600"/>
                </a:spcAft>
              </a:pPr>
              <a:r>
                <a:rPr lang="en-US" sz="1600" dirty="0">
                  <a:solidFill>
                    <a:schemeClr val="bg1"/>
                  </a:solidFill>
                  <a:latin typeface="Gill Sans MT" panose="020B0502020104020203" pitchFamily="34" charset="77"/>
                </a:rPr>
                <a:t>ToR Switch</a:t>
              </a:r>
            </a:p>
          </p:txBody>
        </p:sp>
      </p:grpSp>
      <p:grpSp>
        <p:nvGrpSpPr>
          <p:cNvPr id="45" name="Group 44">
            <a:extLst>
              <a:ext uri="{FF2B5EF4-FFF2-40B4-BE49-F238E27FC236}">
                <a16:creationId xmlns:a16="http://schemas.microsoft.com/office/drawing/2014/main" id="{9FC1CE4D-7F0C-F2B7-5070-8CC9A33DC23E}"/>
              </a:ext>
            </a:extLst>
          </p:cNvPr>
          <p:cNvGrpSpPr/>
          <p:nvPr/>
        </p:nvGrpSpPr>
        <p:grpSpPr>
          <a:xfrm>
            <a:off x="2536686" y="4519827"/>
            <a:ext cx="757004" cy="1265926"/>
            <a:chOff x="4865614" y="3066585"/>
            <a:chExt cx="1546337" cy="2453269"/>
          </a:xfrm>
          <a:solidFill>
            <a:schemeClr val="tx1">
              <a:lumMod val="75000"/>
              <a:lumOff val="25000"/>
            </a:schemeClr>
          </a:solidFill>
        </p:grpSpPr>
        <p:sp>
          <p:nvSpPr>
            <p:cNvPr id="23" name="Cube 22">
              <a:extLst>
                <a:ext uri="{FF2B5EF4-FFF2-40B4-BE49-F238E27FC236}">
                  <a16:creationId xmlns:a16="http://schemas.microsoft.com/office/drawing/2014/main" id="{135A2D10-EF97-D927-3BC4-238696969B5E}"/>
                </a:ext>
              </a:extLst>
            </p:cNvPr>
            <p:cNvSpPr/>
            <p:nvPr/>
          </p:nvSpPr>
          <p:spPr>
            <a:xfrm>
              <a:off x="4865614" y="3066585"/>
              <a:ext cx="1546337" cy="2453269"/>
            </a:xfrm>
            <a:prstGeom prst="cube">
              <a:avLst/>
            </a:prstGeom>
            <a:grp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dirty="0">
                  <a:solidFill>
                    <a:schemeClr val="bg1"/>
                  </a:solidFill>
                  <a:latin typeface="Gill Sans MT" panose="020B0502020104020203" pitchFamily="34" charset="77"/>
                </a:rPr>
                <a:t>Host</a:t>
              </a:r>
              <a:endParaRPr lang="en-US" sz="2000" dirty="0">
                <a:solidFill>
                  <a:schemeClr val="bg1"/>
                </a:solidFill>
                <a:latin typeface="Gill Sans MT" panose="020B0502020104020203" pitchFamily="34" charset="77"/>
              </a:endParaRPr>
            </a:p>
          </p:txBody>
        </p:sp>
        <p:sp>
          <p:nvSpPr>
            <p:cNvPr id="27" name="Rectangle 26">
              <a:extLst>
                <a:ext uri="{FF2B5EF4-FFF2-40B4-BE49-F238E27FC236}">
                  <a16:creationId xmlns:a16="http://schemas.microsoft.com/office/drawing/2014/main" id="{881A2347-B8A2-B30A-0AEC-BB992A0FD04A}"/>
                </a:ext>
              </a:extLst>
            </p:cNvPr>
            <p:cNvSpPr/>
            <p:nvPr/>
          </p:nvSpPr>
          <p:spPr>
            <a:xfrm>
              <a:off x="4964703" y="3619948"/>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sp>
          <p:nvSpPr>
            <p:cNvPr id="28" name="Rectangle 27">
              <a:extLst>
                <a:ext uri="{FF2B5EF4-FFF2-40B4-BE49-F238E27FC236}">
                  <a16:creationId xmlns:a16="http://schemas.microsoft.com/office/drawing/2014/main" id="{D5465E88-BDA0-77AE-D650-32B9DC58FF81}"/>
                </a:ext>
              </a:extLst>
            </p:cNvPr>
            <p:cNvSpPr/>
            <p:nvPr/>
          </p:nvSpPr>
          <p:spPr>
            <a:xfrm>
              <a:off x="5509565" y="3619947"/>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sp>
          <p:nvSpPr>
            <p:cNvPr id="35" name="Rectangle 34">
              <a:extLst>
                <a:ext uri="{FF2B5EF4-FFF2-40B4-BE49-F238E27FC236}">
                  <a16:creationId xmlns:a16="http://schemas.microsoft.com/office/drawing/2014/main" id="{33782A87-6A78-F6E4-BEC0-29ABBEDA9561}"/>
                </a:ext>
              </a:extLst>
            </p:cNvPr>
            <p:cNvSpPr/>
            <p:nvPr/>
          </p:nvSpPr>
          <p:spPr>
            <a:xfrm>
              <a:off x="4950415" y="4946100"/>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sp>
          <p:nvSpPr>
            <p:cNvPr id="37" name="Rectangle 36">
              <a:extLst>
                <a:ext uri="{FF2B5EF4-FFF2-40B4-BE49-F238E27FC236}">
                  <a16:creationId xmlns:a16="http://schemas.microsoft.com/office/drawing/2014/main" id="{5F316B31-092B-E9E0-B4A5-0F4705902A25}"/>
                </a:ext>
              </a:extLst>
            </p:cNvPr>
            <p:cNvSpPr/>
            <p:nvPr/>
          </p:nvSpPr>
          <p:spPr>
            <a:xfrm>
              <a:off x="5495277" y="4946099"/>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sp>
          <p:nvSpPr>
            <p:cNvPr id="38" name="Rectangle 37">
              <a:extLst>
                <a:ext uri="{FF2B5EF4-FFF2-40B4-BE49-F238E27FC236}">
                  <a16:creationId xmlns:a16="http://schemas.microsoft.com/office/drawing/2014/main" id="{E32B7986-CED5-2A1C-AD67-CC8EB91DDA39}"/>
                </a:ext>
              </a:extLst>
            </p:cNvPr>
            <p:cNvSpPr/>
            <p:nvPr/>
          </p:nvSpPr>
          <p:spPr>
            <a:xfrm>
              <a:off x="4950415" y="5108115"/>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sp>
          <p:nvSpPr>
            <p:cNvPr id="42" name="Rectangle 41">
              <a:extLst>
                <a:ext uri="{FF2B5EF4-FFF2-40B4-BE49-F238E27FC236}">
                  <a16:creationId xmlns:a16="http://schemas.microsoft.com/office/drawing/2014/main" id="{D263FBEF-A84A-B23A-A095-E61607884C13}"/>
                </a:ext>
              </a:extLst>
            </p:cNvPr>
            <p:cNvSpPr/>
            <p:nvPr/>
          </p:nvSpPr>
          <p:spPr>
            <a:xfrm>
              <a:off x="5495277" y="5108114"/>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grpSp>
      <p:sp>
        <p:nvSpPr>
          <p:cNvPr id="6" name="Cube 5">
            <a:extLst>
              <a:ext uri="{FF2B5EF4-FFF2-40B4-BE49-F238E27FC236}">
                <a16:creationId xmlns:a16="http://schemas.microsoft.com/office/drawing/2014/main" id="{BE4E96A7-AAEF-14F6-C082-431ED1759F40}"/>
              </a:ext>
            </a:extLst>
          </p:cNvPr>
          <p:cNvSpPr/>
          <p:nvPr/>
        </p:nvSpPr>
        <p:spPr>
          <a:xfrm>
            <a:off x="2432342" y="4250555"/>
            <a:ext cx="313349" cy="235922"/>
          </a:xfrm>
          <a:prstGeom prst="cube">
            <a:avLst/>
          </a:prstGeom>
          <a:solidFill>
            <a:schemeClr val="bg2">
              <a:lumMod val="50000"/>
            </a:schemeClr>
          </a:solid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1000" dirty="0">
                <a:solidFill>
                  <a:schemeClr val="bg1"/>
                </a:solidFill>
                <a:latin typeface="Gill Sans MT" panose="020B0502020104020203" pitchFamily="34" charset="77"/>
              </a:rPr>
              <a:t>VM</a:t>
            </a:r>
          </a:p>
        </p:txBody>
      </p:sp>
      <p:sp>
        <p:nvSpPr>
          <p:cNvPr id="7" name="Cube 6">
            <a:extLst>
              <a:ext uri="{FF2B5EF4-FFF2-40B4-BE49-F238E27FC236}">
                <a16:creationId xmlns:a16="http://schemas.microsoft.com/office/drawing/2014/main" id="{8C4BE366-3465-1215-242D-29172213FF50}"/>
              </a:ext>
            </a:extLst>
          </p:cNvPr>
          <p:cNvSpPr/>
          <p:nvPr/>
        </p:nvSpPr>
        <p:spPr>
          <a:xfrm>
            <a:off x="2765959" y="4254011"/>
            <a:ext cx="313349" cy="235922"/>
          </a:xfrm>
          <a:prstGeom prst="cube">
            <a:avLst/>
          </a:prstGeom>
          <a:solidFill>
            <a:schemeClr val="bg2">
              <a:lumMod val="50000"/>
            </a:schemeClr>
          </a:solid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1000" dirty="0">
                <a:solidFill>
                  <a:schemeClr val="bg1"/>
                </a:solidFill>
                <a:latin typeface="Gill Sans MT" panose="020B0502020104020203" pitchFamily="34" charset="77"/>
              </a:rPr>
              <a:t>VM</a:t>
            </a:r>
          </a:p>
        </p:txBody>
      </p:sp>
      <p:sp>
        <p:nvSpPr>
          <p:cNvPr id="8" name="Cube 7">
            <a:extLst>
              <a:ext uri="{FF2B5EF4-FFF2-40B4-BE49-F238E27FC236}">
                <a16:creationId xmlns:a16="http://schemas.microsoft.com/office/drawing/2014/main" id="{479737FB-3EF5-ECF5-6BF3-38044C8E6D3C}"/>
              </a:ext>
            </a:extLst>
          </p:cNvPr>
          <p:cNvSpPr/>
          <p:nvPr/>
        </p:nvSpPr>
        <p:spPr>
          <a:xfrm>
            <a:off x="3111902" y="4250555"/>
            <a:ext cx="313349" cy="235922"/>
          </a:xfrm>
          <a:prstGeom prst="cube">
            <a:avLst/>
          </a:prstGeom>
          <a:solidFill>
            <a:schemeClr val="bg2">
              <a:lumMod val="50000"/>
            </a:schemeClr>
          </a:solid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1000" dirty="0">
                <a:solidFill>
                  <a:schemeClr val="bg1"/>
                </a:solidFill>
                <a:latin typeface="Gill Sans MT" panose="020B0502020104020203" pitchFamily="34" charset="77"/>
              </a:rPr>
              <a:t>VM</a:t>
            </a:r>
          </a:p>
        </p:txBody>
      </p:sp>
      <p:sp>
        <p:nvSpPr>
          <p:cNvPr id="9" name="Cube 8">
            <a:extLst>
              <a:ext uri="{FF2B5EF4-FFF2-40B4-BE49-F238E27FC236}">
                <a16:creationId xmlns:a16="http://schemas.microsoft.com/office/drawing/2014/main" id="{2CD0665F-CB6C-351D-2F0D-562938A54A6A}"/>
              </a:ext>
            </a:extLst>
          </p:cNvPr>
          <p:cNvSpPr/>
          <p:nvPr/>
        </p:nvSpPr>
        <p:spPr>
          <a:xfrm>
            <a:off x="2385483" y="4519828"/>
            <a:ext cx="313349" cy="141554"/>
          </a:xfrm>
          <a:prstGeom prst="cube">
            <a:avLst/>
          </a:prstGeom>
          <a:solidFill>
            <a:schemeClr val="tx2">
              <a:lumMod val="50000"/>
            </a:schemeClr>
          </a:solidFill>
          <a:ln w="25400">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800" dirty="0">
                <a:solidFill>
                  <a:schemeClr val="bg1"/>
                </a:solidFill>
                <a:latin typeface="Gill Sans MT" panose="020B0502020104020203" pitchFamily="34" charset="77"/>
              </a:rPr>
              <a:t>vNIC</a:t>
            </a:r>
          </a:p>
        </p:txBody>
      </p:sp>
      <p:sp>
        <p:nvSpPr>
          <p:cNvPr id="10" name="Cube 9">
            <a:extLst>
              <a:ext uri="{FF2B5EF4-FFF2-40B4-BE49-F238E27FC236}">
                <a16:creationId xmlns:a16="http://schemas.microsoft.com/office/drawing/2014/main" id="{84848B99-DD88-7A40-6B1A-AB02A62B03A6}"/>
              </a:ext>
            </a:extLst>
          </p:cNvPr>
          <p:cNvSpPr/>
          <p:nvPr/>
        </p:nvSpPr>
        <p:spPr>
          <a:xfrm>
            <a:off x="2740249" y="4519827"/>
            <a:ext cx="313349" cy="141554"/>
          </a:xfrm>
          <a:prstGeom prst="cube">
            <a:avLst/>
          </a:prstGeom>
          <a:solidFill>
            <a:schemeClr val="tx2">
              <a:lumMod val="50000"/>
            </a:schemeClr>
          </a:solidFill>
          <a:ln w="25400">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800" dirty="0">
                <a:solidFill>
                  <a:schemeClr val="bg1"/>
                </a:solidFill>
                <a:latin typeface="Gill Sans MT" panose="020B0502020104020203" pitchFamily="34" charset="77"/>
              </a:rPr>
              <a:t>vNIC</a:t>
            </a:r>
          </a:p>
        </p:txBody>
      </p:sp>
      <p:sp>
        <p:nvSpPr>
          <p:cNvPr id="11" name="Cube 10">
            <a:extLst>
              <a:ext uri="{FF2B5EF4-FFF2-40B4-BE49-F238E27FC236}">
                <a16:creationId xmlns:a16="http://schemas.microsoft.com/office/drawing/2014/main" id="{CD1CB3D9-CCA1-F02E-E768-DC1F597DF2AE}"/>
              </a:ext>
            </a:extLst>
          </p:cNvPr>
          <p:cNvSpPr/>
          <p:nvPr/>
        </p:nvSpPr>
        <p:spPr>
          <a:xfrm>
            <a:off x="3095656" y="4522327"/>
            <a:ext cx="313349" cy="141554"/>
          </a:xfrm>
          <a:prstGeom prst="cube">
            <a:avLst/>
          </a:prstGeom>
          <a:solidFill>
            <a:schemeClr val="tx2">
              <a:lumMod val="50000"/>
            </a:schemeClr>
          </a:solidFill>
          <a:ln w="25400">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800" dirty="0">
                <a:solidFill>
                  <a:schemeClr val="bg1"/>
                </a:solidFill>
                <a:latin typeface="Gill Sans MT" panose="020B0502020104020203" pitchFamily="34" charset="77"/>
              </a:rPr>
              <a:t>vNIC</a:t>
            </a:r>
          </a:p>
        </p:txBody>
      </p:sp>
      <p:grpSp>
        <p:nvGrpSpPr>
          <p:cNvPr id="47" name="Group 46">
            <a:extLst>
              <a:ext uri="{FF2B5EF4-FFF2-40B4-BE49-F238E27FC236}">
                <a16:creationId xmlns:a16="http://schemas.microsoft.com/office/drawing/2014/main" id="{3EA5DC4C-3D3B-E045-A535-71658DA5EEF9}"/>
              </a:ext>
            </a:extLst>
          </p:cNvPr>
          <p:cNvGrpSpPr/>
          <p:nvPr/>
        </p:nvGrpSpPr>
        <p:grpSpPr>
          <a:xfrm>
            <a:off x="4355476" y="4519826"/>
            <a:ext cx="757004" cy="1265926"/>
            <a:chOff x="4865614" y="3066585"/>
            <a:chExt cx="1546337" cy="2453269"/>
          </a:xfrm>
          <a:solidFill>
            <a:schemeClr val="tx1">
              <a:lumMod val="75000"/>
              <a:lumOff val="25000"/>
            </a:schemeClr>
          </a:solidFill>
        </p:grpSpPr>
        <p:sp>
          <p:nvSpPr>
            <p:cNvPr id="55" name="Cube 54">
              <a:extLst>
                <a:ext uri="{FF2B5EF4-FFF2-40B4-BE49-F238E27FC236}">
                  <a16:creationId xmlns:a16="http://schemas.microsoft.com/office/drawing/2014/main" id="{BFFA5245-1A5E-12EA-A94F-B1D8E3F8EF97}"/>
                </a:ext>
              </a:extLst>
            </p:cNvPr>
            <p:cNvSpPr/>
            <p:nvPr/>
          </p:nvSpPr>
          <p:spPr>
            <a:xfrm>
              <a:off x="4865614" y="3066585"/>
              <a:ext cx="1546337" cy="2453269"/>
            </a:xfrm>
            <a:prstGeom prst="cube">
              <a:avLst/>
            </a:prstGeom>
            <a:grp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dirty="0">
                  <a:solidFill>
                    <a:schemeClr val="bg1"/>
                  </a:solidFill>
                  <a:latin typeface="Gill Sans MT" panose="020B0502020104020203" pitchFamily="34" charset="77"/>
                </a:rPr>
                <a:t>Host</a:t>
              </a:r>
              <a:endParaRPr lang="en-US" sz="2000" dirty="0">
                <a:solidFill>
                  <a:schemeClr val="bg1"/>
                </a:solidFill>
                <a:latin typeface="Gill Sans MT" panose="020B0502020104020203" pitchFamily="34" charset="77"/>
              </a:endParaRPr>
            </a:p>
          </p:txBody>
        </p:sp>
        <p:sp>
          <p:nvSpPr>
            <p:cNvPr id="56" name="Rectangle 55">
              <a:extLst>
                <a:ext uri="{FF2B5EF4-FFF2-40B4-BE49-F238E27FC236}">
                  <a16:creationId xmlns:a16="http://schemas.microsoft.com/office/drawing/2014/main" id="{2EF050D4-4499-60EA-903F-1FC55E6C1249}"/>
                </a:ext>
              </a:extLst>
            </p:cNvPr>
            <p:cNvSpPr/>
            <p:nvPr/>
          </p:nvSpPr>
          <p:spPr>
            <a:xfrm>
              <a:off x="4964703" y="3619948"/>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sp>
          <p:nvSpPr>
            <p:cNvPr id="57" name="Rectangle 56">
              <a:extLst>
                <a:ext uri="{FF2B5EF4-FFF2-40B4-BE49-F238E27FC236}">
                  <a16:creationId xmlns:a16="http://schemas.microsoft.com/office/drawing/2014/main" id="{E13BB4AA-D39F-4188-3396-FAA554CA305D}"/>
                </a:ext>
              </a:extLst>
            </p:cNvPr>
            <p:cNvSpPr/>
            <p:nvPr/>
          </p:nvSpPr>
          <p:spPr>
            <a:xfrm>
              <a:off x="5509565" y="3619947"/>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sp>
          <p:nvSpPr>
            <p:cNvPr id="58" name="Rectangle 57">
              <a:extLst>
                <a:ext uri="{FF2B5EF4-FFF2-40B4-BE49-F238E27FC236}">
                  <a16:creationId xmlns:a16="http://schemas.microsoft.com/office/drawing/2014/main" id="{112CF6C7-E028-31A9-BD1E-61158140ADBE}"/>
                </a:ext>
              </a:extLst>
            </p:cNvPr>
            <p:cNvSpPr/>
            <p:nvPr/>
          </p:nvSpPr>
          <p:spPr>
            <a:xfrm>
              <a:off x="4950415" y="4946100"/>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sp>
          <p:nvSpPr>
            <p:cNvPr id="59" name="Rectangle 58">
              <a:extLst>
                <a:ext uri="{FF2B5EF4-FFF2-40B4-BE49-F238E27FC236}">
                  <a16:creationId xmlns:a16="http://schemas.microsoft.com/office/drawing/2014/main" id="{D825BF96-4400-2620-8B4C-B6DE630ACA24}"/>
                </a:ext>
              </a:extLst>
            </p:cNvPr>
            <p:cNvSpPr/>
            <p:nvPr/>
          </p:nvSpPr>
          <p:spPr>
            <a:xfrm>
              <a:off x="5495277" y="4946099"/>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sp>
          <p:nvSpPr>
            <p:cNvPr id="60" name="Rectangle 59">
              <a:extLst>
                <a:ext uri="{FF2B5EF4-FFF2-40B4-BE49-F238E27FC236}">
                  <a16:creationId xmlns:a16="http://schemas.microsoft.com/office/drawing/2014/main" id="{35DB361F-201E-A1C8-9349-81B2DAFA3D27}"/>
                </a:ext>
              </a:extLst>
            </p:cNvPr>
            <p:cNvSpPr/>
            <p:nvPr/>
          </p:nvSpPr>
          <p:spPr>
            <a:xfrm>
              <a:off x="4950415" y="5108115"/>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sp>
          <p:nvSpPr>
            <p:cNvPr id="61" name="Rectangle 60">
              <a:extLst>
                <a:ext uri="{FF2B5EF4-FFF2-40B4-BE49-F238E27FC236}">
                  <a16:creationId xmlns:a16="http://schemas.microsoft.com/office/drawing/2014/main" id="{3B8D82D6-B370-B25C-6D53-471B2265579B}"/>
                </a:ext>
              </a:extLst>
            </p:cNvPr>
            <p:cNvSpPr/>
            <p:nvPr/>
          </p:nvSpPr>
          <p:spPr>
            <a:xfrm>
              <a:off x="5495277" y="5108114"/>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grpSp>
      <p:sp>
        <p:nvSpPr>
          <p:cNvPr id="48" name="Cube 47">
            <a:extLst>
              <a:ext uri="{FF2B5EF4-FFF2-40B4-BE49-F238E27FC236}">
                <a16:creationId xmlns:a16="http://schemas.microsoft.com/office/drawing/2014/main" id="{DD0EA295-DCC2-E0A2-2B18-D6D38896A1F8}"/>
              </a:ext>
            </a:extLst>
          </p:cNvPr>
          <p:cNvSpPr/>
          <p:nvPr/>
        </p:nvSpPr>
        <p:spPr>
          <a:xfrm>
            <a:off x="4251131" y="4250553"/>
            <a:ext cx="313349" cy="235922"/>
          </a:xfrm>
          <a:prstGeom prst="cube">
            <a:avLst/>
          </a:prstGeom>
          <a:solidFill>
            <a:schemeClr val="bg2">
              <a:lumMod val="50000"/>
            </a:schemeClr>
          </a:solid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1000" dirty="0">
                <a:solidFill>
                  <a:schemeClr val="bg1"/>
                </a:solidFill>
                <a:latin typeface="Gill Sans MT" panose="020B0502020104020203" pitchFamily="34" charset="77"/>
              </a:rPr>
              <a:t>VM</a:t>
            </a:r>
          </a:p>
        </p:txBody>
      </p:sp>
      <p:sp>
        <p:nvSpPr>
          <p:cNvPr id="49" name="Cube 48">
            <a:extLst>
              <a:ext uri="{FF2B5EF4-FFF2-40B4-BE49-F238E27FC236}">
                <a16:creationId xmlns:a16="http://schemas.microsoft.com/office/drawing/2014/main" id="{C524889E-E45A-0F23-7FE3-8D97E549D10E}"/>
              </a:ext>
            </a:extLst>
          </p:cNvPr>
          <p:cNvSpPr/>
          <p:nvPr/>
        </p:nvSpPr>
        <p:spPr>
          <a:xfrm>
            <a:off x="4584749" y="4254009"/>
            <a:ext cx="313349" cy="235922"/>
          </a:xfrm>
          <a:prstGeom prst="cube">
            <a:avLst/>
          </a:prstGeom>
          <a:solidFill>
            <a:schemeClr val="bg2">
              <a:lumMod val="50000"/>
            </a:schemeClr>
          </a:solid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1000" dirty="0">
                <a:solidFill>
                  <a:schemeClr val="bg1"/>
                </a:solidFill>
                <a:latin typeface="Gill Sans MT" panose="020B0502020104020203" pitchFamily="34" charset="77"/>
              </a:rPr>
              <a:t>VM</a:t>
            </a:r>
          </a:p>
        </p:txBody>
      </p:sp>
      <p:sp>
        <p:nvSpPr>
          <p:cNvPr id="50" name="Cube 49">
            <a:extLst>
              <a:ext uri="{FF2B5EF4-FFF2-40B4-BE49-F238E27FC236}">
                <a16:creationId xmlns:a16="http://schemas.microsoft.com/office/drawing/2014/main" id="{52B130BE-1578-3A10-BF59-43BB5BFA30DA}"/>
              </a:ext>
            </a:extLst>
          </p:cNvPr>
          <p:cNvSpPr/>
          <p:nvPr/>
        </p:nvSpPr>
        <p:spPr>
          <a:xfrm>
            <a:off x="4930691" y="4250553"/>
            <a:ext cx="313349" cy="235922"/>
          </a:xfrm>
          <a:prstGeom prst="cube">
            <a:avLst/>
          </a:prstGeom>
          <a:solidFill>
            <a:schemeClr val="bg2">
              <a:lumMod val="50000"/>
            </a:schemeClr>
          </a:solid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1000" dirty="0">
                <a:solidFill>
                  <a:schemeClr val="bg1"/>
                </a:solidFill>
                <a:latin typeface="Gill Sans MT" panose="020B0502020104020203" pitchFamily="34" charset="77"/>
              </a:rPr>
              <a:t>VM</a:t>
            </a:r>
          </a:p>
        </p:txBody>
      </p:sp>
      <p:sp>
        <p:nvSpPr>
          <p:cNvPr id="51" name="Cube 50">
            <a:extLst>
              <a:ext uri="{FF2B5EF4-FFF2-40B4-BE49-F238E27FC236}">
                <a16:creationId xmlns:a16="http://schemas.microsoft.com/office/drawing/2014/main" id="{6E9C891D-5381-89F4-2AB3-AA8247711FD9}"/>
              </a:ext>
            </a:extLst>
          </p:cNvPr>
          <p:cNvSpPr/>
          <p:nvPr/>
        </p:nvSpPr>
        <p:spPr>
          <a:xfrm>
            <a:off x="4204272" y="4519827"/>
            <a:ext cx="313349" cy="141554"/>
          </a:xfrm>
          <a:prstGeom prst="cube">
            <a:avLst/>
          </a:prstGeom>
          <a:solidFill>
            <a:schemeClr val="tx2">
              <a:lumMod val="50000"/>
            </a:schemeClr>
          </a:solidFill>
          <a:ln w="25400">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800" dirty="0">
                <a:solidFill>
                  <a:schemeClr val="bg1"/>
                </a:solidFill>
                <a:latin typeface="Gill Sans MT" panose="020B0502020104020203" pitchFamily="34" charset="77"/>
              </a:rPr>
              <a:t>vNIC</a:t>
            </a:r>
          </a:p>
        </p:txBody>
      </p:sp>
      <p:sp>
        <p:nvSpPr>
          <p:cNvPr id="52" name="Cube 51">
            <a:extLst>
              <a:ext uri="{FF2B5EF4-FFF2-40B4-BE49-F238E27FC236}">
                <a16:creationId xmlns:a16="http://schemas.microsoft.com/office/drawing/2014/main" id="{987EFC41-12B9-2B75-60F2-FCAD33411E02}"/>
              </a:ext>
            </a:extLst>
          </p:cNvPr>
          <p:cNvSpPr/>
          <p:nvPr/>
        </p:nvSpPr>
        <p:spPr>
          <a:xfrm>
            <a:off x="4559038" y="4519826"/>
            <a:ext cx="313349" cy="141554"/>
          </a:xfrm>
          <a:prstGeom prst="cube">
            <a:avLst/>
          </a:prstGeom>
          <a:solidFill>
            <a:schemeClr val="tx2">
              <a:lumMod val="50000"/>
            </a:schemeClr>
          </a:solidFill>
          <a:ln w="25400">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800" dirty="0">
                <a:solidFill>
                  <a:schemeClr val="bg1"/>
                </a:solidFill>
                <a:latin typeface="Gill Sans MT" panose="020B0502020104020203" pitchFamily="34" charset="77"/>
              </a:rPr>
              <a:t>vNIC</a:t>
            </a:r>
          </a:p>
        </p:txBody>
      </p:sp>
      <p:sp>
        <p:nvSpPr>
          <p:cNvPr id="53" name="Cube 52">
            <a:extLst>
              <a:ext uri="{FF2B5EF4-FFF2-40B4-BE49-F238E27FC236}">
                <a16:creationId xmlns:a16="http://schemas.microsoft.com/office/drawing/2014/main" id="{08E4EB41-A4F5-F9B9-7386-777A9A7D7E47}"/>
              </a:ext>
            </a:extLst>
          </p:cNvPr>
          <p:cNvSpPr/>
          <p:nvPr/>
        </p:nvSpPr>
        <p:spPr>
          <a:xfrm>
            <a:off x="4914446" y="4522325"/>
            <a:ext cx="313349" cy="141554"/>
          </a:xfrm>
          <a:prstGeom prst="cube">
            <a:avLst/>
          </a:prstGeom>
          <a:solidFill>
            <a:schemeClr val="tx2">
              <a:lumMod val="50000"/>
            </a:schemeClr>
          </a:solidFill>
          <a:ln w="25400">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800" dirty="0">
                <a:solidFill>
                  <a:schemeClr val="bg1"/>
                </a:solidFill>
                <a:latin typeface="Gill Sans MT" panose="020B0502020104020203" pitchFamily="34" charset="77"/>
              </a:rPr>
              <a:t>vNIC</a:t>
            </a:r>
          </a:p>
        </p:txBody>
      </p:sp>
      <p:grpSp>
        <p:nvGrpSpPr>
          <p:cNvPr id="63" name="Group 62">
            <a:extLst>
              <a:ext uri="{FF2B5EF4-FFF2-40B4-BE49-F238E27FC236}">
                <a16:creationId xmlns:a16="http://schemas.microsoft.com/office/drawing/2014/main" id="{F71FAA9D-96F6-B3B7-C15F-1BDE53D427AE}"/>
              </a:ext>
            </a:extLst>
          </p:cNvPr>
          <p:cNvGrpSpPr/>
          <p:nvPr/>
        </p:nvGrpSpPr>
        <p:grpSpPr>
          <a:xfrm>
            <a:off x="7407907" y="4519827"/>
            <a:ext cx="757004" cy="1265926"/>
            <a:chOff x="4865614" y="3066585"/>
            <a:chExt cx="1546337" cy="2453269"/>
          </a:xfrm>
          <a:solidFill>
            <a:schemeClr val="tx1">
              <a:lumMod val="75000"/>
              <a:lumOff val="25000"/>
            </a:schemeClr>
          </a:solidFill>
        </p:grpSpPr>
        <p:sp>
          <p:nvSpPr>
            <p:cNvPr id="71" name="Cube 70">
              <a:extLst>
                <a:ext uri="{FF2B5EF4-FFF2-40B4-BE49-F238E27FC236}">
                  <a16:creationId xmlns:a16="http://schemas.microsoft.com/office/drawing/2014/main" id="{76BBA1F8-7802-7E29-3B80-54877BDD2C48}"/>
                </a:ext>
              </a:extLst>
            </p:cNvPr>
            <p:cNvSpPr/>
            <p:nvPr/>
          </p:nvSpPr>
          <p:spPr>
            <a:xfrm>
              <a:off x="4865614" y="3066585"/>
              <a:ext cx="1546337" cy="2453269"/>
            </a:xfrm>
            <a:prstGeom prst="cube">
              <a:avLst/>
            </a:prstGeom>
            <a:grp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dirty="0">
                  <a:solidFill>
                    <a:schemeClr val="bg1"/>
                  </a:solidFill>
                  <a:latin typeface="Gill Sans MT" panose="020B0502020104020203" pitchFamily="34" charset="77"/>
                </a:rPr>
                <a:t>Host</a:t>
              </a:r>
              <a:endParaRPr lang="en-US" sz="2000" dirty="0">
                <a:solidFill>
                  <a:schemeClr val="bg1"/>
                </a:solidFill>
                <a:latin typeface="Gill Sans MT" panose="020B0502020104020203" pitchFamily="34" charset="77"/>
              </a:endParaRPr>
            </a:p>
          </p:txBody>
        </p:sp>
        <p:sp>
          <p:nvSpPr>
            <p:cNvPr id="72" name="Rectangle 71">
              <a:extLst>
                <a:ext uri="{FF2B5EF4-FFF2-40B4-BE49-F238E27FC236}">
                  <a16:creationId xmlns:a16="http://schemas.microsoft.com/office/drawing/2014/main" id="{ADBA2857-431A-7A1B-8E6D-8B697EE2755D}"/>
                </a:ext>
              </a:extLst>
            </p:cNvPr>
            <p:cNvSpPr/>
            <p:nvPr/>
          </p:nvSpPr>
          <p:spPr>
            <a:xfrm>
              <a:off x="4964703" y="3619948"/>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sp>
          <p:nvSpPr>
            <p:cNvPr id="73" name="Rectangle 72">
              <a:extLst>
                <a:ext uri="{FF2B5EF4-FFF2-40B4-BE49-F238E27FC236}">
                  <a16:creationId xmlns:a16="http://schemas.microsoft.com/office/drawing/2014/main" id="{433F7B4C-3B32-C214-7A05-BA4E1920340F}"/>
                </a:ext>
              </a:extLst>
            </p:cNvPr>
            <p:cNvSpPr/>
            <p:nvPr/>
          </p:nvSpPr>
          <p:spPr>
            <a:xfrm>
              <a:off x="5509565" y="3619947"/>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sp>
          <p:nvSpPr>
            <p:cNvPr id="74" name="Rectangle 73">
              <a:extLst>
                <a:ext uri="{FF2B5EF4-FFF2-40B4-BE49-F238E27FC236}">
                  <a16:creationId xmlns:a16="http://schemas.microsoft.com/office/drawing/2014/main" id="{3FA216A8-68B6-ED49-FED6-1C0AE60EC267}"/>
                </a:ext>
              </a:extLst>
            </p:cNvPr>
            <p:cNvSpPr/>
            <p:nvPr/>
          </p:nvSpPr>
          <p:spPr>
            <a:xfrm>
              <a:off x="4950415" y="4946100"/>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sp>
          <p:nvSpPr>
            <p:cNvPr id="75" name="Rectangle 74">
              <a:extLst>
                <a:ext uri="{FF2B5EF4-FFF2-40B4-BE49-F238E27FC236}">
                  <a16:creationId xmlns:a16="http://schemas.microsoft.com/office/drawing/2014/main" id="{4B34F514-1020-30A8-1259-B97498E4E279}"/>
                </a:ext>
              </a:extLst>
            </p:cNvPr>
            <p:cNvSpPr/>
            <p:nvPr/>
          </p:nvSpPr>
          <p:spPr>
            <a:xfrm>
              <a:off x="5495277" y="4946099"/>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sp>
          <p:nvSpPr>
            <p:cNvPr id="76" name="Rectangle 75">
              <a:extLst>
                <a:ext uri="{FF2B5EF4-FFF2-40B4-BE49-F238E27FC236}">
                  <a16:creationId xmlns:a16="http://schemas.microsoft.com/office/drawing/2014/main" id="{7078EF03-93ED-C838-D67D-91928C8A2C27}"/>
                </a:ext>
              </a:extLst>
            </p:cNvPr>
            <p:cNvSpPr/>
            <p:nvPr/>
          </p:nvSpPr>
          <p:spPr>
            <a:xfrm>
              <a:off x="4950415" y="5108115"/>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sp>
          <p:nvSpPr>
            <p:cNvPr id="77" name="Rectangle 76">
              <a:extLst>
                <a:ext uri="{FF2B5EF4-FFF2-40B4-BE49-F238E27FC236}">
                  <a16:creationId xmlns:a16="http://schemas.microsoft.com/office/drawing/2014/main" id="{7FB4A25D-1BDD-6A0E-E6BF-96C3F137378B}"/>
                </a:ext>
              </a:extLst>
            </p:cNvPr>
            <p:cNvSpPr/>
            <p:nvPr/>
          </p:nvSpPr>
          <p:spPr>
            <a:xfrm>
              <a:off x="5495277" y="5108114"/>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grpSp>
      <p:sp>
        <p:nvSpPr>
          <p:cNvPr id="64" name="Cube 63">
            <a:extLst>
              <a:ext uri="{FF2B5EF4-FFF2-40B4-BE49-F238E27FC236}">
                <a16:creationId xmlns:a16="http://schemas.microsoft.com/office/drawing/2014/main" id="{881F5D7C-D365-C55E-B75A-65F7CBDE9099}"/>
              </a:ext>
            </a:extLst>
          </p:cNvPr>
          <p:cNvSpPr/>
          <p:nvPr/>
        </p:nvSpPr>
        <p:spPr>
          <a:xfrm>
            <a:off x="7303562" y="4250554"/>
            <a:ext cx="313349" cy="235922"/>
          </a:xfrm>
          <a:prstGeom prst="cube">
            <a:avLst/>
          </a:prstGeom>
          <a:solidFill>
            <a:schemeClr val="bg2">
              <a:lumMod val="50000"/>
            </a:schemeClr>
          </a:solid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1000" dirty="0">
                <a:solidFill>
                  <a:schemeClr val="bg1"/>
                </a:solidFill>
                <a:latin typeface="Gill Sans MT" panose="020B0502020104020203" pitchFamily="34" charset="77"/>
              </a:rPr>
              <a:t>VM</a:t>
            </a:r>
          </a:p>
        </p:txBody>
      </p:sp>
      <p:sp>
        <p:nvSpPr>
          <p:cNvPr id="65" name="Cube 64">
            <a:extLst>
              <a:ext uri="{FF2B5EF4-FFF2-40B4-BE49-F238E27FC236}">
                <a16:creationId xmlns:a16="http://schemas.microsoft.com/office/drawing/2014/main" id="{66182CD1-5F65-CAFA-48F0-3438EDCE615C}"/>
              </a:ext>
            </a:extLst>
          </p:cNvPr>
          <p:cNvSpPr/>
          <p:nvPr/>
        </p:nvSpPr>
        <p:spPr>
          <a:xfrm>
            <a:off x="7637181" y="4254010"/>
            <a:ext cx="313349" cy="235922"/>
          </a:xfrm>
          <a:prstGeom prst="cube">
            <a:avLst/>
          </a:prstGeom>
          <a:solidFill>
            <a:srgbClr val="FFC000"/>
          </a:solidFill>
          <a:ln w="25400">
            <a:noFill/>
            <a:miter lim="800000"/>
          </a:ln>
          <a:effectLst>
            <a:glow rad="101600">
              <a:srgbClr val="FFC000">
                <a:alpha val="60000"/>
              </a:srgbClr>
            </a:glo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1000" dirty="0">
                <a:solidFill>
                  <a:schemeClr val="tx1"/>
                </a:solidFill>
                <a:latin typeface="Gill Sans MT" panose="020B0502020104020203" pitchFamily="34" charset="77"/>
              </a:rPr>
              <a:t>VM</a:t>
            </a:r>
          </a:p>
        </p:txBody>
      </p:sp>
      <p:sp>
        <p:nvSpPr>
          <p:cNvPr id="66" name="Cube 65">
            <a:extLst>
              <a:ext uri="{FF2B5EF4-FFF2-40B4-BE49-F238E27FC236}">
                <a16:creationId xmlns:a16="http://schemas.microsoft.com/office/drawing/2014/main" id="{64E058FA-4D96-4D58-0E9A-517A270B750E}"/>
              </a:ext>
            </a:extLst>
          </p:cNvPr>
          <p:cNvSpPr/>
          <p:nvPr/>
        </p:nvSpPr>
        <p:spPr>
          <a:xfrm>
            <a:off x="7983123" y="4250554"/>
            <a:ext cx="313349" cy="235922"/>
          </a:xfrm>
          <a:prstGeom prst="cube">
            <a:avLst/>
          </a:prstGeom>
          <a:solidFill>
            <a:schemeClr val="bg2">
              <a:lumMod val="50000"/>
            </a:schemeClr>
          </a:solid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1000" dirty="0">
                <a:solidFill>
                  <a:schemeClr val="bg1"/>
                </a:solidFill>
                <a:latin typeface="Gill Sans MT" panose="020B0502020104020203" pitchFamily="34" charset="77"/>
              </a:rPr>
              <a:t>VM</a:t>
            </a:r>
          </a:p>
        </p:txBody>
      </p:sp>
      <p:sp>
        <p:nvSpPr>
          <p:cNvPr id="67" name="Cube 66">
            <a:extLst>
              <a:ext uri="{FF2B5EF4-FFF2-40B4-BE49-F238E27FC236}">
                <a16:creationId xmlns:a16="http://schemas.microsoft.com/office/drawing/2014/main" id="{32F56996-DD7A-11EC-C5AF-3ED0CFACF4F9}"/>
              </a:ext>
            </a:extLst>
          </p:cNvPr>
          <p:cNvSpPr/>
          <p:nvPr/>
        </p:nvSpPr>
        <p:spPr>
          <a:xfrm>
            <a:off x="7256704" y="4519827"/>
            <a:ext cx="313349" cy="141554"/>
          </a:xfrm>
          <a:prstGeom prst="cube">
            <a:avLst/>
          </a:prstGeom>
          <a:solidFill>
            <a:schemeClr val="tx2">
              <a:lumMod val="50000"/>
            </a:schemeClr>
          </a:solidFill>
          <a:ln w="25400">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800" dirty="0">
                <a:solidFill>
                  <a:schemeClr val="bg1"/>
                </a:solidFill>
                <a:latin typeface="Gill Sans MT" panose="020B0502020104020203" pitchFamily="34" charset="77"/>
              </a:rPr>
              <a:t>vNIC</a:t>
            </a:r>
          </a:p>
        </p:txBody>
      </p:sp>
      <p:sp>
        <p:nvSpPr>
          <p:cNvPr id="68" name="Cube 67">
            <a:extLst>
              <a:ext uri="{FF2B5EF4-FFF2-40B4-BE49-F238E27FC236}">
                <a16:creationId xmlns:a16="http://schemas.microsoft.com/office/drawing/2014/main" id="{0942CC89-47AA-3D80-7498-82A8A97F76D1}"/>
              </a:ext>
            </a:extLst>
          </p:cNvPr>
          <p:cNvSpPr/>
          <p:nvPr/>
        </p:nvSpPr>
        <p:spPr>
          <a:xfrm>
            <a:off x="7611470" y="4519827"/>
            <a:ext cx="313349" cy="141554"/>
          </a:xfrm>
          <a:prstGeom prst="cube">
            <a:avLst/>
          </a:prstGeom>
          <a:solidFill>
            <a:schemeClr val="tx2">
              <a:lumMod val="50000"/>
            </a:schemeClr>
          </a:solidFill>
          <a:ln w="25400">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800" dirty="0">
                <a:solidFill>
                  <a:schemeClr val="bg1"/>
                </a:solidFill>
                <a:latin typeface="Gill Sans MT" panose="020B0502020104020203" pitchFamily="34" charset="77"/>
              </a:rPr>
              <a:t>vNIC</a:t>
            </a:r>
          </a:p>
        </p:txBody>
      </p:sp>
      <p:sp>
        <p:nvSpPr>
          <p:cNvPr id="69" name="Cube 68">
            <a:extLst>
              <a:ext uri="{FF2B5EF4-FFF2-40B4-BE49-F238E27FC236}">
                <a16:creationId xmlns:a16="http://schemas.microsoft.com/office/drawing/2014/main" id="{940F7544-84CD-C827-B235-A59B3C195227}"/>
              </a:ext>
            </a:extLst>
          </p:cNvPr>
          <p:cNvSpPr/>
          <p:nvPr/>
        </p:nvSpPr>
        <p:spPr>
          <a:xfrm>
            <a:off x="7966877" y="4522326"/>
            <a:ext cx="313349" cy="141554"/>
          </a:xfrm>
          <a:prstGeom prst="cube">
            <a:avLst/>
          </a:prstGeom>
          <a:solidFill>
            <a:schemeClr val="tx2">
              <a:lumMod val="50000"/>
            </a:schemeClr>
          </a:solidFill>
          <a:ln w="25400">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800" dirty="0">
                <a:solidFill>
                  <a:schemeClr val="bg1"/>
                </a:solidFill>
                <a:latin typeface="Gill Sans MT" panose="020B0502020104020203" pitchFamily="34" charset="77"/>
              </a:rPr>
              <a:t>vNIC</a:t>
            </a:r>
          </a:p>
        </p:txBody>
      </p:sp>
      <p:grpSp>
        <p:nvGrpSpPr>
          <p:cNvPr id="80" name="Group 79">
            <a:extLst>
              <a:ext uri="{FF2B5EF4-FFF2-40B4-BE49-F238E27FC236}">
                <a16:creationId xmlns:a16="http://schemas.microsoft.com/office/drawing/2014/main" id="{99F4401B-CCA8-F599-14E7-F13C63843666}"/>
              </a:ext>
            </a:extLst>
          </p:cNvPr>
          <p:cNvGrpSpPr/>
          <p:nvPr/>
        </p:nvGrpSpPr>
        <p:grpSpPr>
          <a:xfrm>
            <a:off x="8794396" y="4519827"/>
            <a:ext cx="757004" cy="1265926"/>
            <a:chOff x="4865614" y="3066585"/>
            <a:chExt cx="1546337" cy="2453269"/>
          </a:xfrm>
          <a:solidFill>
            <a:schemeClr val="tx1">
              <a:lumMod val="75000"/>
              <a:lumOff val="25000"/>
            </a:schemeClr>
          </a:solidFill>
        </p:grpSpPr>
        <p:sp>
          <p:nvSpPr>
            <p:cNvPr id="88" name="Cube 87">
              <a:extLst>
                <a:ext uri="{FF2B5EF4-FFF2-40B4-BE49-F238E27FC236}">
                  <a16:creationId xmlns:a16="http://schemas.microsoft.com/office/drawing/2014/main" id="{D5150156-6579-1FEF-6B9A-6964219C11F5}"/>
                </a:ext>
              </a:extLst>
            </p:cNvPr>
            <p:cNvSpPr/>
            <p:nvPr/>
          </p:nvSpPr>
          <p:spPr>
            <a:xfrm>
              <a:off x="4865614" y="3066585"/>
              <a:ext cx="1546337" cy="2453269"/>
            </a:xfrm>
            <a:prstGeom prst="cube">
              <a:avLst/>
            </a:prstGeom>
            <a:grp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dirty="0">
                  <a:solidFill>
                    <a:schemeClr val="bg1"/>
                  </a:solidFill>
                  <a:latin typeface="Gill Sans MT" panose="020B0502020104020203" pitchFamily="34" charset="77"/>
                </a:rPr>
                <a:t>Host</a:t>
              </a:r>
              <a:endParaRPr lang="en-US" sz="2000" dirty="0">
                <a:solidFill>
                  <a:schemeClr val="bg1"/>
                </a:solidFill>
                <a:latin typeface="Gill Sans MT" panose="020B0502020104020203" pitchFamily="34" charset="77"/>
              </a:endParaRPr>
            </a:p>
          </p:txBody>
        </p:sp>
        <p:sp>
          <p:nvSpPr>
            <p:cNvPr id="89" name="Rectangle 88">
              <a:extLst>
                <a:ext uri="{FF2B5EF4-FFF2-40B4-BE49-F238E27FC236}">
                  <a16:creationId xmlns:a16="http://schemas.microsoft.com/office/drawing/2014/main" id="{D6DEB94F-F22F-FC7D-4CB0-B84522519BCA}"/>
                </a:ext>
              </a:extLst>
            </p:cNvPr>
            <p:cNvSpPr/>
            <p:nvPr/>
          </p:nvSpPr>
          <p:spPr>
            <a:xfrm>
              <a:off x="4964703" y="3619948"/>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sp>
          <p:nvSpPr>
            <p:cNvPr id="90" name="Rectangle 89">
              <a:extLst>
                <a:ext uri="{FF2B5EF4-FFF2-40B4-BE49-F238E27FC236}">
                  <a16:creationId xmlns:a16="http://schemas.microsoft.com/office/drawing/2014/main" id="{A7D555BC-F453-E690-0E88-5D389CE50CB5}"/>
                </a:ext>
              </a:extLst>
            </p:cNvPr>
            <p:cNvSpPr/>
            <p:nvPr/>
          </p:nvSpPr>
          <p:spPr>
            <a:xfrm>
              <a:off x="5509565" y="3619947"/>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sp>
          <p:nvSpPr>
            <p:cNvPr id="91" name="Rectangle 90">
              <a:extLst>
                <a:ext uri="{FF2B5EF4-FFF2-40B4-BE49-F238E27FC236}">
                  <a16:creationId xmlns:a16="http://schemas.microsoft.com/office/drawing/2014/main" id="{08172245-C5C1-400B-2E16-C986D34D555F}"/>
                </a:ext>
              </a:extLst>
            </p:cNvPr>
            <p:cNvSpPr/>
            <p:nvPr/>
          </p:nvSpPr>
          <p:spPr>
            <a:xfrm>
              <a:off x="4950415" y="4946100"/>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sp>
          <p:nvSpPr>
            <p:cNvPr id="92" name="Rectangle 91">
              <a:extLst>
                <a:ext uri="{FF2B5EF4-FFF2-40B4-BE49-F238E27FC236}">
                  <a16:creationId xmlns:a16="http://schemas.microsoft.com/office/drawing/2014/main" id="{B0D6B537-337C-EECE-3418-0D426FD5847D}"/>
                </a:ext>
              </a:extLst>
            </p:cNvPr>
            <p:cNvSpPr/>
            <p:nvPr/>
          </p:nvSpPr>
          <p:spPr>
            <a:xfrm>
              <a:off x="5495277" y="4946099"/>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sp>
          <p:nvSpPr>
            <p:cNvPr id="93" name="Rectangle 92">
              <a:extLst>
                <a:ext uri="{FF2B5EF4-FFF2-40B4-BE49-F238E27FC236}">
                  <a16:creationId xmlns:a16="http://schemas.microsoft.com/office/drawing/2014/main" id="{F703245B-1087-26D6-4B71-3C2E4B6EF61A}"/>
                </a:ext>
              </a:extLst>
            </p:cNvPr>
            <p:cNvSpPr/>
            <p:nvPr/>
          </p:nvSpPr>
          <p:spPr>
            <a:xfrm>
              <a:off x="4950415" y="5108115"/>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sp>
          <p:nvSpPr>
            <p:cNvPr id="94" name="Rectangle 93">
              <a:extLst>
                <a:ext uri="{FF2B5EF4-FFF2-40B4-BE49-F238E27FC236}">
                  <a16:creationId xmlns:a16="http://schemas.microsoft.com/office/drawing/2014/main" id="{098DEB0C-A61B-E781-A768-42A98F4D589C}"/>
                </a:ext>
              </a:extLst>
            </p:cNvPr>
            <p:cNvSpPr/>
            <p:nvPr/>
          </p:nvSpPr>
          <p:spPr>
            <a:xfrm>
              <a:off x="5495277" y="5108114"/>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grpSp>
      <p:sp>
        <p:nvSpPr>
          <p:cNvPr id="81" name="Cube 80">
            <a:extLst>
              <a:ext uri="{FF2B5EF4-FFF2-40B4-BE49-F238E27FC236}">
                <a16:creationId xmlns:a16="http://schemas.microsoft.com/office/drawing/2014/main" id="{2A014E12-80DB-4995-6D5C-C4152BCB6A3C}"/>
              </a:ext>
            </a:extLst>
          </p:cNvPr>
          <p:cNvSpPr/>
          <p:nvPr/>
        </p:nvSpPr>
        <p:spPr>
          <a:xfrm>
            <a:off x="8690052" y="4250554"/>
            <a:ext cx="313349" cy="235922"/>
          </a:xfrm>
          <a:prstGeom prst="cube">
            <a:avLst/>
          </a:prstGeom>
          <a:solidFill>
            <a:schemeClr val="bg2">
              <a:lumMod val="50000"/>
            </a:schemeClr>
          </a:solid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1000" dirty="0">
                <a:solidFill>
                  <a:schemeClr val="bg1"/>
                </a:solidFill>
                <a:latin typeface="Gill Sans MT" panose="020B0502020104020203" pitchFamily="34" charset="77"/>
              </a:rPr>
              <a:t>VM</a:t>
            </a:r>
          </a:p>
        </p:txBody>
      </p:sp>
      <p:sp>
        <p:nvSpPr>
          <p:cNvPr id="82" name="Cube 81">
            <a:extLst>
              <a:ext uri="{FF2B5EF4-FFF2-40B4-BE49-F238E27FC236}">
                <a16:creationId xmlns:a16="http://schemas.microsoft.com/office/drawing/2014/main" id="{BA899F96-7800-B78E-18C8-2332DBE88DF5}"/>
              </a:ext>
            </a:extLst>
          </p:cNvPr>
          <p:cNvSpPr/>
          <p:nvPr/>
        </p:nvSpPr>
        <p:spPr>
          <a:xfrm>
            <a:off x="9023669" y="4254010"/>
            <a:ext cx="313349" cy="235922"/>
          </a:xfrm>
          <a:prstGeom prst="cube">
            <a:avLst/>
          </a:prstGeom>
          <a:solidFill>
            <a:srgbClr val="FFC000"/>
          </a:solidFill>
          <a:ln w="25400">
            <a:noFill/>
            <a:miter lim="800000"/>
          </a:ln>
          <a:effectLst>
            <a:glow rad="101600">
              <a:srgbClr val="FFC000">
                <a:alpha val="60000"/>
              </a:srgbClr>
            </a:glo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1000" dirty="0">
                <a:solidFill>
                  <a:schemeClr val="tx1"/>
                </a:solidFill>
                <a:latin typeface="Gill Sans MT" panose="020B0502020104020203" pitchFamily="34" charset="77"/>
              </a:rPr>
              <a:t>VM</a:t>
            </a:r>
          </a:p>
        </p:txBody>
      </p:sp>
      <p:sp>
        <p:nvSpPr>
          <p:cNvPr id="83" name="Cube 82">
            <a:extLst>
              <a:ext uri="{FF2B5EF4-FFF2-40B4-BE49-F238E27FC236}">
                <a16:creationId xmlns:a16="http://schemas.microsoft.com/office/drawing/2014/main" id="{4A7CEE1F-F0A5-2D37-B313-6D737A68838C}"/>
              </a:ext>
            </a:extLst>
          </p:cNvPr>
          <p:cNvSpPr/>
          <p:nvPr/>
        </p:nvSpPr>
        <p:spPr>
          <a:xfrm>
            <a:off x="9369612" y="4250554"/>
            <a:ext cx="313349" cy="235922"/>
          </a:xfrm>
          <a:prstGeom prst="cube">
            <a:avLst/>
          </a:prstGeom>
          <a:solidFill>
            <a:schemeClr val="bg2">
              <a:lumMod val="50000"/>
            </a:schemeClr>
          </a:solid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1000" dirty="0">
                <a:solidFill>
                  <a:schemeClr val="bg1"/>
                </a:solidFill>
                <a:latin typeface="Gill Sans MT" panose="020B0502020104020203" pitchFamily="34" charset="77"/>
              </a:rPr>
              <a:t>VM</a:t>
            </a:r>
          </a:p>
        </p:txBody>
      </p:sp>
      <p:sp>
        <p:nvSpPr>
          <p:cNvPr id="84" name="Cube 83">
            <a:extLst>
              <a:ext uri="{FF2B5EF4-FFF2-40B4-BE49-F238E27FC236}">
                <a16:creationId xmlns:a16="http://schemas.microsoft.com/office/drawing/2014/main" id="{EA3D1C70-C66C-5D6D-A6A7-B689C78B472A}"/>
              </a:ext>
            </a:extLst>
          </p:cNvPr>
          <p:cNvSpPr/>
          <p:nvPr/>
        </p:nvSpPr>
        <p:spPr>
          <a:xfrm>
            <a:off x="8643193" y="4519827"/>
            <a:ext cx="313349" cy="141554"/>
          </a:xfrm>
          <a:prstGeom prst="cube">
            <a:avLst/>
          </a:prstGeom>
          <a:solidFill>
            <a:schemeClr val="tx2">
              <a:lumMod val="50000"/>
            </a:schemeClr>
          </a:solidFill>
          <a:ln w="25400">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800" dirty="0">
                <a:solidFill>
                  <a:schemeClr val="bg1"/>
                </a:solidFill>
                <a:latin typeface="Gill Sans MT" panose="020B0502020104020203" pitchFamily="34" charset="77"/>
              </a:rPr>
              <a:t>vNIC</a:t>
            </a:r>
          </a:p>
        </p:txBody>
      </p:sp>
      <p:sp>
        <p:nvSpPr>
          <p:cNvPr id="85" name="Cube 84">
            <a:extLst>
              <a:ext uri="{FF2B5EF4-FFF2-40B4-BE49-F238E27FC236}">
                <a16:creationId xmlns:a16="http://schemas.microsoft.com/office/drawing/2014/main" id="{22C0ECD6-C1F6-89C0-CAE4-E0CC84FE444F}"/>
              </a:ext>
            </a:extLst>
          </p:cNvPr>
          <p:cNvSpPr/>
          <p:nvPr/>
        </p:nvSpPr>
        <p:spPr>
          <a:xfrm>
            <a:off x="8997959" y="4519827"/>
            <a:ext cx="313349" cy="141554"/>
          </a:xfrm>
          <a:prstGeom prst="cube">
            <a:avLst/>
          </a:prstGeom>
          <a:solidFill>
            <a:schemeClr val="tx2">
              <a:lumMod val="50000"/>
            </a:schemeClr>
          </a:solidFill>
          <a:ln w="25400">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800" dirty="0">
                <a:solidFill>
                  <a:schemeClr val="bg1"/>
                </a:solidFill>
                <a:latin typeface="Gill Sans MT" panose="020B0502020104020203" pitchFamily="34" charset="77"/>
              </a:rPr>
              <a:t>vNIC</a:t>
            </a:r>
          </a:p>
        </p:txBody>
      </p:sp>
      <p:sp>
        <p:nvSpPr>
          <p:cNvPr id="86" name="Cube 85">
            <a:extLst>
              <a:ext uri="{FF2B5EF4-FFF2-40B4-BE49-F238E27FC236}">
                <a16:creationId xmlns:a16="http://schemas.microsoft.com/office/drawing/2014/main" id="{001EBDB6-A695-C904-7042-1D6777E2E16E}"/>
              </a:ext>
            </a:extLst>
          </p:cNvPr>
          <p:cNvSpPr/>
          <p:nvPr/>
        </p:nvSpPr>
        <p:spPr>
          <a:xfrm>
            <a:off x="9353366" y="4522326"/>
            <a:ext cx="313349" cy="141554"/>
          </a:xfrm>
          <a:prstGeom prst="cube">
            <a:avLst/>
          </a:prstGeom>
          <a:solidFill>
            <a:schemeClr val="tx2">
              <a:lumMod val="50000"/>
            </a:schemeClr>
          </a:solidFill>
          <a:ln w="25400">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800" dirty="0">
                <a:solidFill>
                  <a:schemeClr val="bg1"/>
                </a:solidFill>
                <a:latin typeface="Gill Sans MT" panose="020B0502020104020203" pitchFamily="34" charset="77"/>
              </a:rPr>
              <a:t>vNIC</a:t>
            </a:r>
          </a:p>
        </p:txBody>
      </p:sp>
      <p:sp>
        <p:nvSpPr>
          <p:cNvPr id="312" name="Freeform 311">
            <a:extLst>
              <a:ext uri="{FF2B5EF4-FFF2-40B4-BE49-F238E27FC236}">
                <a16:creationId xmlns:a16="http://schemas.microsoft.com/office/drawing/2014/main" id="{B000D86C-8635-D8B1-0852-C285137579A4}"/>
              </a:ext>
            </a:extLst>
          </p:cNvPr>
          <p:cNvSpPr/>
          <p:nvPr/>
        </p:nvSpPr>
        <p:spPr>
          <a:xfrm>
            <a:off x="2602728" y="3303950"/>
            <a:ext cx="2750652" cy="971004"/>
          </a:xfrm>
          <a:custGeom>
            <a:avLst/>
            <a:gdLst>
              <a:gd name="connsiteX0" fmla="*/ 0 w 5242207"/>
              <a:gd name="connsiteY0" fmla="*/ 1318925 h 1376075"/>
              <a:gd name="connsiteX1" fmla="*/ 1985962 w 5242207"/>
              <a:gd name="connsiteY1" fmla="*/ 633125 h 1376075"/>
              <a:gd name="connsiteX2" fmla="*/ 5229225 w 5242207"/>
              <a:gd name="connsiteY2" fmla="*/ 18762 h 1376075"/>
              <a:gd name="connsiteX3" fmla="*/ 3200400 w 5242207"/>
              <a:gd name="connsiteY3" fmla="*/ 1376075 h 1376075"/>
              <a:gd name="connsiteX0" fmla="*/ 0 w 5250265"/>
              <a:gd name="connsiteY0" fmla="*/ 1318925 h 1399749"/>
              <a:gd name="connsiteX1" fmla="*/ 1985962 w 5250265"/>
              <a:gd name="connsiteY1" fmla="*/ 633125 h 1399749"/>
              <a:gd name="connsiteX2" fmla="*/ 5229225 w 5250265"/>
              <a:gd name="connsiteY2" fmla="*/ 18762 h 1399749"/>
              <a:gd name="connsiteX3" fmla="*/ 4107077 w 5250265"/>
              <a:gd name="connsiteY3" fmla="*/ 1399749 h 1399749"/>
              <a:gd name="connsiteX0" fmla="*/ 0 w 5247750"/>
              <a:gd name="connsiteY0" fmla="*/ 1318925 h 1411585"/>
              <a:gd name="connsiteX1" fmla="*/ 1985962 w 5247750"/>
              <a:gd name="connsiteY1" fmla="*/ 633125 h 1411585"/>
              <a:gd name="connsiteX2" fmla="*/ 5229225 w 5247750"/>
              <a:gd name="connsiteY2" fmla="*/ 18762 h 1411585"/>
              <a:gd name="connsiteX3" fmla="*/ 3908741 w 5247750"/>
              <a:gd name="connsiteY3" fmla="*/ 1411585 h 1411585"/>
            </a:gdLst>
            <a:ahLst/>
            <a:cxnLst>
              <a:cxn ang="0">
                <a:pos x="connsiteX0" y="connsiteY0"/>
              </a:cxn>
              <a:cxn ang="0">
                <a:pos x="connsiteX1" y="connsiteY1"/>
              </a:cxn>
              <a:cxn ang="0">
                <a:pos x="connsiteX2" y="connsiteY2"/>
              </a:cxn>
              <a:cxn ang="0">
                <a:pos x="connsiteX3" y="connsiteY3"/>
              </a:cxn>
            </a:cxnLst>
            <a:rect l="l" t="t" r="r" b="b"/>
            <a:pathLst>
              <a:path w="5247750" h="1411585">
                <a:moveTo>
                  <a:pt x="0" y="1318925"/>
                </a:moveTo>
                <a:cubicBezTo>
                  <a:pt x="557212" y="1084372"/>
                  <a:pt x="1114425" y="849819"/>
                  <a:pt x="1985962" y="633125"/>
                </a:cubicBezTo>
                <a:cubicBezTo>
                  <a:pt x="2857500" y="416431"/>
                  <a:pt x="5026819" y="-105063"/>
                  <a:pt x="5229225" y="18762"/>
                </a:cubicBezTo>
                <a:cubicBezTo>
                  <a:pt x="5431631" y="142587"/>
                  <a:pt x="3908741" y="1411585"/>
                  <a:pt x="3908741" y="1411585"/>
                </a:cubicBezTo>
              </a:path>
            </a:pathLst>
          </a:custGeom>
          <a:noFill/>
          <a:ln w="127000">
            <a:solidFill>
              <a:schemeClr val="tx1">
                <a:lumMod val="50000"/>
                <a:lumOff val="50000"/>
                <a:alpha val="41000"/>
              </a:schemeClr>
            </a:solidFill>
            <a:miter lim="800000"/>
            <a:tailEnd type="triangle" w="sm" len="sm"/>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sp>
        <p:nvSpPr>
          <p:cNvPr id="314" name="Freeform 313">
            <a:extLst>
              <a:ext uri="{FF2B5EF4-FFF2-40B4-BE49-F238E27FC236}">
                <a16:creationId xmlns:a16="http://schemas.microsoft.com/office/drawing/2014/main" id="{9157C51D-1EEE-21A3-9E16-8F63021521A5}"/>
              </a:ext>
            </a:extLst>
          </p:cNvPr>
          <p:cNvSpPr/>
          <p:nvPr/>
        </p:nvSpPr>
        <p:spPr>
          <a:xfrm>
            <a:off x="4826945" y="3386968"/>
            <a:ext cx="2947989" cy="881623"/>
          </a:xfrm>
          <a:custGeom>
            <a:avLst/>
            <a:gdLst>
              <a:gd name="connsiteX0" fmla="*/ 0 w 4427034"/>
              <a:gd name="connsiteY0" fmla="*/ 1204333 h 1204333"/>
              <a:gd name="connsiteX1" fmla="*/ 1873405 w 4427034"/>
              <a:gd name="connsiteY1" fmla="*/ 2 h 1204333"/>
              <a:gd name="connsiteX2" fmla="*/ 4427034 w 4427034"/>
              <a:gd name="connsiteY2" fmla="*/ 1193182 h 1204333"/>
              <a:gd name="connsiteX0" fmla="*/ 0 w 4427034"/>
              <a:gd name="connsiteY0" fmla="*/ 1287572 h 1287572"/>
              <a:gd name="connsiteX1" fmla="*/ 2330605 w 4427034"/>
              <a:gd name="connsiteY1" fmla="*/ 2 h 1287572"/>
              <a:gd name="connsiteX2" fmla="*/ 4427034 w 4427034"/>
              <a:gd name="connsiteY2" fmla="*/ 1276421 h 1287572"/>
            </a:gdLst>
            <a:ahLst/>
            <a:cxnLst>
              <a:cxn ang="0">
                <a:pos x="connsiteX0" y="connsiteY0"/>
              </a:cxn>
              <a:cxn ang="0">
                <a:pos x="connsiteX1" y="connsiteY1"/>
              </a:cxn>
              <a:cxn ang="0">
                <a:pos x="connsiteX2" y="connsiteY2"/>
              </a:cxn>
            </a:cxnLst>
            <a:rect l="l" t="t" r="r" b="b"/>
            <a:pathLst>
              <a:path w="4427034" h="1287572">
                <a:moveTo>
                  <a:pt x="0" y="1287572"/>
                </a:moveTo>
                <a:cubicBezTo>
                  <a:pt x="567783" y="686335"/>
                  <a:pt x="1592766" y="1860"/>
                  <a:pt x="2330605" y="2"/>
                </a:cubicBezTo>
                <a:cubicBezTo>
                  <a:pt x="3068444" y="-1857"/>
                  <a:pt x="4427034" y="1276421"/>
                  <a:pt x="4427034" y="1276421"/>
                </a:cubicBezTo>
              </a:path>
            </a:pathLst>
          </a:custGeom>
          <a:noFill/>
          <a:ln w="127000">
            <a:solidFill>
              <a:schemeClr val="tx1">
                <a:lumMod val="50000"/>
                <a:lumOff val="50000"/>
                <a:alpha val="59000"/>
              </a:schemeClr>
            </a:solidFill>
            <a:miter lim="800000"/>
            <a:tailEnd type="triangle" w="sm" len="sm"/>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sp>
        <p:nvSpPr>
          <p:cNvPr id="315" name="Freeform 314">
            <a:extLst>
              <a:ext uri="{FF2B5EF4-FFF2-40B4-BE49-F238E27FC236}">
                <a16:creationId xmlns:a16="http://schemas.microsoft.com/office/drawing/2014/main" id="{2C340061-811C-6F71-5564-DB048E8E4AFE}"/>
              </a:ext>
            </a:extLst>
          </p:cNvPr>
          <p:cNvSpPr/>
          <p:nvPr/>
        </p:nvSpPr>
        <p:spPr>
          <a:xfrm>
            <a:off x="4826945" y="3239957"/>
            <a:ext cx="4366291" cy="1077813"/>
          </a:xfrm>
          <a:custGeom>
            <a:avLst/>
            <a:gdLst>
              <a:gd name="connsiteX0" fmla="*/ 0 w 6478858"/>
              <a:gd name="connsiteY0" fmla="*/ 1170947 h 1215552"/>
              <a:gd name="connsiteX1" fmla="*/ 2375210 w 6478858"/>
              <a:gd name="connsiteY1" fmla="*/ 69 h 1215552"/>
              <a:gd name="connsiteX2" fmla="*/ 6478858 w 6478858"/>
              <a:gd name="connsiteY2" fmla="*/ 1215552 h 1215552"/>
            </a:gdLst>
            <a:ahLst/>
            <a:cxnLst>
              <a:cxn ang="0">
                <a:pos x="connsiteX0" y="connsiteY0"/>
              </a:cxn>
              <a:cxn ang="0">
                <a:pos x="connsiteX1" y="connsiteY1"/>
              </a:cxn>
              <a:cxn ang="0">
                <a:pos x="connsiteX2" y="connsiteY2"/>
              </a:cxn>
            </a:cxnLst>
            <a:rect l="l" t="t" r="r" b="b"/>
            <a:pathLst>
              <a:path w="6478858" h="1215552">
                <a:moveTo>
                  <a:pt x="0" y="1170947"/>
                </a:moveTo>
                <a:cubicBezTo>
                  <a:pt x="647700" y="581791"/>
                  <a:pt x="1295400" y="-7365"/>
                  <a:pt x="2375210" y="69"/>
                </a:cubicBezTo>
                <a:cubicBezTo>
                  <a:pt x="3455020" y="7503"/>
                  <a:pt x="5794917" y="1011113"/>
                  <a:pt x="6478858" y="1215552"/>
                </a:cubicBezTo>
              </a:path>
            </a:pathLst>
          </a:custGeom>
          <a:noFill/>
          <a:ln w="127000">
            <a:solidFill>
              <a:schemeClr val="tx1">
                <a:lumMod val="50000"/>
                <a:lumOff val="50000"/>
                <a:alpha val="41000"/>
              </a:schemeClr>
            </a:solidFill>
            <a:miter lim="800000"/>
            <a:tailEnd type="triangle" w="sm" len="sm"/>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sp>
        <p:nvSpPr>
          <p:cNvPr id="323" name="TextBox 322">
            <a:extLst>
              <a:ext uri="{FF2B5EF4-FFF2-40B4-BE49-F238E27FC236}">
                <a16:creationId xmlns:a16="http://schemas.microsoft.com/office/drawing/2014/main" id="{7BA9E48C-B891-EADD-7E90-0093CCC6C613}"/>
              </a:ext>
            </a:extLst>
          </p:cNvPr>
          <p:cNvSpPr txBox="1"/>
          <p:nvPr/>
        </p:nvSpPr>
        <p:spPr>
          <a:xfrm rot="20689034">
            <a:off x="3180801" y="3497035"/>
            <a:ext cx="560666" cy="246221"/>
          </a:xfrm>
          <a:prstGeom prst="rect">
            <a:avLst/>
          </a:prstGeom>
        </p:spPr>
        <p:txBody>
          <a:bodyPr wrap="none" lIns="0" tIns="0" rIns="0" bIns="0" rtlCol="0">
            <a:spAutoFit/>
          </a:bodyPr>
          <a:lstStyle/>
          <a:p>
            <a:pPr algn="l">
              <a:spcAft>
                <a:spcPts val="600"/>
              </a:spcAft>
            </a:pPr>
            <a:r>
              <a:rPr lang="en-US" sz="1600" dirty="0">
                <a:solidFill>
                  <a:schemeClr val="tx1">
                    <a:lumMod val="50000"/>
                    <a:lumOff val="50000"/>
                  </a:schemeClr>
                </a:solidFill>
                <a:latin typeface="Gill Sans MT" panose="020B0502020104020203" pitchFamily="34" charset="77"/>
              </a:rPr>
              <a:t>Flow 1</a:t>
            </a:r>
          </a:p>
        </p:txBody>
      </p:sp>
      <p:sp>
        <p:nvSpPr>
          <p:cNvPr id="324" name="TextBox 323">
            <a:extLst>
              <a:ext uri="{FF2B5EF4-FFF2-40B4-BE49-F238E27FC236}">
                <a16:creationId xmlns:a16="http://schemas.microsoft.com/office/drawing/2014/main" id="{C090E625-5723-1DC3-DF1E-FC4D99F448F8}"/>
              </a:ext>
            </a:extLst>
          </p:cNvPr>
          <p:cNvSpPr txBox="1"/>
          <p:nvPr/>
        </p:nvSpPr>
        <p:spPr>
          <a:xfrm rot="1960697">
            <a:off x="6815824" y="3786197"/>
            <a:ext cx="560666" cy="246221"/>
          </a:xfrm>
          <a:prstGeom prst="rect">
            <a:avLst/>
          </a:prstGeom>
        </p:spPr>
        <p:txBody>
          <a:bodyPr wrap="none" lIns="0" tIns="0" rIns="0" bIns="0" rtlCol="0">
            <a:spAutoFit/>
          </a:bodyPr>
          <a:lstStyle/>
          <a:p>
            <a:pPr algn="l">
              <a:spcAft>
                <a:spcPts val="600"/>
              </a:spcAft>
            </a:pPr>
            <a:r>
              <a:rPr lang="en-US" sz="1600" dirty="0">
                <a:solidFill>
                  <a:schemeClr val="tx1">
                    <a:lumMod val="50000"/>
                    <a:lumOff val="50000"/>
                  </a:schemeClr>
                </a:solidFill>
                <a:latin typeface="Gill Sans MT" panose="020B0502020104020203" pitchFamily="34" charset="77"/>
              </a:rPr>
              <a:t>Flow 2</a:t>
            </a:r>
          </a:p>
        </p:txBody>
      </p:sp>
      <p:sp>
        <p:nvSpPr>
          <p:cNvPr id="325" name="TextBox 324">
            <a:extLst>
              <a:ext uri="{FF2B5EF4-FFF2-40B4-BE49-F238E27FC236}">
                <a16:creationId xmlns:a16="http://schemas.microsoft.com/office/drawing/2014/main" id="{31235F72-04B0-0387-6143-938048903917}"/>
              </a:ext>
            </a:extLst>
          </p:cNvPr>
          <p:cNvSpPr txBox="1"/>
          <p:nvPr/>
        </p:nvSpPr>
        <p:spPr>
          <a:xfrm rot="1309174">
            <a:off x="7363371" y="3621350"/>
            <a:ext cx="560666" cy="246221"/>
          </a:xfrm>
          <a:prstGeom prst="rect">
            <a:avLst/>
          </a:prstGeom>
        </p:spPr>
        <p:txBody>
          <a:bodyPr wrap="none" lIns="0" tIns="0" rIns="0" bIns="0" rtlCol="0">
            <a:spAutoFit/>
          </a:bodyPr>
          <a:lstStyle/>
          <a:p>
            <a:pPr algn="l">
              <a:spcAft>
                <a:spcPts val="600"/>
              </a:spcAft>
            </a:pPr>
            <a:r>
              <a:rPr lang="en-US" sz="1600" dirty="0">
                <a:solidFill>
                  <a:schemeClr val="tx1">
                    <a:lumMod val="50000"/>
                    <a:lumOff val="50000"/>
                  </a:schemeClr>
                </a:solidFill>
                <a:latin typeface="Gill Sans MT" panose="020B0502020104020203" pitchFamily="34" charset="77"/>
              </a:rPr>
              <a:t>Flow 3</a:t>
            </a:r>
          </a:p>
        </p:txBody>
      </p:sp>
      <p:cxnSp>
        <p:nvCxnSpPr>
          <p:cNvPr id="339" name="Straight Connector 338">
            <a:extLst>
              <a:ext uri="{FF2B5EF4-FFF2-40B4-BE49-F238E27FC236}">
                <a16:creationId xmlns:a16="http://schemas.microsoft.com/office/drawing/2014/main" id="{29D1D9A1-CBC8-FDE2-1C95-90A87A10ECF7}"/>
              </a:ext>
            </a:extLst>
          </p:cNvPr>
          <p:cNvCxnSpPr>
            <a:cxnSpLocks/>
          </p:cNvCxnSpPr>
          <p:nvPr/>
        </p:nvCxnSpPr>
        <p:spPr bwMode="gray">
          <a:xfrm>
            <a:off x="5300384" y="2773014"/>
            <a:ext cx="311077" cy="223071"/>
          </a:xfrm>
          <a:prstGeom prst="line">
            <a:avLst/>
          </a:prstGeom>
          <a:ln w="12700">
            <a:solidFill>
              <a:srgbClr val="00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43" name="Straight Connector 342">
            <a:extLst>
              <a:ext uri="{FF2B5EF4-FFF2-40B4-BE49-F238E27FC236}">
                <a16:creationId xmlns:a16="http://schemas.microsoft.com/office/drawing/2014/main" id="{B78D1837-AB62-CE1D-29E7-60B5DDC4F9E9}"/>
              </a:ext>
            </a:extLst>
          </p:cNvPr>
          <p:cNvCxnSpPr>
            <a:cxnSpLocks/>
          </p:cNvCxnSpPr>
          <p:nvPr/>
        </p:nvCxnSpPr>
        <p:spPr bwMode="gray">
          <a:xfrm>
            <a:off x="5703450" y="2508620"/>
            <a:ext cx="185804" cy="439854"/>
          </a:xfrm>
          <a:prstGeom prst="line">
            <a:avLst/>
          </a:prstGeom>
          <a:ln w="12700">
            <a:solidFill>
              <a:srgbClr val="00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47" name="Straight Connector 346">
            <a:extLst>
              <a:ext uri="{FF2B5EF4-FFF2-40B4-BE49-F238E27FC236}">
                <a16:creationId xmlns:a16="http://schemas.microsoft.com/office/drawing/2014/main" id="{564E59EE-B4FE-8539-D050-15FDF16E396C}"/>
              </a:ext>
            </a:extLst>
          </p:cNvPr>
          <p:cNvCxnSpPr>
            <a:cxnSpLocks/>
          </p:cNvCxnSpPr>
          <p:nvPr/>
        </p:nvCxnSpPr>
        <p:spPr bwMode="gray">
          <a:xfrm>
            <a:off x="6264944" y="2361404"/>
            <a:ext cx="0" cy="582119"/>
          </a:xfrm>
          <a:prstGeom prst="line">
            <a:avLst/>
          </a:prstGeom>
          <a:ln w="12700">
            <a:solidFill>
              <a:srgbClr val="00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49" name="Straight Connector 348">
            <a:extLst>
              <a:ext uri="{FF2B5EF4-FFF2-40B4-BE49-F238E27FC236}">
                <a16:creationId xmlns:a16="http://schemas.microsoft.com/office/drawing/2014/main" id="{9247F4A8-C864-3A22-12A9-CAD5163B0D96}"/>
              </a:ext>
            </a:extLst>
          </p:cNvPr>
          <p:cNvCxnSpPr>
            <a:cxnSpLocks/>
          </p:cNvCxnSpPr>
          <p:nvPr/>
        </p:nvCxnSpPr>
        <p:spPr bwMode="gray">
          <a:xfrm flipH="1">
            <a:off x="6673426" y="2570073"/>
            <a:ext cx="251156" cy="361076"/>
          </a:xfrm>
          <a:prstGeom prst="line">
            <a:avLst/>
          </a:prstGeom>
          <a:ln w="12700">
            <a:solidFill>
              <a:srgbClr val="00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52" name="Straight Connector 351">
            <a:extLst>
              <a:ext uri="{FF2B5EF4-FFF2-40B4-BE49-F238E27FC236}">
                <a16:creationId xmlns:a16="http://schemas.microsoft.com/office/drawing/2014/main" id="{4A633D9D-7B93-A101-3E0F-16CBA532AFED}"/>
              </a:ext>
            </a:extLst>
          </p:cNvPr>
          <p:cNvCxnSpPr>
            <a:cxnSpLocks/>
          </p:cNvCxnSpPr>
          <p:nvPr/>
        </p:nvCxnSpPr>
        <p:spPr bwMode="gray">
          <a:xfrm flipH="1">
            <a:off x="6948478" y="2819782"/>
            <a:ext cx="369670" cy="265612"/>
          </a:xfrm>
          <a:prstGeom prst="line">
            <a:avLst/>
          </a:prstGeom>
          <a:ln w="12700">
            <a:solidFill>
              <a:srgbClr val="000000"/>
            </a:solidFill>
            <a:miter lim="800000"/>
            <a:tailEnd type="none"/>
          </a:ln>
        </p:spPr>
        <p:style>
          <a:lnRef idx="1">
            <a:schemeClr val="accent1"/>
          </a:lnRef>
          <a:fillRef idx="0">
            <a:schemeClr val="accent1"/>
          </a:fillRef>
          <a:effectRef idx="0">
            <a:schemeClr val="accent1"/>
          </a:effectRef>
          <a:fontRef idx="minor">
            <a:schemeClr val="tx1"/>
          </a:fontRef>
        </p:style>
      </p:cxnSp>
      <p:sp>
        <p:nvSpPr>
          <p:cNvPr id="20" name="Title 1">
            <a:extLst>
              <a:ext uri="{FF2B5EF4-FFF2-40B4-BE49-F238E27FC236}">
                <a16:creationId xmlns:a16="http://schemas.microsoft.com/office/drawing/2014/main" id="{974CC49D-B594-5F82-E348-F8466E5C6A7F}"/>
              </a:ext>
            </a:extLst>
          </p:cNvPr>
          <p:cNvSpPr txBox="1">
            <a:spLocks/>
          </p:cNvSpPr>
          <p:nvPr/>
        </p:nvSpPr>
        <p:spPr>
          <a:xfrm>
            <a:off x="976740" y="76128"/>
            <a:ext cx="10238519" cy="6524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dirty="0">
                <a:latin typeface="Gill Sans MT" panose="020B0502020104020203" pitchFamily="34" charset="77"/>
                <a:cs typeface="Gill Sans" panose="020B0502020104020203" pitchFamily="34" charset="-79"/>
              </a:rPr>
              <a:t>Goal: Performance Diagnosis</a:t>
            </a:r>
            <a:endParaRPr lang="en-US" sz="4800" dirty="0">
              <a:solidFill>
                <a:schemeClr val="accent2">
                  <a:lumMod val="50000"/>
                </a:schemeClr>
              </a:solidFill>
              <a:latin typeface="Gill Sans MT" panose="020B0502020104020203" pitchFamily="34" charset="77"/>
              <a:cs typeface="Gill Sans" panose="020B0502020104020203" pitchFamily="34" charset="-79"/>
            </a:endParaRPr>
          </a:p>
        </p:txBody>
      </p:sp>
      <p:sp>
        <p:nvSpPr>
          <p:cNvPr id="12" name="TextBox 11">
            <a:extLst>
              <a:ext uri="{FF2B5EF4-FFF2-40B4-BE49-F238E27FC236}">
                <a16:creationId xmlns:a16="http://schemas.microsoft.com/office/drawing/2014/main" id="{B94C1D65-EB71-3235-21ED-FD30A1BA9284}"/>
              </a:ext>
            </a:extLst>
          </p:cNvPr>
          <p:cNvSpPr txBox="1"/>
          <p:nvPr/>
        </p:nvSpPr>
        <p:spPr>
          <a:xfrm>
            <a:off x="7070650" y="5925206"/>
            <a:ext cx="345650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i="1" dirty="0">
                <a:ea typeface="+mn-lt"/>
                <a:cs typeface="+mn-lt"/>
              </a:rPr>
              <a:t>App stopped responding due to high CPU of backend VMs</a:t>
            </a:r>
            <a:endParaRPr lang="en-US" sz="2000" i="1" dirty="0"/>
          </a:p>
        </p:txBody>
      </p:sp>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2F0FB224-D261-30C4-CF01-82DF58B59E25}"/>
                  </a:ext>
                </a:extLst>
              </p:cNvPr>
              <p:cNvSpPr txBox="1"/>
              <p:nvPr/>
            </p:nvSpPr>
            <p:spPr>
              <a:xfrm>
                <a:off x="7431756" y="1539304"/>
                <a:ext cx="4069566"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dirty="0">
                    <a:solidFill>
                      <a:schemeClr val="accent4">
                        <a:lumMod val="75000"/>
                      </a:schemeClr>
                    </a:solidFill>
                  </a:rPr>
                  <a:t>problematic symptom </a:t>
                </a:r>
              </a:p>
              <a:p>
                <a:pPr algn="ctr"/>
                <a14:m>
                  <m:oMath xmlns:m="http://schemas.openxmlformats.org/officeDocument/2006/math">
                    <m:r>
                      <a:rPr lang="en-US" sz="2200" i="1" smtClean="0">
                        <a:solidFill>
                          <a:schemeClr val="accent4">
                            <a:lumMod val="75000"/>
                          </a:schemeClr>
                        </a:solidFill>
                        <a:latin typeface="Cambria Math" panose="02040503050406030204" pitchFamily="18" charset="0"/>
                        <a:ea typeface="Cambria Math" panose="02040503050406030204" pitchFamily="18" charset="0"/>
                      </a:rPr>
                      <m:t>≅</m:t>
                    </m:r>
                  </m:oMath>
                </a14:m>
                <a:r>
                  <a:rPr lang="en-US" sz="2200" dirty="0">
                    <a:solidFill>
                      <a:schemeClr val="accent4">
                        <a:lumMod val="75000"/>
                      </a:schemeClr>
                    </a:solidFill>
                  </a:rPr>
                  <a:t> (entity, metric) </a:t>
                </a:r>
              </a:p>
            </p:txBody>
          </p:sp>
        </mc:Choice>
        <mc:Fallback>
          <p:sp>
            <p:nvSpPr>
              <p:cNvPr id="15" name="TextBox 14">
                <a:extLst>
                  <a:ext uri="{FF2B5EF4-FFF2-40B4-BE49-F238E27FC236}">
                    <a16:creationId xmlns:a16="http://schemas.microsoft.com/office/drawing/2014/main" id="{2F0FB224-D261-30C4-CF01-82DF58B59E25}"/>
                  </a:ext>
                </a:extLst>
              </p:cNvPr>
              <p:cNvSpPr txBox="1">
                <a:spLocks noRot="1" noChangeAspect="1" noMove="1" noResize="1" noEditPoints="1" noAdjustHandles="1" noChangeArrowheads="1" noChangeShapeType="1" noTextEdit="1"/>
              </p:cNvSpPr>
              <p:nvPr/>
            </p:nvSpPr>
            <p:spPr>
              <a:xfrm>
                <a:off x="7431756" y="1539304"/>
                <a:ext cx="4069566" cy="769441"/>
              </a:xfrm>
              <a:prstGeom prst="rect">
                <a:avLst/>
              </a:prstGeom>
              <a:blipFill>
                <a:blip r:embed="rId3"/>
                <a:stretch>
                  <a:fillRect t="-4918" b="-16393"/>
                </a:stretch>
              </a:blipFill>
            </p:spPr>
            <p:txBody>
              <a:bodyPr/>
              <a:lstStyle/>
              <a:p>
                <a:r>
                  <a:rPr lang="en-US">
                    <a:noFill/>
                  </a:rPr>
                  <a:t> </a:t>
                </a:r>
              </a:p>
            </p:txBody>
          </p:sp>
        </mc:Fallback>
      </mc:AlternateContent>
      <p:sp>
        <p:nvSpPr>
          <p:cNvPr id="16" name="Slide Number Placeholder 15">
            <a:extLst>
              <a:ext uri="{FF2B5EF4-FFF2-40B4-BE49-F238E27FC236}">
                <a16:creationId xmlns:a16="http://schemas.microsoft.com/office/drawing/2014/main" id="{B20BD36F-4521-3BDB-9D8C-051DC4B80BA5}"/>
              </a:ext>
            </a:extLst>
          </p:cNvPr>
          <p:cNvSpPr>
            <a:spLocks noGrp="1"/>
          </p:cNvSpPr>
          <p:nvPr>
            <p:ph type="sldNum" sz="quarter" idx="12"/>
          </p:nvPr>
        </p:nvSpPr>
        <p:spPr/>
        <p:txBody>
          <a:bodyPr/>
          <a:lstStyle/>
          <a:p>
            <a:fld id="{078ED684-E1A4-0343-8670-8594C227EEC7}" type="slidenum">
              <a:rPr lang="en-US" smtClean="0"/>
              <a:t>16</a:t>
            </a:fld>
            <a:endParaRPr lang="en-US"/>
          </a:p>
        </p:txBody>
      </p:sp>
      <p:sp>
        <p:nvSpPr>
          <p:cNvPr id="2" name="Right Arrow 1">
            <a:extLst>
              <a:ext uri="{FF2B5EF4-FFF2-40B4-BE49-F238E27FC236}">
                <a16:creationId xmlns:a16="http://schemas.microsoft.com/office/drawing/2014/main" id="{E8584DB4-F5EE-40A1-3211-AAD69BF8A646}"/>
              </a:ext>
            </a:extLst>
          </p:cNvPr>
          <p:cNvSpPr/>
          <p:nvPr/>
        </p:nvSpPr>
        <p:spPr>
          <a:xfrm>
            <a:off x="5091737" y="2197991"/>
            <a:ext cx="2008526" cy="326827"/>
          </a:xfrm>
          <a:prstGeom prst="right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D973F584-6683-AF9D-DAEA-9802B617FFDD}"/>
              </a:ext>
            </a:extLst>
          </p:cNvPr>
          <p:cNvSpPr txBox="1"/>
          <p:nvPr/>
        </p:nvSpPr>
        <p:spPr>
          <a:xfrm>
            <a:off x="4473346" y="1290730"/>
            <a:ext cx="3080782"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a:t>Infer root cause entity</a:t>
            </a:r>
            <a:endParaRPr lang="en-US" sz="2200" dirty="0"/>
          </a:p>
        </p:txBody>
      </p:sp>
      <p:sp>
        <p:nvSpPr>
          <p:cNvPr id="22" name="TextBox 21">
            <a:extLst>
              <a:ext uri="{FF2B5EF4-FFF2-40B4-BE49-F238E27FC236}">
                <a16:creationId xmlns:a16="http://schemas.microsoft.com/office/drawing/2014/main" id="{9B57BA1E-A71B-C488-0C9C-A92C27A7B56A}"/>
              </a:ext>
            </a:extLst>
          </p:cNvPr>
          <p:cNvSpPr txBox="1"/>
          <p:nvPr/>
        </p:nvSpPr>
        <p:spPr>
          <a:xfrm>
            <a:off x="60320" y="630519"/>
            <a:ext cx="2660861" cy="2031325"/>
          </a:xfrm>
          <a:prstGeom prst="rect">
            <a:avLst/>
          </a:prstGeom>
          <a:noFill/>
        </p:spPr>
        <p:txBody>
          <a:bodyPr wrap="square" rtlCol="0">
            <a:spAutoFit/>
          </a:bodyPr>
          <a:lstStyle/>
          <a:p>
            <a:r>
              <a:rPr lang="en-US" dirty="0"/>
              <a:t>Flows: 2502</a:t>
            </a:r>
          </a:p>
          <a:p>
            <a:r>
              <a:rPr lang="en-US" dirty="0"/>
              <a:t>VMs: 3640</a:t>
            </a:r>
          </a:p>
          <a:p>
            <a:r>
              <a:rPr lang="en-US" dirty="0" err="1"/>
              <a:t>ToRs</a:t>
            </a:r>
            <a:r>
              <a:rPr lang="en-US" dirty="0"/>
              <a:t>: 12</a:t>
            </a:r>
          </a:p>
          <a:p>
            <a:r>
              <a:rPr lang="en-US" dirty="0" err="1"/>
              <a:t>vNICs</a:t>
            </a:r>
            <a:r>
              <a:rPr lang="en-US" dirty="0"/>
              <a:t>: 1187</a:t>
            </a:r>
          </a:p>
          <a:p>
            <a:r>
              <a:rPr lang="en-US" dirty="0"/>
              <a:t>Hosts: 136</a:t>
            </a:r>
          </a:p>
          <a:p>
            <a:r>
              <a:rPr lang="en-US" dirty="0"/>
              <a:t>Interfaces: 1661</a:t>
            </a:r>
          </a:p>
          <a:p>
            <a:endParaRPr lang="en-US" dirty="0"/>
          </a:p>
        </p:txBody>
      </p:sp>
    </p:spTree>
    <p:extLst>
      <p:ext uri="{BB962C8B-B14F-4D97-AF65-F5344CB8AC3E}">
        <p14:creationId xmlns:p14="http://schemas.microsoft.com/office/powerpoint/2010/main" val="206656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9" name="Straight Connector 208">
            <a:extLst>
              <a:ext uri="{FF2B5EF4-FFF2-40B4-BE49-F238E27FC236}">
                <a16:creationId xmlns:a16="http://schemas.microsoft.com/office/drawing/2014/main" id="{16B907EA-2405-9F09-E520-4BD9EBB4B8B6}"/>
              </a:ext>
            </a:extLst>
          </p:cNvPr>
          <p:cNvCxnSpPr>
            <a:cxnSpLocks/>
            <a:stCxn id="5" idx="3"/>
          </p:cNvCxnSpPr>
          <p:nvPr/>
        </p:nvCxnSpPr>
        <p:spPr bwMode="gray">
          <a:xfrm flipV="1">
            <a:off x="3490568" y="3273275"/>
            <a:ext cx="2601887" cy="1654387"/>
          </a:xfrm>
          <a:prstGeom prst="line">
            <a:avLst/>
          </a:prstGeom>
          <a:ln w="12700">
            <a:solidFill>
              <a:srgbClr val="00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12" name="Straight Connector 211">
            <a:extLst>
              <a:ext uri="{FF2B5EF4-FFF2-40B4-BE49-F238E27FC236}">
                <a16:creationId xmlns:a16="http://schemas.microsoft.com/office/drawing/2014/main" id="{C3E49532-F1A4-657E-9B4D-9CEE55869391}"/>
              </a:ext>
            </a:extLst>
          </p:cNvPr>
          <p:cNvCxnSpPr>
            <a:cxnSpLocks/>
            <a:stCxn id="54" idx="3"/>
          </p:cNvCxnSpPr>
          <p:nvPr/>
        </p:nvCxnSpPr>
        <p:spPr bwMode="gray">
          <a:xfrm flipV="1">
            <a:off x="5309358" y="3405382"/>
            <a:ext cx="788186" cy="1522277"/>
          </a:xfrm>
          <a:prstGeom prst="line">
            <a:avLst/>
          </a:prstGeom>
          <a:ln w="12700">
            <a:solidFill>
              <a:srgbClr val="00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815912F5-50AD-7F2E-A112-00027B6C7720}"/>
              </a:ext>
            </a:extLst>
          </p:cNvPr>
          <p:cNvCxnSpPr>
            <a:cxnSpLocks/>
            <a:stCxn id="70" idx="1"/>
          </p:cNvCxnSpPr>
          <p:nvPr/>
        </p:nvCxnSpPr>
        <p:spPr bwMode="gray">
          <a:xfrm flipH="1" flipV="1">
            <a:off x="6511598" y="3389345"/>
            <a:ext cx="678300" cy="1538315"/>
          </a:xfrm>
          <a:prstGeom prst="line">
            <a:avLst/>
          </a:prstGeom>
          <a:ln w="12700">
            <a:solidFill>
              <a:srgbClr val="00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19" name="Straight Connector 218">
            <a:extLst>
              <a:ext uri="{FF2B5EF4-FFF2-40B4-BE49-F238E27FC236}">
                <a16:creationId xmlns:a16="http://schemas.microsoft.com/office/drawing/2014/main" id="{8CE7497B-7E47-8A7F-D756-0A9751BA26DB}"/>
              </a:ext>
            </a:extLst>
          </p:cNvPr>
          <p:cNvCxnSpPr>
            <a:cxnSpLocks/>
            <a:stCxn id="87" idx="1"/>
            <a:endCxn id="17" idx="3"/>
          </p:cNvCxnSpPr>
          <p:nvPr/>
        </p:nvCxnSpPr>
        <p:spPr bwMode="gray">
          <a:xfrm flipH="1" flipV="1">
            <a:off x="6531868" y="3253304"/>
            <a:ext cx="2044520" cy="1674357"/>
          </a:xfrm>
          <a:prstGeom prst="line">
            <a:avLst/>
          </a:prstGeom>
          <a:ln w="12700">
            <a:solidFill>
              <a:srgbClr val="000000"/>
            </a:solidFill>
            <a:miter lim="800000"/>
            <a:tailEnd type="none"/>
          </a:ln>
        </p:spPr>
        <p:style>
          <a:lnRef idx="1">
            <a:schemeClr val="accent1"/>
          </a:lnRef>
          <a:fillRef idx="0">
            <a:schemeClr val="accent1"/>
          </a:fillRef>
          <a:effectRef idx="0">
            <a:schemeClr val="accent1"/>
          </a:effectRef>
          <a:fontRef idx="minor">
            <a:schemeClr val="tx1"/>
          </a:fontRef>
        </p:style>
      </p:cxnSp>
      <p:sp>
        <p:nvSpPr>
          <p:cNvPr id="87" name="Rectangle 86">
            <a:extLst>
              <a:ext uri="{FF2B5EF4-FFF2-40B4-BE49-F238E27FC236}">
                <a16:creationId xmlns:a16="http://schemas.microsoft.com/office/drawing/2014/main" id="{685076A6-3174-C9E6-2F6C-B13C1774B33C}"/>
              </a:ext>
            </a:extLst>
          </p:cNvPr>
          <p:cNvSpPr/>
          <p:nvPr/>
        </p:nvSpPr>
        <p:spPr>
          <a:xfrm>
            <a:off x="8576387" y="3990322"/>
            <a:ext cx="1171891" cy="1874675"/>
          </a:xfrm>
          <a:prstGeom prst="rect">
            <a:avLst/>
          </a:prstGeom>
          <a:solidFill>
            <a:srgbClr val="0091DA">
              <a:alpha val="9804"/>
            </a:srgbClr>
          </a:solidFill>
          <a:ln w="25400">
            <a:noFill/>
            <a:miter lim="800000"/>
          </a:ln>
          <a:effectLst>
            <a:softEdge rad="63500"/>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sp>
        <p:nvSpPr>
          <p:cNvPr id="70" name="Rectangle 69">
            <a:extLst>
              <a:ext uri="{FF2B5EF4-FFF2-40B4-BE49-F238E27FC236}">
                <a16:creationId xmlns:a16="http://schemas.microsoft.com/office/drawing/2014/main" id="{3A6D1425-5D1F-8317-4DAE-39A3153D2ABC}"/>
              </a:ext>
            </a:extLst>
          </p:cNvPr>
          <p:cNvSpPr/>
          <p:nvPr/>
        </p:nvSpPr>
        <p:spPr>
          <a:xfrm>
            <a:off x="7189898" y="3990322"/>
            <a:ext cx="1171891" cy="1874675"/>
          </a:xfrm>
          <a:prstGeom prst="rect">
            <a:avLst/>
          </a:prstGeom>
          <a:solidFill>
            <a:srgbClr val="0091DA">
              <a:alpha val="9804"/>
            </a:srgbClr>
          </a:solidFill>
          <a:ln w="25400">
            <a:noFill/>
            <a:miter lim="800000"/>
          </a:ln>
          <a:effectLst>
            <a:softEdge rad="63500"/>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sp>
        <p:nvSpPr>
          <p:cNvPr id="5" name="Rectangle 4">
            <a:extLst>
              <a:ext uri="{FF2B5EF4-FFF2-40B4-BE49-F238E27FC236}">
                <a16:creationId xmlns:a16="http://schemas.microsoft.com/office/drawing/2014/main" id="{03D7DBA4-DA81-60EA-CB9B-2B7A95518194}"/>
              </a:ext>
            </a:extLst>
          </p:cNvPr>
          <p:cNvSpPr/>
          <p:nvPr/>
        </p:nvSpPr>
        <p:spPr>
          <a:xfrm>
            <a:off x="2318677" y="3990324"/>
            <a:ext cx="1171891" cy="1874674"/>
          </a:xfrm>
          <a:prstGeom prst="rect">
            <a:avLst/>
          </a:prstGeom>
          <a:solidFill>
            <a:srgbClr val="0091DA">
              <a:alpha val="9804"/>
            </a:srgbClr>
          </a:solidFill>
          <a:ln w="25400">
            <a:noFill/>
            <a:miter lim="800000"/>
          </a:ln>
          <a:effectLst>
            <a:softEdge rad="63500"/>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sp>
        <p:nvSpPr>
          <p:cNvPr id="54" name="Rectangle 53">
            <a:extLst>
              <a:ext uri="{FF2B5EF4-FFF2-40B4-BE49-F238E27FC236}">
                <a16:creationId xmlns:a16="http://schemas.microsoft.com/office/drawing/2014/main" id="{53EF4A48-CABC-2F39-53ED-7D70CA78E4A9}"/>
              </a:ext>
            </a:extLst>
          </p:cNvPr>
          <p:cNvSpPr/>
          <p:nvPr/>
        </p:nvSpPr>
        <p:spPr>
          <a:xfrm>
            <a:off x="4137467" y="3990321"/>
            <a:ext cx="1171891" cy="1874674"/>
          </a:xfrm>
          <a:prstGeom prst="rect">
            <a:avLst/>
          </a:prstGeom>
          <a:solidFill>
            <a:srgbClr val="0091DA">
              <a:alpha val="9804"/>
            </a:srgbClr>
          </a:solidFill>
          <a:ln w="25400">
            <a:noFill/>
            <a:miter lim="800000"/>
          </a:ln>
          <a:effectLst>
            <a:softEdge rad="63500"/>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sp>
        <p:nvSpPr>
          <p:cNvPr id="182" name="TextBox 181">
            <a:extLst>
              <a:ext uri="{FF2B5EF4-FFF2-40B4-BE49-F238E27FC236}">
                <a16:creationId xmlns:a16="http://schemas.microsoft.com/office/drawing/2014/main" id="{E1FF9FD2-FEC5-A845-012B-FE1EC34C8D9C}"/>
              </a:ext>
            </a:extLst>
          </p:cNvPr>
          <p:cNvSpPr txBox="1"/>
          <p:nvPr/>
        </p:nvSpPr>
        <p:spPr>
          <a:xfrm>
            <a:off x="2227899" y="3179844"/>
            <a:ext cx="851758" cy="544830"/>
          </a:xfrm>
          <a:prstGeom prst="roundRect">
            <a:avLst/>
          </a:prstGeom>
          <a:solidFill>
            <a:srgbClr val="C00000"/>
          </a:solidFill>
          <a:ln w="38100">
            <a:noFill/>
          </a:ln>
        </p:spPr>
        <p:txBody>
          <a:bodyPr wrap="square" lIns="0" tIns="0" rIns="0" bIns="0" rtlCol="0">
            <a:spAutoFit/>
          </a:bodyPr>
          <a:lstStyle/>
          <a:p>
            <a:pPr algn="ctr"/>
            <a:r>
              <a:rPr lang="en-US" sz="1600" dirty="0">
                <a:solidFill>
                  <a:schemeClr val="bg1"/>
                </a:solidFill>
                <a:latin typeface="Gill Sans MT" panose="020B0502020104020203" pitchFamily="34" charset="77"/>
              </a:rPr>
              <a:t>Crawler</a:t>
            </a:r>
          </a:p>
          <a:p>
            <a:pPr algn="ctr"/>
            <a:r>
              <a:rPr lang="en-US" sz="1600" dirty="0">
                <a:solidFill>
                  <a:schemeClr val="bg1"/>
                </a:solidFill>
                <a:latin typeface="Gill Sans MT" panose="020B0502020104020203" pitchFamily="34" charset="77"/>
              </a:rPr>
              <a:t>Machine</a:t>
            </a:r>
          </a:p>
        </p:txBody>
      </p:sp>
      <p:cxnSp>
        <p:nvCxnSpPr>
          <p:cNvPr id="184" name="Straight Arrow Connector 183">
            <a:extLst>
              <a:ext uri="{FF2B5EF4-FFF2-40B4-BE49-F238E27FC236}">
                <a16:creationId xmlns:a16="http://schemas.microsoft.com/office/drawing/2014/main" id="{0E25B2AA-DC98-6759-C076-11683D1C3D64}"/>
              </a:ext>
            </a:extLst>
          </p:cNvPr>
          <p:cNvCxnSpPr>
            <a:cxnSpLocks/>
          </p:cNvCxnSpPr>
          <p:nvPr/>
        </p:nvCxnSpPr>
        <p:spPr bwMode="gray">
          <a:xfrm>
            <a:off x="3335176" y="2580977"/>
            <a:ext cx="511833" cy="1045027"/>
          </a:xfrm>
          <a:prstGeom prst="straightConnector1">
            <a:avLst/>
          </a:prstGeom>
          <a:ln w="25400">
            <a:solidFill>
              <a:schemeClr val="bg2">
                <a:lumMod val="10000"/>
              </a:schemeClr>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186" name="TextBox 185">
            <a:extLst>
              <a:ext uri="{FF2B5EF4-FFF2-40B4-BE49-F238E27FC236}">
                <a16:creationId xmlns:a16="http://schemas.microsoft.com/office/drawing/2014/main" id="{0C7ED76B-C108-6587-0302-6CDFA2E221B3}"/>
              </a:ext>
            </a:extLst>
          </p:cNvPr>
          <p:cNvSpPr txBox="1"/>
          <p:nvPr/>
        </p:nvSpPr>
        <p:spPr>
          <a:xfrm>
            <a:off x="3975516" y="2606205"/>
            <a:ext cx="1081714" cy="544830"/>
          </a:xfrm>
          <a:prstGeom prst="roundRect">
            <a:avLst/>
          </a:prstGeom>
          <a:solidFill>
            <a:schemeClr val="bg1"/>
          </a:solidFill>
          <a:ln w="38100">
            <a:solidFill>
              <a:schemeClr val="bg2">
                <a:lumMod val="50000"/>
              </a:schemeClr>
            </a:solidFill>
          </a:ln>
        </p:spPr>
        <p:txBody>
          <a:bodyPr wrap="square" lIns="0" tIns="0" rIns="0" bIns="0" rtlCol="0">
            <a:spAutoFit/>
          </a:bodyPr>
          <a:lstStyle/>
          <a:p>
            <a:pPr algn="ctr"/>
            <a:r>
              <a:rPr lang="en-US" sz="1600" dirty="0">
                <a:solidFill>
                  <a:schemeClr val="bg2">
                    <a:lumMod val="10000"/>
                  </a:schemeClr>
                </a:solidFill>
                <a:latin typeface="Gill Sans MT" panose="020B0502020104020203" pitchFamily="34" charset="77"/>
              </a:rPr>
              <a:t>Frontend</a:t>
            </a:r>
          </a:p>
          <a:p>
            <a:pPr algn="ctr"/>
            <a:r>
              <a:rPr lang="en-US" sz="1600" dirty="0">
                <a:solidFill>
                  <a:schemeClr val="bg2">
                    <a:lumMod val="10000"/>
                  </a:schemeClr>
                </a:solidFill>
                <a:latin typeface="Gill Sans MT" panose="020B0502020104020203" pitchFamily="34" charset="77"/>
              </a:rPr>
              <a:t>Server</a:t>
            </a:r>
          </a:p>
        </p:txBody>
      </p:sp>
      <p:cxnSp>
        <p:nvCxnSpPr>
          <p:cNvPr id="187" name="Straight Arrow Connector 186">
            <a:extLst>
              <a:ext uri="{FF2B5EF4-FFF2-40B4-BE49-F238E27FC236}">
                <a16:creationId xmlns:a16="http://schemas.microsoft.com/office/drawing/2014/main" id="{D1CFAAA6-AF24-586E-85C1-2B3D9444AF48}"/>
              </a:ext>
            </a:extLst>
          </p:cNvPr>
          <p:cNvCxnSpPr>
            <a:cxnSpLocks/>
            <a:stCxn id="186" idx="2"/>
            <a:endCxn id="49" idx="1"/>
          </p:cNvCxnSpPr>
          <p:nvPr/>
        </p:nvCxnSpPr>
        <p:spPr bwMode="gray">
          <a:xfrm>
            <a:off x="4516373" y="3151035"/>
            <a:ext cx="195560" cy="1161955"/>
          </a:xfrm>
          <a:prstGeom prst="straightConnector1">
            <a:avLst/>
          </a:prstGeom>
          <a:ln w="25400">
            <a:solidFill>
              <a:schemeClr val="bg2">
                <a:lumMod val="10000"/>
              </a:schemeClr>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193" name="TextBox 192">
            <a:extLst>
              <a:ext uri="{FF2B5EF4-FFF2-40B4-BE49-F238E27FC236}">
                <a16:creationId xmlns:a16="http://schemas.microsoft.com/office/drawing/2014/main" id="{57C22EF1-CEA7-4206-1A76-71081CA2235F}"/>
              </a:ext>
            </a:extLst>
          </p:cNvPr>
          <p:cNvSpPr txBox="1"/>
          <p:nvPr/>
        </p:nvSpPr>
        <p:spPr>
          <a:xfrm>
            <a:off x="8025669" y="2484504"/>
            <a:ext cx="1215101" cy="817245"/>
          </a:xfrm>
          <a:prstGeom prst="roundRect">
            <a:avLst/>
          </a:prstGeom>
          <a:solidFill>
            <a:srgbClr val="FFC000"/>
          </a:solidFill>
          <a:ln w="38100">
            <a:noFill/>
          </a:ln>
        </p:spPr>
        <p:txBody>
          <a:bodyPr wrap="square" lIns="0" tIns="0" rIns="0" bIns="0" rtlCol="0">
            <a:spAutoFit/>
          </a:bodyPr>
          <a:lstStyle/>
          <a:p>
            <a:pPr algn="ctr">
              <a:spcAft>
                <a:spcPts val="600"/>
              </a:spcAft>
            </a:pPr>
            <a:r>
              <a:rPr lang="en-US" sz="1600" dirty="0">
                <a:latin typeface="Gill Sans MT" panose="020B0502020104020203" pitchFamily="34" charset="77"/>
              </a:rPr>
              <a:t>Backend Servers (high cpu)</a:t>
            </a:r>
          </a:p>
        </p:txBody>
      </p:sp>
      <p:cxnSp>
        <p:nvCxnSpPr>
          <p:cNvPr id="194" name="Straight Arrow Connector 193">
            <a:extLst>
              <a:ext uri="{FF2B5EF4-FFF2-40B4-BE49-F238E27FC236}">
                <a16:creationId xmlns:a16="http://schemas.microsoft.com/office/drawing/2014/main" id="{CD306CE5-1658-BBA9-560B-37879D6C6FBF}"/>
              </a:ext>
            </a:extLst>
          </p:cNvPr>
          <p:cNvCxnSpPr>
            <a:cxnSpLocks/>
            <a:stCxn id="193" idx="2"/>
            <a:endCxn id="65" idx="0"/>
          </p:cNvCxnSpPr>
          <p:nvPr/>
        </p:nvCxnSpPr>
        <p:spPr bwMode="gray">
          <a:xfrm flipH="1">
            <a:off x="7823346" y="3301749"/>
            <a:ext cx="809874" cy="952261"/>
          </a:xfrm>
          <a:prstGeom prst="straightConnector1">
            <a:avLst/>
          </a:prstGeom>
          <a:ln w="25400">
            <a:solidFill>
              <a:schemeClr val="bg2">
                <a:lumMod val="10000"/>
              </a:schemeClr>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96" name="Straight Arrow Connector 195">
            <a:extLst>
              <a:ext uri="{FF2B5EF4-FFF2-40B4-BE49-F238E27FC236}">
                <a16:creationId xmlns:a16="http://schemas.microsoft.com/office/drawing/2014/main" id="{8A6B9409-FAF5-E7E0-7FED-96D08454E14D}"/>
              </a:ext>
            </a:extLst>
          </p:cNvPr>
          <p:cNvCxnSpPr>
            <a:cxnSpLocks/>
            <a:stCxn id="193" idx="2"/>
            <a:endCxn id="82" idx="0"/>
          </p:cNvCxnSpPr>
          <p:nvPr/>
        </p:nvCxnSpPr>
        <p:spPr bwMode="gray">
          <a:xfrm>
            <a:off x="8633220" y="3301749"/>
            <a:ext cx="576614" cy="952261"/>
          </a:xfrm>
          <a:prstGeom prst="straightConnector1">
            <a:avLst/>
          </a:prstGeom>
          <a:ln w="25400">
            <a:solidFill>
              <a:schemeClr val="bg2">
                <a:lumMod val="10000"/>
              </a:schemeClr>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203" name="Freeform 202">
            <a:extLst>
              <a:ext uri="{FF2B5EF4-FFF2-40B4-BE49-F238E27FC236}">
                <a16:creationId xmlns:a16="http://schemas.microsoft.com/office/drawing/2014/main" id="{E663529A-7A26-2EE8-4233-EE730F61BA1F}"/>
              </a:ext>
            </a:extLst>
          </p:cNvPr>
          <p:cNvSpPr/>
          <p:nvPr/>
        </p:nvSpPr>
        <p:spPr>
          <a:xfrm>
            <a:off x="2836844" y="3381097"/>
            <a:ext cx="2732667" cy="2263515"/>
          </a:xfrm>
          <a:custGeom>
            <a:avLst/>
            <a:gdLst>
              <a:gd name="connsiteX0" fmla="*/ 122698 w 4103683"/>
              <a:gd name="connsiteY0" fmla="*/ 1449659 h 3100039"/>
              <a:gd name="connsiteX1" fmla="*/ 122698 w 4103683"/>
              <a:gd name="connsiteY1" fmla="*/ 1449659 h 3100039"/>
              <a:gd name="connsiteX2" fmla="*/ 89244 w 4103683"/>
              <a:gd name="connsiteY2" fmla="*/ 1572322 h 3100039"/>
              <a:gd name="connsiteX3" fmla="*/ 66942 w 4103683"/>
              <a:gd name="connsiteY3" fmla="*/ 1639230 h 3100039"/>
              <a:gd name="connsiteX4" fmla="*/ 55791 w 4103683"/>
              <a:gd name="connsiteY4" fmla="*/ 1672683 h 3100039"/>
              <a:gd name="connsiteX5" fmla="*/ 44639 w 4103683"/>
              <a:gd name="connsiteY5" fmla="*/ 1761893 h 3100039"/>
              <a:gd name="connsiteX6" fmla="*/ 22337 w 4103683"/>
              <a:gd name="connsiteY6" fmla="*/ 1862254 h 3100039"/>
              <a:gd name="connsiteX7" fmla="*/ 11186 w 4103683"/>
              <a:gd name="connsiteY7" fmla="*/ 1929161 h 3100039"/>
              <a:gd name="connsiteX8" fmla="*/ 35 w 4103683"/>
              <a:gd name="connsiteY8" fmla="*/ 2062976 h 3100039"/>
              <a:gd name="connsiteX9" fmla="*/ 22337 w 4103683"/>
              <a:gd name="connsiteY9" fmla="*/ 2709747 h 3100039"/>
              <a:gd name="connsiteX10" fmla="*/ 66942 w 4103683"/>
              <a:gd name="connsiteY10" fmla="*/ 2854713 h 3100039"/>
              <a:gd name="connsiteX11" fmla="*/ 78093 w 4103683"/>
              <a:gd name="connsiteY11" fmla="*/ 2888166 h 3100039"/>
              <a:gd name="connsiteX12" fmla="*/ 122698 w 4103683"/>
              <a:gd name="connsiteY12" fmla="*/ 2955074 h 3100039"/>
              <a:gd name="connsiteX13" fmla="*/ 256513 w 4103683"/>
              <a:gd name="connsiteY13" fmla="*/ 2988527 h 3100039"/>
              <a:gd name="connsiteX14" fmla="*/ 468386 w 4103683"/>
              <a:gd name="connsiteY14" fmla="*/ 2966225 h 3100039"/>
              <a:gd name="connsiteX15" fmla="*/ 591049 w 4103683"/>
              <a:gd name="connsiteY15" fmla="*/ 2865864 h 3100039"/>
              <a:gd name="connsiteX16" fmla="*/ 613352 w 4103683"/>
              <a:gd name="connsiteY16" fmla="*/ 2843561 h 3100039"/>
              <a:gd name="connsiteX17" fmla="*/ 669108 w 4103683"/>
              <a:gd name="connsiteY17" fmla="*/ 2776654 h 3100039"/>
              <a:gd name="connsiteX18" fmla="*/ 702561 w 4103683"/>
              <a:gd name="connsiteY18" fmla="*/ 2709747 h 3100039"/>
              <a:gd name="connsiteX19" fmla="*/ 713713 w 4103683"/>
              <a:gd name="connsiteY19" fmla="*/ 2676293 h 3100039"/>
              <a:gd name="connsiteX20" fmla="*/ 791771 w 4103683"/>
              <a:gd name="connsiteY20" fmla="*/ 2531327 h 3100039"/>
              <a:gd name="connsiteX21" fmla="*/ 825225 w 4103683"/>
              <a:gd name="connsiteY21" fmla="*/ 2453269 h 3100039"/>
              <a:gd name="connsiteX22" fmla="*/ 858678 w 4103683"/>
              <a:gd name="connsiteY22" fmla="*/ 2397513 h 3100039"/>
              <a:gd name="connsiteX23" fmla="*/ 869830 w 4103683"/>
              <a:gd name="connsiteY23" fmla="*/ 2364059 h 3100039"/>
              <a:gd name="connsiteX24" fmla="*/ 914435 w 4103683"/>
              <a:gd name="connsiteY24" fmla="*/ 2286000 h 3100039"/>
              <a:gd name="connsiteX25" fmla="*/ 925586 w 4103683"/>
              <a:gd name="connsiteY25" fmla="*/ 2252547 h 3100039"/>
              <a:gd name="connsiteX26" fmla="*/ 959039 w 4103683"/>
              <a:gd name="connsiteY26" fmla="*/ 2207942 h 3100039"/>
              <a:gd name="connsiteX27" fmla="*/ 1025947 w 4103683"/>
              <a:gd name="connsiteY27" fmla="*/ 2062976 h 3100039"/>
              <a:gd name="connsiteX28" fmla="*/ 1059400 w 4103683"/>
              <a:gd name="connsiteY28" fmla="*/ 2007220 h 3100039"/>
              <a:gd name="connsiteX29" fmla="*/ 1115156 w 4103683"/>
              <a:gd name="connsiteY29" fmla="*/ 1884556 h 3100039"/>
              <a:gd name="connsiteX30" fmla="*/ 1148610 w 4103683"/>
              <a:gd name="connsiteY30" fmla="*/ 1828800 h 3100039"/>
              <a:gd name="connsiteX31" fmla="*/ 1215517 w 4103683"/>
              <a:gd name="connsiteY31" fmla="*/ 1672683 h 3100039"/>
              <a:gd name="connsiteX32" fmla="*/ 1382786 w 4103683"/>
              <a:gd name="connsiteY32" fmla="*/ 1371600 h 3100039"/>
              <a:gd name="connsiteX33" fmla="*/ 1616961 w 4103683"/>
              <a:gd name="connsiteY33" fmla="*/ 981308 h 3100039"/>
              <a:gd name="connsiteX34" fmla="*/ 2029556 w 4103683"/>
              <a:gd name="connsiteY34" fmla="*/ 546410 h 3100039"/>
              <a:gd name="connsiteX35" fmla="*/ 2129917 w 4103683"/>
              <a:gd name="connsiteY35" fmla="*/ 457200 h 3100039"/>
              <a:gd name="connsiteX36" fmla="*/ 2364093 w 4103683"/>
              <a:gd name="connsiteY36" fmla="*/ 278781 h 3100039"/>
              <a:gd name="connsiteX37" fmla="*/ 2542513 w 4103683"/>
              <a:gd name="connsiteY37" fmla="*/ 200722 h 3100039"/>
              <a:gd name="connsiteX38" fmla="*/ 2609420 w 4103683"/>
              <a:gd name="connsiteY38" fmla="*/ 189571 h 3100039"/>
              <a:gd name="connsiteX39" fmla="*/ 2676327 w 4103683"/>
              <a:gd name="connsiteY39" fmla="*/ 167269 h 3100039"/>
              <a:gd name="connsiteX40" fmla="*/ 2743235 w 4103683"/>
              <a:gd name="connsiteY40" fmla="*/ 156117 h 3100039"/>
              <a:gd name="connsiteX41" fmla="*/ 2798991 w 4103683"/>
              <a:gd name="connsiteY41" fmla="*/ 144966 h 3100039"/>
              <a:gd name="connsiteX42" fmla="*/ 3055469 w 4103683"/>
              <a:gd name="connsiteY42" fmla="*/ 122664 h 3100039"/>
              <a:gd name="connsiteX43" fmla="*/ 3144678 w 4103683"/>
              <a:gd name="connsiteY43" fmla="*/ 100361 h 3100039"/>
              <a:gd name="connsiteX44" fmla="*/ 3233888 w 4103683"/>
              <a:gd name="connsiteY44" fmla="*/ 78059 h 3100039"/>
              <a:gd name="connsiteX45" fmla="*/ 3289644 w 4103683"/>
              <a:gd name="connsiteY45" fmla="*/ 66908 h 3100039"/>
              <a:gd name="connsiteX46" fmla="*/ 3356552 w 4103683"/>
              <a:gd name="connsiteY46" fmla="*/ 44605 h 3100039"/>
              <a:gd name="connsiteX47" fmla="*/ 3423459 w 4103683"/>
              <a:gd name="connsiteY47" fmla="*/ 33454 h 3100039"/>
              <a:gd name="connsiteX48" fmla="*/ 3479215 w 4103683"/>
              <a:gd name="connsiteY48" fmla="*/ 22303 h 3100039"/>
              <a:gd name="connsiteX49" fmla="*/ 3523820 w 4103683"/>
              <a:gd name="connsiteY49" fmla="*/ 11152 h 3100039"/>
              <a:gd name="connsiteX50" fmla="*/ 3624181 w 4103683"/>
              <a:gd name="connsiteY50" fmla="*/ 0 h 3100039"/>
              <a:gd name="connsiteX51" fmla="*/ 3914113 w 4103683"/>
              <a:gd name="connsiteY51" fmla="*/ 11152 h 3100039"/>
              <a:gd name="connsiteX52" fmla="*/ 3981020 w 4103683"/>
              <a:gd name="connsiteY52" fmla="*/ 33454 h 3100039"/>
              <a:gd name="connsiteX53" fmla="*/ 4047927 w 4103683"/>
              <a:gd name="connsiteY53" fmla="*/ 78059 h 3100039"/>
              <a:gd name="connsiteX54" fmla="*/ 4070230 w 4103683"/>
              <a:gd name="connsiteY54" fmla="*/ 100361 h 3100039"/>
              <a:gd name="connsiteX55" fmla="*/ 4103683 w 4103683"/>
              <a:gd name="connsiteY55" fmla="*/ 167269 h 3100039"/>
              <a:gd name="connsiteX56" fmla="*/ 4092532 w 4103683"/>
              <a:gd name="connsiteY56" fmla="*/ 223025 h 3100039"/>
              <a:gd name="connsiteX57" fmla="*/ 4003322 w 4103683"/>
              <a:gd name="connsiteY57" fmla="*/ 278781 h 3100039"/>
              <a:gd name="connsiteX58" fmla="*/ 3958717 w 4103683"/>
              <a:gd name="connsiteY58" fmla="*/ 312234 h 3100039"/>
              <a:gd name="connsiteX59" fmla="*/ 3891810 w 4103683"/>
              <a:gd name="connsiteY59" fmla="*/ 334537 h 3100039"/>
              <a:gd name="connsiteX60" fmla="*/ 3769147 w 4103683"/>
              <a:gd name="connsiteY60" fmla="*/ 401444 h 3100039"/>
              <a:gd name="connsiteX61" fmla="*/ 3713391 w 4103683"/>
              <a:gd name="connsiteY61" fmla="*/ 434898 h 3100039"/>
              <a:gd name="connsiteX62" fmla="*/ 3635332 w 4103683"/>
              <a:gd name="connsiteY62" fmla="*/ 524108 h 3100039"/>
              <a:gd name="connsiteX63" fmla="*/ 3568425 w 4103683"/>
              <a:gd name="connsiteY63" fmla="*/ 613317 h 3100039"/>
              <a:gd name="connsiteX64" fmla="*/ 3557274 w 4103683"/>
              <a:gd name="connsiteY64" fmla="*/ 646771 h 3100039"/>
              <a:gd name="connsiteX65" fmla="*/ 3512669 w 4103683"/>
              <a:gd name="connsiteY65" fmla="*/ 735981 h 3100039"/>
              <a:gd name="connsiteX66" fmla="*/ 3490366 w 4103683"/>
              <a:gd name="connsiteY66" fmla="*/ 825191 h 3100039"/>
              <a:gd name="connsiteX67" fmla="*/ 3479215 w 4103683"/>
              <a:gd name="connsiteY67" fmla="*/ 936703 h 3100039"/>
              <a:gd name="connsiteX68" fmla="*/ 3468064 w 4103683"/>
              <a:gd name="connsiteY68" fmla="*/ 992459 h 3100039"/>
              <a:gd name="connsiteX69" fmla="*/ 3456913 w 4103683"/>
              <a:gd name="connsiteY69" fmla="*/ 1126274 h 3100039"/>
              <a:gd name="connsiteX70" fmla="*/ 3434610 w 4103683"/>
              <a:gd name="connsiteY70" fmla="*/ 1405054 h 3100039"/>
              <a:gd name="connsiteX71" fmla="*/ 3401156 w 4103683"/>
              <a:gd name="connsiteY71" fmla="*/ 2129883 h 3100039"/>
              <a:gd name="connsiteX72" fmla="*/ 3390005 w 4103683"/>
              <a:gd name="connsiteY72" fmla="*/ 2219093 h 3100039"/>
              <a:gd name="connsiteX73" fmla="*/ 3378854 w 4103683"/>
              <a:gd name="connsiteY73" fmla="*/ 2375210 h 3100039"/>
              <a:gd name="connsiteX74" fmla="*/ 3278493 w 4103683"/>
              <a:gd name="connsiteY74" fmla="*/ 2709747 h 3100039"/>
              <a:gd name="connsiteX75" fmla="*/ 3245039 w 4103683"/>
              <a:gd name="connsiteY75" fmla="*/ 2821259 h 3100039"/>
              <a:gd name="connsiteX76" fmla="*/ 3211586 w 4103683"/>
              <a:gd name="connsiteY76" fmla="*/ 2910469 h 3100039"/>
              <a:gd name="connsiteX77" fmla="*/ 3189283 w 4103683"/>
              <a:gd name="connsiteY77" fmla="*/ 2988527 h 3100039"/>
              <a:gd name="connsiteX78" fmla="*/ 3155830 w 4103683"/>
              <a:gd name="connsiteY78" fmla="*/ 3033132 h 3100039"/>
              <a:gd name="connsiteX79" fmla="*/ 3088922 w 4103683"/>
              <a:gd name="connsiteY79" fmla="*/ 3088888 h 3100039"/>
              <a:gd name="connsiteX80" fmla="*/ 3055469 w 4103683"/>
              <a:gd name="connsiteY80" fmla="*/ 3100039 h 3100039"/>
              <a:gd name="connsiteX81" fmla="*/ 2832444 w 4103683"/>
              <a:gd name="connsiteY81" fmla="*/ 3088888 h 3100039"/>
              <a:gd name="connsiteX82" fmla="*/ 2765537 w 4103683"/>
              <a:gd name="connsiteY82" fmla="*/ 3066586 h 3100039"/>
              <a:gd name="connsiteX83" fmla="*/ 2720932 w 4103683"/>
              <a:gd name="connsiteY83" fmla="*/ 3021981 h 3100039"/>
              <a:gd name="connsiteX84" fmla="*/ 2654025 w 4103683"/>
              <a:gd name="connsiteY84" fmla="*/ 2932771 h 3100039"/>
              <a:gd name="connsiteX85" fmla="*/ 2642874 w 4103683"/>
              <a:gd name="connsiteY85" fmla="*/ 2899317 h 3100039"/>
              <a:gd name="connsiteX86" fmla="*/ 2620571 w 4103683"/>
              <a:gd name="connsiteY86" fmla="*/ 2776654 h 3100039"/>
              <a:gd name="connsiteX87" fmla="*/ 2620571 w 4103683"/>
              <a:gd name="connsiteY87" fmla="*/ 2252547 h 3100039"/>
              <a:gd name="connsiteX88" fmla="*/ 2631722 w 4103683"/>
              <a:gd name="connsiteY88" fmla="*/ 2219093 h 3100039"/>
              <a:gd name="connsiteX89" fmla="*/ 2654025 w 4103683"/>
              <a:gd name="connsiteY89" fmla="*/ 2107581 h 3100039"/>
              <a:gd name="connsiteX90" fmla="*/ 2676327 w 4103683"/>
              <a:gd name="connsiteY90" fmla="*/ 2040674 h 3100039"/>
              <a:gd name="connsiteX91" fmla="*/ 2687478 w 4103683"/>
              <a:gd name="connsiteY91" fmla="*/ 1996069 h 3100039"/>
              <a:gd name="connsiteX92" fmla="*/ 2698630 w 4103683"/>
              <a:gd name="connsiteY92" fmla="*/ 1940313 h 3100039"/>
              <a:gd name="connsiteX93" fmla="*/ 2720932 w 4103683"/>
              <a:gd name="connsiteY93" fmla="*/ 1884556 h 3100039"/>
              <a:gd name="connsiteX94" fmla="*/ 2732083 w 4103683"/>
              <a:gd name="connsiteY94" fmla="*/ 1828800 h 3100039"/>
              <a:gd name="connsiteX95" fmla="*/ 2776688 w 4103683"/>
              <a:gd name="connsiteY95" fmla="*/ 1728439 h 3100039"/>
              <a:gd name="connsiteX96" fmla="*/ 2798991 w 4103683"/>
              <a:gd name="connsiteY96" fmla="*/ 1661532 h 3100039"/>
              <a:gd name="connsiteX97" fmla="*/ 2821293 w 4103683"/>
              <a:gd name="connsiteY97" fmla="*/ 1628078 h 3100039"/>
              <a:gd name="connsiteX98" fmla="*/ 2832444 w 4103683"/>
              <a:gd name="connsiteY98" fmla="*/ 1594625 h 3100039"/>
              <a:gd name="connsiteX99" fmla="*/ 2854747 w 4103683"/>
              <a:gd name="connsiteY99" fmla="*/ 1505415 h 3100039"/>
              <a:gd name="connsiteX100" fmla="*/ 2877049 w 4103683"/>
              <a:gd name="connsiteY100" fmla="*/ 1438508 h 3100039"/>
              <a:gd name="connsiteX101" fmla="*/ 2888200 w 4103683"/>
              <a:gd name="connsiteY101" fmla="*/ 1405054 h 3100039"/>
              <a:gd name="connsiteX102" fmla="*/ 2899352 w 4103683"/>
              <a:gd name="connsiteY102" fmla="*/ 1382752 h 310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4103683" h="3100039">
                <a:moveTo>
                  <a:pt x="122698" y="1449659"/>
                </a:moveTo>
                <a:lnTo>
                  <a:pt x="122698" y="1449659"/>
                </a:lnTo>
                <a:cubicBezTo>
                  <a:pt x="111547" y="1490547"/>
                  <a:pt x="101202" y="1531663"/>
                  <a:pt x="89244" y="1572322"/>
                </a:cubicBezTo>
                <a:cubicBezTo>
                  <a:pt x="82611" y="1594876"/>
                  <a:pt x="74376" y="1616927"/>
                  <a:pt x="66942" y="1639230"/>
                </a:cubicBezTo>
                <a:lnTo>
                  <a:pt x="55791" y="1672683"/>
                </a:lnTo>
                <a:cubicBezTo>
                  <a:pt x="52074" y="1702420"/>
                  <a:pt x="49196" y="1732273"/>
                  <a:pt x="44639" y="1761893"/>
                </a:cubicBezTo>
                <a:cubicBezTo>
                  <a:pt x="31653" y="1846297"/>
                  <a:pt x="37138" y="1788249"/>
                  <a:pt x="22337" y="1862254"/>
                </a:cubicBezTo>
                <a:cubicBezTo>
                  <a:pt x="17903" y="1884425"/>
                  <a:pt x="14903" y="1906859"/>
                  <a:pt x="11186" y="1929161"/>
                </a:cubicBezTo>
                <a:cubicBezTo>
                  <a:pt x="7469" y="1973766"/>
                  <a:pt x="-604" y="2018221"/>
                  <a:pt x="35" y="2062976"/>
                </a:cubicBezTo>
                <a:cubicBezTo>
                  <a:pt x="3116" y="2278672"/>
                  <a:pt x="9287" y="2494424"/>
                  <a:pt x="22337" y="2709747"/>
                </a:cubicBezTo>
                <a:cubicBezTo>
                  <a:pt x="25576" y="2763193"/>
                  <a:pt x="48875" y="2806535"/>
                  <a:pt x="66942" y="2854713"/>
                </a:cubicBezTo>
                <a:cubicBezTo>
                  <a:pt x="71069" y="2865719"/>
                  <a:pt x="73463" y="2877362"/>
                  <a:pt x="78093" y="2888166"/>
                </a:cubicBezTo>
                <a:cubicBezTo>
                  <a:pt x="88927" y="2913445"/>
                  <a:pt x="98868" y="2939187"/>
                  <a:pt x="122698" y="2955074"/>
                </a:cubicBezTo>
                <a:cubicBezTo>
                  <a:pt x="172134" y="2988031"/>
                  <a:pt x="190421" y="2980266"/>
                  <a:pt x="256513" y="2988527"/>
                </a:cubicBezTo>
                <a:cubicBezTo>
                  <a:pt x="293000" y="2986095"/>
                  <a:pt x="409632" y="2988258"/>
                  <a:pt x="468386" y="2966225"/>
                </a:cubicBezTo>
                <a:cubicBezTo>
                  <a:pt x="530398" y="2942970"/>
                  <a:pt x="535557" y="2921356"/>
                  <a:pt x="591049" y="2865864"/>
                </a:cubicBezTo>
                <a:cubicBezTo>
                  <a:pt x="598483" y="2858430"/>
                  <a:pt x="607044" y="2851972"/>
                  <a:pt x="613352" y="2843561"/>
                </a:cubicBezTo>
                <a:cubicBezTo>
                  <a:pt x="653113" y="2790545"/>
                  <a:pt x="633663" y="2812097"/>
                  <a:pt x="669108" y="2776654"/>
                </a:cubicBezTo>
                <a:cubicBezTo>
                  <a:pt x="697134" y="2692572"/>
                  <a:pt x="659330" y="2796207"/>
                  <a:pt x="702561" y="2709747"/>
                </a:cubicBezTo>
                <a:cubicBezTo>
                  <a:pt x="707818" y="2699233"/>
                  <a:pt x="708456" y="2686807"/>
                  <a:pt x="713713" y="2676293"/>
                </a:cubicBezTo>
                <a:cubicBezTo>
                  <a:pt x="745725" y="2612270"/>
                  <a:pt x="765922" y="2608873"/>
                  <a:pt x="791771" y="2531327"/>
                </a:cubicBezTo>
                <a:cubicBezTo>
                  <a:pt x="804932" y="2491845"/>
                  <a:pt x="802257" y="2494611"/>
                  <a:pt x="825225" y="2453269"/>
                </a:cubicBezTo>
                <a:cubicBezTo>
                  <a:pt x="835751" y="2434323"/>
                  <a:pt x="848985" y="2416899"/>
                  <a:pt x="858678" y="2397513"/>
                </a:cubicBezTo>
                <a:cubicBezTo>
                  <a:pt x="863935" y="2386999"/>
                  <a:pt x="864573" y="2374573"/>
                  <a:pt x="869830" y="2364059"/>
                </a:cubicBezTo>
                <a:cubicBezTo>
                  <a:pt x="925822" y="2252075"/>
                  <a:pt x="855788" y="2422841"/>
                  <a:pt x="914435" y="2286000"/>
                </a:cubicBezTo>
                <a:cubicBezTo>
                  <a:pt x="919065" y="2275196"/>
                  <a:pt x="919754" y="2262753"/>
                  <a:pt x="925586" y="2252547"/>
                </a:cubicBezTo>
                <a:cubicBezTo>
                  <a:pt x="934807" y="2236410"/>
                  <a:pt x="949674" y="2223996"/>
                  <a:pt x="959039" y="2207942"/>
                </a:cubicBezTo>
                <a:cubicBezTo>
                  <a:pt x="1059747" y="2035298"/>
                  <a:pt x="962908" y="2189055"/>
                  <a:pt x="1025947" y="2062976"/>
                </a:cubicBezTo>
                <a:cubicBezTo>
                  <a:pt x="1035640" y="2043590"/>
                  <a:pt x="1049707" y="2026606"/>
                  <a:pt x="1059400" y="2007220"/>
                </a:cubicBezTo>
                <a:cubicBezTo>
                  <a:pt x="1151599" y="1822822"/>
                  <a:pt x="997219" y="2100776"/>
                  <a:pt x="1115156" y="1884556"/>
                </a:cubicBezTo>
                <a:cubicBezTo>
                  <a:pt x="1125535" y="1865528"/>
                  <a:pt x="1139332" y="1848388"/>
                  <a:pt x="1148610" y="1828800"/>
                </a:cubicBezTo>
                <a:cubicBezTo>
                  <a:pt x="1172847" y="1777633"/>
                  <a:pt x="1187760" y="1722029"/>
                  <a:pt x="1215517" y="1672683"/>
                </a:cubicBezTo>
                <a:cubicBezTo>
                  <a:pt x="1311332" y="1502346"/>
                  <a:pt x="1301891" y="1520944"/>
                  <a:pt x="1382786" y="1371600"/>
                </a:cubicBezTo>
                <a:cubicBezTo>
                  <a:pt x="1451212" y="1245275"/>
                  <a:pt x="1529552" y="1089284"/>
                  <a:pt x="1616961" y="981308"/>
                </a:cubicBezTo>
                <a:cubicBezTo>
                  <a:pt x="1866419" y="673154"/>
                  <a:pt x="1734913" y="810573"/>
                  <a:pt x="2029556" y="546410"/>
                </a:cubicBezTo>
                <a:lnTo>
                  <a:pt x="2129917" y="457200"/>
                </a:lnTo>
                <a:cubicBezTo>
                  <a:pt x="2200786" y="394669"/>
                  <a:pt x="2279710" y="320973"/>
                  <a:pt x="2364093" y="278781"/>
                </a:cubicBezTo>
                <a:cubicBezTo>
                  <a:pt x="2408098" y="256778"/>
                  <a:pt x="2502111" y="207456"/>
                  <a:pt x="2542513" y="200722"/>
                </a:cubicBezTo>
                <a:cubicBezTo>
                  <a:pt x="2564815" y="197005"/>
                  <a:pt x="2587485" y="195055"/>
                  <a:pt x="2609420" y="189571"/>
                </a:cubicBezTo>
                <a:cubicBezTo>
                  <a:pt x="2632227" y="183869"/>
                  <a:pt x="2653520" y="172971"/>
                  <a:pt x="2676327" y="167269"/>
                </a:cubicBezTo>
                <a:cubicBezTo>
                  <a:pt x="2698262" y="161785"/>
                  <a:pt x="2720989" y="160162"/>
                  <a:pt x="2743235" y="156117"/>
                </a:cubicBezTo>
                <a:cubicBezTo>
                  <a:pt x="2761883" y="152726"/>
                  <a:pt x="2780132" y="146852"/>
                  <a:pt x="2798991" y="144966"/>
                </a:cubicBezTo>
                <a:cubicBezTo>
                  <a:pt x="2973716" y="127494"/>
                  <a:pt x="2922848" y="143067"/>
                  <a:pt x="3055469" y="122664"/>
                </a:cubicBezTo>
                <a:cubicBezTo>
                  <a:pt x="3138928" y="109824"/>
                  <a:pt x="3083212" y="117125"/>
                  <a:pt x="3144678" y="100361"/>
                </a:cubicBezTo>
                <a:cubicBezTo>
                  <a:pt x="3174250" y="92296"/>
                  <a:pt x="3203831" y="84070"/>
                  <a:pt x="3233888" y="78059"/>
                </a:cubicBezTo>
                <a:cubicBezTo>
                  <a:pt x="3252473" y="74342"/>
                  <a:pt x="3271358" y="71895"/>
                  <a:pt x="3289644" y="66908"/>
                </a:cubicBezTo>
                <a:cubicBezTo>
                  <a:pt x="3312325" y="60722"/>
                  <a:pt x="3333745" y="50307"/>
                  <a:pt x="3356552" y="44605"/>
                </a:cubicBezTo>
                <a:cubicBezTo>
                  <a:pt x="3378487" y="39121"/>
                  <a:pt x="3401214" y="37499"/>
                  <a:pt x="3423459" y="33454"/>
                </a:cubicBezTo>
                <a:cubicBezTo>
                  <a:pt x="3442107" y="30064"/>
                  <a:pt x="3460713" y="26414"/>
                  <a:pt x="3479215" y="22303"/>
                </a:cubicBezTo>
                <a:cubicBezTo>
                  <a:pt x="3494176" y="18978"/>
                  <a:pt x="3508672" y="13482"/>
                  <a:pt x="3523820" y="11152"/>
                </a:cubicBezTo>
                <a:cubicBezTo>
                  <a:pt x="3557088" y="6034"/>
                  <a:pt x="3590727" y="3717"/>
                  <a:pt x="3624181" y="0"/>
                </a:cubicBezTo>
                <a:cubicBezTo>
                  <a:pt x="3720825" y="3717"/>
                  <a:pt x="3817820" y="2124"/>
                  <a:pt x="3914113" y="11152"/>
                </a:cubicBezTo>
                <a:cubicBezTo>
                  <a:pt x="3937519" y="13346"/>
                  <a:pt x="3961460" y="20414"/>
                  <a:pt x="3981020" y="33454"/>
                </a:cubicBezTo>
                <a:cubicBezTo>
                  <a:pt x="4003322" y="48322"/>
                  <a:pt x="4028973" y="59106"/>
                  <a:pt x="4047927" y="78059"/>
                </a:cubicBezTo>
                <a:cubicBezTo>
                  <a:pt x="4055361" y="85493"/>
                  <a:pt x="4063662" y="92151"/>
                  <a:pt x="4070230" y="100361"/>
                </a:cubicBezTo>
                <a:cubicBezTo>
                  <a:pt x="4094934" y="131241"/>
                  <a:pt x="4091906" y="131936"/>
                  <a:pt x="4103683" y="167269"/>
                </a:cubicBezTo>
                <a:cubicBezTo>
                  <a:pt x="4099966" y="185854"/>
                  <a:pt x="4102577" y="206953"/>
                  <a:pt x="4092532" y="223025"/>
                </a:cubicBezTo>
                <a:cubicBezTo>
                  <a:pt x="4076334" y="248942"/>
                  <a:pt x="4027247" y="263828"/>
                  <a:pt x="4003322" y="278781"/>
                </a:cubicBezTo>
                <a:cubicBezTo>
                  <a:pt x="3987562" y="288631"/>
                  <a:pt x="3975340" y="303922"/>
                  <a:pt x="3958717" y="312234"/>
                </a:cubicBezTo>
                <a:cubicBezTo>
                  <a:pt x="3937690" y="322747"/>
                  <a:pt x="3911370" y="321497"/>
                  <a:pt x="3891810" y="334537"/>
                </a:cubicBezTo>
                <a:cubicBezTo>
                  <a:pt x="3808248" y="390245"/>
                  <a:pt x="3849790" y="369187"/>
                  <a:pt x="3769147" y="401444"/>
                </a:cubicBezTo>
                <a:cubicBezTo>
                  <a:pt x="3673791" y="496800"/>
                  <a:pt x="3829198" y="348042"/>
                  <a:pt x="3713391" y="434898"/>
                </a:cubicBezTo>
                <a:cubicBezTo>
                  <a:pt x="3655450" y="478354"/>
                  <a:pt x="3668496" y="479889"/>
                  <a:pt x="3635332" y="524108"/>
                </a:cubicBezTo>
                <a:cubicBezTo>
                  <a:pt x="3555869" y="630057"/>
                  <a:pt x="3618843" y="537690"/>
                  <a:pt x="3568425" y="613317"/>
                </a:cubicBezTo>
                <a:cubicBezTo>
                  <a:pt x="3564708" y="624468"/>
                  <a:pt x="3562531" y="636257"/>
                  <a:pt x="3557274" y="646771"/>
                </a:cubicBezTo>
                <a:cubicBezTo>
                  <a:pt x="3521462" y="718394"/>
                  <a:pt x="3543540" y="635649"/>
                  <a:pt x="3512669" y="735981"/>
                </a:cubicBezTo>
                <a:cubicBezTo>
                  <a:pt x="3503655" y="765277"/>
                  <a:pt x="3490366" y="825191"/>
                  <a:pt x="3490366" y="825191"/>
                </a:cubicBezTo>
                <a:cubicBezTo>
                  <a:pt x="3486649" y="862362"/>
                  <a:pt x="3484152" y="899675"/>
                  <a:pt x="3479215" y="936703"/>
                </a:cubicBezTo>
                <a:cubicBezTo>
                  <a:pt x="3476710" y="955490"/>
                  <a:pt x="3470278" y="973635"/>
                  <a:pt x="3468064" y="992459"/>
                </a:cubicBezTo>
                <a:cubicBezTo>
                  <a:pt x="3462834" y="1036912"/>
                  <a:pt x="3460346" y="1081646"/>
                  <a:pt x="3456913" y="1126274"/>
                </a:cubicBezTo>
                <a:cubicBezTo>
                  <a:pt x="3435800" y="1400737"/>
                  <a:pt x="3456021" y="1169529"/>
                  <a:pt x="3434610" y="1405054"/>
                </a:cubicBezTo>
                <a:cubicBezTo>
                  <a:pt x="3429291" y="1532705"/>
                  <a:pt x="3406988" y="2083226"/>
                  <a:pt x="3401156" y="2129883"/>
                </a:cubicBezTo>
                <a:cubicBezTo>
                  <a:pt x="3397439" y="2159620"/>
                  <a:pt x="3392718" y="2189248"/>
                  <a:pt x="3390005" y="2219093"/>
                </a:cubicBezTo>
                <a:cubicBezTo>
                  <a:pt x="3385282" y="2271050"/>
                  <a:pt x="3388187" y="2323880"/>
                  <a:pt x="3378854" y="2375210"/>
                </a:cubicBezTo>
                <a:cubicBezTo>
                  <a:pt x="3345794" y="2557043"/>
                  <a:pt x="3327938" y="2561414"/>
                  <a:pt x="3278493" y="2709747"/>
                </a:cubicBezTo>
                <a:cubicBezTo>
                  <a:pt x="3266221" y="2746563"/>
                  <a:pt x="3257311" y="2784443"/>
                  <a:pt x="3245039" y="2821259"/>
                </a:cubicBezTo>
                <a:cubicBezTo>
                  <a:pt x="3234996" y="2851388"/>
                  <a:pt x="3221629" y="2880340"/>
                  <a:pt x="3211586" y="2910469"/>
                </a:cubicBezTo>
                <a:cubicBezTo>
                  <a:pt x="3203029" y="2936141"/>
                  <a:pt x="3200481" y="2963892"/>
                  <a:pt x="3189283" y="2988527"/>
                </a:cubicBezTo>
                <a:cubicBezTo>
                  <a:pt x="3181592" y="3005446"/>
                  <a:pt x="3167925" y="3019021"/>
                  <a:pt x="3155830" y="3033132"/>
                </a:cubicBezTo>
                <a:cubicBezTo>
                  <a:pt x="3137333" y="3054713"/>
                  <a:pt x="3114734" y="3075982"/>
                  <a:pt x="3088922" y="3088888"/>
                </a:cubicBezTo>
                <a:cubicBezTo>
                  <a:pt x="3078409" y="3094145"/>
                  <a:pt x="3066620" y="3096322"/>
                  <a:pt x="3055469" y="3100039"/>
                </a:cubicBezTo>
                <a:cubicBezTo>
                  <a:pt x="2981127" y="3096322"/>
                  <a:pt x="2906388" y="3097420"/>
                  <a:pt x="2832444" y="3088888"/>
                </a:cubicBezTo>
                <a:cubicBezTo>
                  <a:pt x="2809090" y="3086193"/>
                  <a:pt x="2765537" y="3066586"/>
                  <a:pt x="2765537" y="3066586"/>
                </a:cubicBezTo>
                <a:lnTo>
                  <a:pt x="2720932" y="3021981"/>
                </a:lnTo>
                <a:cubicBezTo>
                  <a:pt x="2694515" y="2995564"/>
                  <a:pt x="2666632" y="2970592"/>
                  <a:pt x="2654025" y="2932771"/>
                </a:cubicBezTo>
                <a:cubicBezTo>
                  <a:pt x="2650308" y="2921620"/>
                  <a:pt x="2645725" y="2910721"/>
                  <a:pt x="2642874" y="2899317"/>
                </a:cubicBezTo>
                <a:cubicBezTo>
                  <a:pt x="2635078" y="2868134"/>
                  <a:pt x="2625544" y="2806495"/>
                  <a:pt x="2620571" y="2776654"/>
                </a:cubicBezTo>
                <a:cubicBezTo>
                  <a:pt x="2602095" y="2536462"/>
                  <a:pt x="2601807" y="2599685"/>
                  <a:pt x="2620571" y="2252547"/>
                </a:cubicBezTo>
                <a:cubicBezTo>
                  <a:pt x="2621205" y="2240810"/>
                  <a:pt x="2629079" y="2230546"/>
                  <a:pt x="2631722" y="2219093"/>
                </a:cubicBezTo>
                <a:cubicBezTo>
                  <a:pt x="2640246" y="2182157"/>
                  <a:pt x="2642038" y="2143543"/>
                  <a:pt x="2654025" y="2107581"/>
                </a:cubicBezTo>
                <a:cubicBezTo>
                  <a:pt x="2661459" y="2085279"/>
                  <a:pt x="2670625" y="2063481"/>
                  <a:pt x="2676327" y="2040674"/>
                </a:cubicBezTo>
                <a:cubicBezTo>
                  <a:pt x="2680044" y="2025806"/>
                  <a:pt x="2684153" y="2011030"/>
                  <a:pt x="2687478" y="1996069"/>
                </a:cubicBezTo>
                <a:cubicBezTo>
                  <a:pt x="2691590" y="1977567"/>
                  <a:pt x="2693184" y="1958467"/>
                  <a:pt x="2698630" y="1940313"/>
                </a:cubicBezTo>
                <a:cubicBezTo>
                  <a:pt x="2704382" y="1921140"/>
                  <a:pt x="2715180" y="1903729"/>
                  <a:pt x="2720932" y="1884556"/>
                </a:cubicBezTo>
                <a:cubicBezTo>
                  <a:pt x="2726378" y="1866402"/>
                  <a:pt x="2726637" y="1846954"/>
                  <a:pt x="2732083" y="1828800"/>
                </a:cubicBezTo>
                <a:cubicBezTo>
                  <a:pt x="2754660" y="1753544"/>
                  <a:pt x="2750334" y="1794324"/>
                  <a:pt x="2776688" y="1728439"/>
                </a:cubicBezTo>
                <a:cubicBezTo>
                  <a:pt x="2785419" y="1706612"/>
                  <a:pt x="2785951" y="1681093"/>
                  <a:pt x="2798991" y="1661532"/>
                </a:cubicBezTo>
                <a:cubicBezTo>
                  <a:pt x="2806425" y="1650381"/>
                  <a:pt x="2815299" y="1640065"/>
                  <a:pt x="2821293" y="1628078"/>
                </a:cubicBezTo>
                <a:cubicBezTo>
                  <a:pt x="2826550" y="1617565"/>
                  <a:pt x="2829351" y="1605965"/>
                  <a:pt x="2832444" y="1594625"/>
                </a:cubicBezTo>
                <a:cubicBezTo>
                  <a:pt x="2840509" y="1565053"/>
                  <a:pt x="2845054" y="1534494"/>
                  <a:pt x="2854747" y="1505415"/>
                </a:cubicBezTo>
                <a:lnTo>
                  <a:pt x="2877049" y="1438508"/>
                </a:lnTo>
                <a:cubicBezTo>
                  <a:pt x="2880766" y="1427357"/>
                  <a:pt x="2882943" y="1415567"/>
                  <a:pt x="2888200" y="1405054"/>
                </a:cubicBezTo>
                <a:lnTo>
                  <a:pt x="2899352" y="1382752"/>
                </a:lnTo>
              </a:path>
            </a:pathLst>
          </a:custGeom>
          <a:noFill/>
          <a:ln w="25400">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grpSp>
        <p:nvGrpSpPr>
          <p:cNvPr id="205" name="Group 204">
            <a:extLst>
              <a:ext uri="{FF2B5EF4-FFF2-40B4-BE49-F238E27FC236}">
                <a16:creationId xmlns:a16="http://schemas.microsoft.com/office/drawing/2014/main" id="{027CCBDB-49E1-D2A6-5F14-3DE256337722}"/>
              </a:ext>
            </a:extLst>
          </p:cNvPr>
          <p:cNvGrpSpPr/>
          <p:nvPr/>
        </p:nvGrpSpPr>
        <p:grpSpPr>
          <a:xfrm>
            <a:off x="5354413" y="2779917"/>
            <a:ext cx="1594066" cy="799855"/>
            <a:chOff x="4873451" y="1886389"/>
            <a:chExt cx="2393830" cy="1095457"/>
          </a:xfrm>
        </p:grpSpPr>
        <p:grpSp>
          <p:nvGrpSpPr>
            <p:cNvPr id="19" name="Group 18">
              <a:extLst>
                <a:ext uri="{FF2B5EF4-FFF2-40B4-BE49-F238E27FC236}">
                  <a16:creationId xmlns:a16="http://schemas.microsoft.com/office/drawing/2014/main" id="{3C9C46F5-B355-0B2B-F990-8F263579AB00}"/>
                </a:ext>
              </a:extLst>
            </p:cNvPr>
            <p:cNvGrpSpPr/>
            <p:nvPr/>
          </p:nvGrpSpPr>
          <p:grpSpPr>
            <a:xfrm>
              <a:off x="4873451" y="1886389"/>
              <a:ext cx="2393830" cy="1095457"/>
              <a:chOff x="4215161" y="3070603"/>
              <a:chExt cx="2460772" cy="1030442"/>
            </a:xfrm>
            <a:solidFill>
              <a:srgbClr val="000000"/>
            </a:solidFill>
          </p:grpSpPr>
          <p:sp>
            <p:nvSpPr>
              <p:cNvPr id="13" name="Cube 12">
                <a:extLst>
                  <a:ext uri="{FF2B5EF4-FFF2-40B4-BE49-F238E27FC236}">
                    <a16:creationId xmlns:a16="http://schemas.microsoft.com/office/drawing/2014/main" id="{0C662B1D-7C75-EF57-59B8-2642F8A0CFCD}"/>
                  </a:ext>
                </a:extLst>
              </p:cNvPr>
              <p:cNvSpPr/>
              <p:nvPr/>
            </p:nvSpPr>
            <p:spPr>
              <a:xfrm>
                <a:off x="4215161" y="3070603"/>
                <a:ext cx="2460772" cy="1030442"/>
              </a:xfrm>
              <a:prstGeom prst="cube">
                <a:avLst>
                  <a:gd name="adj" fmla="val 48438"/>
                </a:avLst>
              </a:prstGeom>
              <a:grpFill/>
              <a:ln w="25400">
                <a:noFill/>
                <a:miter lim="800000"/>
              </a:ln>
              <a:effectLst/>
              <a:scene3d>
                <a:camera prst="perspectiveRelaxed" fov="3300000">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sp>
            <p:nvSpPr>
              <p:cNvPr id="14" name="Rectangle 13">
                <a:extLst>
                  <a:ext uri="{FF2B5EF4-FFF2-40B4-BE49-F238E27FC236}">
                    <a16:creationId xmlns:a16="http://schemas.microsoft.com/office/drawing/2014/main" id="{D1B692C5-3EEB-1918-2E6A-121FFAFFDC50}"/>
                  </a:ext>
                </a:extLst>
              </p:cNvPr>
              <p:cNvSpPr/>
              <p:nvPr/>
            </p:nvSpPr>
            <p:spPr>
              <a:xfrm>
                <a:off x="4523749" y="3681016"/>
                <a:ext cx="471998" cy="152399"/>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sp>
            <p:nvSpPr>
              <p:cNvPr id="17" name="Rectangle 16">
                <a:extLst>
                  <a:ext uri="{FF2B5EF4-FFF2-40B4-BE49-F238E27FC236}">
                    <a16:creationId xmlns:a16="http://schemas.microsoft.com/office/drawing/2014/main" id="{7ACDFB9F-A581-61FC-A067-54F4078AD1C4}"/>
                  </a:ext>
                </a:extLst>
              </p:cNvPr>
              <p:cNvSpPr/>
              <p:nvPr/>
            </p:nvSpPr>
            <p:spPr>
              <a:xfrm>
                <a:off x="5367520" y="3657599"/>
                <a:ext cx="665287" cy="45719"/>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sp>
            <p:nvSpPr>
              <p:cNvPr id="18" name="Rectangle 17">
                <a:extLst>
                  <a:ext uri="{FF2B5EF4-FFF2-40B4-BE49-F238E27FC236}">
                    <a16:creationId xmlns:a16="http://schemas.microsoft.com/office/drawing/2014/main" id="{3B5B3C2D-5494-8058-C36A-207D32FDDF93}"/>
                  </a:ext>
                </a:extLst>
              </p:cNvPr>
              <p:cNvSpPr/>
              <p:nvPr/>
            </p:nvSpPr>
            <p:spPr>
              <a:xfrm>
                <a:off x="5363805" y="3809999"/>
                <a:ext cx="665287" cy="45719"/>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grpSp>
        <p:sp>
          <p:nvSpPr>
            <p:cNvPr id="204" name="TextBox 203">
              <a:extLst>
                <a:ext uri="{FF2B5EF4-FFF2-40B4-BE49-F238E27FC236}">
                  <a16:creationId xmlns:a16="http://schemas.microsoft.com/office/drawing/2014/main" id="{F265EF1D-12E7-7501-3B55-25400BA9572A}"/>
                </a:ext>
              </a:extLst>
            </p:cNvPr>
            <p:cNvSpPr txBox="1"/>
            <p:nvPr/>
          </p:nvSpPr>
          <p:spPr>
            <a:xfrm>
              <a:off x="5486871" y="2103855"/>
              <a:ext cx="1405354" cy="337217"/>
            </a:xfrm>
            <a:prstGeom prst="rect">
              <a:avLst/>
            </a:prstGeom>
          </p:spPr>
          <p:txBody>
            <a:bodyPr wrap="none" lIns="0" tIns="0" rIns="0" bIns="0" rtlCol="0">
              <a:spAutoFit/>
            </a:bodyPr>
            <a:lstStyle/>
            <a:p>
              <a:pPr>
                <a:spcAft>
                  <a:spcPts val="600"/>
                </a:spcAft>
              </a:pPr>
              <a:r>
                <a:rPr lang="en-US" sz="1600" dirty="0">
                  <a:solidFill>
                    <a:schemeClr val="bg1"/>
                  </a:solidFill>
                  <a:latin typeface="Gill Sans MT" panose="020B0502020104020203" pitchFamily="34" charset="77"/>
                </a:rPr>
                <a:t>ToR Switch</a:t>
              </a:r>
            </a:p>
          </p:txBody>
        </p:sp>
      </p:grpSp>
      <p:grpSp>
        <p:nvGrpSpPr>
          <p:cNvPr id="45" name="Group 44">
            <a:extLst>
              <a:ext uri="{FF2B5EF4-FFF2-40B4-BE49-F238E27FC236}">
                <a16:creationId xmlns:a16="http://schemas.microsoft.com/office/drawing/2014/main" id="{9FC1CE4D-7F0C-F2B7-5070-8CC9A33DC23E}"/>
              </a:ext>
            </a:extLst>
          </p:cNvPr>
          <p:cNvGrpSpPr/>
          <p:nvPr/>
        </p:nvGrpSpPr>
        <p:grpSpPr>
          <a:xfrm>
            <a:off x="2536686" y="4519827"/>
            <a:ext cx="757004" cy="1265926"/>
            <a:chOff x="4865614" y="3066585"/>
            <a:chExt cx="1546337" cy="2453269"/>
          </a:xfrm>
          <a:solidFill>
            <a:schemeClr val="tx1">
              <a:lumMod val="75000"/>
              <a:lumOff val="25000"/>
            </a:schemeClr>
          </a:solidFill>
        </p:grpSpPr>
        <p:sp>
          <p:nvSpPr>
            <p:cNvPr id="23" name="Cube 22">
              <a:extLst>
                <a:ext uri="{FF2B5EF4-FFF2-40B4-BE49-F238E27FC236}">
                  <a16:creationId xmlns:a16="http://schemas.microsoft.com/office/drawing/2014/main" id="{135A2D10-EF97-D927-3BC4-238696969B5E}"/>
                </a:ext>
              </a:extLst>
            </p:cNvPr>
            <p:cNvSpPr/>
            <p:nvPr/>
          </p:nvSpPr>
          <p:spPr>
            <a:xfrm>
              <a:off x="4865614" y="3066585"/>
              <a:ext cx="1546337" cy="2453269"/>
            </a:xfrm>
            <a:prstGeom prst="cube">
              <a:avLst/>
            </a:prstGeom>
            <a:grp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dirty="0">
                  <a:solidFill>
                    <a:schemeClr val="bg1"/>
                  </a:solidFill>
                  <a:latin typeface="Gill Sans MT" panose="020B0502020104020203" pitchFamily="34" charset="77"/>
                </a:rPr>
                <a:t>Host</a:t>
              </a:r>
              <a:endParaRPr lang="en-US" sz="2000" dirty="0">
                <a:solidFill>
                  <a:schemeClr val="bg1"/>
                </a:solidFill>
                <a:latin typeface="Gill Sans MT" panose="020B0502020104020203" pitchFamily="34" charset="77"/>
              </a:endParaRPr>
            </a:p>
          </p:txBody>
        </p:sp>
        <p:sp>
          <p:nvSpPr>
            <p:cNvPr id="27" name="Rectangle 26">
              <a:extLst>
                <a:ext uri="{FF2B5EF4-FFF2-40B4-BE49-F238E27FC236}">
                  <a16:creationId xmlns:a16="http://schemas.microsoft.com/office/drawing/2014/main" id="{881A2347-B8A2-B30A-0AEC-BB992A0FD04A}"/>
                </a:ext>
              </a:extLst>
            </p:cNvPr>
            <p:cNvSpPr/>
            <p:nvPr/>
          </p:nvSpPr>
          <p:spPr>
            <a:xfrm>
              <a:off x="4964703" y="3619948"/>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sp>
          <p:nvSpPr>
            <p:cNvPr id="28" name="Rectangle 27">
              <a:extLst>
                <a:ext uri="{FF2B5EF4-FFF2-40B4-BE49-F238E27FC236}">
                  <a16:creationId xmlns:a16="http://schemas.microsoft.com/office/drawing/2014/main" id="{D5465E88-BDA0-77AE-D650-32B9DC58FF81}"/>
                </a:ext>
              </a:extLst>
            </p:cNvPr>
            <p:cNvSpPr/>
            <p:nvPr/>
          </p:nvSpPr>
          <p:spPr>
            <a:xfrm>
              <a:off x="5509565" y="3619947"/>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sp>
          <p:nvSpPr>
            <p:cNvPr id="35" name="Rectangle 34">
              <a:extLst>
                <a:ext uri="{FF2B5EF4-FFF2-40B4-BE49-F238E27FC236}">
                  <a16:creationId xmlns:a16="http://schemas.microsoft.com/office/drawing/2014/main" id="{33782A87-6A78-F6E4-BEC0-29ABBEDA9561}"/>
                </a:ext>
              </a:extLst>
            </p:cNvPr>
            <p:cNvSpPr/>
            <p:nvPr/>
          </p:nvSpPr>
          <p:spPr>
            <a:xfrm>
              <a:off x="4950415" y="4946100"/>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sp>
          <p:nvSpPr>
            <p:cNvPr id="37" name="Rectangle 36">
              <a:extLst>
                <a:ext uri="{FF2B5EF4-FFF2-40B4-BE49-F238E27FC236}">
                  <a16:creationId xmlns:a16="http://schemas.microsoft.com/office/drawing/2014/main" id="{5F316B31-092B-E9E0-B4A5-0F4705902A25}"/>
                </a:ext>
              </a:extLst>
            </p:cNvPr>
            <p:cNvSpPr/>
            <p:nvPr/>
          </p:nvSpPr>
          <p:spPr>
            <a:xfrm>
              <a:off x="5495277" y="4946099"/>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sp>
          <p:nvSpPr>
            <p:cNvPr id="38" name="Rectangle 37">
              <a:extLst>
                <a:ext uri="{FF2B5EF4-FFF2-40B4-BE49-F238E27FC236}">
                  <a16:creationId xmlns:a16="http://schemas.microsoft.com/office/drawing/2014/main" id="{E32B7986-CED5-2A1C-AD67-CC8EB91DDA39}"/>
                </a:ext>
              </a:extLst>
            </p:cNvPr>
            <p:cNvSpPr/>
            <p:nvPr/>
          </p:nvSpPr>
          <p:spPr>
            <a:xfrm>
              <a:off x="4950415" y="5108115"/>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sp>
          <p:nvSpPr>
            <p:cNvPr id="42" name="Rectangle 41">
              <a:extLst>
                <a:ext uri="{FF2B5EF4-FFF2-40B4-BE49-F238E27FC236}">
                  <a16:creationId xmlns:a16="http://schemas.microsoft.com/office/drawing/2014/main" id="{D263FBEF-A84A-B23A-A095-E61607884C13}"/>
                </a:ext>
              </a:extLst>
            </p:cNvPr>
            <p:cNvSpPr/>
            <p:nvPr/>
          </p:nvSpPr>
          <p:spPr>
            <a:xfrm>
              <a:off x="5495277" y="5108114"/>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grpSp>
      <p:sp>
        <p:nvSpPr>
          <p:cNvPr id="6" name="Cube 5">
            <a:extLst>
              <a:ext uri="{FF2B5EF4-FFF2-40B4-BE49-F238E27FC236}">
                <a16:creationId xmlns:a16="http://schemas.microsoft.com/office/drawing/2014/main" id="{BE4E96A7-AAEF-14F6-C082-431ED1759F40}"/>
              </a:ext>
            </a:extLst>
          </p:cNvPr>
          <p:cNvSpPr/>
          <p:nvPr/>
        </p:nvSpPr>
        <p:spPr>
          <a:xfrm>
            <a:off x="2432342" y="4250555"/>
            <a:ext cx="313349" cy="235922"/>
          </a:xfrm>
          <a:prstGeom prst="cube">
            <a:avLst/>
          </a:prstGeom>
          <a:solidFill>
            <a:srgbClr val="820024"/>
          </a:solidFill>
          <a:ln w="25400">
            <a:noFill/>
            <a:miter lim="800000"/>
          </a:ln>
          <a:effectLst>
            <a:glow rad="101600">
              <a:srgbClr val="820024">
                <a:alpha val="60000"/>
              </a:srgbClr>
            </a:glo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1000" dirty="0">
                <a:solidFill>
                  <a:schemeClr val="bg1"/>
                </a:solidFill>
                <a:latin typeface="Gill Sans MT" panose="020B0502020104020203" pitchFamily="34" charset="77"/>
              </a:rPr>
              <a:t>VM</a:t>
            </a:r>
          </a:p>
        </p:txBody>
      </p:sp>
      <p:sp>
        <p:nvSpPr>
          <p:cNvPr id="7" name="Cube 6">
            <a:extLst>
              <a:ext uri="{FF2B5EF4-FFF2-40B4-BE49-F238E27FC236}">
                <a16:creationId xmlns:a16="http://schemas.microsoft.com/office/drawing/2014/main" id="{8C4BE366-3465-1215-242D-29172213FF50}"/>
              </a:ext>
            </a:extLst>
          </p:cNvPr>
          <p:cNvSpPr/>
          <p:nvPr/>
        </p:nvSpPr>
        <p:spPr>
          <a:xfrm>
            <a:off x="2765959" y="4254011"/>
            <a:ext cx="313349" cy="235922"/>
          </a:xfrm>
          <a:prstGeom prst="cube">
            <a:avLst/>
          </a:prstGeom>
          <a:solidFill>
            <a:schemeClr val="bg2">
              <a:lumMod val="50000"/>
            </a:schemeClr>
          </a:solid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1000" dirty="0">
                <a:solidFill>
                  <a:schemeClr val="bg1"/>
                </a:solidFill>
                <a:latin typeface="Gill Sans MT" panose="020B0502020104020203" pitchFamily="34" charset="77"/>
              </a:rPr>
              <a:t>VM</a:t>
            </a:r>
          </a:p>
        </p:txBody>
      </p:sp>
      <p:sp>
        <p:nvSpPr>
          <p:cNvPr id="8" name="Cube 7">
            <a:extLst>
              <a:ext uri="{FF2B5EF4-FFF2-40B4-BE49-F238E27FC236}">
                <a16:creationId xmlns:a16="http://schemas.microsoft.com/office/drawing/2014/main" id="{479737FB-3EF5-ECF5-6BF3-38044C8E6D3C}"/>
              </a:ext>
            </a:extLst>
          </p:cNvPr>
          <p:cNvSpPr/>
          <p:nvPr/>
        </p:nvSpPr>
        <p:spPr>
          <a:xfrm>
            <a:off x="3111902" y="4250555"/>
            <a:ext cx="313349" cy="235922"/>
          </a:xfrm>
          <a:prstGeom prst="cube">
            <a:avLst/>
          </a:prstGeom>
          <a:solidFill>
            <a:schemeClr val="bg2">
              <a:lumMod val="50000"/>
            </a:schemeClr>
          </a:solid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1000" dirty="0">
                <a:solidFill>
                  <a:schemeClr val="bg1"/>
                </a:solidFill>
                <a:latin typeface="Gill Sans MT" panose="020B0502020104020203" pitchFamily="34" charset="77"/>
              </a:rPr>
              <a:t>VM</a:t>
            </a:r>
          </a:p>
        </p:txBody>
      </p:sp>
      <p:sp>
        <p:nvSpPr>
          <p:cNvPr id="9" name="Cube 8">
            <a:extLst>
              <a:ext uri="{FF2B5EF4-FFF2-40B4-BE49-F238E27FC236}">
                <a16:creationId xmlns:a16="http://schemas.microsoft.com/office/drawing/2014/main" id="{2CD0665F-CB6C-351D-2F0D-562938A54A6A}"/>
              </a:ext>
            </a:extLst>
          </p:cNvPr>
          <p:cNvSpPr/>
          <p:nvPr/>
        </p:nvSpPr>
        <p:spPr>
          <a:xfrm>
            <a:off x="2385483" y="4519828"/>
            <a:ext cx="313349" cy="141554"/>
          </a:xfrm>
          <a:prstGeom prst="cube">
            <a:avLst/>
          </a:prstGeom>
          <a:solidFill>
            <a:schemeClr val="tx2">
              <a:lumMod val="50000"/>
            </a:schemeClr>
          </a:solidFill>
          <a:ln w="25400">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800" dirty="0">
                <a:solidFill>
                  <a:schemeClr val="bg1"/>
                </a:solidFill>
                <a:latin typeface="Gill Sans MT" panose="020B0502020104020203" pitchFamily="34" charset="77"/>
              </a:rPr>
              <a:t>vNIC</a:t>
            </a:r>
          </a:p>
        </p:txBody>
      </p:sp>
      <p:sp>
        <p:nvSpPr>
          <p:cNvPr id="10" name="Cube 9">
            <a:extLst>
              <a:ext uri="{FF2B5EF4-FFF2-40B4-BE49-F238E27FC236}">
                <a16:creationId xmlns:a16="http://schemas.microsoft.com/office/drawing/2014/main" id="{84848B99-DD88-7A40-6B1A-AB02A62B03A6}"/>
              </a:ext>
            </a:extLst>
          </p:cNvPr>
          <p:cNvSpPr/>
          <p:nvPr/>
        </p:nvSpPr>
        <p:spPr>
          <a:xfrm>
            <a:off x="2740249" y="4519827"/>
            <a:ext cx="313349" cy="141554"/>
          </a:xfrm>
          <a:prstGeom prst="cube">
            <a:avLst/>
          </a:prstGeom>
          <a:solidFill>
            <a:schemeClr val="tx2">
              <a:lumMod val="50000"/>
            </a:schemeClr>
          </a:solidFill>
          <a:ln w="25400">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800" dirty="0">
                <a:solidFill>
                  <a:schemeClr val="bg1"/>
                </a:solidFill>
                <a:latin typeface="Gill Sans MT" panose="020B0502020104020203" pitchFamily="34" charset="77"/>
              </a:rPr>
              <a:t>vNIC</a:t>
            </a:r>
          </a:p>
        </p:txBody>
      </p:sp>
      <p:sp>
        <p:nvSpPr>
          <p:cNvPr id="11" name="Cube 10">
            <a:extLst>
              <a:ext uri="{FF2B5EF4-FFF2-40B4-BE49-F238E27FC236}">
                <a16:creationId xmlns:a16="http://schemas.microsoft.com/office/drawing/2014/main" id="{CD1CB3D9-CCA1-F02E-E768-DC1F597DF2AE}"/>
              </a:ext>
            </a:extLst>
          </p:cNvPr>
          <p:cNvSpPr/>
          <p:nvPr/>
        </p:nvSpPr>
        <p:spPr>
          <a:xfrm>
            <a:off x="3095656" y="4522327"/>
            <a:ext cx="313349" cy="141554"/>
          </a:xfrm>
          <a:prstGeom prst="cube">
            <a:avLst/>
          </a:prstGeom>
          <a:solidFill>
            <a:schemeClr val="tx2">
              <a:lumMod val="50000"/>
            </a:schemeClr>
          </a:solidFill>
          <a:ln w="25400">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800" dirty="0">
                <a:solidFill>
                  <a:schemeClr val="bg1"/>
                </a:solidFill>
                <a:latin typeface="Gill Sans MT" panose="020B0502020104020203" pitchFamily="34" charset="77"/>
              </a:rPr>
              <a:t>vNIC</a:t>
            </a:r>
          </a:p>
        </p:txBody>
      </p:sp>
      <p:grpSp>
        <p:nvGrpSpPr>
          <p:cNvPr id="47" name="Group 46">
            <a:extLst>
              <a:ext uri="{FF2B5EF4-FFF2-40B4-BE49-F238E27FC236}">
                <a16:creationId xmlns:a16="http://schemas.microsoft.com/office/drawing/2014/main" id="{3EA5DC4C-3D3B-E045-A535-71658DA5EEF9}"/>
              </a:ext>
            </a:extLst>
          </p:cNvPr>
          <p:cNvGrpSpPr/>
          <p:nvPr/>
        </p:nvGrpSpPr>
        <p:grpSpPr>
          <a:xfrm>
            <a:off x="4355476" y="4519826"/>
            <a:ext cx="757004" cy="1265926"/>
            <a:chOff x="4865614" y="3066585"/>
            <a:chExt cx="1546337" cy="2453269"/>
          </a:xfrm>
          <a:solidFill>
            <a:schemeClr val="tx1">
              <a:lumMod val="75000"/>
              <a:lumOff val="25000"/>
            </a:schemeClr>
          </a:solidFill>
        </p:grpSpPr>
        <p:sp>
          <p:nvSpPr>
            <p:cNvPr id="55" name="Cube 54">
              <a:extLst>
                <a:ext uri="{FF2B5EF4-FFF2-40B4-BE49-F238E27FC236}">
                  <a16:creationId xmlns:a16="http://schemas.microsoft.com/office/drawing/2014/main" id="{BFFA5245-1A5E-12EA-A94F-B1D8E3F8EF97}"/>
                </a:ext>
              </a:extLst>
            </p:cNvPr>
            <p:cNvSpPr/>
            <p:nvPr/>
          </p:nvSpPr>
          <p:spPr>
            <a:xfrm>
              <a:off x="4865614" y="3066585"/>
              <a:ext cx="1546337" cy="2453269"/>
            </a:xfrm>
            <a:prstGeom prst="cube">
              <a:avLst/>
            </a:prstGeom>
            <a:grp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dirty="0">
                  <a:solidFill>
                    <a:schemeClr val="bg1"/>
                  </a:solidFill>
                  <a:latin typeface="Gill Sans MT" panose="020B0502020104020203" pitchFamily="34" charset="77"/>
                </a:rPr>
                <a:t>Host</a:t>
              </a:r>
              <a:endParaRPr lang="en-US" sz="2000" dirty="0">
                <a:solidFill>
                  <a:schemeClr val="bg1"/>
                </a:solidFill>
                <a:latin typeface="Gill Sans MT" panose="020B0502020104020203" pitchFamily="34" charset="77"/>
              </a:endParaRPr>
            </a:p>
          </p:txBody>
        </p:sp>
        <p:sp>
          <p:nvSpPr>
            <p:cNvPr id="56" name="Rectangle 55">
              <a:extLst>
                <a:ext uri="{FF2B5EF4-FFF2-40B4-BE49-F238E27FC236}">
                  <a16:creationId xmlns:a16="http://schemas.microsoft.com/office/drawing/2014/main" id="{2EF050D4-4499-60EA-903F-1FC55E6C1249}"/>
                </a:ext>
              </a:extLst>
            </p:cNvPr>
            <p:cNvSpPr/>
            <p:nvPr/>
          </p:nvSpPr>
          <p:spPr>
            <a:xfrm>
              <a:off x="4964703" y="3619948"/>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sp>
          <p:nvSpPr>
            <p:cNvPr id="57" name="Rectangle 56">
              <a:extLst>
                <a:ext uri="{FF2B5EF4-FFF2-40B4-BE49-F238E27FC236}">
                  <a16:creationId xmlns:a16="http://schemas.microsoft.com/office/drawing/2014/main" id="{E13BB4AA-D39F-4188-3396-FAA554CA305D}"/>
                </a:ext>
              </a:extLst>
            </p:cNvPr>
            <p:cNvSpPr/>
            <p:nvPr/>
          </p:nvSpPr>
          <p:spPr>
            <a:xfrm>
              <a:off x="5509565" y="3619947"/>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sp>
          <p:nvSpPr>
            <p:cNvPr id="58" name="Rectangle 57">
              <a:extLst>
                <a:ext uri="{FF2B5EF4-FFF2-40B4-BE49-F238E27FC236}">
                  <a16:creationId xmlns:a16="http://schemas.microsoft.com/office/drawing/2014/main" id="{112CF6C7-E028-31A9-BD1E-61158140ADBE}"/>
                </a:ext>
              </a:extLst>
            </p:cNvPr>
            <p:cNvSpPr/>
            <p:nvPr/>
          </p:nvSpPr>
          <p:spPr>
            <a:xfrm>
              <a:off x="4950415" y="4946100"/>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sp>
          <p:nvSpPr>
            <p:cNvPr id="59" name="Rectangle 58">
              <a:extLst>
                <a:ext uri="{FF2B5EF4-FFF2-40B4-BE49-F238E27FC236}">
                  <a16:creationId xmlns:a16="http://schemas.microsoft.com/office/drawing/2014/main" id="{D825BF96-4400-2620-8B4C-B6DE630ACA24}"/>
                </a:ext>
              </a:extLst>
            </p:cNvPr>
            <p:cNvSpPr/>
            <p:nvPr/>
          </p:nvSpPr>
          <p:spPr>
            <a:xfrm>
              <a:off x="5495277" y="4946099"/>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sp>
          <p:nvSpPr>
            <p:cNvPr id="60" name="Rectangle 59">
              <a:extLst>
                <a:ext uri="{FF2B5EF4-FFF2-40B4-BE49-F238E27FC236}">
                  <a16:creationId xmlns:a16="http://schemas.microsoft.com/office/drawing/2014/main" id="{35DB361F-201E-A1C8-9349-81B2DAFA3D27}"/>
                </a:ext>
              </a:extLst>
            </p:cNvPr>
            <p:cNvSpPr/>
            <p:nvPr/>
          </p:nvSpPr>
          <p:spPr>
            <a:xfrm>
              <a:off x="4950415" y="5108115"/>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sp>
          <p:nvSpPr>
            <p:cNvPr id="61" name="Rectangle 60">
              <a:extLst>
                <a:ext uri="{FF2B5EF4-FFF2-40B4-BE49-F238E27FC236}">
                  <a16:creationId xmlns:a16="http://schemas.microsoft.com/office/drawing/2014/main" id="{3B8D82D6-B370-B25C-6D53-471B2265579B}"/>
                </a:ext>
              </a:extLst>
            </p:cNvPr>
            <p:cNvSpPr/>
            <p:nvPr/>
          </p:nvSpPr>
          <p:spPr>
            <a:xfrm>
              <a:off x="5495277" y="5108114"/>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grpSp>
      <p:sp>
        <p:nvSpPr>
          <p:cNvPr id="48" name="Cube 47">
            <a:extLst>
              <a:ext uri="{FF2B5EF4-FFF2-40B4-BE49-F238E27FC236}">
                <a16:creationId xmlns:a16="http://schemas.microsoft.com/office/drawing/2014/main" id="{DD0EA295-DCC2-E0A2-2B18-D6D38896A1F8}"/>
              </a:ext>
            </a:extLst>
          </p:cNvPr>
          <p:cNvSpPr/>
          <p:nvPr/>
        </p:nvSpPr>
        <p:spPr>
          <a:xfrm>
            <a:off x="4251131" y="4250553"/>
            <a:ext cx="313349" cy="235922"/>
          </a:xfrm>
          <a:prstGeom prst="cube">
            <a:avLst/>
          </a:prstGeom>
          <a:solidFill>
            <a:schemeClr val="bg2">
              <a:lumMod val="50000"/>
            </a:schemeClr>
          </a:solid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1000" dirty="0">
                <a:solidFill>
                  <a:schemeClr val="bg1"/>
                </a:solidFill>
                <a:latin typeface="Gill Sans MT" panose="020B0502020104020203" pitchFamily="34" charset="77"/>
              </a:rPr>
              <a:t>VM</a:t>
            </a:r>
          </a:p>
        </p:txBody>
      </p:sp>
      <p:sp>
        <p:nvSpPr>
          <p:cNvPr id="49" name="Cube 48">
            <a:extLst>
              <a:ext uri="{FF2B5EF4-FFF2-40B4-BE49-F238E27FC236}">
                <a16:creationId xmlns:a16="http://schemas.microsoft.com/office/drawing/2014/main" id="{C524889E-E45A-0F23-7FE3-8D97E549D10E}"/>
              </a:ext>
            </a:extLst>
          </p:cNvPr>
          <p:cNvSpPr/>
          <p:nvPr/>
        </p:nvSpPr>
        <p:spPr>
          <a:xfrm>
            <a:off x="4584749" y="4254009"/>
            <a:ext cx="313349" cy="235922"/>
          </a:xfrm>
          <a:prstGeom prst="cube">
            <a:avLst/>
          </a:prstGeom>
          <a:solidFill>
            <a:schemeClr val="bg2">
              <a:lumMod val="50000"/>
            </a:schemeClr>
          </a:solid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1000" dirty="0">
                <a:solidFill>
                  <a:schemeClr val="bg1"/>
                </a:solidFill>
                <a:latin typeface="Gill Sans MT" panose="020B0502020104020203" pitchFamily="34" charset="77"/>
              </a:rPr>
              <a:t>VM</a:t>
            </a:r>
          </a:p>
        </p:txBody>
      </p:sp>
      <p:sp>
        <p:nvSpPr>
          <p:cNvPr id="50" name="Cube 49">
            <a:extLst>
              <a:ext uri="{FF2B5EF4-FFF2-40B4-BE49-F238E27FC236}">
                <a16:creationId xmlns:a16="http://schemas.microsoft.com/office/drawing/2014/main" id="{52B130BE-1578-3A10-BF59-43BB5BFA30DA}"/>
              </a:ext>
            </a:extLst>
          </p:cNvPr>
          <p:cNvSpPr/>
          <p:nvPr/>
        </p:nvSpPr>
        <p:spPr>
          <a:xfrm>
            <a:off x="4930691" y="4250553"/>
            <a:ext cx="313349" cy="235922"/>
          </a:xfrm>
          <a:prstGeom prst="cube">
            <a:avLst/>
          </a:prstGeom>
          <a:solidFill>
            <a:schemeClr val="bg2">
              <a:lumMod val="50000"/>
            </a:schemeClr>
          </a:solid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1000" dirty="0">
                <a:solidFill>
                  <a:schemeClr val="bg1"/>
                </a:solidFill>
                <a:latin typeface="Gill Sans MT" panose="020B0502020104020203" pitchFamily="34" charset="77"/>
              </a:rPr>
              <a:t>VM</a:t>
            </a:r>
          </a:p>
        </p:txBody>
      </p:sp>
      <p:sp>
        <p:nvSpPr>
          <p:cNvPr id="51" name="Cube 50">
            <a:extLst>
              <a:ext uri="{FF2B5EF4-FFF2-40B4-BE49-F238E27FC236}">
                <a16:creationId xmlns:a16="http://schemas.microsoft.com/office/drawing/2014/main" id="{6E9C891D-5381-89F4-2AB3-AA8247711FD9}"/>
              </a:ext>
            </a:extLst>
          </p:cNvPr>
          <p:cNvSpPr/>
          <p:nvPr/>
        </p:nvSpPr>
        <p:spPr>
          <a:xfrm>
            <a:off x="4204272" y="4519827"/>
            <a:ext cx="313349" cy="141554"/>
          </a:xfrm>
          <a:prstGeom prst="cube">
            <a:avLst/>
          </a:prstGeom>
          <a:solidFill>
            <a:schemeClr val="tx2">
              <a:lumMod val="50000"/>
            </a:schemeClr>
          </a:solidFill>
          <a:ln w="25400">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800" dirty="0">
                <a:solidFill>
                  <a:schemeClr val="bg1"/>
                </a:solidFill>
                <a:latin typeface="Gill Sans MT" panose="020B0502020104020203" pitchFamily="34" charset="77"/>
              </a:rPr>
              <a:t>vNIC</a:t>
            </a:r>
          </a:p>
        </p:txBody>
      </p:sp>
      <p:sp>
        <p:nvSpPr>
          <p:cNvPr id="52" name="Cube 51">
            <a:extLst>
              <a:ext uri="{FF2B5EF4-FFF2-40B4-BE49-F238E27FC236}">
                <a16:creationId xmlns:a16="http://schemas.microsoft.com/office/drawing/2014/main" id="{987EFC41-12B9-2B75-60F2-FCAD33411E02}"/>
              </a:ext>
            </a:extLst>
          </p:cNvPr>
          <p:cNvSpPr/>
          <p:nvPr/>
        </p:nvSpPr>
        <p:spPr>
          <a:xfrm>
            <a:off x="4559038" y="4519826"/>
            <a:ext cx="313349" cy="141554"/>
          </a:xfrm>
          <a:prstGeom prst="cube">
            <a:avLst/>
          </a:prstGeom>
          <a:solidFill>
            <a:schemeClr val="tx2">
              <a:lumMod val="50000"/>
            </a:schemeClr>
          </a:solidFill>
          <a:ln w="25400">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800" dirty="0">
                <a:solidFill>
                  <a:schemeClr val="bg1"/>
                </a:solidFill>
                <a:latin typeface="Gill Sans MT" panose="020B0502020104020203" pitchFamily="34" charset="77"/>
              </a:rPr>
              <a:t>vNIC</a:t>
            </a:r>
          </a:p>
        </p:txBody>
      </p:sp>
      <p:sp>
        <p:nvSpPr>
          <p:cNvPr id="53" name="Cube 52">
            <a:extLst>
              <a:ext uri="{FF2B5EF4-FFF2-40B4-BE49-F238E27FC236}">
                <a16:creationId xmlns:a16="http://schemas.microsoft.com/office/drawing/2014/main" id="{08E4EB41-A4F5-F9B9-7386-777A9A7D7E47}"/>
              </a:ext>
            </a:extLst>
          </p:cNvPr>
          <p:cNvSpPr/>
          <p:nvPr/>
        </p:nvSpPr>
        <p:spPr>
          <a:xfrm>
            <a:off x="4914446" y="4522325"/>
            <a:ext cx="313349" cy="141554"/>
          </a:xfrm>
          <a:prstGeom prst="cube">
            <a:avLst/>
          </a:prstGeom>
          <a:solidFill>
            <a:schemeClr val="tx2">
              <a:lumMod val="50000"/>
            </a:schemeClr>
          </a:solidFill>
          <a:ln w="25400">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800" dirty="0">
                <a:solidFill>
                  <a:schemeClr val="bg1"/>
                </a:solidFill>
                <a:latin typeface="Gill Sans MT" panose="020B0502020104020203" pitchFamily="34" charset="77"/>
              </a:rPr>
              <a:t>vNIC</a:t>
            </a:r>
          </a:p>
        </p:txBody>
      </p:sp>
      <p:grpSp>
        <p:nvGrpSpPr>
          <p:cNvPr id="63" name="Group 62">
            <a:extLst>
              <a:ext uri="{FF2B5EF4-FFF2-40B4-BE49-F238E27FC236}">
                <a16:creationId xmlns:a16="http://schemas.microsoft.com/office/drawing/2014/main" id="{F71FAA9D-96F6-B3B7-C15F-1BDE53D427AE}"/>
              </a:ext>
            </a:extLst>
          </p:cNvPr>
          <p:cNvGrpSpPr/>
          <p:nvPr/>
        </p:nvGrpSpPr>
        <p:grpSpPr>
          <a:xfrm>
            <a:off x="7407907" y="4519827"/>
            <a:ext cx="757004" cy="1265926"/>
            <a:chOff x="4865614" y="3066585"/>
            <a:chExt cx="1546337" cy="2453269"/>
          </a:xfrm>
          <a:solidFill>
            <a:schemeClr val="tx1">
              <a:lumMod val="75000"/>
              <a:lumOff val="25000"/>
            </a:schemeClr>
          </a:solidFill>
        </p:grpSpPr>
        <p:sp>
          <p:nvSpPr>
            <p:cNvPr id="71" name="Cube 70">
              <a:extLst>
                <a:ext uri="{FF2B5EF4-FFF2-40B4-BE49-F238E27FC236}">
                  <a16:creationId xmlns:a16="http://schemas.microsoft.com/office/drawing/2014/main" id="{76BBA1F8-7802-7E29-3B80-54877BDD2C48}"/>
                </a:ext>
              </a:extLst>
            </p:cNvPr>
            <p:cNvSpPr/>
            <p:nvPr/>
          </p:nvSpPr>
          <p:spPr>
            <a:xfrm>
              <a:off x="4865614" y="3066585"/>
              <a:ext cx="1546337" cy="2453269"/>
            </a:xfrm>
            <a:prstGeom prst="cube">
              <a:avLst/>
            </a:prstGeom>
            <a:grp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dirty="0">
                  <a:solidFill>
                    <a:schemeClr val="bg1"/>
                  </a:solidFill>
                  <a:latin typeface="Gill Sans MT" panose="020B0502020104020203" pitchFamily="34" charset="77"/>
                </a:rPr>
                <a:t>Host</a:t>
              </a:r>
              <a:endParaRPr lang="en-US" sz="2000" dirty="0">
                <a:solidFill>
                  <a:schemeClr val="bg1"/>
                </a:solidFill>
                <a:latin typeface="Gill Sans MT" panose="020B0502020104020203" pitchFamily="34" charset="77"/>
              </a:endParaRPr>
            </a:p>
          </p:txBody>
        </p:sp>
        <p:sp>
          <p:nvSpPr>
            <p:cNvPr id="72" name="Rectangle 71">
              <a:extLst>
                <a:ext uri="{FF2B5EF4-FFF2-40B4-BE49-F238E27FC236}">
                  <a16:creationId xmlns:a16="http://schemas.microsoft.com/office/drawing/2014/main" id="{ADBA2857-431A-7A1B-8E6D-8B697EE2755D}"/>
                </a:ext>
              </a:extLst>
            </p:cNvPr>
            <p:cNvSpPr/>
            <p:nvPr/>
          </p:nvSpPr>
          <p:spPr>
            <a:xfrm>
              <a:off x="4964703" y="3619948"/>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sp>
          <p:nvSpPr>
            <p:cNvPr id="73" name="Rectangle 72">
              <a:extLst>
                <a:ext uri="{FF2B5EF4-FFF2-40B4-BE49-F238E27FC236}">
                  <a16:creationId xmlns:a16="http://schemas.microsoft.com/office/drawing/2014/main" id="{433F7B4C-3B32-C214-7A05-BA4E1920340F}"/>
                </a:ext>
              </a:extLst>
            </p:cNvPr>
            <p:cNvSpPr/>
            <p:nvPr/>
          </p:nvSpPr>
          <p:spPr>
            <a:xfrm>
              <a:off x="5509565" y="3619947"/>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sp>
          <p:nvSpPr>
            <p:cNvPr id="74" name="Rectangle 73">
              <a:extLst>
                <a:ext uri="{FF2B5EF4-FFF2-40B4-BE49-F238E27FC236}">
                  <a16:creationId xmlns:a16="http://schemas.microsoft.com/office/drawing/2014/main" id="{3FA216A8-68B6-ED49-FED6-1C0AE60EC267}"/>
                </a:ext>
              </a:extLst>
            </p:cNvPr>
            <p:cNvSpPr/>
            <p:nvPr/>
          </p:nvSpPr>
          <p:spPr>
            <a:xfrm>
              <a:off x="4950415" y="4946100"/>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sp>
          <p:nvSpPr>
            <p:cNvPr id="75" name="Rectangle 74">
              <a:extLst>
                <a:ext uri="{FF2B5EF4-FFF2-40B4-BE49-F238E27FC236}">
                  <a16:creationId xmlns:a16="http://schemas.microsoft.com/office/drawing/2014/main" id="{4B34F514-1020-30A8-1259-B97498E4E279}"/>
                </a:ext>
              </a:extLst>
            </p:cNvPr>
            <p:cNvSpPr/>
            <p:nvPr/>
          </p:nvSpPr>
          <p:spPr>
            <a:xfrm>
              <a:off x="5495277" y="4946099"/>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sp>
          <p:nvSpPr>
            <p:cNvPr id="76" name="Rectangle 75">
              <a:extLst>
                <a:ext uri="{FF2B5EF4-FFF2-40B4-BE49-F238E27FC236}">
                  <a16:creationId xmlns:a16="http://schemas.microsoft.com/office/drawing/2014/main" id="{7078EF03-93ED-C838-D67D-91928C8A2C27}"/>
                </a:ext>
              </a:extLst>
            </p:cNvPr>
            <p:cNvSpPr/>
            <p:nvPr/>
          </p:nvSpPr>
          <p:spPr>
            <a:xfrm>
              <a:off x="4950415" y="5108115"/>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sp>
          <p:nvSpPr>
            <p:cNvPr id="77" name="Rectangle 76">
              <a:extLst>
                <a:ext uri="{FF2B5EF4-FFF2-40B4-BE49-F238E27FC236}">
                  <a16:creationId xmlns:a16="http://schemas.microsoft.com/office/drawing/2014/main" id="{7FB4A25D-1BDD-6A0E-E6BF-96C3F137378B}"/>
                </a:ext>
              </a:extLst>
            </p:cNvPr>
            <p:cNvSpPr/>
            <p:nvPr/>
          </p:nvSpPr>
          <p:spPr>
            <a:xfrm>
              <a:off x="5495277" y="5108114"/>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grpSp>
      <p:sp>
        <p:nvSpPr>
          <p:cNvPr id="64" name="Cube 63">
            <a:extLst>
              <a:ext uri="{FF2B5EF4-FFF2-40B4-BE49-F238E27FC236}">
                <a16:creationId xmlns:a16="http://schemas.microsoft.com/office/drawing/2014/main" id="{881F5D7C-D365-C55E-B75A-65F7CBDE9099}"/>
              </a:ext>
            </a:extLst>
          </p:cNvPr>
          <p:cNvSpPr/>
          <p:nvPr/>
        </p:nvSpPr>
        <p:spPr>
          <a:xfrm>
            <a:off x="7303562" y="4250554"/>
            <a:ext cx="313349" cy="235922"/>
          </a:xfrm>
          <a:prstGeom prst="cube">
            <a:avLst/>
          </a:prstGeom>
          <a:solidFill>
            <a:schemeClr val="bg2">
              <a:lumMod val="50000"/>
            </a:schemeClr>
          </a:solid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1000" dirty="0">
                <a:solidFill>
                  <a:schemeClr val="bg1"/>
                </a:solidFill>
                <a:latin typeface="Gill Sans MT" panose="020B0502020104020203" pitchFamily="34" charset="77"/>
              </a:rPr>
              <a:t>VM</a:t>
            </a:r>
          </a:p>
        </p:txBody>
      </p:sp>
      <p:sp>
        <p:nvSpPr>
          <p:cNvPr id="65" name="Cube 64">
            <a:extLst>
              <a:ext uri="{FF2B5EF4-FFF2-40B4-BE49-F238E27FC236}">
                <a16:creationId xmlns:a16="http://schemas.microsoft.com/office/drawing/2014/main" id="{66182CD1-5F65-CAFA-48F0-3438EDCE615C}"/>
              </a:ext>
            </a:extLst>
          </p:cNvPr>
          <p:cNvSpPr/>
          <p:nvPr/>
        </p:nvSpPr>
        <p:spPr>
          <a:xfrm>
            <a:off x="7637181" y="4254010"/>
            <a:ext cx="313349" cy="235922"/>
          </a:xfrm>
          <a:prstGeom prst="cube">
            <a:avLst/>
          </a:prstGeom>
          <a:solidFill>
            <a:srgbClr val="FFC000"/>
          </a:solidFill>
          <a:ln w="25400">
            <a:noFill/>
            <a:miter lim="800000"/>
          </a:ln>
          <a:effectLst>
            <a:glow rad="101600">
              <a:srgbClr val="FFC000">
                <a:alpha val="60000"/>
              </a:srgbClr>
            </a:glo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1000" dirty="0">
                <a:solidFill>
                  <a:schemeClr val="tx1"/>
                </a:solidFill>
                <a:latin typeface="Gill Sans MT" panose="020B0502020104020203" pitchFamily="34" charset="77"/>
              </a:rPr>
              <a:t>VM</a:t>
            </a:r>
          </a:p>
        </p:txBody>
      </p:sp>
      <p:sp>
        <p:nvSpPr>
          <p:cNvPr id="66" name="Cube 65">
            <a:extLst>
              <a:ext uri="{FF2B5EF4-FFF2-40B4-BE49-F238E27FC236}">
                <a16:creationId xmlns:a16="http://schemas.microsoft.com/office/drawing/2014/main" id="{64E058FA-4D96-4D58-0E9A-517A270B750E}"/>
              </a:ext>
            </a:extLst>
          </p:cNvPr>
          <p:cNvSpPr/>
          <p:nvPr/>
        </p:nvSpPr>
        <p:spPr>
          <a:xfrm>
            <a:off x="7983123" y="4250554"/>
            <a:ext cx="313349" cy="235922"/>
          </a:xfrm>
          <a:prstGeom prst="cube">
            <a:avLst/>
          </a:prstGeom>
          <a:solidFill>
            <a:schemeClr val="bg2">
              <a:lumMod val="50000"/>
            </a:schemeClr>
          </a:solid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1000" dirty="0">
                <a:solidFill>
                  <a:schemeClr val="bg1"/>
                </a:solidFill>
                <a:latin typeface="Gill Sans MT" panose="020B0502020104020203" pitchFamily="34" charset="77"/>
              </a:rPr>
              <a:t>VM</a:t>
            </a:r>
          </a:p>
        </p:txBody>
      </p:sp>
      <p:sp>
        <p:nvSpPr>
          <p:cNvPr id="67" name="Cube 66">
            <a:extLst>
              <a:ext uri="{FF2B5EF4-FFF2-40B4-BE49-F238E27FC236}">
                <a16:creationId xmlns:a16="http://schemas.microsoft.com/office/drawing/2014/main" id="{32F56996-DD7A-11EC-C5AF-3ED0CFACF4F9}"/>
              </a:ext>
            </a:extLst>
          </p:cNvPr>
          <p:cNvSpPr/>
          <p:nvPr/>
        </p:nvSpPr>
        <p:spPr>
          <a:xfrm>
            <a:off x="7256704" y="4519827"/>
            <a:ext cx="313349" cy="141554"/>
          </a:xfrm>
          <a:prstGeom prst="cube">
            <a:avLst/>
          </a:prstGeom>
          <a:solidFill>
            <a:schemeClr val="tx2">
              <a:lumMod val="50000"/>
            </a:schemeClr>
          </a:solidFill>
          <a:ln w="25400">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800" dirty="0">
                <a:solidFill>
                  <a:schemeClr val="bg1"/>
                </a:solidFill>
                <a:latin typeface="Gill Sans MT" panose="020B0502020104020203" pitchFamily="34" charset="77"/>
              </a:rPr>
              <a:t>vNIC</a:t>
            </a:r>
          </a:p>
        </p:txBody>
      </p:sp>
      <p:sp>
        <p:nvSpPr>
          <p:cNvPr id="68" name="Cube 67">
            <a:extLst>
              <a:ext uri="{FF2B5EF4-FFF2-40B4-BE49-F238E27FC236}">
                <a16:creationId xmlns:a16="http://schemas.microsoft.com/office/drawing/2014/main" id="{0942CC89-47AA-3D80-7498-82A8A97F76D1}"/>
              </a:ext>
            </a:extLst>
          </p:cNvPr>
          <p:cNvSpPr/>
          <p:nvPr/>
        </p:nvSpPr>
        <p:spPr>
          <a:xfrm>
            <a:off x="7611470" y="4519827"/>
            <a:ext cx="313349" cy="141554"/>
          </a:xfrm>
          <a:prstGeom prst="cube">
            <a:avLst/>
          </a:prstGeom>
          <a:solidFill>
            <a:schemeClr val="tx2">
              <a:lumMod val="50000"/>
            </a:schemeClr>
          </a:solidFill>
          <a:ln w="25400">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800" dirty="0">
                <a:solidFill>
                  <a:schemeClr val="bg1"/>
                </a:solidFill>
                <a:latin typeface="Gill Sans MT" panose="020B0502020104020203" pitchFamily="34" charset="77"/>
              </a:rPr>
              <a:t>vNIC</a:t>
            </a:r>
          </a:p>
        </p:txBody>
      </p:sp>
      <p:sp>
        <p:nvSpPr>
          <p:cNvPr id="69" name="Cube 68">
            <a:extLst>
              <a:ext uri="{FF2B5EF4-FFF2-40B4-BE49-F238E27FC236}">
                <a16:creationId xmlns:a16="http://schemas.microsoft.com/office/drawing/2014/main" id="{940F7544-84CD-C827-B235-A59B3C195227}"/>
              </a:ext>
            </a:extLst>
          </p:cNvPr>
          <p:cNvSpPr/>
          <p:nvPr/>
        </p:nvSpPr>
        <p:spPr>
          <a:xfrm>
            <a:off x="7966877" y="4522326"/>
            <a:ext cx="313349" cy="141554"/>
          </a:xfrm>
          <a:prstGeom prst="cube">
            <a:avLst/>
          </a:prstGeom>
          <a:solidFill>
            <a:schemeClr val="tx2">
              <a:lumMod val="50000"/>
            </a:schemeClr>
          </a:solidFill>
          <a:ln w="25400">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800" dirty="0">
                <a:solidFill>
                  <a:schemeClr val="bg1"/>
                </a:solidFill>
                <a:latin typeface="Gill Sans MT" panose="020B0502020104020203" pitchFamily="34" charset="77"/>
              </a:rPr>
              <a:t>vNIC</a:t>
            </a:r>
          </a:p>
        </p:txBody>
      </p:sp>
      <p:grpSp>
        <p:nvGrpSpPr>
          <p:cNvPr id="80" name="Group 79">
            <a:extLst>
              <a:ext uri="{FF2B5EF4-FFF2-40B4-BE49-F238E27FC236}">
                <a16:creationId xmlns:a16="http://schemas.microsoft.com/office/drawing/2014/main" id="{99F4401B-CCA8-F599-14E7-F13C63843666}"/>
              </a:ext>
            </a:extLst>
          </p:cNvPr>
          <p:cNvGrpSpPr/>
          <p:nvPr/>
        </p:nvGrpSpPr>
        <p:grpSpPr>
          <a:xfrm>
            <a:off x="8794396" y="4519827"/>
            <a:ext cx="757004" cy="1265926"/>
            <a:chOff x="4865614" y="3066585"/>
            <a:chExt cx="1546337" cy="2453269"/>
          </a:xfrm>
          <a:solidFill>
            <a:schemeClr val="tx1">
              <a:lumMod val="75000"/>
              <a:lumOff val="25000"/>
            </a:schemeClr>
          </a:solidFill>
        </p:grpSpPr>
        <p:sp>
          <p:nvSpPr>
            <p:cNvPr id="88" name="Cube 87">
              <a:extLst>
                <a:ext uri="{FF2B5EF4-FFF2-40B4-BE49-F238E27FC236}">
                  <a16:creationId xmlns:a16="http://schemas.microsoft.com/office/drawing/2014/main" id="{D5150156-6579-1FEF-6B9A-6964219C11F5}"/>
                </a:ext>
              </a:extLst>
            </p:cNvPr>
            <p:cNvSpPr/>
            <p:nvPr/>
          </p:nvSpPr>
          <p:spPr>
            <a:xfrm>
              <a:off x="4865614" y="3066585"/>
              <a:ext cx="1546337" cy="2453269"/>
            </a:xfrm>
            <a:prstGeom prst="cube">
              <a:avLst/>
            </a:prstGeom>
            <a:grp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dirty="0">
                  <a:solidFill>
                    <a:schemeClr val="bg1"/>
                  </a:solidFill>
                  <a:latin typeface="Gill Sans MT" panose="020B0502020104020203" pitchFamily="34" charset="77"/>
                </a:rPr>
                <a:t>Host</a:t>
              </a:r>
              <a:endParaRPr lang="en-US" sz="2000" dirty="0">
                <a:solidFill>
                  <a:schemeClr val="bg1"/>
                </a:solidFill>
                <a:latin typeface="Gill Sans MT" panose="020B0502020104020203" pitchFamily="34" charset="77"/>
              </a:endParaRPr>
            </a:p>
          </p:txBody>
        </p:sp>
        <p:sp>
          <p:nvSpPr>
            <p:cNvPr id="89" name="Rectangle 88">
              <a:extLst>
                <a:ext uri="{FF2B5EF4-FFF2-40B4-BE49-F238E27FC236}">
                  <a16:creationId xmlns:a16="http://schemas.microsoft.com/office/drawing/2014/main" id="{D6DEB94F-F22F-FC7D-4CB0-B84522519BCA}"/>
                </a:ext>
              </a:extLst>
            </p:cNvPr>
            <p:cNvSpPr/>
            <p:nvPr/>
          </p:nvSpPr>
          <p:spPr>
            <a:xfrm>
              <a:off x="4964703" y="3619948"/>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sp>
          <p:nvSpPr>
            <p:cNvPr id="90" name="Rectangle 89">
              <a:extLst>
                <a:ext uri="{FF2B5EF4-FFF2-40B4-BE49-F238E27FC236}">
                  <a16:creationId xmlns:a16="http://schemas.microsoft.com/office/drawing/2014/main" id="{A7D555BC-F453-E690-0E88-5D389CE50CB5}"/>
                </a:ext>
              </a:extLst>
            </p:cNvPr>
            <p:cNvSpPr/>
            <p:nvPr/>
          </p:nvSpPr>
          <p:spPr>
            <a:xfrm>
              <a:off x="5509565" y="3619947"/>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sp>
          <p:nvSpPr>
            <p:cNvPr id="91" name="Rectangle 90">
              <a:extLst>
                <a:ext uri="{FF2B5EF4-FFF2-40B4-BE49-F238E27FC236}">
                  <a16:creationId xmlns:a16="http://schemas.microsoft.com/office/drawing/2014/main" id="{08172245-C5C1-400B-2E16-C986D34D555F}"/>
                </a:ext>
              </a:extLst>
            </p:cNvPr>
            <p:cNvSpPr/>
            <p:nvPr/>
          </p:nvSpPr>
          <p:spPr>
            <a:xfrm>
              <a:off x="4950415" y="4946100"/>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sp>
          <p:nvSpPr>
            <p:cNvPr id="92" name="Rectangle 91">
              <a:extLst>
                <a:ext uri="{FF2B5EF4-FFF2-40B4-BE49-F238E27FC236}">
                  <a16:creationId xmlns:a16="http://schemas.microsoft.com/office/drawing/2014/main" id="{B0D6B537-337C-EECE-3418-0D426FD5847D}"/>
                </a:ext>
              </a:extLst>
            </p:cNvPr>
            <p:cNvSpPr/>
            <p:nvPr/>
          </p:nvSpPr>
          <p:spPr>
            <a:xfrm>
              <a:off x="5495277" y="4946099"/>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sp>
          <p:nvSpPr>
            <p:cNvPr id="93" name="Rectangle 92">
              <a:extLst>
                <a:ext uri="{FF2B5EF4-FFF2-40B4-BE49-F238E27FC236}">
                  <a16:creationId xmlns:a16="http://schemas.microsoft.com/office/drawing/2014/main" id="{F703245B-1087-26D6-4B71-3C2E4B6EF61A}"/>
                </a:ext>
              </a:extLst>
            </p:cNvPr>
            <p:cNvSpPr/>
            <p:nvPr/>
          </p:nvSpPr>
          <p:spPr>
            <a:xfrm>
              <a:off x="4950415" y="5108115"/>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sp>
          <p:nvSpPr>
            <p:cNvPr id="94" name="Rectangle 93">
              <a:extLst>
                <a:ext uri="{FF2B5EF4-FFF2-40B4-BE49-F238E27FC236}">
                  <a16:creationId xmlns:a16="http://schemas.microsoft.com/office/drawing/2014/main" id="{098DEB0C-A61B-E781-A768-42A98F4D589C}"/>
                </a:ext>
              </a:extLst>
            </p:cNvPr>
            <p:cNvSpPr/>
            <p:nvPr/>
          </p:nvSpPr>
          <p:spPr>
            <a:xfrm>
              <a:off x="5495277" y="5108114"/>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grpSp>
      <p:sp>
        <p:nvSpPr>
          <p:cNvPr id="81" name="Cube 80">
            <a:extLst>
              <a:ext uri="{FF2B5EF4-FFF2-40B4-BE49-F238E27FC236}">
                <a16:creationId xmlns:a16="http://schemas.microsoft.com/office/drawing/2014/main" id="{2A014E12-80DB-4995-6D5C-C4152BCB6A3C}"/>
              </a:ext>
            </a:extLst>
          </p:cNvPr>
          <p:cNvSpPr/>
          <p:nvPr/>
        </p:nvSpPr>
        <p:spPr>
          <a:xfrm>
            <a:off x="8690052" y="4250554"/>
            <a:ext cx="313349" cy="235922"/>
          </a:xfrm>
          <a:prstGeom prst="cube">
            <a:avLst/>
          </a:prstGeom>
          <a:solidFill>
            <a:schemeClr val="bg2">
              <a:lumMod val="50000"/>
            </a:schemeClr>
          </a:solid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1000" dirty="0">
                <a:solidFill>
                  <a:schemeClr val="bg1"/>
                </a:solidFill>
                <a:latin typeface="Gill Sans MT" panose="020B0502020104020203" pitchFamily="34" charset="77"/>
              </a:rPr>
              <a:t>VM</a:t>
            </a:r>
          </a:p>
        </p:txBody>
      </p:sp>
      <p:sp>
        <p:nvSpPr>
          <p:cNvPr id="82" name="Cube 81">
            <a:extLst>
              <a:ext uri="{FF2B5EF4-FFF2-40B4-BE49-F238E27FC236}">
                <a16:creationId xmlns:a16="http://schemas.microsoft.com/office/drawing/2014/main" id="{BA899F96-7800-B78E-18C8-2332DBE88DF5}"/>
              </a:ext>
            </a:extLst>
          </p:cNvPr>
          <p:cNvSpPr/>
          <p:nvPr/>
        </p:nvSpPr>
        <p:spPr>
          <a:xfrm>
            <a:off x="9023669" y="4254010"/>
            <a:ext cx="313349" cy="235922"/>
          </a:xfrm>
          <a:prstGeom prst="cube">
            <a:avLst/>
          </a:prstGeom>
          <a:solidFill>
            <a:srgbClr val="FFC000"/>
          </a:solidFill>
          <a:ln w="25400">
            <a:noFill/>
            <a:miter lim="800000"/>
          </a:ln>
          <a:effectLst>
            <a:glow rad="101600">
              <a:srgbClr val="FFC000">
                <a:alpha val="60000"/>
              </a:srgbClr>
            </a:glo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1000" dirty="0">
                <a:solidFill>
                  <a:schemeClr val="tx1"/>
                </a:solidFill>
                <a:latin typeface="Gill Sans MT" panose="020B0502020104020203" pitchFamily="34" charset="77"/>
              </a:rPr>
              <a:t>VM</a:t>
            </a:r>
          </a:p>
        </p:txBody>
      </p:sp>
      <p:sp>
        <p:nvSpPr>
          <p:cNvPr id="83" name="Cube 82">
            <a:extLst>
              <a:ext uri="{FF2B5EF4-FFF2-40B4-BE49-F238E27FC236}">
                <a16:creationId xmlns:a16="http://schemas.microsoft.com/office/drawing/2014/main" id="{4A7CEE1F-F0A5-2D37-B313-6D737A68838C}"/>
              </a:ext>
            </a:extLst>
          </p:cNvPr>
          <p:cNvSpPr/>
          <p:nvPr/>
        </p:nvSpPr>
        <p:spPr>
          <a:xfrm>
            <a:off x="9369612" y="4250554"/>
            <a:ext cx="313349" cy="235922"/>
          </a:xfrm>
          <a:prstGeom prst="cube">
            <a:avLst/>
          </a:prstGeom>
          <a:solidFill>
            <a:schemeClr val="bg2">
              <a:lumMod val="50000"/>
            </a:schemeClr>
          </a:solid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1000" dirty="0">
                <a:solidFill>
                  <a:schemeClr val="bg1"/>
                </a:solidFill>
                <a:latin typeface="Gill Sans MT" panose="020B0502020104020203" pitchFamily="34" charset="77"/>
              </a:rPr>
              <a:t>VM</a:t>
            </a:r>
          </a:p>
        </p:txBody>
      </p:sp>
      <p:sp>
        <p:nvSpPr>
          <p:cNvPr id="84" name="Cube 83">
            <a:extLst>
              <a:ext uri="{FF2B5EF4-FFF2-40B4-BE49-F238E27FC236}">
                <a16:creationId xmlns:a16="http://schemas.microsoft.com/office/drawing/2014/main" id="{EA3D1C70-C66C-5D6D-A6A7-B689C78B472A}"/>
              </a:ext>
            </a:extLst>
          </p:cNvPr>
          <p:cNvSpPr/>
          <p:nvPr/>
        </p:nvSpPr>
        <p:spPr>
          <a:xfrm>
            <a:off x="8643193" y="4519827"/>
            <a:ext cx="313349" cy="141554"/>
          </a:xfrm>
          <a:prstGeom prst="cube">
            <a:avLst/>
          </a:prstGeom>
          <a:solidFill>
            <a:schemeClr val="tx2">
              <a:lumMod val="50000"/>
            </a:schemeClr>
          </a:solidFill>
          <a:ln w="25400">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800" dirty="0">
                <a:solidFill>
                  <a:schemeClr val="bg1"/>
                </a:solidFill>
                <a:latin typeface="Gill Sans MT" panose="020B0502020104020203" pitchFamily="34" charset="77"/>
              </a:rPr>
              <a:t>vNIC</a:t>
            </a:r>
          </a:p>
        </p:txBody>
      </p:sp>
      <p:sp>
        <p:nvSpPr>
          <p:cNvPr id="85" name="Cube 84">
            <a:extLst>
              <a:ext uri="{FF2B5EF4-FFF2-40B4-BE49-F238E27FC236}">
                <a16:creationId xmlns:a16="http://schemas.microsoft.com/office/drawing/2014/main" id="{22C0ECD6-C1F6-89C0-CAE4-E0CC84FE444F}"/>
              </a:ext>
            </a:extLst>
          </p:cNvPr>
          <p:cNvSpPr/>
          <p:nvPr/>
        </p:nvSpPr>
        <p:spPr>
          <a:xfrm>
            <a:off x="8997959" y="4519827"/>
            <a:ext cx="313349" cy="141554"/>
          </a:xfrm>
          <a:prstGeom prst="cube">
            <a:avLst/>
          </a:prstGeom>
          <a:solidFill>
            <a:schemeClr val="tx2">
              <a:lumMod val="50000"/>
            </a:schemeClr>
          </a:solidFill>
          <a:ln w="25400">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800" dirty="0">
                <a:solidFill>
                  <a:schemeClr val="bg1"/>
                </a:solidFill>
                <a:latin typeface="Gill Sans MT" panose="020B0502020104020203" pitchFamily="34" charset="77"/>
              </a:rPr>
              <a:t>vNIC</a:t>
            </a:r>
          </a:p>
        </p:txBody>
      </p:sp>
      <p:sp>
        <p:nvSpPr>
          <p:cNvPr id="86" name="Cube 85">
            <a:extLst>
              <a:ext uri="{FF2B5EF4-FFF2-40B4-BE49-F238E27FC236}">
                <a16:creationId xmlns:a16="http://schemas.microsoft.com/office/drawing/2014/main" id="{001EBDB6-A695-C904-7042-1D6777E2E16E}"/>
              </a:ext>
            </a:extLst>
          </p:cNvPr>
          <p:cNvSpPr/>
          <p:nvPr/>
        </p:nvSpPr>
        <p:spPr>
          <a:xfrm>
            <a:off x="9353366" y="4522326"/>
            <a:ext cx="313349" cy="141554"/>
          </a:xfrm>
          <a:prstGeom prst="cube">
            <a:avLst/>
          </a:prstGeom>
          <a:solidFill>
            <a:schemeClr val="tx2">
              <a:lumMod val="50000"/>
            </a:schemeClr>
          </a:solidFill>
          <a:ln w="25400">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800" dirty="0">
                <a:solidFill>
                  <a:schemeClr val="bg1"/>
                </a:solidFill>
                <a:latin typeface="Gill Sans MT" panose="020B0502020104020203" pitchFamily="34" charset="77"/>
              </a:rPr>
              <a:t>vNIC</a:t>
            </a:r>
          </a:p>
        </p:txBody>
      </p:sp>
      <p:sp>
        <p:nvSpPr>
          <p:cNvPr id="312" name="Freeform 311">
            <a:extLst>
              <a:ext uri="{FF2B5EF4-FFF2-40B4-BE49-F238E27FC236}">
                <a16:creationId xmlns:a16="http://schemas.microsoft.com/office/drawing/2014/main" id="{B000D86C-8635-D8B1-0852-C285137579A4}"/>
              </a:ext>
            </a:extLst>
          </p:cNvPr>
          <p:cNvSpPr/>
          <p:nvPr/>
        </p:nvSpPr>
        <p:spPr>
          <a:xfrm>
            <a:off x="2602728" y="3303950"/>
            <a:ext cx="2750652" cy="971004"/>
          </a:xfrm>
          <a:custGeom>
            <a:avLst/>
            <a:gdLst>
              <a:gd name="connsiteX0" fmla="*/ 0 w 5242207"/>
              <a:gd name="connsiteY0" fmla="*/ 1318925 h 1376075"/>
              <a:gd name="connsiteX1" fmla="*/ 1985962 w 5242207"/>
              <a:gd name="connsiteY1" fmla="*/ 633125 h 1376075"/>
              <a:gd name="connsiteX2" fmla="*/ 5229225 w 5242207"/>
              <a:gd name="connsiteY2" fmla="*/ 18762 h 1376075"/>
              <a:gd name="connsiteX3" fmla="*/ 3200400 w 5242207"/>
              <a:gd name="connsiteY3" fmla="*/ 1376075 h 1376075"/>
              <a:gd name="connsiteX0" fmla="*/ 0 w 5250265"/>
              <a:gd name="connsiteY0" fmla="*/ 1318925 h 1399749"/>
              <a:gd name="connsiteX1" fmla="*/ 1985962 w 5250265"/>
              <a:gd name="connsiteY1" fmla="*/ 633125 h 1399749"/>
              <a:gd name="connsiteX2" fmla="*/ 5229225 w 5250265"/>
              <a:gd name="connsiteY2" fmla="*/ 18762 h 1399749"/>
              <a:gd name="connsiteX3" fmla="*/ 4107077 w 5250265"/>
              <a:gd name="connsiteY3" fmla="*/ 1399749 h 1399749"/>
              <a:gd name="connsiteX0" fmla="*/ 0 w 5247750"/>
              <a:gd name="connsiteY0" fmla="*/ 1318925 h 1411585"/>
              <a:gd name="connsiteX1" fmla="*/ 1985962 w 5247750"/>
              <a:gd name="connsiteY1" fmla="*/ 633125 h 1411585"/>
              <a:gd name="connsiteX2" fmla="*/ 5229225 w 5247750"/>
              <a:gd name="connsiteY2" fmla="*/ 18762 h 1411585"/>
              <a:gd name="connsiteX3" fmla="*/ 3908741 w 5247750"/>
              <a:gd name="connsiteY3" fmla="*/ 1411585 h 1411585"/>
            </a:gdLst>
            <a:ahLst/>
            <a:cxnLst>
              <a:cxn ang="0">
                <a:pos x="connsiteX0" y="connsiteY0"/>
              </a:cxn>
              <a:cxn ang="0">
                <a:pos x="connsiteX1" y="connsiteY1"/>
              </a:cxn>
              <a:cxn ang="0">
                <a:pos x="connsiteX2" y="connsiteY2"/>
              </a:cxn>
              <a:cxn ang="0">
                <a:pos x="connsiteX3" y="connsiteY3"/>
              </a:cxn>
            </a:cxnLst>
            <a:rect l="l" t="t" r="r" b="b"/>
            <a:pathLst>
              <a:path w="5247750" h="1411585">
                <a:moveTo>
                  <a:pt x="0" y="1318925"/>
                </a:moveTo>
                <a:cubicBezTo>
                  <a:pt x="557212" y="1084372"/>
                  <a:pt x="1114425" y="849819"/>
                  <a:pt x="1985962" y="633125"/>
                </a:cubicBezTo>
                <a:cubicBezTo>
                  <a:pt x="2857500" y="416431"/>
                  <a:pt x="5026819" y="-105063"/>
                  <a:pt x="5229225" y="18762"/>
                </a:cubicBezTo>
                <a:cubicBezTo>
                  <a:pt x="5431631" y="142587"/>
                  <a:pt x="3908741" y="1411585"/>
                  <a:pt x="3908741" y="1411585"/>
                </a:cubicBezTo>
              </a:path>
            </a:pathLst>
          </a:custGeom>
          <a:noFill/>
          <a:ln w="127000">
            <a:solidFill>
              <a:srgbClr val="FF0000">
                <a:alpha val="69346"/>
              </a:srgbClr>
            </a:solidFill>
            <a:miter lim="800000"/>
            <a:tailEnd type="triangle" w="sm" len="sm"/>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sp>
        <p:nvSpPr>
          <p:cNvPr id="314" name="Freeform 313">
            <a:extLst>
              <a:ext uri="{FF2B5EF4-FFF2-40B4-BE49-F238E27FC236}">
                <a16:creationId xmlns:a16="http://schemas.microsoft.com/office/drawing/2014/main" id="{9157C51D-1EEE-21A3-9E16-8F63021521A5}"/>
              </a:ext>
            </a:extLst>
          </p:cNvPr>
          <p:cNvSpPr/>
          <p:nvPr/>
        </p:nvSpPr>
        <p:spPr>
          <a:xfrm>
            <a:off x="4826945" y="3386968"/>
            <a:ext cx="2947989" cy="881623"/>
          </a:xfrm>
          <a:custGeom>
            <a:avLst/>
            <a:gdLst>
              <a:gd name="connsiteX0" fmla="*/ 0 w 4427034"/>
              <a:gd name="connsiteY0" fmla="*/ 1204333 h 1204333"/>
              <a:gd name="connsiteX1" fmla="*/ 1873405 w 4427034"/>
              <a:gd name="connsiteY1" fmla="*/ 2 h 1204333"/>
              <a:gd name="connsiteX2" fmla="*/ 4427034 w 4427034"/>
              <a:gd name="connsiteY2" fmla="*/ 1193182 h 1204333"/>
              <a:gd name="connsiteX0" fmla="*/ 0 w 4427034"/>
              <a:gd name="connsiteY0" fmla="*/ 1287572 h 1287572"/>
              <a:gd name="connsiteX1" fmla="*/ 2330605 w 4427034"/>
              <a:gd name="connsiteY1" fmla="*/ 2 h 1287572"/>
              <a:gd name="connsiteX2" fmla="*/ 4427034 w 4427034"/>
              <a:gd name="connsiteY2" fmla="*/ 1276421 h 1287572"/>
            </a:gdLst>
            <a:ahLst/>
            <a:cxnLst>
              <a:cxn ang="0">
                <a:pos x="connsiteX0" y="connsiteY0"/>
              </a:cxn>
              <a:cxn ang="0">
                <a:pos x="connsiteX1" y="connsiteY1"/>
              </a:cxn>
              <a:cxn ang="0">
                <a:pos x="connsiteX2" y="connsiteY2"/>
              </a:cxn>
            </a:cxnLst>
            <a:rect l="l" t="t" r="r" b="b"/>
            <a:pathLst>
              <a:path w="4427034" h="1287572">
                <a:moveTo>
                  <a:pt x="0" y="1287572"/>
                </a:moveTo>
                <a:cubicBezTo>
                  <a:pt x="567783" y="686335"/>
                  <a:pt x="1592766" y="1860"/>
                  <a:pt x="2330605" y="2"/>
                </a:cubicBezTo>
                <a:cubicBezTo>
                  <a:pt x="3068444" y="-1857"/>
                  <a:pt x="4427034" y="1276421"/>
                  <a:pt x="4427034" y="1276421"/>
                </a:cubicBezTo>
              </a:path>
            </a:pathLst>
          </a:custGeom>
          <a:noFill/>
          <a:ln w="127000">
            <a:solidFill>
              <a:schemeClr val="tx1">
                <a:lumMod val="50000"/>
                <a:lumOff val="50000"/>
                <a:alpha val="59000"/>
              </a:schemeClr>
            </a:solidFill>
            <a:miter lim="800000"/>
            <a:tailEnd type="triangle" w="sm" len="sm"/>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sp>
        <p:nvSpPr>
          <p:cNvPr id="315" name="Freeform 314">
            <a:extLst>
              <a:ext uri="{FF2B5EF4-FFF2-40B4-BE49-F238E27FC236}">
                <a16:creationId xmlns:a16="http://schemas.microsoft.com/office/drawing/2014/main" id="{2C340061-811C-6F71-5564-DB048E8E4AFE}"/>
              </a:ext>
            </a:extLst>
          </p:cNvPr>
          <p:cNvSpPr/>
          <p:nvPr/>
        </p:nvSpPr>
        <p:spPr>
          <a:xfrm>
            <a:off x="4826945" y="3239957"/>
            <a:ext cx="4366291" cy="1077813"/>
          </a:xfrm>
          <a:custGeom>
            <a:avLst/>
            <a:gdLst>
              <a:gd name="connsiteX0" fmla="*/ 0 w 6478858"/>
              <a:gd name="connsiteY0" fmla="*/ 1170947 h 1215552"/>
              <a:gd name="connsiteX1" fmla="*/ 2375210 w 6478858"/>
              <a:gd name="connsiteY1" fmla="*/ 69 h 1215552"/>
              <a:gd name="connsiteX2" fmla="*/ 6478858 w 6478858"/>
              <a:gd name="connsiteY2" fmla="*/ 1215552 h 1215552"/>
            </a:gdLst>
            <a:ahLst/>
            <a:cxnLst>
              <a:cxn ang="0">
                <a:pos x="connsiteX0" y="connsiteY0"/>
              </a:cxn>
              <a:cxn ang="0">
                <a:pos x="connsiteX1" y="connsiteY1"/>
              </a:cxn>
              <a:cxn ang="0">
                <a:pos x="connsiteX2" y="connsiteY2"/>
              </a:cxn>
            </a:cxnLst>
            <a:rect l="l" t="t" r="r" b="b"/>
            <a:pathLst>
              <a:path w="6478858" h="1215552">
                <a:moveTo>
                  <a:pt x="0" y="1170947"/>
                </a:moveTo>
                <a:cubicBezTo>
                  <a:pt x="647700" y="581791"/>
                  <a:pt x="1295400" y="-7365"/>
                  <a:pt x="2375210" y="69"/>
                </a:cubicBezTo>
                <a:cubicBezTo>
                  <a:pt x="3455020" y="7503"/>
                  <a:pt x="5794917" y="1011113"/>
                  <a:pt x="6478858" y="1215552"/>
                </a:cubicBezTo>
              </a:path>
            </a:pathLst>
          </a:custGeom>
          <a:noFill/>
          <a:ln w="127000">
            <a:solidFill>
              <a:schemeClr val="tx1">
                <a:lumMod val="50000"/>
                <a:lumOff val="50000"/>
                <a:alpha val="41000"/>
              </a:schemeClr>
            </a:solidFill>
            <a:miter lim="800000"/>
            <a:tailEnd type="triangle" w="sm" len="sm"/>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sp>
        <p:nvSpPr>
          <p:cNvPr id="323" name="TextBox 322">
            <a:extLst>
              <a:ext uri="{FF2B5EF4-FFF2-40B4-BE49-F238E27FC236}">
                <a16:creationId xmlns:a16="http://schemas.microsoft.com/office/drawing/2014/main" id="{7BA9E48C-B891-EADD-7E90-0093CCC6C613}"/>
              </a:ext>
            </a:extLst>
          </p:cNvPr>
          <p:cNvSpPr txBox="1"/>
          <p:nvPr/>
        </p:nvSpPr>
        <p:spPr>
          <a:xfrm rot="20689034">
            <a:off x="3180801" y="3497035"/>
            <a:ext cx="560666" cy="246221"/>
          </a:xfrm>
          <a:prstGeom prst="rect">
            <a:avLst/>
          </a:prstGeom>
        </p:spPr>
        <p:txBody>
          <a:bodyPr wrap="none" lIns="0" tIns="0" rIns="0" bIns="0" rtlCol="0">
            <a:spAutoFit/>
          </a:bodyPr>
          <a:lstStyle/>
          <a:p>
            <a:pPr algn="l">
              <a:spcAft>
                <a:spcPts val="600"/>
              </a:spcAft>
            </a:pPr>
            <a:r>
              <a:rPr lang="en-US" sz="1600" dirty="0">
                <a:solidFill>
                  <a:srgbClr val="FF0000"/>
                </a:solidFill>
                <a:latin typeface="Gill Sans MT" panose="020B0502020104020203" pitchFamily="34" charset="77"/>
              </a:rPr>
              <a:t>Flow 1</a:t>
            </a:r>
          </a:p>
        </p:txBody>
      </p:sp>
      <p:sp>
        <p:nvSpPr>
          <p:cNvPr id="324" name="TextBox 323">
            <a:extLst>
              <a:ext uri="{FF2B5EF4-FFF2-40B4-BE49-F238E27FC236}">
                <a16:creationId xmlns:a16="http://schemas.microsoft.com/office/drawing/2014/main" id="{C090E625-5723-1DC3-DF1E-FC4D99F448F8}"/>
              </a:ext>
            </a:extLst>
          </p:cNvPr>
          <p:cNvSpPr txBox="1"/>
          <p:nvPr/>
        </p:nvSpPr>
        <p:spPr>
          <a:xfrm rot="1960697">
            <a:off x="6815824" y="3786197"/>
            <a:ext cx="560666" cy="246221"/>
          </a:xfrm>
          <a:prstGeom prst="rect">
            <a:avLst/>
          </a:prstGeom>
        </p:spPr>
        <p:txBody>
          <a:bodyPr wrap="none" lIns="0" tIns="0" rIns="0" bIns="0" rtlCol="0">
            <a:spAutoFit/>
          </a:bodyPr>
          <a:lstStyle/>
          <a:p>
            <a:pPr algn="l">
              <a:spcAft>
                <a:spcPts val="600"/>
              </a:spcAft>
            </a:pPr>
            <a:r>
              <a:rPr lang="en-US" sz="1600" dirty="0">
                <a:solidFill>
                  <a:schemeClr val="tx1">
                    <a:lumMod val="50000"/>
                    <a:lumOff val="50000"/>
                  </a:schemeClr>
                </a:solidFill>
                <a:latin typeface="Gill Sans MT" panose="020B0502020104020203" pitchFamily="34" charset="77"/>
              </a:rPr>
              <a:t>Flow 2</a:t>
            </a:r>
          </a:p>
        </p:txBody>
      </p:sp>
      <p:sp>
        <p:nvSpPr>
          <p:cNvPr id="325" name="TextBox 324">
            <a:extLst>
              <a:ext uri="{FF2B5EF4-FFF2-40B4-BE49-F238E27FC236}">
                <a16:creationId xmlns:a16="http://schemas.microsoft.com/office/drawing/2014/main" id="{31235F72-04B0-0387-6143-938048903917}"/>
              </a:ext>
            </a:extLst>
          </p:cNvPr>
          <p:cNvSpPr txBox="1"/>
          <p:nvPr/>
        </p:nvSpPr>
        <p:spPr>
          <a:xfrm rot="1309174">
            <a:off x="7363371" y="3621350"/>
            <a:ext cx="560666" cy="246221"/>
          </a:xfrm>
          <a:prstGeom prst="rect">
            <a:avLst/>
          </a:prstGeom>
        </p:spPr>
        <p:txBody>
          <a:bodyPr wrap="none" lIns="0" tIns="0" rIns="0" bIns="0" rtlCol="0">
            <a:spAutoFit/>
          </a:bodyPr>
          <a:lstStyle/>
          <a:p>
            <a:pPr algn="l">
              <a:spcAft>
                <a:spcPts val="600"/>
              </a:spcAft>
            </a:pPr>
            <a:r>
              <a:rPr lang="en-US" sz="1600" dirty="0">
                <a:solidFill>
                  <a:schemeClr val="tx1">
                    <a:lumMod val="50000"/>
                    <a:lumOff val="50000"/>
                  </a:schemeClr>
                </a:solidFill>
                <a:latin typeface="Gill Sans MT" panose="020B0502020104020203" pitchFamily="34" charset="77"/>
              </a:rPr>
              <a:t>Flow 3</a:t>
            </a:r>
          </a:p>
        </p:txBody>
      </p:sp>
      <p:cxnSp>
        <p:nvCxnSpPr>
          <p:cNvPr id="339" name="Straight Connector 338">
            <a:extLst>
              <a:ext uri="{FF2B5EF4-FFF2-40B4-BE49-F238E27FC236}">
                <a16:creationId xmlns:a16="http://schemas.microsoft.com/office/drawing/2014/main" id="{29D1D9A1-CBC8-FDE2-1C95-90A87A10ECF7}"/>
              </a:ext>
            </a:extLst>
          </p:cNvPr>
          <p:cNvCxnSpPr>
            <a:cxnSpLocks/>
          </p:cNvCxnSpPr>
          <p:nvPr/>
        </p:nvCxnSpPr>
        <p:spPr bwMode="gray">
          <a:xfrm>
            <a:off x="5300384" y="2773014"/>
            <a:ext cx="311077" cy="223071"/>
          </a:xfrm>
          <a:prstGeom prst="line">
            <a:avLst/>
          </a:prstGeom>
          <a:ln w="12700">
            <a:solidFill>
              <a:srgbClr val="00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43" name="Straight Connector 342">
            <a:extLst>
              <a:ext uri="{FF2B5EF4-FFF2-40B4-BE49-F238E27FC236}">
                <a16:creationId xmlns:a16="http://schemas.microsoft.com/office/drawing/2014/main" id="{B78D1837-AB62-CE1D-29E7-60B5DDC4F9E9}"/>
              </a:ext>
            </a:extLst>
          </p:cNvPr>
          <p:cNvCxnSpPr>
            <a:cxnSpLocks/>
          </p:cNvCxnSpPr>
          <p:nvPr/>
        </p:nvCxnSpPr>
        <p:spPr bwMode="gray">
          <a:xfrm>
            <a:off x="5703450" y="2508620"/>
            <a:ext cx="185804" cy="439854"/>
          </a:xfrm>
          <a:prstGeom prst="line">
            <a:avLst/>
          </a:prstGeom>
          <a:ln w="12700">
            <a:solidFill>
              <a:srgbClr val="00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47" name="Straight Connector 346">
            <a:extLst>
              <a:ext uri="{FF2B5EF4-FFF2-40B4-BE49-F238E27FC236}">
                <a16:creationId xmlns:a16="http://schemas.microsoft.com/office/drawing/2014/main" id="{564E59EE-B4FE-8539-D050-15FDF16E396C}"/>
              </a:ext>
            </a:extLst>
          </p:cNvPr>
          <p:cNvCxnSpPr>
            <a:cxnSpLocks/>
          </p:cNvCxnSpPr>
          <p:nvPr/>
        </p:nvCxnSpPr>
        <p:spPr bwMode="gray">
          <a:xfrm>
            <a:off x="6264944" y="2361404"/>
            <a:ext cx="0" cy="582119"/>
          </a:xfrm>
          <a:prstGeom prst="line">
            <a:avLst/>
          </a:prstGeom>
          <a:ln w="12700">
            <a:solidFill>
              <a:srgbClr val="00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49" name="Straight Connector 348">
            <a:extLst>
              <a:ext uri="{FF2B5EF4-FFF2-40B4-BE49-F238E27FC236}">
                <a16:creationId xmlns:a16="http://schemas.microsoft.com/office/drawing/2014/main" id="{9247F4A8-C864-3A22-12A9-CAD5163B0D96}"/>
              </a:ext>
            </a:extLst>
          </p:cNvPr>
          <p:cNvCxnSpPr>
            <a:cxnSpLocks/>
          </p:cNvCxnSpPr>
          <p:nvPr/>
        </p:nvCxnSpPr>
        <p:spPr bwMode="gray">
          <a:xfrm flipH="1">
            <a:off x="6673426" y="2570073"/>
            <a:ext cx="251156" cy="361076"/>
          </a:xfrm>
          <a:prstGeom prst="line">
            <a:avLst/>
          </a:prstGeom>
          <a:ln w="12700">
            <a:solidFill>
              <a:srgbClr val="00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52" name="Straight Connector 351">
            <a:extLst>
              <a:ext uri="{FF2B5EF4-FFF2-40B4-BE49-F238E27FC236}">
                <a16:creationId xmlns:a16="http://schemas.microsoft.com/office/drawing/2014/main" id="{4A633D9D-7B93-A101-3E0F-16CBA532AFED}"/>
              </a:ext>
            </a:extLst>
          </p:cNvPr>
          <p:cNvCxnSpPr>
            <a:cxnSpLocks/>
          </p:cNvCxnSpPr>
          <p:nvPr/>
        </p:nvCxnSpPr>
        <p:spPr bwMode="gray">
          <a:xfrm flipH="1">
            <a:off x="6948478" y="2819782"/>
            <a:ext cx="369670" cy="265612"/>
          </a:xfrm>
          <a:prstGeom prst="line">
            <a:avLst/>
          </a:prstGeom>
          <a:ln w="12700">
            <a:solidFill>
              <a:srgbClr val="000000"/>
            </a:solidFill>
            <a:miter lim="800000"/>
            <a:tailEnd type="none"/>
          </a:ln>
        </p:spPr>
        <p:style>
          <a:lnRef idx="1">
            <a:schemeClr val="accent1"/>
          </a:lnRef>
          <a:fillRef idx="0">
            <a:schemeClr val="accent1"/>
          </a:fillRef>
          <a:effectRef idx="0">
            <a:schemeClr val="accent1"/>
          </a:effectRef>
          <a:fontRef idx="minor">
            <a:schemeClr val="tx1"/>
          </a:fontRef>
        </p:style>
      </p:cxnSp>
      <p:sp>
        <p:nvSpPr>
          <p:cNvPr id="20" name="Title 1">
            <a:extLst>
              <a:ext uri="{FF2B5EF4-FFF2-40B4-BE49-F238E27FC236}">
                <a16:creationId xmlns:a16="http://schemas.microsoft.com/office/drawing/2014/main" id="{974CC49D-B594-5F82-E348-F8466E5C6A7F}"/>
              </a:ext>
            </a:extLst>
          </p:cNvPr>
          <p:cNvSpPr txBox="1">
            <a:spLocks/>
          </p:cNvSpPr>
          <p:nvPr/>
        </p:nvSpPr>
        <p:spPr>
          <a:xfrm>
            <a:off x="976740" y="76128"/>
            <a:ext cx="10238519" cy="6524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dirty="0">
                <a:latin typeface="Gill Sans MT" panose="020B0502020104020203" pitchFamily="34" charset="77"/>
                <a:cs typeface="Gill Sans" panose="020B0502020104020203" pitchFamily="34" charset="-79"/>
              </a:rPr>
              <a:t>Goal: Performance Diagnosis</a:t>
            </a:r>
            <a:endParaRPr lang="en-US" sz="4800" dirty="0">
              <a:solidFill>
                <a:schemeClr val="accent2">
                  <a:lumMod val="50000"/>
                </a:schemeClr>
              </a:solidFill>
              <a:latin typeface="Gill Sans MT" panose="020B0502020104020203" pitchFamily="34" charset="77"/>
              <a:cs typeface="Gill Sans" panose="020B0502020104020203" pitchFamily="34" charset="-79"/>
            </a:endParaRPr>
          </a:p>
        </p:txBody>
      </p:sp>
      <p:sp>
        <p:nvSpPr>
          <p:cNvPr id="24" name="Right Arrow 23">
            <a:extLst>
              <a:ext uri="{FF2B5EF4-FFF2-40B4-BE49-F238E27FC236}">
                <a16:creationId xmlns:a16="http://schemas.microsoft.com/office/drawing/2014/main" id="{9FEE54A4-1FDF-C8A0-E571-656E2CB90DA7}"/>
              </a:ext>
            </a:extLst>
          </p:cNvPr>
          <p:cNvSpPr/>
          <p:nvPr/>
        </p:nvSpPr>
        <p:spPr>
          <a:xfrm>
            <a:off x="5091737" y="2197991"/>
            <a:ext cx="2008526" cy="326827"/>
          </a:xfrm>
          <a:prstGeom prst="right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AC669787-2215-72B4-EEB4-023B3B313B0E}"/>
              </a:ext>
            </a:extLst>
          </p:cNvPr>
          <p:cNvSpPr txBox="1"/>
          <p:nvPr/>
        </p:nvSpPr>
        <p:spPr>
          <a:xfrm>
            <a:off x="1526135" y="1794153"/>
            <a:ext cx="2498214"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dirty="0"/>
              <a:t>e.g. </a:t>
            </a:r>
            <a:r>
              <a:rPr lang="en-US" sz="2200" dirty="0">
                <a:solidFill>
                  <a:srgbClr val="C00000"/>
                </a:solidFill>
              </a:rPr>
              <a:t>(a flow to the front-end)</a:t>
            </a:r>
          </a:p>
        </p:txBody>
      </p:sp>
      <p:sp>
        <p:nvSpPr>
          <p:cNvPr id="30" name="TextBox 29">
            <a:extLst>
              <a:ext uri="{FF2B5EF4-FFF2-40B4-BE49-F238E27FC236}">
                <a16:creationId xmlns:a16="http://schemas.microsoft.com/office/drawing/2014/main" id="{24F22A8B-6626-91F9-11AD-D351BDCD8FA0}"/>
              </a:ext>
            </a:extLst>
          </p:cNvPr>
          <p:cNvSpPr txBox="1"/>
          <p:nvPr/>
        </p:nvSpPr>
        <p:spPr>
          <a:xfrm>
            <a:off x="1136699" y="1373982"/>
            <a:ext cx="3520447"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dirty="0">
                <a:solidFill>
                  <a:srgbClr val="C00000"/>
                </a:solidFill>
              </a:rPr>
              <a:t>root cause entity</a:t>
            </a:r>
          </a:p>
        </p:txBody>
      </p:sp>
      <p:sp>
        <p:nvSpPr>
          <p:cNvPr id="2" name="TextBox 1">
            <a:extLst>
              <a:ext uri="{FF2B5EF4-FFF2-40B4-BE49-F238E27FC236}">
                <a16:creationId xmlns:a16="http://schemas.microsoft.com/office/drawing/2014/main" id="{66DDB315-61D2-E5CC-C258-3771069970EA}"/>
              </a:ext>
            </a:extLst>
          </p:cNvPr>
          <p:cNvSpPr txBox="1"/>
          <p:nvPr/>
        </p:nvSpPr>
        <p:spPr>
          <a:xfrm>
            <a:off x="7070650" y="5925206"/>
            <a:ext cx="345650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i="1" dirty="0">
                <a:ea typeface="+mn-lt"/>
                <a:cs typeface="+mn-lt"/>
              </a:rPr>
              <a:t>App stopped responding due to high CPU of backend VMs</a:t>
            </a:r>
            <a:endParaRPr lang="en-US" sz="2000" i="1" dirty="0"/>
          </a:p>
        </p:txBody>
      </p:sp>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23EF212D-3A37-E3C8-7987-5C8F8FA48BA0}"/>
                  </a:ext>
                </a:extLst>
              </p:cNvPr>
              <p:cNvSpPr txBox="1"/>
              <p:nvPr/>
            </p:nvSpPr>
            <p:spPr>
              <a:xfrm>
                <a:off x="7431756" y="1539304"/>
                <a:ext cx="4069566"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dirty="0">
                    <a:solidFill>
                      <a:schemeClr val="accent4">
                        <a:lumMod val="75000"/>
                      </a:schemeClr>
                    </a:solidFill>
                  </a:rPr>
                  <a:t>problematic symptom </a:t>
                </a:r>
              </a:p>
              <a:p>
                <a:pPr algn="ctr"/>
                <a14:m>
                  <m:oMath xmlns:m="http://schemas.openxmlformats.org/officeDocument/2006/math">
                    <m:r>
                      <a:rPr lang="en-US" sz="2200" i="1" smtClean="0">
                        <a:solidFill>
                          <a:schemeClr val="accent4">
                            <a:lumMod val="75000"/>
                          </a:schemeClr>
                        </a:solidFill>
                        <a:latin typeface="Cambria Math" panose="02040503050406030204" pitchFamily="18" charset="0"/>
                        <a:ea typeface="Cambria Math" panose="02040503050406030204" pitchFamily="18" charset="0"/>
                      </a:rPr>
                      <m:t>≅</m:t>
                    </m:r>
                  </m:oMath>
                </a14:m>
                <a:r>
                  <a:rPr lang="en-US" sz="2200" dirty="0">
                    <a:solidFill>
                      <a:schemeClr val="accent4">
                        <a:lumMod val="75000"/>
                      </a:schemeClr>
                    </a:solidFill>
                  </a:rPr>
                  <a:t> (entity, metric) </a:t>
                </a:r>
              </a:p>
            </p:txBody>
          </p:sp>
        </mc:Choice>
        <mc:Fallback>
          <p:sp>
            <p:nvSpPr>
              <p:cNvPr id="3" name="TextBox 2">
                <a:extLst>
                  <a:ext uri="{FF2B5EF4-FFF2-40B4-BE49-F238E27FC236}">
                    <a16:creationId xmlns:a16="http://schemas.microsoft.com/office/drawing/2014/main" id="{23EF212D-3A37-E3C8-7987-5C8F8FA48BA0}"/>
                  </a:ext>
                </a:extLst>
              </p:cNvPr>
              <p:cNvSpPr txBox="1">
                <a:spLocks noRot="1" noChangeAspect="1" noMove="1" noResize="1" noEditPoints="1" noAdjustHandles="1" noChangeArrowheads="1" noChangeShapeType="1" noTextEdit="1"/>
              </p:cNvSpPr>
              <p:nvPr/>
            </p:nvSpPr>
            <p:spPr>
              <a:xfrm>
                <a:off x="7431756" y="1539304"/>
                <a:ext cx="4069566" cy="769441"/>
              </a:xfrm>
              <a:prstGeom prst="rect">
                <a:avLst/>
              </a:prstGeom>
              <a:blipFill>
                <a:blip r:embed="rId3"/>
                <a:stretch>
                  <a:fillRect t="-4918" b="-16393"/>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15ED0BD5-5F29-BCCB-8B36-B614EFFCA10C}"/>
              </a:ext>
            </a:extLst>
          </p:cNvPr>
          <p:cNvSpPr>
            <a:spLocks noGrp="1"/>
          </p:cNvSpPr>
          <p:nvPr>
            <p:ph type="sldNum" sz="quarter" idx="12"/>
          </p:nvPr>
        </p:nvSpPr>
        <p:spPr/>
        <p:txBody>
          <a:bodyPr/>
          <a:lstStyle/>
          <a:p>
            <a:fld id="{078ED684-E1A4-0343-8670-8594C227EEC7}" type="slidenum">
              <a:rPr lang="en-US" smtClean="0"/>
              <a:t>17</a:t>
            </a:fld>
            <a:endParaRPr lang="en-US"/>
          </a:p>
        </p:txBody>
      </p:sp>
      <p:sp>
        <p:nvSpPr>
          <p:cNvPr id="12" name="TextBox 11">
            <a:extLst>
              <a:ext uri="{FF2B5EF4-FFF2-40B4-BE49-F238E27FC236}">
                <a16:creationId xmlns:a16="http://schemas.microsoft.com/office/drawing/2014/main" id="{9C141863-1B73-7891-1205-B154330B20FA}"/>
              </a:ext>
            </a:extLst>
          </p:cNvPr>
          <p:cNvSpPr txBox="1"/>
          <p:nvPr/>
        </p:nvSpPr>
        <p:spPr>
          <a:xfrm>
            <a:off x="4473346" y="1290730"/>
            <a:ext cx="3080782"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a:t>Infer root cause entity</a:t>
            </a:r>
            <a:endParaRPr lang="en-US" sz="2200" dirty="0"/>
          </a:p>
        </p:txBody>
      </p:sp>
      <p:sp>
        <p:nvSpPr>
          <p:cNvPr id="16" name="TextBox 15">
            <a:extLst>
              <a:ext uri="{FF2B5EF4-FFF2-40B4-BE49-F238E27FC236}">
                <a16:creationId xmlns:a16="http://schemas.microsoft.com/office/drawing/2014/main" id="{46D4EFC6-E2F4-FDD4-AD6E-80FB309F52AD}"/>
              </a:ext>
            </a:extLst>
          </p:cNvPr>
          <p:cNvSpPr txBox="1"/>
          <p:nvPr/>
        </p:nvSpPr>
        <p:spPr>
          <a:xfrm>
            <a:off x="60320" y="630519"/>
            <a:ext cx="2660861" cy="2031325"/>
          </a:xfrm>
          <a:prstGeom prst="rect">
            <a:avLst/>
          </a:prstGeom>
          <a:noFill/>
        </p:spPr>
        <p:txBody>
          <a:bodyPr wrap="square" rtlCol="0">
            <a:spAutoFit/>
          </a:bodyPr>
          <a:lstStyle/>
          <a:p>
            <a:r>
              <a:rPr lang="en-US" dirty="0"/>
              <a:t>Flows: 2502</a:t>
            </a:r>
          </a:p>
          <a:p>
            <a:r>
              <a:rPr lang="en-US" dirty="0"/>
              <a:t>VMs: 3640</a:t>
            </a:r>
          </a:p>
          <a:p>
            <a:r>
              <a:rPr lang="en-US" dirty="0" err="1"/>
              <a:t>ToRs</a:t>
            </a:r>
            <a:r>
              <a:rPr lang="en-US" dirty="0"/>
              <a:t>: 12</a:t>
            </a:r>
          </a:p>
          <a:p>
            <a:r>
              <a:rPr lang="en-US" dirty="0" err="1"/>
              <a:t>vNICs</a:t>
            </a:r>
            <a:r>
              <a:rPr lang="en-US" dirty="0"/>
              <a:t>: 1187</a:t>
            </a:r>
          </a:p>
          <a:p>
            <a:r>
              <a:rPr lang="en-US" dirty="0"/>
              <a:t>Hosts: 136</a:t>
            </a:r>
          </a:p>
          <a:p>
            <a:r>
              <a:rPr lang="en-US" dirty="0"/>
              <a:t>Interfaces: 1661</a:t>
            </a:r>
          </a:p>
          <a:p>
            <a:endParaRPr lang="en-US" dirty="0"/>
          </a:p>
        </p:txBody>
      </p:sp>
    </p:spTree>
    <p:extLst>
      <p:ext uri="{BB962C8B-B14F-4D97-AF65-F5344CB8AC3E}">
        <p14:creationId xmlns:p14="http://schemas.microsoft.com/office/powerpoint/2010/main" val="4113421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Cloud 116">
            <a:extLst>
              <a:ext uri="{FF2B5EF4-FFF2-40B4-BE49-F238E27FC236}">
                <a16:creationId xmlns:a16="http://schemas.microsoft.com/office/drawing/2014/main" id="{A5B56F1C-241D-614B-C608-F51E562EB3BC}"/>
              </a:ext>
            </a:extLst>
          </p:cNvPr>
          <p:cNvSpPr/>
          <p:nvPr/>
        </p:nvSpPr>
        <p:spPr>
          <a:xfrm>
            <a:off x="279936" y="2537438"/>
            <a:ext cx="3464447" cy="2081774"/>
          </a:xfrm>
          <a:prstGeom prst="cloud">
            <a:avLst/>
          </a:prstGeom>
          <a:solidFill>
            <a:schemeClr val="accent1">
              <a:lumMod val="40000"/>
              <a:lumOff val="60000"/>
              <a:alpha val="3672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56A37E63-D3EC-3DD1-EBB1-335407473A60}"/>
              </a:ext>
            </a:extLst>
          </p:cNvPr>
          <p:cNvGrpSpPr/>
          <p:nvPr/>
        </p:nvGrpSpPr>
        <p:grpSpPr>
          <a:xfrm>
            <a:off x="7676422" y="1860921"/>
            <a:ext cx="4116402" cy="2986334"/>
            <a:chOff x="5960572" y="458207"/>
            <a:chExt cx="4394900" cy="3167212"/>
          </a:xfrm>
        </p:grpSpPr>
        <p:pic>
          <p:nvPicPr>
            <p:cNvPr id="8" name="Picture 5">
              <a:extLst>
                <a:ext uri="{FF2B5EF4-FFF2-40B4-BE49-F238E27FC236}">
                  <a16:creationId xmlns:a16="http://schemas.microsoft.com/office/drawing/2014/main" id="{244D3AA5-1A32-ADAE-6D6B-A3CA4A25AFAA}"/>
                </a:ext>
              </a:extLst>
            </p:cNvPr>
            <p:cNvPicPr>
              <a:picLocks noChangeAspect="1"/>
            </p:cNvPicPr>
            <p:nvPr/>
          </p:nvPicPr>
          <p:blipFill rotWithShape="1">
            <a:blip r:embed="rId3"/>
            <a:srcRect l="12676" t="17647" r="26648" b="12390"/>
            <a:stretch/>
          </p:blipFill>
          <p:spPr>
            <a:xfrm>
              <a:off x="5960574" y="458207"/>
              <a:ext cx="4394898" cy="3167212"/>
            </a:xfrm>
            <a:prstGeom prst="rect">
              <a:avLst/>
            </a:prstGeom>
          </p:spPr>
        </p:pic>
        <p:sp>
          <p:nvSpPr>
            <p:cNvPr id="9" name="Rectangle 8">
              <a:extLst>
                <a:ext uri="{FF2B5EF4-FFF2-40B4-BE49-F238E27FC236}">
                  <a16:creationId xmlns:a16="http://schemas.microsoft.com/office/drawing/2014/main" id="{75EDE5DE-6141-2DC9-AE25-CB7B10489912}"/>
                </a:ext>
              </a:extLst>
            </p:cNvPr>
            <p:cNvSpPr/>
            <p:nvPr/>
          </p:nvSpPr>
          <p:spPr>
            <a:xfrm>
              <a:off x="5960572" y="2620652"/>
              <a:ext cx="930421" cy="1004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TextBox 12">
            <a:extLst>
              <a:ext uri="{FF2B5EF4-FFF2-40B4-BE49-F238E27FC236}">
                <a16:creationId xmlns:a16="http://schemas.microsoft.com/office/drawing/2014/main" id="{14CCE97D-6BD5-7642-898E-DA4B17828F60}"/>
              </a:ext>
            </a:extLst>
          </p:cNvPr>
          <p:cNvSpPr txBox="1"/>
          <p:nvPr/>
        </p:nvSpPr>
        <p:spPr>
          <a:xfrm>
            <a:off x="8974318" y="4912323"/>
            <a:ext cx="3073138" cy="646331"/>
          </a:xfrm>
          <a:prstGeom prst="rect">
            <a:avLst/>
          </a:prstGeom>
          <a:noFill/>
        </p:spPr>
        <p:txBody>
          <a:bodyPr wrap="square" rtlCol="0">
            <a:spAutoFit/>
          </a:bodyPr>
          <a:lstStyle/>
          <a:p>
            <a:r>
              <a:rPr lang="en-US" dirty="0"/>
              <a:t>Sage,  </a:t>
            </a:r>
            <a:r>
              <a:rPr lang="en-US" sz="1200" dirty="0">
                <a:solidFill>
                  <a:schemeClr val="tx1">
                    <a:lumMod val="50000"/>
                    <a:lumOff val="50000"/>
                  </a:schemeClr>
                </a:solidFill>
              </a:rPr>
              <a:t>ASPLOS 2019</a:t>
            </a:r>
            <a:endParaRPr lang="en-US" sz="1200" dirty="0"/>
          </a:p>
          <a:p>
            <a:r>
              <a:rPr lang="en-US" dirty="0"/>
              <a:t>Sherlock, </a:t>
            </a:r>
            <a:r>
              <a:rPr lang="en-US" sz="1200" dirty="0">
                <a:solidFill>
                  <a:schemeClr val="tx1">
                    <a:lumMod val="50000"/>
                    <a:lumOff val="50000"/>
                  </a:schemeClr>
                </a:solidFill>
              </a:rPr>
              <a:t>SIGCOMM 2007</a:t>
            </a:r>
          </a:p>
        </p:txBody>
      </p:sp>
      <p:cxnSp>
        <p:nvCxnSpPr>
          <p:cNvPr id="3" name="Straight Arrow Connector 2">
            <a:extLst>
              <a:ext uri="{FF2B5EF4-FFF2-40B4-BE49-F238E27FC236}">
                <a16:creationId xmlns:a16="http://schemas.microsoft.com/office/drawing/2014/main" id="{CC9EFF96-EA81-CA89-B09D-2F4A2EB4B91B}"/>
              </a:ext>
            </a:extLst>
          </p:cNvPr>
          <p:cNvCxnSpPr>
            <a:cxnSpLocks/>
          </p:cNvCxnSpPr>
          <p:nvPr/>
        </p:nvCxnSpPr>
        <p:spPr>
          <a:xfrm>
            <a:off x="641022" y="5967169"/>
            <a:ext cx="11406434" cy="0"/>
          </a:xfrm>
          <a:prstGeom prst="straightConnector1">
            <a:avLst/>
          </a:prstGeom>
          <a:ln w="127000">
            <a:gradFill flip="none" rotWithShape="1">
              <a:gsLst>
                <a:gs pos="0">
                  <a:schemeClr val="accent3">
                    <a:lumMod val="38000"/>
                  </a:schemeClr>
                </a:gs>
                <a:gs pos="27000">
                  <a:schemeClr val="accent3">
                    <a:lumMod val="20630"/>
                  </a:schemeClr>
                </a:gs>
                <a:gs pos="69000">
                  <a:schemeClr val="accent3">
                    <a:lumMod val="10675"/>
                  </a:schemeClr>
                </a:gs>
                <a:gs pos="97000">
                  <a:schemeClr val="accent3">
                    <a:lumMod val="0"/>
                  </a:schemeClr>
                </a:gs>
              </a:gsLst>
              <a:path path="rect">
                <a:fillToRect l="100000" t="100000"/>
              </a:path>
              <a:tileRect r="-100000" b="-100000"/>
            </a:gradFill>
            <a:miter lim="800000"/>
            <a:tailEnd type="arrow"/>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9715A396-7D77-ECEF-7860-8186CA98A405}"/>
              </a:ext>
            </a:extLst>
          </p:cNvPr>
          <p:cNvSpPr>
            <a:spLocks noGrp="1"/>
          </p:cNvSpPr>
          <p:nvPr>
            <p:ph type="title"/>
          </p:nvPr>
        </p:nvSpPr>
        <p:spPr>
          <a:xfrm>
            <a:off x="-175001" y="17491"/>
            <a:ext cx="12222457" cy="936550"/>
          </a:xfrm>
        </p:spPr>
        <p:txBody>
          <a:bodyPr>
            <a:noAutofit/>
          </a:bodyPr>
          <a:lstStyle/>
          <a:p>
            <a:pPr algn="ctr"/>
            <a:r>
              <a:rPr lang="en-US" sz="3600" dirty="0"/>
              <a:t>How do we model dependencies between entities?</a:t>
            </a:r>
          </a:p>
        </p:txBody>
      </p:sp>
      <p:sp>
        <p:nvSpPr>
          <p:cNvPr id="15" name="TextBox 14">
            <a:extLst>
              <a:ext uri="{FF2B5EF4-FFF2-40B4-BE49-F238E27FC236}">
                <a16:creationId xmlns:a16="http://schemas.microsoft.com/office/drawing/2014/main" id="{C9F341F6-4185-6E78-A398-236F3B2EDEFC}"/>
              </a:ext>
            </a:extLst>
          </p:cNvPr>
          <p:cNvSpPr txBox="1"/>
          <p:nvPr/>
        </p:nvSpPr>
        <p:spPr>
          <a:xfrm>
            <a:off x="-47694" y="6000575"/>
            <a:ext cx="4241331" cy="830997"/>
          </a:xfrm>
          <a:prstGeom prst="rect">
            <a:avLst/>
          </a:prstGeom>
          <a:noFill/>
        </p:spPr>
        <p:txBody>
          <a:bodyPr wrap="square" rtlCol="0">
            <a:spAutoFit/>
          </a:bodyPr>
          <a:lstStyle/>
          <a:p>
            <a:pPr algn="ctr"/>
            <a:r>
              <a:rPr lang="en-US" sz="2400" dirty="0"/>
              <a:t>Dependencies between entities: </a:t>
            </a:r>
          </a:p>
          <a:p>
            <a:pPr algn="ctr"/>
            <a:r>
              <a:rPr lang="en-US" sz="2400" dirty="0"/>
              <a:t>None</a:t>
            </a:r>
          </a:p>
        </p:txBody>
      </p:sp>
      <p:sp>
        <p:nvSpPr>
          <p:cNvPr id="17" name="TextBox 16">
            <a:extLst>
              <a:ext uri="{FF2B5EF4-FFF2-40B4-BE49-F238E27FC236}">
                <a16:creationId xmlns:a16="http://schemas.microsoft.com/office/drawing/2014/main" id="{7A47F829-6E0E-71B6-32BA-87272AD9FA7B}"/>
              </a:ext>
            </a:extLst>
          </p:cNvPr>
          <p:cNvSpPr txBox="1"/>
          <p:nvPr/>
        </p:nvSpPr>
        <p:spPr>
          <a:xfrm>
            <a:off x="670983" y="5014150"/>
            <a:ext cx="2763351" cy="369332"/>
          </a:xfrm>
          <a:prstGeom prst="rect">
            <a:avLst/>
          </a:prstGeom>
          <a:noFill/>
        </p:spPr>
        <p:txBody>
          <a:bodyPr wrap="square" rtlCol="0">
            <a:spAutoFit/>
          </a:bodyPr>
          <a:lstStyle/>
          <a:p>
            <a:pPr algn="ctr"/>
            <a:r>
              <a:rPr lang="en-US" dirty="0"/>
              <a:t>ExplainIT</a:t>
            </a:r>
            <a:r>
              <a:rPr lang="en-US" dirty="0">
                <a:solidFill>
                  <a:schemeClr val="tx1">
                    <a:lumMod val="65000"/>
                    <a:lumOff val="35000"/>
                  </a:schemeClr>
                </a:solidFill>
              </a:rPr>
              <a:t>,  </a:t>
            </a:r>
            <a:r>
              <a:rPr lang="en-US" sz="1200" dirty="0">
                <a:solidFill>
                  <a:schemeClr val="tx1">
                    <a:lumMod val="50000"/>
                    <a:lumOff val="50000"/>
                  </a:schemeClr>
                </a:solidFill>
              </a:rPr>
              <a:t>SIGMOD 2019</a:t>
            </a:r>
            <a:endParaRPr lang="en-US" dirty="0">
              <a:solidFill>
                <a:schemeClr val="tx1">
                  <a:lumMod val="50000"/>
                  <a:lumOff val="50000"/>
                </a:schemeClr>
              </a:solidFill>
            </a:endParaRPr>
          </a:p>
        </p:txBody>
      </p:sp>
      <p:cxnSp>
        <p:nvCxnSpPr>
          <p:cNvPr id="19" name="Straight Connector 18">
            <a:extLst>
              <a:ext uri="{FF2B5EF4-FFF2-40B4-BE49-F238E27FC236}">
                <a16:creationId xmlns:a16="http://schemas.microsoft.com/office/drawing/2014/main" id="{BBE799C0-A088-2BB7-5705-1CEA2AF9D3A9}"/>
              </a:ext>
            </a:extLst>
          </p:cNvPr>
          <p:cNvCxnSpPr/>
          <p:nvPr/>
        </p:nvCxnSpPr>
        <p:spPr>
          <a:xfrm>
            <a:off x="4072601" y="1148166"/>
            <a:ext cx="0" cy="4608736"/>
          </a:xfrm>
          <a:prstGeom prst="line">
            <a:avLst/>
          </a:prstGeom>
          <a:ln w="38100" cap="rnd">
            <a:solidFill>
              <a:schemeClr val="tx1">
                <a:lumMod val="85000"/>
                <a:lumOff val="1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406C166-F586-F26D-A011-384EDE8FCD8B}"/>
              </a:ext>
            </a:extLst>
          </p:cNvPr>
          <p:cNvCxnSpPr/>
          <p:nvPr/>
        </p:nvCxnSpPr>
        <p:spPr>
          <a:xfrm>
            <a:off x="7450233" y="1187598"/>
            <a:ext cx="0" cy="4608736"/>
          </a:xfrm>
          <a:prstGeom prst="line">
            <a:avLst/>
          </a:prstGeom>
          <a:ln w="38100" cap="rnd">
            <a:solidFill>
              <a:schemeClr val="tx1">
                <a:lumMod val="85000"/>
                <a:lumOff val="15000"/>
              </a:schemeClr>
            </a:solidFill>
            <a:prstDash val="dash"/>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E1FE2E4F-9D09-095E-E130-70DA5C2FA6A7}"/>
              </a:ext>
            </a:extLst>
          </p:cNvPr>
          <p:cNvSpPr txBox="1"/>
          <p:nvPr/>
        </p:nvSpPr>
        <p:spPr>
          <a:xfrm>
            <a:off x="7009248" y="6032238"/>
            <a:ext cx="5038208" cy="830997"/>
          </a:xfrm>
          <a:prstGeom prst="rect">
            <a:avLst/>
          </a:prstGeom>
          <a:noFill/>
        </p:spPr>
        <p:txBody>
          <a:bodyPr wrap="square" rtlCol="0">
            <a:spAutoFit/>
          </a:bodyPr>
          <a:lstStyle/>
          <a:p>
            <a:pPr algn="ctr"/>
            <a:r>
              <a:rPr lang="en-US" sz="2400" dirty="0"/>
              <a:t>Dependencies between entities: </a:t>
            </a:r>
          </a:p>
          <a:p>
            <a:pPr algn="ctr"/>
            <a:r>
              <a:rPr lang="en-US" sz="2400" dirty="0"/>
              <a:t>Acyclic (DAG)</a:t>
            </a:r>
          </a:p>
        </p:txBody>
      </p:sp>
      <p:sp>
        <p:nvSpPr>
          <p:cNvPr id="24" name="TextBox 23">
            <a:extLst>
              <a:ext uri="{FF2B5EF4-FFF2-40B4-BE49-F238E27FC236}">
                <a16:creationId xmlns:a16="http://schemas.microsoft.com/office/drawing/2014/main" id="{56B78DF7-5023-918C-D21A-639BB953BB89}"/>
              </a:ext>
            </a:extLst>
          </p:cNvPr>
          <p:cNvSpPr txBox="1"/>
          <p:nvPr/>
        </p:nvSpPr>
        <p:spPr>
          <a:xfrm>
            <a:off x="8382770" y="982213"/>
            <a:ext cx="2744321" cy="860981"/>
          </a:xfrm>
          <a:prstGeom prst="rect">
            <a:avLst/>
          </a:prstGeom>
          <a:noFill/>
        </p:spPr>
        <p:txBody>
          <a:bodyPr wrap="square" rtlCol="0">
            <a:noAutofit/>
          </a:bodyPr>
          <a:lstStyle/>
          <a:p>
            <a:pPr algn="ctr"/>
            <a:r>
              <a:rPr lang="en-US" sz="2400" dirty="0">
                <a:solidFill>
                  <a:srgbClr val="C00000"/>
                </a:solidFill>
              </a:rPr>
              <a:t>Infeasible to infer strict dependencies in many cases</a:t>
            </a:r>
          </a:p>
          <a:p>
            <a:pPr algn="ctr"/>
            <a:endParaRPr lang="en-US" sz="2400" dirty="0">
              <a:solidFill>
                <a:schemeClr val="tx1">
                  <a:lumMod val="65000"/>
                  <a:lumOff val="35000"/>
                </a:schemeClr>
              </a:solidFill>
            </a:endParaRPr>
          </a:p>
        </p:txBody>
      </p:sp>
      <p:sp>
        <p:nvSpPr>
          <p:cNvPr id="29" name="Freeform 28">
            <a:extLst>
              <a:ext uri="{FF2B5EF4-FFF2-40B4-BE49-F238E27FC236}">
                <a16:creationId xmlns:a16="http://schemas.microsoft.com/office/drawing/2014/main" id="{A2A5CAF3-382B-5DC0-7E6C-D809AC2BC276}"/>
              </a:ext>
            </a:extLst>
          </p:cNvPr>
          <p:cNvSpPr/>
          <p:nvPr/>
        </p:nvSpPr>
        <p:spPr>
          <a:xfrm>
            <a:off x="2791904" y="1917058"/>
            <a:ext cx="1861574" cy="1710107"/>
          </a:xfrm>
          <a:custGeom>
            <a:avLst/>
            <a:gdLst>
              <a:gd name="connsiteX0" fmla="*/ 122698 w 4103683"/>
              <a:gd name="connsiteY0" fmla="*/ 1449659 h 3100039"/>
              <a:gd name="connsiteX1" fmla="*/ 122698 w 4103683"/>
              <a:gd name="connsiteY1" fmla="*/ 1449659 h 3100039"/>
              <a:gd name="connsiteX2" fmla="*/ 89244 w 4103683"/>
              <a:gd name="connsiteY2" fmla="*/ 1572322 h 3100039"/>
              <a:gd name="connsiteX3" fmla="*/ 66942 w 4103683"/>
              <a:gd name="connsiteY3" fmla="*/ 1639230 h 3100039"/>
              <a:gd name="connsiteX4" fmla="*/ 55791 w 4103683"/>
              <a:gd name="connsiteY4" fmla="*/ 1672683 h 3100039"/>
              <a:gd name="connsiteX5" fmla="*/ 44639 w 4103683"/>
              <a:gd name="connsiteY5" fmla="*/ 1761893 h 3100039"/>
              <a:gd name="connsiteX6" fmla="*/ 22337 w 4103683"/>
              <a:gd name="connsiteY6" fmla="*/ 1862254 h 3100039"/>
              <a:gd name="connsiteX7" fmla="*/ 11186 w 4103683"/>
              <a:gd name="connsiteY7" fmla="*/ 1929161 h 3100039"/>
              <a:gd name="connsiteX8" fmla="*/ 35 w 4103683"/>
              <a:gd name="connsiteY8" fmla="*/ 2062976 h 3100039"/>
              <a:gd name="connsiteX9" fmla="*/ 22337 w 4103683"/>
              <a:gd name="connsiteY9" fmla="*/ 2709747 h 3100039"/>
              <a:gd name="connsiteX10" fmla="*/ 66942 w 4103683"/>
              <a:gd name="connsiteY10" fmla="*/ 2854713 h 3100039"/>
              <a:gd name="connsiteX11" fmla="*/ 78093 w 4103683"/>
              <a:gd name="connsiteY11" fmla="*/ 2888166 h 3100039"/>
              <a:gd name="connsiteX12" fmla="*/ 122698 w 4103683"/>
              <a:gd name="connsiteY12" fmla="*/ 2955074 h 3100039"/>
              <a:gd name="connsiteX13" fmla="*/ 256513 w 4103683"/>
              <a:gd name="connsiteY13" fmla="*/ 2988527 h 3100039"/>
              <a:gd name="connsiteX14" fmla="*/ 468386 w 4103683"/>
              <a:gd name="connsiteY14" fmla="*/ 2966225 h 3100039"/>
              <a:gd name="connsiteX15" fmla="*/ 591049 w 4103683"/>
              <a:gd name="connsiteY15" fmla="*/ 2865864 h 3100039"/>
              <a:gd name="connsiteX16" fmla="*/ 613352 w 4103683"/>
              <a:gd name="connsiteY16" fmla="*/ 2843561 h 3100039"/>
              <a:gd name="connsiteX17" fmla="*/ 669108 w 4103683"/>
              <a:gd name="connsiteY17" fmla="*/ 2776654 h 3100039"/>
              <a:gd name="connsiteX18" fmla="*/ 702561 w 4103683"/>
              <a:gd name="connsiteY18" fmla="*/ 2709747 h 3100039"/>
              <a:gd name="connsiteX19" fmla="*/ 713713 w 4103683"/>
              <a:gd name="connsiteY19" fmla="*/ 2676293 h 3100039"/>
              <a:gd name="connsiteX20" fmla="*/ 791771 w 4103683"/>
              <a:gd name="connsiteY20" fmla="*/ 2531327 h 3100039"/>
              <a:gd name="connsiteX21" fmla="*/ 825225 w 4103683"/>
              <a:gd name="connsiteY21" fmla="*/ 2453269 h 3100039"/>
              <a:gd name="connsiteX22" fmla="*/ 858678 w 4103683"/>
              <a:gd name="connsiteY22" fmla="*/ 2397513 h 3100039"/>
              <a:gd name="connsiteX23" fmla="*/ 869830 w 4103683"/>
              <a:gd name="connsiteY23" fmla="*/ 2364059 h 3100039"/>
              <a:gd name="connsiteX24" fmla="*/ 914435 w 4103683"/>
              <a:gd name="connsiteY24" fmla="*/ 2286000 h 3100039"/>
              <a:gd name="connsiteX25" fmla="*/ 925586 w 4103683"/>
              <a:gd name="connsiteY25" fmla="*/ 2252547 h 3100039"/>
              <a:gd name="connsiteX26" fmla="*/ 959039 w 4103683"/>
              <a:gd name="connsiteY26" fmla="*/ 2207942 h 3100039"/>
              <a:gd name="connsiteX27" fmla="*/ 1025947 w 4103683"/>
              <a:gd name="connsiteY27" fmla="*/ 2062976 h 3100039"/>
              <a:gd name="connsiteX28" fmla="*/ 1059400 w 4103683"/>
              <a:gd name="connsiteY28" fmla="*/ 2007220 h 3100039"/>
              <a:gd name="connsiteX29" fmla="*/ 1115156 w 4103683"/>
              <a:gd name="connsiteY29" fmla="*/ 1884556 h 3100039"/>
              <a:gd name="connsiteX30" fmla="*/ 1148610 w 4103683"/>
              <a:gd name="connsiteY30" fmla="*/ 1828800 h 3100039"/>
              <a:gd name="connsiteX31" fmla="*/ 1215517 w 4103683"/>
              <a:gd name="connsiteY31" fmla="*/ 1672683 h 3100039"/>
              <a:gd name="connsiteX32" fmla="*/ 1382786 w 4103683"/>
              <a:gd name="connsiteY32" fmla="*/ 1371600 h 3100039"/>
              <a:gd name="connsiteX33" fmla="*/ 1616961 w 4103683"/>
              <a:gd name="connsiteY33" fmla="*/ 981308 h 3100039"/>
              <a:gd name="connsiteX34" fmla="*/ 2029556 w 4103683"/>
              <a:gd name="connsiteY34" fmla="*/ 546410 h 3100039"/>
              <a:gd name="connsiteX35" fmla="*/ 2129917 w 4103683"/>
              <a:gd name="connsiteY35" fmla="*/ 457200 h 3100039"/>
              <a:gd name="connsiteX36" fmla="*/ 2364093 w 4103683"/>
              <a:gd name="connsiteY36" fmla="*/ 278781 h 3100039"/>
              <a:gd name="connsiteX37" fmla="*/ 2542513 w 4103683"/>
              <a:gd name="connsiteY37" fmla="*/ 200722 h 3100039"/>
              <a:gd name="connsiteX38" fmla="*/ 2609420 w 4103683"/>
              <a:gd name="connsiteY38" fmla="*/ 189571 h 3100039"/>
              <a:gd name="connsiteX39" fmla="*/ 2676327 w 4103683"/>
              <a:gd name="connsiteY39" fmla="*/ 167269 h 3100039"/>
              <a:gd name="connsiteX40" fmla="*/ 2743235 w 4103683"/>
              <a:gd name="connsiteY40" fmla="*/ 156117 h 3100039"/>
              <a:gd name="connsiteX41" fmla="*/ 2798991 w 4103683"/>
              <a:gd name="connsiteY41" fmla="*/ 144966 h 3100039"/>
              <a:gd name="connsiteX42" fmla="*/ 3055469 w 4103683"/>
              <a:gd name="connsiteY42" fmla="*/ 122664 h 3100039"/>
              <a:gd name="connsiteX43" fmla="*/ 3144678 w 4103683"/>
              <a:gd name="connsiteY43" fmla="*/ 100361 h 3100039"/>
              <a:gd name="connsiteX44" fmla="*/ 3233888 w 4103683"/>
              <a:gd name="connsiteY44" fmla="*/ 78059 h 3100039"/>
              <a:gd name="connsiteX45" fmla="*/ 3289644 w 4103683"/>
              <a:gd name="connsiteY45" fmla="*/ 66908 h 3100039"/>
              <a:gd name="connsiteX46" fmla="*/ 3356552 w 4103683"/>
              <a:gd name="connsiteY46" fmla="*/ 44605 h 3100039"/>
              <a:gd name="connsiteX47" fmla="*/ 3423459 w 4103683"/>
              <a:gd name="connsiteY47" fmla="*/ 33454 h 3100039"/>
              <a:gd name="connsiteX48" fmla="*/ 3479215 w 4103683"/>
              <a:gd name="connsiteY48" fmla="*/ 22303 h 3100039"/>
              <a:gd name="connsiteX49" fmla="*/ 3523820 w 4103683"/>
              <a:gd name="connsiteY49" fmla="*/ 11152 h 3100039"/>
              <a:gd name="connsiteX50" fmla="*/ 3624181 w 4103683"/>
              <a:gd name="connsiteY50" fmla="*/ 0 h 3100039"/>
              <a:gd name="connsiteX51" fmla="*/ 3914113 w 4103683"/>
              <a:gd name="connsiteY51" fmla="*/ 11152 h 3100039"/>
              <a:gd name="connsiteX52" fmla="*/ 3981020 w 4103683"/>
              <a:gd name="connsiteY52" fmla="*/ 33454 h 3100039"/>
              <a:gd name="connsiteX53" fmla="*/ 4047927 w 4103683"/>
              <a:gd name="connsiteY53" fmla="*/ 78059 h 3100039"/>
              <a:gd name="connsiteX54" fmla="*/ 4070230 w 4103683"/>
              <a:gd name="connsiteY54" fmla="*/ 100361 h 3100039"/>
              <a:gd name="connsiteX55" fmla="*/ 4103683 w 4103683"/>
              <a:gd name="connsiteY55" fmla="*/ 167269 h 3100039"/>
              <a:gd name="connsiteX56" fmla="*/ 4092532 w 4103683"/>
              <a:gd name="connsiteY56" fmla="*/ 223025 h 3100039"/>
              <a:gd name="connsiteX57" fmla="*/ 4003322 w 4103683"/>
              <a:gd name="connsiteY57" fmla="*/ 278781 h 3100039"/>
              <a:gd name="connsiteX58" fmla="*/ 3958717 w 4103683"/>
              <a:gd name="connsiteY58" fmla="*/ 312234 h 3100039"/>
              <a:gd name="connsiteX59" fmla="*/ 3891810 w 4103683"/>
              <a:gd name="connsiteY59" fmla="*/ 334537 h 3100039"/>
              <a:gd name="connsiteX60" fmla="*/ 3769147 w 4103683"/>
              <a:gd name="connsiteY60" fmla="*/ 401444 h 3100039"/>
              <a:gd name="connsiteX61" fmla="*/ 3713391 w 4103683"/>
              <a:gd name="connsiteY61" fmla="*/ 434898 h 3100039"/>
              <a:gd name="connsiteX62" fmla="*/ 3635332 w 4103683"/>
              <a:gd name="connsiteY62" fmla="*/ 524108 h 3100039"/>
              <a:gd name="connsiteX63" fmla="*/ 3568425 w 4103683"/>
              <a:gd name="connsiteY63" fmla="*/ 613317 h 3100039"/>
              <a:gd name="connsiteX64" fmla="*/ 3557274 w 4103683"/>
              <a:gd name="connsiteY64" fmla="*/ 646771 h 3100039"/>
              <a:gd name="connsiteX65" fmla="*/ 3512669 w 4103683"/>
              <a:gd name="connsiteY65" fmla="*/ 735981 h 3100039"/>
              <a:gd name="connsiteX66" fmla="*/ 3490366 w 4103683"/>
              <a:gd name="connsiteY66" fmla="*/ 825191 h 3100039"/>
              <a:gd name="connsiteX67" fmla="*/ 3479215 w 4103683"/>
              <a:gd name="connsiteY67" fmla="*/ 936703 h 3100039"/>
              <a:gd name="connsiteX68" fmla="*/ 3468064 w 4103683"/>
              <a:gd name="connsiteY68" fmla="*/ 992459 h 3100039"/>
              <a:gd name="connsiteX69" fmla="*/ 3456913 w 4103683"/>
              <a:gd name="connsiteY69" fmla="*/ 1126274 h 3100039"/>
              <a:gd name="connsiteX70" fmla="*/ 3434610 w 4103683"/>
              <a:gd name="connsiteY70" fmla="*/ 1405054 h 3100039"/>
              <a:gd name="connsiteX71" fmla="*/ 3401156 w 4103683"/>
              <a:gd name="connsiteY71" fmla="*/ 2129883 h 3100039"/>
              <a:gd name="connsiteX72" fmla="*/ 3390005 w 4103683"/>
              <a:gd name="connsiteY72" fmla="*/ 2219093 h 3100039"/>
              <a:gd name="connsiteX73" fmla="*/ 3378854 w 4103683"/>
              <a:gd name="connsiteY73" fmla="*/ 2375210 h 3100039"/>
              <a:gd name="connsiteX74" fmla="*/ 3278493 w 4103683"/>
              <a:gd name="connsiteY74" fmla="*/ 2709747 h 3100039"/>
              <a:gd name="connsiteX75" fmla="*/ 3245039 w 4103683"/>
              <a:gd name="connsiteY75" fmla="*/ 2821259 h 3100039"/>
              <a:gd name="connsiteX76" fmla="*/ 3211586 w 4103683"/>
              <a:gd name="connsiteY76" fmla="*/ 2910469 h 3100039"/>
              <a:gd name="connsiteX77" fmla="*/ 3189283 w 4103683"/>
              <a:gd name="connsiteY77" fmla="*/ 2988527 h 3100039"/>
              <a:gd name="connsiteX78" fmla="*/ 3155830 w 4103683"/>
              <a:gd name="connsiteY78" fmla="*/ 3033132 h 3100039"/>
              <a:gd name="connsiteX79" fmla="*/ 3088922 w 4103683"/>
              <a:gd name="connsiteY79" fmla="*/ 3088888 h 3100039"/>
              <a:gd name="connsiteX80" fmla="*/ 3055469 w 4103683"/>
              <a:gd name="connsiteY80" fmla="*/ 3100039 h 3100039"/>
              <a:gd name="connsiteX81" fmla="*/ 2832444 w 4103683"/>
              <a:gd name="connsiteY81" fmla="*/ 3088888 h 3100039"/>
              <a:gd name="connsiteX82" fmla="*/ 2765537 w 4103683"/>
              <a:gd name="connsiteY82" fmla="*/ 3066586 h 3100039"/>
              <a:gd name="connsiteX83" fmla="*/ 2720932 w 4103683"/>
              <a:gd name="connsiteY83" fmla="*/ 3021981 h 3100039"/>
              <a:gd name="connsiteX84" fmla="*/ 2654025 w 4103683"/>
              <a:gd name="connsiteY84" fmla="*/ 2932771 h 3100039"/>
              <a:gd name="connsiteX85" fmla="*/ 2642874 w 4103683"/>
              <a:gd name="connsiteY85" fmla="*/ 2899317 h 3100039"/>
              <a:gd name="connsiteX86" fmla="*/ 2620571 w 4103683"/>
              <a:gd name="connsiteY86" fmla="*/ 2776654 h 3100039"/>
              <a:gd name="connsiteX87" fmla="*/ 2620571 w 4103683"/>
              <a:gd name="connsiteY87" fmla="*/ 2252547 h 3100039"/>
              <a:gd name="connsiteX88" fmla="*/ 2631722 w 4103683"/>
              <a:gd name="connsiteY88" fmla="*/ 2219093 h 3100039"/>
              <a:gd name="connsiteX89" fmla="*/ 2654025 w 4103683"/>
              <a:gd name="connsiteY89" fmla="*/ 2107581 h 3100039"/>
              <a:gd name="connsiteX90" fmla="*/ 2676327 w 4103683"/>
              <a:gd name="connsiteY90" fmla="*/ 2040674 h 3100039"/>
              <a:gd name="connsiteX91" fmla="*/ 2687478 w 4103683"/>
              <a:gd name="connsiteY91" fmla="*/ 1996069 h 3100039"/>
              <a:gd name="connsiteX92" fmla="*/ 2698630 w 4103683"/>
              <a:gd name="connsiteY92" fmla="*/ 1940313 h 3100039"/>
              <a:gd name="connsiteX93" fmla="*/ 2720932 w 4103683"/>
              <a:gd name="connsiteY93" fmla="*/ 1884556 h 3100039"/>
              <a:gd name="connsiteX94" fmla="*/ 2732083 w 4103683"/>
              <a:gd name="connsiteY94" fmla="*/ 1828800 h 3100039"/>
              <a:gd name="connsiteX95" fmla="*/ 2776688 w 4103683"/>
              <a:gd name="connsiteY95" fmla="*/ 1728439 h 3100039"/>
              <a:gd name="connsiteX96" fmla="*/ 2798991 w 4103683"/>
              <a:gd name="connsiteY96" fmla="*/ 1661532 h 3100039"/>
              <a:gd name="connsiteX97" fmla="*/ 2821293 w 4103683"/>
              <a:gd name="connsiteY97" fmla="*/ 1628078 h 3100039"/>
              <a:gd name="connsiteX98" fmla="*/ 2832444 w 4103683"/>
              <a:gd name="connsiteY98" fmla="*/ 1594625 h 3100039"/>
              <a:gd name="connsiteX99" fmla="*/ 2854747 w 4103683"/>
              <a:gd name="connsiteY99" fmla="*/ 1505415 h 3100039"/>
              <a:gd name="connsiteX100" fmla="*/ 2877049 w 4103683"/>
              <a:gd name="connsiteY100" fmla="*/ 1438508 h 3100039"/>
              <a:gd name="connsiteX101" fmla="*/ 2888200 w 4103683"/>
              <a:gd name="connsiteY101" fmla="*/ 1405054 h 3100039"/>
              <a:gd name="connsiteX102" fmla="*/ 2899352 w 4103683"/>
              <a:gd name="connsiteY102" fmla="*/ 1382752 h 310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4103683" h="3100039">
                <a:moveTo>
                  <a:pt x="122698" y="1449659"/>
                </a:moveTo>
                <a:lnTo>
                  <a:pt x="122698" y="1449659"/>
                </a:lnTo>
                <a:cubicBezTo>
                  <a:pt x="111547" y="1490547"/>
                  <a:pt x="101202" y="1531663"/>
                  <a:pt x="89244" y="1572322"/>
                </a:cubicBezTo>
                <a:cubicBezTo>
                  <a:pt x="82611" y="1594876"/>
                  <a:pt x="74376" y="1616927"/>
                  <a:pt x="66942" y="1639230"/>
                </a:cubicBezTo>
                <a:lnTo>
                  <a:pt x="55791" y="1672683"/>
                </a:lnTo>
                <a:cubicBezTo>
                  <a:pt x="52074" y="1702420"/>
                  <a:pt x="49196" y="1732273"/>
                  <a:pt x="44639" y="1761893"/>
                </a:cubicBezTo>
                <a:cubicBezTo>
                  <a:pt x="31653" y="1846297"/>
                  <a:pt x="37138" y="1788249"/>
                  <a:pt x="22337" y="1862254"/>
                </a:cubicBezTo>
                <a:cubicBezTo>
                  <a:pt x="17903" y="1884425"/>
                  <a:pt x="14903" y="1906859"/>
                  <a:pt x="11186" y="1929161"/>
                </a:cubicBezTo>
                <a:cubicBezTo>
                  <a:pt x="7469" y="1973766"/>
                  <a:pt x="-604" y="2018221"/>
                  <a:pt x="35" y="2062976"/>
                </a:cubicBezTo>
                <a:cubicBezTo>
                  <a:pt x="3116" y="2278672"/>
                  <a:pt x="9287" y="2494424"/>
                  <a:pt x="22337" y="2709747"/>
                </a:cubicBezTo>
                <a:cubicBezTo>
                  <a:pt x="25576" y="2763193"/>
                  <a:pt x="48875" y="2806535"/>
                  <a:pt x="66942" y="2854713"/>
                </a:cubicBezTo>
                <a:cubicBezTo>
                  <a:pt x="71069" y="2865719"/>
                  <a:pt x="73463" y="2877362"/>
                  <a:pt x="78093" y="2888166"/>
                </a:cubicBezTo>
                <a:cubicBezTo>
                  <a:pt x="88927" y="2913445"/>
                  <a:pt x="98868" y="2939187"/>
                  <a:pt x="122698" y="2955074"/>
                </a:cubicBezTo>
                <a:cubicBezTo>
                  <a:pt x="172134" y="2988031"/>
                  <a:pt x="190421" y="2980266"/>
                  <a:pt x="256513" y="2988527"/>
                </a:cubicBezTo>
                <a:cubicBezTo>
                  <a:pt x="293000" y="2986095"/>
                  <a:pt x="409632" y="2988258"/>
                  <a:pt x="468386" y="2966225"/>
                </a:cubicBezTo>
                <a:cubicBezTo>
                  <a:pt x="530398" y="2942970"/>
                  <a:pt x="535557" y="2921356"/>
                  <a:pt x="591049" y="2865864"/>
                </a:cubicBezTo>
                <a:cubicBezTo>
                  <a:pt x="598483" y="2858430"/>
                  <a:pt x="607044" y="2851972"/>
                  <a:pt x="613352" y="2843561"/>
                </a:cubicBezTo>
                <a:cubicBezTo>
                  <a:pt x="653113" y="2790545"/>
                  <a:pt x="633663" y="2812097"/>
                  <a:pt x="669108" y="2776654"/>
                </a:cubicBezTo>
                <a:cubicBezTo>
                  <a:pt x="697134" y="2692572"/>
                  <a:pt x="659330" y="2796207"/>
                  <a:pt x="702561" y="2709747"/>
                </a:cubicBezTo>
                <a:cubicBezTo>
                  <a:pt x="707818" y="2699233"/>
                  <a:pt x="708456" y="2686807"/>
                  <a:pt x="713713" y="2676293"/>
                </a:cubicBezTo>
                <a:cubicBezTo>
                  <a:pt x="745725" y="2612270"/>
                  <a:pt x="765922" y="2608873"/>
                  <a:pt x="791771" y="2531327"/>
                </a:cubicBezTo>
                <a:cubicBezTo>
                  <a:pt x="804932" y="2491845"/>
                  <a:pt x="802257" y="2494611"/>
                  <a:pt x="825225" y="2453269"/>
                </a:cubicBezTo>
                <a:cubicBezTo>
                  <a:pt x="835751" y="2434323"/>
                  <a:pt x="848985" y="2416899"/>
                  <a:pt x="858678" y="2397513"/>
                </a:cubicBezTo>
                <a:cubicBezTo>
                  <a:pt x="863935" y="2386999"/>
                  <a:pt x="864573" y="2374573"/>
                  <a:pt x="869830" y="2364059"/>
                </a:cubicBezTo>
                <a:cubicBezTo>
                  <a:pt x="925822" y="2252075"/>
                  <a:pt x="855788" y="2422841"/>
                  <a:pt x="914435" y="2286000"/>
                </a:cubicBezTo>
                <a:cubicBezTo>
                  <a:pt x="919065" y="2275196"/>
                  <a:pt x="919754" y="2262753"/>
                  <a:pt x="925586" y="2252547"/>
                </a:cubicBezTo>
                <a:cubicBezTo>
                  <a:pt x="934807" y="2236410"/>
                  <a:pt x="949674" y="2223996"/>
                  <a:pt x="959039" y="2207942"/>
                </a:cubicBezTo>
                <a:cubicBezTo>
                  <a:pt x="1059747" y="2035298"/>
                  <a:pt x="962908" y="2189055"/>
                  <a:pt x="1025947" y="2062976"/>
                </a:cubicBezTo>
                <a:cubicBezTo>
                  <a:pt x="1035640" y="2043590"/>
                  <a:pt x="1049707" y="2026606"/>
                  <a:pt x="1059400" y="2007220"/>
                </a:cubicBezTo>
                <a:cubicBezTo>
                  <a:pt x="1151599" y="1822822"/>
                  <a:pt x="997219" y="2100776"/>
                  <a:pt x="1115156" y="1884556"/>
                </a:cubicBezTo>
                <a:cubicBezTo>
                  <a:pt x="1125535" y="1865528"/>
                  <a:pt x="1139332" y="1848388"/>
                  <a:pt x="1148610" y="1828800"/>
                </a:cubicBezTo>
                <a:cubicBezTo>
                  <a:pt x="1172847" y="1777633"/>
                  <a:pt x="1187760" y="1722029"/>
                  <a:pt x="1215517" y="1672683"/>
                </a:cubicBezTo>
                <a:cubicBezTo>
                  <a:pt x="1311332" y="1502346"/>
                  <a:pt x="1301891" y="1520944"/>
                  <a:pt x="1382786" y="1371600"/>
                </a:cubicBezTo>
                <a:cubicBezTo>
                  <a:pt x="1451212" y="1245275"/>
                  <a:pt x="1529552" y="1089284"/>
                  <a:pt x="1616961" y="981308"/>
                </a:cubicBezTo>
                <a:cubicBezTo>
                  <a:pt x="1866419" y="673154"/>
                  <a:pt x="1734913" y="810573"/>
                  <a:pt x="2029556" y="546410"/>
                </a:cubicBezTo>
                <a:lnTo>
                  <a:pt x="2129917" y="457200"/>
                </a:lnTo>
                <a:cubicBezTo>
                  <a:pt x="2200786" y="394669"/>
                  <a:pt x="2279710" y="320973"/>
                  <a:pt x="2364093" y="278781"/>
                </a:cubicBezTo>
                <a:cubicBezTo>
                  <a:pt x="2408098" y="256778"/>
                  <a:pt x="2502111" y="207456"/>
                  <a:pt x="2542513" y="200722"/>
                </a:cubicBezTo>
                <a:cubicBezTo>
                  <a:pt x="2564815" y="197005"/>
                  <a:pt x="2587485" y="195055"/>
                  <a:pt x="2609420" y="189571"/>
                </a:cubicBezTo>
                <a:cubicBezTo>
                  <a:pt x="2632227" y="183869"/>
                  <a:pt x="2653520" y="172971"/>
                  <a:pt x="2676327" y="167269"/>
                </a:cubicBezTo>
                <a:cubicBezTo>
                  <a:pt x="2698262" y="161785"/>
                  <a:pt x="2720989" y="160162"/>
                  <a:pt x="2743235" y="156117"/>
                </a:cubicBezTo>
                <a:cubicBezTo>
                  <a:pt x="2761883" y="152726"/>
                  <a:pt x="2780132" y="146852"/>
                  <a:pt x="2798991" y="144966"/>
                </a:cubicBezTo>
                <a:cubicBezTo>
                  <a:pt x="2973716" y="127494"/>
                  <a:pt x="2922848" y="143067"/>
                  <a:pt x="3055469" y="122664"/>
                </a:cubicBezTo>
                <a:cubicBezTo>
                  <a:pt x="3138928" y="109824"/>
                  <a:pt x="3083212" y="117125"/>
                  <a:pt x="3144678" y="100361"/>
                </a:cubicBezTo>
                <a:cubicBezTo>
                  <a:pt x="3174250" y="92296"/>
                  <a:pt x="3203831" y="84070"/>
                  <a:pt x="3233888" y="78059"/>
                </a:cubicBezTo>
                <a:cubicBezTo>
                  <a:pt x="3252473" y="74342"/>
                  <a:pt x="3271358" y="71895"/>
                  <a:pt x="3289644" y="66908"/>
                </a:cubicBezTo>
                <a:cubicBezTo>
                  <a:pt x="3312325" y="60722"/>
                  <a:pt x="3333745" y="50307"/>
                  <a:pt x="3356552" y="44605"/>
                </a:cubicBezTo>
                <a:cubicBezTo>
                  <a:pt x="3378487" y="39121"/>
                  <a:pt x="3401214" y="37499"/>
                  <a:pt x="3423459" y="33454"/>
                </a:cubicBezTo>
                <a:cubicBezTo>
                  <a:pt x="3442107" y="30064"/>
                  <a:pt x="3460713" y="26414"/>
                  <a:pt x="3479215" y="22303"/>
                </a:cubicBezTo>
                <a:cubicBezTo>
                  <a:pt x="3494176" y="18978"/>
                  <a:pt x="3508672" y="13482"/>
                  <a:pt x="3523820" y="11152"/>
                </a:cubicBezTo>
                <a:cubicBezTo>
                  <a:pt x="3557088" y="6034"/>
                  <a:pt x="3590727" y="3717"/>
                  <a:pt x="3624181" y="0"/>
                </a:cubicBezTo>
                <a:cubicBezTo>
                  <a:pt x="3720825" y="3717"/>
                  <a:pt x="3817820" y="2124"/>
                  <a:pt x="3914113" y="11152"/>
                </a:cubicBezTo>
                <a:cubicBezTo>
                  <a:pt x="3937519" y="13346"/>
                  <a:pt x="3961460" y="20414"/>
                  <a:pt x="3981020" y="33454"/>
                </a:cubicBezTo>
                <a:cubicBezTo>
                  <a:pt x="4003322" y="48322"/>
                  <a:pt x="4028973" y="59106"/>
                  <a:pt x="4047927" y="78059"/>
                </a:cubicBezTo>
                <a:cubicBezTo>
                  <a:pt x="4055361" y="85493"/>
                  <a:pt x="4063662" y="92151"/>
                  <a:pt x="4070230" y="100361"/>
                </a:cubicBezTo>
                <a:cubicBezTo>
                  <a:pt x="4094934" y="131241"/>
                  <a:pt x="4091906" y="131936"/>
                  <a:pt x="4103683" y="167269"/>
                </a:cubicBezTo>
                <a:cubicBezTo>
                  <a:pt x="4099966" y="185854"/>
                  <a:pt x="4102577" y="206953"/>
                  <a:pt x="4092532" y="223025"/>
                </a:cubicBezTo>
                <a:cubicBezTo>
                  <a:pt x="4076334" y="248942"/>
                  <a:pt x="4027247" y="263828"/>
                  <a:pt x="4003322" y="278781"/>
                </a:cubicBezTo>
                <a:cubicBezTo>
                  <a:pt x="3987562" y="288631"/>
                  <a:pt x="3975340" y="303922"/>
                  <a:pt x="3958717" y="312234"/>
                </a:cubicBezTo>
                <a:cubicBezTo>
                  <a:pt x="3937690" y="322747"/>
                  <a:pt x="3911370" y="321497"/>
                  <a:pt x="3891810" y="334537"/>
                </a:cubicBezTo>
                <a:cubicBezTo>
                  <a:pt x="3808248" y="390245"/>
                  <a:pt x="3849790" y="369187"/>
                  <a:pt x="3769147" y="401444"/>
                </a:cubicBezTo>
                <a:cubicBezTo>
                  <a:pt x="3673791" y="496800"/>
                  <a:pt x="3829198" y="348042"/>
                  <a:pt x="3713391" y="434898"/>
                </a:cubicBezTo>
                <a:cubicBezTo>
                  <a:pt x="3655450" y="478354"/>
                  <a:pt x="3668496" y="479889"/>
                  <a:pt x="3635332" y="524108"/>
                </a:cubicBezTo>
                <a:cubicBezTo>
                  <a:pt x="3555869" y="630057"/>
                  <a:pt x="3618843" y="537690"/>
                  <a:pt x="3568425" y="613317"/>
                </a:cubicBezTo>
                <a:cubicBezTo>
                  <a:pt x="3564708" y="624468"/>
                  <a:pt x="3562531" y="636257"/>
                  <a:pt x="3557274" y="646771"/>
                </a:cubicBezTo>
                <a:cubicBezTo>
                  <a:pt x="3521462" y="718394"/>
                  <a:pt x="3543540" y="635649"/>
                  <a:pt x="3512669" y="735981"/>
                </a:cubicBezTo>
                <a:cubicBezTo>
                  <a:pt x="3503655" y="765277"/>
                  <a:pt x="3490366" y="825191"/>
                  <a:pt x="3490366" y="825191"/>
                </a:cubicBezTo>
                <a:cubicBezTo>
                  <a:pt x="3486649" y="862362"/>
                  <a:pt x="3484152" y="899675"/>
                  <a:pt x="3479215" y="936703"/>
                </a:cubicBezTo>
                <a:cubicBezTo>
                  <a:pt x="3476710" y="955490"/>
                  <a:pt x="3470278" y="973635"/>
                  <a:pt x="3468064" y="992459"/>
                </a:cubicBezTo>
                <a:cubicBezTo>
                  <a:pt x="3462834" y="1036912"/>
                  <a:pt x="3460346" y="1081646"/>
                  <a:pt x="3456913" y="1126274"/>
                </a:cubicBezTo>
                <a:cubicBezTo>
                  <a:pt x="3435800" y="1400737"/>
                  <a:pt x="3456021" y="1169529"/>
                  <a:pt x="3434610" y="1405054"/>
                </a:cubicBezTo>
                <a:cubicBezTo>
                  <a:pt x="3429291" y="1532705"/>
                  <a:pt x="3406988" y="2083226"/>
                  <a:pt x="3401156" y="2129883"/>
                </a:cubicBezTo>
                <a:cubicBezTo>
                  <a:pt x="3397439" y="2159620"/>
                  <a:pt x="3392718" y="2189248"/>
                  <a:pt x="3390005" y="2219093"/>
                </a:cubicBezTo>
                <a:cubicBezTo>
                  <a:pt x="3385282" y="2271050"/>
                  <a:pt x="3388187" y="2323880"/>
                  <a:pt x="3378854" y="2375210"/>
                </a:cubicBezTo>
                <a:cubicBezTo>
                  <a:pt x="3345794" y="2557043"/>
                  <a:pt x="3327938" y="2561414"/>
                  <a:pt x="3278493" y="2709747"/>
                </a:cubicBezTo>
                <a:cubicBezTo>
                  <a:pt x="3266221" y="2746563"/>
                  <a:pt x="3257311" y="2784443"/>
                  <a:pt x="3245039" y="2821259"/>
                </a:cubicBezTo>
                <a:cubicBezTo>
                  <a:pt x="3234996" y="2851388"/>
                  <a:pt x="3221629" y="2880340"/>
                  <a:pt x="3211586" y="2910469"/>
                </a:cubicBezTo>
                <a:cubicBezTo>
                  <a:pt x="3203029" y="2936141"/>
                  <a:pt x="3200481" y="2963892"/>
                  <a:pt x="3189283" y="2988527"/>
                </a:cubicBezTo>
                <a:cubicBezTo>
                  <a:pt x="3181592" y="3005446"/>
                  <a:pt x="3167925" y="3019021"/>
                  <a:pt x="3155830" y="3033132"/>
                </a:cubicBezTo>
                <a:cubicBezTo>
                  <a:pt x="3137333" y="3054713"/>
                  <a:pt x="3114734" y="3075982"/>
                  <a:pt x="3088922" y="3088888"/>
                </a:cubicBezTo>
                <a:cubicBezTo>
                  <a:pt x="3078409" y="3094145"/>
                  <a:pt x="3066620" y="3096322"/>
                  <a:pt x="3055469" y="3100039"/>
                </a:cubicBezTo>
                <a:cubicBezTo>
                  <a:pt x="2981127" y="3096322"/>
                  <a:pt x="2906388" y="3097420"/>
                  <a:pt x="2832444" y="3088888"/>
                </a:cubicBezTo>
                <a:cubicBezTo>
                  <a:pt x="2809090" y="3086193"/>
                  <a:pt x="2765537" y="3066586"/>
                  <a:pt x="2765537" y="3066586"/>
                </a:cubicBezTo>
                <a:lnTo>
                  <a:pt x="2720932" y="3021981"/>
                </a:lnTo>
                <a:cubicBezTo>
                  <a:pt x="2694515" y="2995564"/>
                  <a:pt x="2666632" y="2970592"/>
                  <a:pt x="2654025" y="2932771"/>
                </a:cubicBezTo>
                <a:cubicBezTo>
                  <a:pt x="2650308" y="2921620"/>
                  <a:pt x="2645725" y="2910721"/>
                  <a:pt x="2642874" y="2899317"/>
                </a:cubicBezTo>
                <a:cubicBezTo>
                  <a:pt x="2635078" y="2868134"/>
                  <a:pt x="2625544" y="2806495"/>
                  <a:pt x="2620571" y="2776654"/>
                </a:cubicBezTo>
                <a:cubicBezTo>
                  <a:pt x="2602095" y="2536462"/>
                  <a:pt x="2601807" y="2599685"/>
                  <a:pt x="2620571" y="2252547"/>
                </a:cubicBezTo>
                <a:cubicBezTo>
                  <a:pt x="2621205" y="2240810"/>
                  <a:pt x="2629079" y="2230546"/>
                  <a:pt x="2631722" y="2219093"/>
                </a:cubicBezTo>
                <a:cubicBezTo>
                  <a:pt x="2640246" y="2182157"/>
                  <a:pt x="2642038" y="2143543"/>
                  <a:pt x="2654025" y="2107581"/>
                </a:cubicBezTo>
                <a:cubicBezTo>
                  <a:pt x="2661459" y="2085279"/>
                  <a:pt x="2670625" y="2063481"/>
                  <a:pt x="2676327" y="2040674"/>
                </a:cubicBezTo>
                <a:cubicBezTo>
                  <a:pt x="2680044" y="2025806"/>
                  <a:pt x="2684153" y="2011030"/>
                  <a:pt x="2687478" y="1996069"/>
                </a:cubicBezTo>
                <a:cubicBezTo>
                  <a:pt x="2691590" y="1977567"/>
                  <a:pt x="2693184" y="1958467"/>
                  <a:pt x="2698630" y="1940313"/>
                </a:cubicBezTo>
                <a:cubicBezTo>
                  <a:pt x="2704382" y="1921140"/>
                  <a:pt x="2715180" y="1903729"/>
                  <a:pt x="2720932" y="1884556"/>
                </a:cubicBezTo>
                <a:cubicBezTo>
                  <a:pt x="2726378" y="1866402"/>
                  <a:pt x="2726637" y="1846954"/>
                  <a:pt x="2732083" y="1828800"/>
                </a:cubicBezTo>
                <a:cubicBezTo>
                  <a:pt x="2754660" y="1753544"/>
                  <a:pt x="2750334" y="1794324"/>
                  <a:pt x="2776688" y="1728439"/>
                </a:cubicBezTo>
                <a:cubicBezTo>
                  <a:pt x="2785419" y="1706612"/>
                  <a:pt x="2785951" y="1681093"/>
                  <a:pt x="2798991" y="1661532"/>
                </a:cubicBezTo>
                <a:cubicBezTo>
                  <a:pt x="2806425" y="1650381"/>
                  <a:pt x="2815299" y="1640065"/>
                  <a:pt x="2821293" y="1628078"/>
                </a:cubicBezTo>
                <a:cubicBezTo>
                  <a:pt x="2826550" y="1617565"/>
                  <a:pt x="2829351" y="1605965"/>
                  <a:pt x="2832444" y="1594625"/>
                </a:cubicBezTo>
                <a:cubicBezTo>
                  <a:pt x="2840509" y="1565053"/>
                  <a:pt x="2845054" y="1534494"/>
                  <a:pt x="2854747" y="1505415"/>
                </a:cubicBezTo>
                <a:lnTo>
                  <a:pt x="2877049" y="1438508"/>
                </a:lnTo>
                <a:cubicBezTo>
                  <a:pt x="2880766" y="1427357"/>
                  <a:pt x="2882943" y="1415567"/>
                  <a:pt x="2888200" y="1405054"/>
                </a:cubicBezTo>
                <a:lnTo>
                  <a:pt x="2899352" y="1382752"/>
                </a:lnTo>
              </a:path>
            </a:pathLst>
          </a:custGeom>
          <a:noFill/>
          <a:ln w="25400">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dirty="0"/>
          </a:p>
        </p:txBody>
      </p:sp>
      <p:grpSp>
        <p:nvGrpSpPr>
          <p:cNvPr id="30" name="Group 29">
            <a:extLst>
              <a:ext uri="{FF2B5EF4-FFF2-40B4-BE49-F238E27FC236}">
                <a16:creationId xmlns:a16="http://schemas.microsoft.com/office/drawing/2014/main" id="{4F5E0D81-CFA1-63B9-413C-275AA8142652}"/>
              </a:ext>
            </a:extLst>
          </p:cNvPr>
          <p:cNvGrpSpPr/>
          <p:nvPr/>
        </p:nvGrpSpPr>
        <p:grpSpPr>
          <a:xfrm>
            <a:off x="2244138" y="3009847"/>
            <a:ext cx="1085925" cy="604298"/>
            <a:chOff x="4873449" y="1886389"/>
            <a:chExt cx="2393830" cy="1095457"/>
          </a:xfrm>
        </p:grpSpPr>
        <p:grpSp>
          <p:nvGrpSpPr>
            <p:cNvPr id="98" name="Group 97">
              <a:extLst>
                <a:ext uri="{FF2B5EF4-FFF2-40B4-BE49-F238E27FC236}">
                  <a16:creationId xmlns:a16="http://schemas.microsoft.com/office/drawing/2014/main" id="{61488A89-E67B-E065-3E84-9EBC9499BFD4}"/>
                </a:ext>
              </a:extLst>
            </p:cNvPr>
            <p:cNvGrpSpPr/>
            <p:nvPr/>
          </p:nvGrpSpPr>
          <p:grpSpPr>
            <a:xfrm>
              <a:off x="4873449" y="1886389"/>
              <a:ext cx="2393830" cy="1095457"/>
              <a:chOff x="4215159" y="3070603"/>
              <a:chExt cx="2460772" cy="1030442"/>
            </a:xfrm>
            <a:solidFill>
              <a:srgbClr val="000000"/>
            </a:solidFill>
          </p:grpSpPr>
          <p:sp>
            <p:nvSpPr>
              <p:cNvPr id="100" name="Cube 99">
                <a:extLst>
                  <a:ext uri="{FF2B5EF4-FFF2-40B4-BE49-F238E27FC236}">
                    <a16:creationId xmlns:a16="http://schemas.microsoft.com/office/drawing/2014/main" id="{1B1C2FF5-E5AB-C1E3-5EE3-8A796143DD1B}"/>
                  </a:ext>
                </a:extLst>
              </p:cNvPr>
              <p:cNvSpPr/>
              <p:nvPr/>
            </p:nvSpPr>
            <p:spPr>
              <a:xfrm>
                <a:off x="4215159" y="3070603"/>
                <a:ext cx="2460772" cy="1030442"/>
              </a:xfrm>
              <a:prstGeom prst="cube">
                <a:avLst>
                  <a:gd name="adj" fmla="val 48438"/>
                </a:avLst>
              </a:prstGeom>
              <a:grpFill/>
              <a:ln w="25400">
                <a:noFill/>
                <a:miter lim="800000"/>
              </a:ln>
              <a:effectLst/>
              <a:scene3d>
                <a:camera prst="perspectiveRelaxed" fov="3300000">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sp>
            <p:nvSpPr>
              <p:cNvPr id="101" name="Rectangle 100">
                <a:extLst>
                  <a:ext uri="{FF2B5EF4-FFF2-40B4-BE49-F238E27FC236}">
                    <a16:creationId xmlns:a16="http://schemas.microsoft.com/office/drawing/2014/main" id="{8EB3C032-1009-6A67-70B6-1B4B2601B514}"/>
                  </a:ext>
                </a:extLst>
              </p:cNvPr>
              <p:cNvSpPr/>
              <p:nvPr/>
            </p:nvSpPr>
            <p:spPr>
              <a:xfrm>
                <a:off x="4523749" y="3681016"/>
                <a:ext cx="471998" cy="152399"/>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sp>
            <p:nvSpPr>
              <p:cNvPr id="102" name="Rectangle 101">
                <a:extLst>
                  <a:ext uri="{FF2B5EF4-FFF2-40B4-BE49-F238E27FC236}">
                    <a16:creationId xmlns:a16="http://schemas.microsoft.com/office/drawing/2014/main" id="{E55621B4-3937-36AC-36C5-3C2DC4301A8F}"/>
                  </a:ext>
                </a:extLst>
              </p:cNvPr>
              <p:cNvSpPr/>
              <p:nvPr/>
            </p:nvSpPr>
            <p:spPr>
              <a:xfrm>
                <a:off x="5367520" y="3657599"/>
                <a:ext cx="665287" cy="45719"/>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sp>
            <p:nvSpPr>
              <p:cNvPr id="103" name="Rectangle 102">
                <a:extLst>
                  <a:ext uri="{FF2B5EF4-FFF2-40B4-BE49-F238E27FC236}">
                    <a16:creationId xmlns:a16="http://schemas.microsoft.com/office/drawing/2014/main" id="{56E5FBBE-1833-C983-6E39-C2D1929AB3FE}"/>
                  </a:ext>
                </a:extLst>
              </p:cNvPr>
              <p:cNvSpPr/>
              <p:nvPr/>
            </p:nvSpPr>
            <p:spPr>
              <a:xfrm>
                <a:off x="5363805" y="3809999"/>
                <a:ext cx="665287" cy="45719"/>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grpSp>
        <p:sp>
          <p:nvSpPr>
            <p:cNvPr id="99" name="TextBox 98">
              <a:extLst>
                <a:ext uri="{FF2B5EF4-FFF2-40B4-BE49-F238E27FC236}">
                  <a16:creationId xmlns:a16="http://schemas.microsoft.com/office/drawing/2014/main" id="{A2033FC5-BB94-6D96-557F-97363E9390B2}"/>
                </a:ext>
              </a:extLst>
            </p:cNvPr>
            <p:cNvSpPr txBox="1"/>
            <p:nvPr/>
          </p:nvSpPr>
          <p:spPr>
            <a:xfrm>
              <a:off x="5420281" y="2060994"/>
              <a:ext cx="1546340" cy="334758"/>
            </a:xfrm>
            <a:prstGeom prst="rect">
              <a:avLst/>
            </a:prstGeom>
          </p:spPr>
          <p:txBody>
            <a:bodyPr wrap="none" lIns="0" tIns="0" rIns="0" bIns="0" rtlCol="0">
              <a:spAutoFit/>
            </a:bodyPr>
            <a:lstStyle/>
            <a:p>
              <a:pPr>
                <a:spcAft>
                  <a:spcPts val="600"/>
                </a:spcAft>
              </a:pPr>
              <a:r>
                <a:rPr lang="en-US" sz="1200" dirty="0">
                  <a:solidFill>
                    <a:schemeClr val="bg1"/>
                  </a:solidFill>
                  <a:latin typeface="Gill Sans MT" panose="020B0502020104020203" pitchFamily="34" charset="77"/>
                </a:rPr>
                <a:t>ToR Switch</a:t>
              </a:r>
            </a:p>
          </p:txBody>
        </p:sp>
      </p:grpSp>
      <p:sp>
        <p:nvSpPr>
          <p:cNvPr id="32" name="Cube 31">
            <a:extLst>
              <a:ext uri="{FF2B5EF4-FFF2-40B4-BE49-F238E27FC236}">
                <a16:creationId xmlns:a16="http://schemas.microsoft.com/office/drawing/2014/main" id="{1AD8625F-5846-C182-713F-D628221D2FCD}"/>
              </a:ext>
            </a:extLst>
          </p:cNvPr>
          <p:cNvSpPr/>
          <p:nvPr/>
        </p:nvSpPr>
        <p:spPr>
          <a:xfrm>
            <a:off x="1955197" y="3840220"/>
            <a:ext cx="213462" cy="178241"/>
          </a:xfrm>
          <a:prstGeom prst="cube">
            <a:avLst/>
          </a:prstGeom>
          <a:solidFill>
            <a:schemeClr val="tx1">
              <a:lumMod val="50000"/>
              <a:lumOff val="50000"/>
            </a:schemeClr>
          </a:solid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800" dirty="0">
                <a:solidFill>
                  <a:schemeClr val="bg1"/>
                </a:solidFill>
                <a:latin typeface="Gill Sans MT" panose="020B0502020104020203" pitchFamily="34" charset="77"/>
              </a:rPr>
              <a:t>VM</a:t>
            </a:r>
          </a:p>
        </p:txBody>
      </p:sp>
      <p:sp>
        <p:nvSpPr>
          <p:cNvPr id="33" name="Cube 32">
            <a:extLst>
              <a:ext uri="{FF2B5EF4-FFF2-40B4-BE49-F238E27FC236}">
                <a16:creationId xmlns:a16="http://schemas.microsoft.com/office/drawing/2014/main" id="{2616FD15-48A1-D4F6-F82C-B7EFDBAA8157}"/>
              </a:ext>
            </a:extLst>
          </p:cNvPr>
          <p:cNvSpPr/>
          <p:nvPr/>
        </p:nvSpPr>
        <p:spPr>
          <a:xfrm>
            <a:off x="982917" y="2842909"/>
            <a:ext cx="213462" cy="178241"/>
          </a:xfrm>
          <a:prstGeom prst="cube">
            <a:avLst/>
          </a:prstGeom>
          <a:solidFill>
            <a:schemeClr val="tx1">
              <a:lumMod val="50000"/>
              <a:lumOff val="50000"/>
            </a:schemeClr>
          </a:solid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800" dirty="0">
                <a:solidFill>
                  <a:schemeClr val="bg1"/>
                </a:solidFill>
                <a:latin typeface="Gill Sans MT" panose="020B0502020104020203" pitchFamily="34" charset="77"/>
              </a:rPr>
              <a:t>VM</a:t>
            </a:r>
          </a:p>
        </p:txBody>
      </p:sp>
      <p:sp>
        <p:nvSpPr>
          <p:cNvPr id="43" name="Cube 42">
            <a:extLst>
              <a:ext uri="{FF2B5EF4-FFF2-40B4-BE49-F238E27FC236}">
                <a16:creationId xmlns:a16="http://schemas.microsoft.com/office/drawing/2014/main" id="{A8A7ECF8-A13C-FD76-9FD3-A03FE3988C21}"/>
              </a:ext>
            </a:extLst>
          </p:cNvPr>
          <p:cNvSpPr/>
          <p:nvPr/>
        </p:nvSpPr>
        <p:spPr>
          <a:xfrm>
            <a:off x="2762471" y="3968823"/>
            <a:ext cx="213462" cy="106945"/>
          </a:xfrm>
          <a:prstGeom prst="cube">
            <a:avLst/>
          </a:prstGeom>
          <a:solidFill>
            <a:schemeClr val="tx2">
              <a:lumMod val="50000"/>
            </a:schemeClr>
          </a:solidFill>
          <a:ln w="25400">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600" dirty="0">
                <a:solidFill>
                  <a:schemeClr val="bg1"/>
                </a:solidFill>
                <a:latin typeface="Gill Sans MT" panose="020B0502020104020203" pitchFamily="34" charset="77"/>
              </a:rPr>
              <a:t>vNIC</a:t>
            </a:r>
          </a:p>
        </p:txBody>
      </p:sp>
      <p:sp>
        <p:nvSpPr>
          <p:cNvPr id="64" name="TextBox 63">
            <a:extLst>
              <a:ext uri="{FF2B5EF4-FFF2-40B4-BE49-F238E27FC236}">
                <a16:creationId xmlns:a16="http://schemas.microsoft.com/office/drawing/2014/main" id="{1ACC84B3-BA49-1274-FEAC-496CDE6B61DB}"/>
              </a:ext>
            </a:extLst>
          </p:cNvPr>
          <p:cNvSpPr txBox="1"/>
          <p:nvPr/>
        </p:nvSpPr>
        <p:spPr>
          <a:xfrm>
            <a:off x="816150" y="3784157"/>
            <a:ext cx="420115" cy="184666"/>
          </a:xfrm>
          <a:prstGeom prst="rect">
            <a:avLst/>
          </a:prstGeom>
        </p:spPr>
        <p:txBody>
          <a:bodyPr wrap="none" lIns="0" tIns="0" rIns="0" bIns="0" rtlCol="0">
            <a:spAutoFit/>
          </a:bodyPr>
          <a:lstStyle/>
          <a:p>
            <a:pPr algn="l">
              <a:spcAft>
                <a:spcPts val="600"/>
              </a:spcAft>
            </a:pPr>
            <a:r>
              <a:rPr lang="en-US" sz="1200" dirty="0">
                <a:latin typeface="Gill Sans MT" panose="020B0502020104020203" pitchFamily="34" charset="77"/>
              </a:rPr>
              <a:t>Flow 1</a:t>
            </a:r>
          </a:p>
        </p:txBody>
      </p:sp>
      <p:sp>
        <p:nvSpPr>
          <p:cNvPr id="104" name="Cube 103">
            <a:extLst>
              <a:ext uri="{FF2B5EF4-FFF2-40B4-BE49-F238E27FC236}">
                <a16:creationId xmlns:a16="http://schemas.microsoft.com/office/drawing/2014/main" id="{EA7D0E17-E838-E0F0-BB58-517558DF86B8}"/>
              </a:ext>
            </a:extLst>
          </p:cNvPr>
          <p:cNvSpPr/>
          <p:nvPr/>
        </p:nvSpPr>
        <p:spPr>
          <a:xfrm>
            <a:off x="1382412" y="2827739"/>
            <a:ext cx="515693" cy="956418"/>
          </a:xfrm>
          <a:prstGeom prst="cube">
            <a:avLst/>
          </a:prstGeom>
          <a:solidFill>
            <a:schemeClr val="tx1">
              <a:lumMod val="65000"/>
              <a:lumOff val="35000"/>
            </a:schemeClr>
          </a:solid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1400" dirty="0">
                <a:solidFill>
                  <a:schemeClr val="bg1"/>
                </a:solidFill>
                <a:latin typeface="Gill Sans MT" panose="020B0502020104020203" pitchFamily="34" charset="77"/>
              </a:rPr>
              <a:t>Host</a:t>
            </a:r>
            <a:endParaRPr lang="en-US" sz="1600" dirty="0">
              <a:solidFill>
                <a:schemeClr val="bg1"/>
              </a:solidFill>
              <a:latin typeface="Gill Sans MT" panose="020B0502020104020203" pitchFamily="34" charset="77"/>
            </a:endParaRPr>
          </a:p>
        </p:txBody>
      </p:sp>
      <p:sp>
        <p:nvSpPr>
          <p:cNvPr id="105" name="Rectangle 104">
            <a:extLst>
              <a:ext uri="{FF2B5EF4-FFF2-40B4-BE49-F238E27FC236}">
                <a16:creationId xmlns:a16="http://schemas.microsoft.com/office/drawing/2014/main" id="{FF86C661-9733-2C40-0668-4C91E0F0975E}"/>
              </a:ext>
            </a:extLst>
          </p:cNvPr>
          <p:cNvSpPr/>
          <p:nvPr/>
        </p:nvSpPr>
        <p:spPr>
          <a:xfrm>
            <a:off x="1415458" y="3043470"/>
            <a:ext cx="153126" cy="63162"/>
          </a:xfrm>
          <a:prstGeom prst="rect">
            <a:avLst/>
          </a:prstGeom>
          <a:solidFill>
            <a:schemeClr val="tx1">
              <a:lumMod val="65000"/>
              <a:lumOff val="35000"/>
            </a:schemeClr>
          </a:solid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sp>
        <p:nvSpPr>
          <p:cNvPr id="106" name="Rectangle 105">
            <a:extLst>
              <a:ext uri="{FF2B5EF4-FFF2-40B4-BE49-F238E27FC236}">
                <a16:creationId xmlns:a16="http://schemas.microsoft.com/office/drawing/2014/main" id="{C2F0D49E-DEE0-B6B5-EC30-BF863C295185}"/>
              </a:ext>
            </a:extLst>
          </p:cNvPr>
          <p:cNvSpPr/>
          <p:nvPr/>
        </p:nvSpPr>
        <p:spPr>
          <a:xfrm>
            <a:off x="1597165" y="3043470"/>
            <a:ext cx="153126" cy="63162"/>
          </a:xfrm>
          <a:prstGeom prst="rect">
            <a:avLst/>
          </a:prstGeom>
          <a:solidFill>
            <a:schemeClr val="tx1">
              <a:lumMod val="65000"/>
              <a:lumOff val="35000"/>
            </a:schemeClr>
          </a:solid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sp>
        <p:nvSpPr>
          <p:cNvPr id="107" name="Rectangle 106">
            <a:extLst>
              <a:ext uri="{FF2B5EF4-FFF2-40B4-BE49-F238E27FC236}">
                <a16:creationId xmlns:a16="http://schemas.microsoft.com/office/drawing/2014/main" id="{437073A0-8520-1C23-2C47-5ED05D0D26F8}"/>
              </a:ext>
            </a:extLst>
          </p:cNvPr>
          <p:cNvSpPr/>
          <p:nvPr/>
        </p:nvSpPr>
        <p:spPr>
          <a:xfrm>
            <a:off x="1410693" y="3560476"/>
            <a:ext cx="153126" cy="63162"/>
          </a:xfrm>
          <a:prstGeom prst="rect">
            <a:avLst/>
          </a:prstGeom>
          <a:solidFill>
            <a:schemeClr val="tx1">
              <a:lumMod val="65000"/>
              <a:lumOff val="35000"/>
            </a:schemeClr>
          </a:solid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sp>
        <p:nvSpPr>
          <p:cNvPr id="108" name="Rectangle 107">
            <a:extLst>
              <a:ext uri="{FF2B5EF4-FFF2-40B4-BE49-F238E27FC236}">
                <a16:creationId xmlns:a16="http://schemas.microsoft.com/office/drawing/2014/main" id="{3646D29C-770C-F9F5-8592-CC42D421C0CF}"/>
              </a:ext>
            </a:extLst>
          </p:cNvPr>
          <p:cNvSpPr/>
          <p:nvPr/>
        </p:nvSpPr>
        <p:spPr>
          <a:xfrm>
            <a:off x="1592400" y="3560476"/>
            <a:ext cx="153126" cy="63162"/>
          </a:xfrm>
          <a:prstGeom prst="rect">
            <a:avLst/>
          </a:prstGeom>
          <a:solidFill>
            <a:schemeClr val="tx1">
              <a:lumMod val="65000"/>
              <a:lumOff val="35000"/>
            </a:schemeClr>
          </a:solid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sp>
        <p:nvSpPr>
          <p:cNvPr id="109" name="Rectangle 108">
            <a:extLst>
              <a:ext uri="{FF2B5EF4-FFF2-40B4-BE49-F238E27FC236}">
                <a16:creationId xmlns:a16="http://schemas.microsoft.com/office/drawing/2014/main" id="{76C661F1-66E3-C4BE-AF94-F64DCCC1D709}"/>
              </a:ext>
            </a:extLst>
          </p:cNvPr>
          <p:cNvSpPr/>
          <p:nvPr/>
        </p:nvSpPr>
        <p:spPr>
          <a:xfrm>
            <a:off x="1410693" y="3623639"/>
            <a:ext cx="153126" cy="63162"/>
          </a:xfrm>
          <a:prstGeom prst="rect">
            <a:avLst/>
          </a:prstGeom>
          <a:solidFill>
            <a:schemeClr val="tx1">
              <a:lumMod val="65000"/>
              <a:lumOff val="35000"/>
            </a:schemeClr>
          </a:solid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sp>
        <p:nvSpPr>
          <p:cNvPr id="110" name="Rectangle 109">
            <a:extLst>
              <a:ext uri="{FF2B5EF4-FFF2-40B4-BE49-F238E27FC236}">
                <a16:creationId xmlns:a16="http://schemas.microsoft.com/office/drawing/2014/main" id="{ACD8D98A-F570-5228-7A15-D7EFFDF382E5}"/>
              </a:ext>
            </a:extLst>
          </p:cNvPr>
          <p:cNvSpPr/>
          <p:nvPr/>
        </p:nvSpPr>
        <p:spPr>
          <a:xfrm>
            <a:off x="1592400" y="3623638"/>
            <a:ext cx="153126" cy="63162"/>
          </a:xfrm>
          <a:prstGeom prst="rect">
            <a:avLst/>
          </a:prstGeom>
          <a:solidFill>
            <a:schemeClr val="tx1">
              <a:lumMod val="65000"/>
              <a:lumOff val="35000"/>
            </a:schemeClr>
          </a:solid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cxnSp>
        <p:nvCxnSpPr>
          <p:cNvPr id="116" name="Straight Arrow Connector 115">
            <a:extLst>
              <a:ext uri="{FF2B5EF4-FFF2-40B4-BE49-F238E27FC236}">
                <a16:creationId xmlns:a16="http://schemas.microsoft.com/office/drawing/2014/main" id="{44230EDD-63DD-2C70-7991-ED528263B19C}"/>
              </a:ext>
            </a:extLst>
          </p:cNvPr>
          <p:cNvCxnSpPr/>
          <p:nvPr/>
        </p:nvCxnSpPr>
        <p:spPr>
          <a:xfrm flipV="1">
            <a:off x="592524" y="4003790"/>
            <a:ext cx="929325" cy="13473"/>
          </a:xfrm>
          <a:prstGeom prst="straightConnector1">
            <a:avLst/>
          </a:prstGeom>
          <a:noFill/>
          <a:ln w="127000">
            <a:solidFill>
              <a:schemeClr val="bg2">
                <a:lumMod val="75000"/>
                <a:alpha val="44017"/>
              </a:schemeClr>
            </a:solidFill>
            <a:miter lim="800000"/>
            <a:tailEnd type="triangle" w="sm" len="sm"/>
          </a:ln>
          <a:effectLst/>
        </p:spPr>
        <p:style>
          <a:lnRef idx="1">
            <a:schemeClr val="accent1"/>
          </a:lnRef>
          <a:fillRef idx="3">
            <a:schemeClr val="accent1"/>
          </a:fillRef>
          <a:effectRef idx="2">
            <a:schemeClr val="accent1"/>
          </a:effectRef>
          <a:fontRef idx="minor">
            <a:schemeClr val="lt1"/>
          </a:fontRef>
        </p:style>
      </p:cxnSp>
      <p:sp>
        <p:nvSpPr>
          <p:cNvPr id="118" name="Cube 117">
            <a:extLst>
              <a:ext uri="{FF2B5EF4-FFF2-40B4-BE49-F238E27FC236}">
                <a16:creationId xmlns:a16="http://schemas.microsoft.com/office/drawing/2014/main" id="{6F2ECE5F-0972-9B6E-148A-D317FA367FFD}"/>
              </a:ext>
            </a:extLst>
          </p:cNvPr>
          <p:cNvSpPr/>
          <p:nvPr/>
        </p:nvSpPr>
        <p:spPr>
          <a:xfrm>
            <a:off x="2223825" y="4105792"/>
            <a:ext cx="213462" cy="106945"/>
          </a:xfrm>
          <a:prstGeom prst="cube">
            <a:avLst/>
          </a:prstGeom>
          <a:solidFill>
            <a:schemeClr val="tx2">
              <a:lumMod val="50000"/>
            </a:schemeClr>
          </a:solidFill>
          <a:ln w="25400">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600" dirty="0">
                <a:solidFill>
                  <a:schemeClr val="bg1"/>
                </a:solidFill>
                <a:latin typeface="Gill Sans MT" panose="020B0502020104020203" pitchFamily="34" charset="77"/>
              </a:rPr>
              <a:t>vNIC</a:t>
            </a:r>
          </a:p>
        </p:txBody>
      </p:sp>
      <p:sp>
        <p:nvSpPr>
          <p:cNvPr id="119" name="Cube 118">
            <a:extLst>
              <a:ext uri="{FF2B5EF4-FFF2-40B4-BE49-F238E27FC236}">
                <a16:creationId xmlns:a16="http://schemas.microsoft.com/office/drawing/2014/main" id="{DE984EC4-4FB6-B219-174F-D941EA5E0B03}"/>
              </a:ext>
            </a:extLst>
          </p:cNvPr>
          <p:cNvSpPr/>
          <p:nvPr/>
        </p:nvSpPr>
        <p:spPr>
          <a:xfrm>
            <a:off x="1098076" y="3435904"/>
            <a:ext cx="213462" cy="178241"/>
          </a:xfrm>
          <a:prstGeom prst="cube">
            <a:avLst/>
          </a:prstGeom>
          <a:solidFill>
            <a:schemeClr val="tx1">
              <a:lumMod val="50000"/>
              <a:lumOff val="50000"/>
            </a:schemeClr>
          </a:solid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800" dirty="0">
                <a:solidFill>
                  <a:schemeClr val="bg1"/>
                </a:solidFill>
                <a:latin typeface="Gill Sans MT" panose="020B0502020104020203" pitchFamily="34" charset="77"/>
              </a:rPr>
              <a:t>VM</a:t>
            </a:r>
          </a:p>
        </p:txBody>
      </p:sp>
      <p:sp>
        <p:nvSpPr>
          <p:cNvPr id="120" name="Cube 119">
            <a:extLst>
              <a:ext uri="{FF2B5EF4-FFF2-40B4-BE49-F238E27FC236}">
                <a16:creationId xmlns:a16="http://schemas.microsoft.com/office/drawing/2014/main" id="{D7C5B722-8F1D-70F5-E437-1B941404C9DB}"/>
              </a:ext>
            </a:extLst>
          </p:cNvPr>
          <p:cNvSpPr/>
          <p:nvPr/>
        </p:nvSpPr>
        <p:spPr>
          <a:xfrm>
            <a:off x="1637436" y="4135058"/>
            <a:ext cx="213462" cy="178241"/>
          </a:xfrm>
          <a:prstGeom prst="cube">
            <a:avLst/>
          </a:prstGeom>
          <a:solidFill>
            <a:schemeClr val="tx1">
              <a:lumMod val="50000"/>
              <a:lumOff val="50000"/>
            </a:schemeClr>
          </a:solid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800" dirty="0">
                <a:solidFill>
                  <a:schemeClr val="bg1"/>
                </a:solidFill>
                <a:latin typeface="Gill Sans MT" panose="020B0502020104020203" pitchFamily="34" charset="77"/>
              </a:rPr>
              <a:t>VM</a:t>
            </a:r>
          </a:p>
        </p:txBody>
      </p:sp>
      <p:sp>
        <p:nvSpPr>
          <p:cNvPr id="121" name="TextBox 120">
            <a:extLst>
              <a:ext uri="{FF2B5EF4-FFF2-40B4-BE49-F238E27FC236}">
                <a16:creationId xmlns:a16="http://schemas.microsoft.com/office/drawing/2014/main" id="{4E7AF168-7A99-2386-1A61-13D98D5C223C}"/>
              </a:ext>
            </a:extLst>
          </p:cNvPr>
          <p:cNvSpPr txBox="1"/>
          <p:nvPr/>
        </p:nvSpPr>
        <p:spPr>
          <a:xfrm>
            <a:off x="286827" y="1140626"/>
            <a:ext cx="3522405" cy="1569660"/>
          </a:xfrm>
          <a:prstGeom prst="rect">
            <a:avLst/>
          </a:prstGeom>
          <a:noFill/>
        </p:spPr>
        <p:txBody>
          <a:bodyPr wrap="square" rtlCol="0">
            <a:spAutoFit/>
          </a:bodyPr>
          <a:lstStyle/>
          <a:p>
            <a:pPr algn="ctr"/>
            <a:r>
              <a:rPr lang="en-US" sz="2400" dirty="0">
                <a:solidFill>
                  <a:srgbClr val="C00000"/>
                </a:solidFill>
              </a:rPr>
              <a:t>Loses information about topological structure </a:t>
            </a:r>
            <a:r>
              <a:rPr lang="en-US" sz="2400" dirty="0">
                <a:solidFill>
                  <a:srgbClr val="C00000"/>
                </a:solidFill>
                <a:sym typeface="Wingdings" pitchFamily="2" charset="2"/>
              </a:rPr>
              <a:t></a:t>
            </a:r>
            <a:r>
              <a:rPr lang="en-US" sz="2400" dirty="0">
                <a:solidFill>
                  <a:srgbClr val="C00000"/>
                </a:solidFill>
              </a:rPr>
              <a:t> poor accuracy</a:t>
            </a:r>
          </a:p>
          <a:p>
            <a:pPr marL="285750" indent="-285750" algn="ctr">
              <a:buFont typeface="Arial" panose="020B0604020202020204" pitchFamily="34" charset="0"/>
              <a:buChar char="•"/>
            </a:pPr>
            <a:endParaRPr lang="en-US" sz="2400" dirty="0">
              <a:solidFill>
                <a:schemeClr val="bg2">
                  <a:lumMod val="75000"/>
                </a:schemeClr>
              </a:solidFill>
            </a:endParaRPr>
          </a:p>
        </p:txBody>
      </p:sp>
      <p:sp>
        <p:nvSpPr>
          <p:cNvPr id="123" name="Slide Number Placeholder 122">
            <a:extLst>
              <a:ext uri="{FF2B5EF4-FFF2-40B4-BE49-F238E27FC236}">
                <a16:creationId xmlns:a16="http://schemas.microsoft.com/office/drawing/2014/main" id="{B3F11DA1-01EB-94A7-2852-293BD8940401}"/>
              </a:ext>
            </a:extLst>
          </p:cNvPr>
          <p:cNvSpPr>
            <a:spLocks noGrp="1"/>
          </p:cNvSpPr>
          <p:nvPr>
            <p:ph type="sldNum" sz="quarter" idx="12"/>
          </p:nvPr>
        </p:nvSpPr>
        <p:spPr/>
        <p:txBody>
          <a:bodyPr/>
          <a:lstStyle/>
          <a:p>
            <a:fld id="{078ED684-E1A4-0343-8670-8594C227EEC7}" type="slidenum">
              <a:rPr lang="en-US" smtClean="0"/>
              <a:t>18</a:t>
            </a:fld>
            <a:endParaRPr lang="en-US" dirty="0"/>
          </a:p>
        </p:txBody>
      </p:sp>
    </p:spTree>
    <p:extLst>
      <p:ext uri="{BB962C8B-B14F-4D97-AF65-F5344CB8AC3E}">
        <p14:creationId xmlns:p14="http://schemas.microsoft.com/office/powerpoint/2010/main" val="3309300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1" grpId="0"/>
      <p:bldP spid="24" grpId="0"/>
      <p:bldP spid="1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CEA83-086C-8965-53DD-2E0A09903BF8}"/>
              </a:ext>
            </a:extLst>
          </p:cNvPr>
          <p:cNvSpPr>
            <a:spLocks noGrp="1"/>
          </p:cNvSpPr>
          <p:nvPr>
            <p:ph type="title"/>
          </p:nvPr>
        </p:nvSpPr>
        <p:spPr>
          <a:xfrm>
            <a:off x="477672" y="371347"/>
            <a:ext cx="11140138" cy="433600"/>
          </a:xfrm>
        </p:spPr>
        <p:txBody>
          <a:bodyPr>
            <a:noAutofit/>
          </a:bodyPr>
          <a:lstStyle/>
          <a:p>
            <a:pPr algn="ctr"/>
            <a:r>
              <a:rPr lang="en-US" sz="3800" dirty="0"/>
              <a:t>Cyclic dependencies among entities are the norm</a:t>
            </a:r>
          </a:p>
        </p:txBody>
      </p:sp>
      <p:sp>
        <p:nvSpPr>
          <p:cNvPr id="8" name="TextBox 7">
            <a:extLst>
              <a:ext uri="{FF2B5EF4-FFF2-40B4-BE49-F238E27FC236}">
                <a16:creationId xmlns:a16="http://schemas.microsoft.com/office/drawing/2014/main" id="{05D54FDA-4EE1-B0A0-41B3-A5CA0DD66A34}"/>
              </a:ext>
            </a:extLst>
          </p:cNvPr>
          <p:cNvSpPr txBox="1"/>
          <p:nvPr/>
        </p:nvSpPr>
        <p:spPr>
          <a:xfrm>
            <a:off x="375843" y="1471767"/>
            <a:ext cx="5391353" cy="3739485"/>
          </a:xfrm>
          <a:prstGeom prst="rect">
            <a:avLst/>
          </a:prstGeom>
          <a:solidFill>
            <a:schemeClr val="bg1"/>
          </a:solidFill>
          <a:ln>
            <a:noFill/>
          </a:ln>
          <a:effectLst/>
        </p:spPr>
        <p:txBody>
          <a:bodyPr wrap="square" rtlCol="0">
            <a:spAutoFit/>
          </a:bodyPr>
          <a:lstStyle/>
          <a:p>
            <a:r>
              <a:rPr lang="en-US" sz="3000" dirty="0">
                <a:sym typeface="Wingdings" pitchFamily="2" charset="2"/>
              </a:rPr>
              <a:t>Two reasons</a:t>
            </a:r>
          </a:p>
          <a:p>
            <a:endParaRPr lang="en-US" sz="1400" dirty="0">
              <a:sym typeface="Wingdings" pitchFamily="2" charset="2"/>
            </a:endParaRPr>
          </a:p>
          <a:p>
            <a:pPr marL="457200" indent="-457200">
              <a:buFont typeface="+mj-lt"/>
              <a:buAutoNum type="arabicPeriod"/>
            </a:pPr>
            <a:r>
              <a:rPr lang="en-US" sz="2500" dirty="0">
                <a:latin typeface="Calibri" panose="020F0502020204030204" pitchFamily="34" charset="0"/>
                <a:cs typeface="Calibri" panose="020F0502020204030204" pitchFamily="34" charset="0"/>
                <a:sym typeface="Wingdings" pitchFamily="2" charset="2"/>
              </a:rPr>
              <a:t> </a:t>
            </a:r>
            <a:r>
              <a:rPr lang="en-US" sz="2500" dirty="0">
                <a:sym typeface="Wingdings" pitchFamily="2" charset="2"/>
              </a:rPr>
              <a:t>True cyclic influences</a:t>
            </a:r>
            <a:endParaRPr lang="en-US" sz="2400" dirty="0">
              <a:sym typeface="Wingdings" pitchFamily="2" charset="2"/>
            </a:endParaRPr>
          </a:p>
          <a:p>
            <a:pPr marL="457200" indent="-457200">
              <a:buFont typeface="+mj-lt"/>
              <a:buAutoNum type="arabicPeriod"/>
            </a:pPr>
            <a:endParaRPr lang="en-US" sz="2400" dirty="0">
              <a:sym typeface="Wingdings" pitchFamily="2" charset="2"/>
            </a:endParaRPr>
          </a:p>
          <a:p>
            <a:pPr marL="457200" indent="-457200">
              <a:buFont typeface="+mj-lt"/>
              <a:buAutoNum type="arabicPeriod"/>
            </a:pPr>
            <a:endParaRPr lang="en-US" sz="2400" dirty="0">
              <a:sym typeface="Wingdings" pitchFamily="2" charset="2"/>
            </a:endParaRPr>
          </a:p>
          <a:p>
            <a:pPr marL="457200" indent="-457200">
              <a:buFont typeface="+mj-lt"/>
              <a:buAutoNum type="arabicPeriod"/>
            </a:pPr>
            <a:endParaRPr lang="en-US" sz="2400" dirty="0">
              <a:sym typeface="Wingdings" pitchFamily="2" charset="2"/>
            </a:endParaRPr>
          </a:p>
          <a:p>
            <a:pPr marL="457200" indent="-457200">
              <a:buFont typeface="+mj-lt"/>
              <a:buAutoNum type="arabicPeriod"/>
            </a:pPr>
            <a:endParaRPr lang="en-US" sz="2400" dirty="0">
              <a:sym typeface="Wingdings" pitchFamily="2" charset="2"/>
            </a:endParaRPr>
          </a:p>
          <a:p>
            <a:pPr marL="457200" indent="-457200">
              <a:buFont typeface="+mj-lt"/>
              <a:buAutoNum type="arabicPeriod"/>
            </a:pPr>
            <a:r>
              <a:rPr lang="en-US" sz="2400" dirty="0">
                <a:sym typeface="Wingdings" pitchFamily="2" charset="2"/>
              </a:rPr>
              <a:t>Hard to infer dependency direction  over-approximate by assuming both directions  </a:t>
            </a:r>
            <a:endParaRPr lang="en-US" sz="2800" dirty="0">
              <a:sym typeface="Wingdings" pitchFamily="2" charset="2"/>
            </a:endParaRPr>
          </a:p>
        </p:txBody>
      </p:sp>
      <p:sp>
        <p:nvSpPr>
          <p:cNvPr id="19" name="Slide Number Placeholder 18">
            <a:extLst>
              <a:ext uri="{FF2B5EF4-FFF2-40B4-BE49-F238E27FC236}">
                <a16:creationId xmlns:a16="http://schemas.microsoft.com/office/drawing/2014/main" id="{2CE60449-3530-0BEC-A473-46EF9D586BB4}"/>
              </a:ext>
            </a:extLst>
          </p:cNvPr>
          <p:cNvSpPr>
            <a:spLocks noGrp="1"/>
          </p:cNvSpPr>
          <p:nvPr>
            <p:ph type="sldNum" sz="quarter" idx="12"/>
          </p:nvPr>
        </p:nvSpPr>
        <p:spPr/>
        <p:txBody>
          <a:bodyPr/>
          <a:lstStyle/>
          <a:p>
            <a:fld id="{078ED684-E1A4-0343-8670-8594C227EEC7}" type="slidenum">
              <a:rPr lang="en-US" smtClean="0"/>
              <a:t>19</a:t>
            </a:fld>
            <a:endParaRPr lang="en-US"/>
          </a:p>
        </p:txBody>
      </p:sp>
      <p:grpSp>
        <p:nvGrpSpPr>
          <p:cNvPr id="7" name="Group 6">
            <a:extLst>
              <a:ext uri="{FF2B5EF4-FFF2-40B4-BE49-F238E27FC236}">
                <a16:creationId xmlns:a16="http://schemas.microsoft.com/office/drawing/2014/main" id="{CDDFF977-DB4E-274C-1296-6A32D2EABA1C}"/>
              </a:ext>
            </a:extLst>
          </p:cNvPr>
          <p:cNvGrpSpPr/>
          <p:nvPr/>
        </p:nvGrpSpPr>
        <p:grpSpPr>
          <a:xfrm>
            <a:off x="6424805" y="2559907"/>
            <a:ext cx="5612281" cy="2938198"/>
            <a:chOff x="5950059" y="2199653"/>
            <a:chExt cx="6087028" cy="3298452"/>
          </a:xfrm>
        </p:grpSpPr>
        <p:sp>
          <p:nvSpPr>
            <p:cNvPr id="14" name="Rectangle 13">
              <a:extLst>
                <a:ext uri="{FF2B5EF4-FFF2-40B4-BE49-F238E27FC236}">
                  <a16:creationId xmlns:a16="http://schemas.microsoft.com/office/drawing/2014/main" id="{51A00FB4-7AF7-B923-31C7-8B247BB80D6D}"/>
                </a:ext>
              </a:extLst>
            </p:cNvPr>
            <p:cNvSpPr/>
            <p:nvPr/>
          </p:nvSpPr>
          <p:spPr>
            <a:xfrm>
              <a:off x="11076963" y="3733195"/>
              <a:ext cx="960124" cy="1764909"/>
            </a:xfrm>
            <a:prstGeom prst="rect">
              <a:avLst/>
            </a:prstGeom>
            <a:solidFill>
              <a:srgbClr val="0091DA">
                <a:alpha val="9804"/>
              </a:srgbClr>
            </a:solidFill>
            <a:ln w="25400">
              <a:noFill/>
              <a:miter lim="800000"/>
            </a:ln>
            <a:effectLst>
              <a:softEdge rad="63500"/>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sp>
          <p:nvSpPr>
            <p:cNvPr id="85" name="Cube 84">
              <a:extLst>
                <a:ext uri="{FF2B5EF4-FFF2-40B4-BE49-F238E27FC236}">
                  <a16:creationId xmlns:a16="http://schemas.microsoft.com/office/drawing/2014/main" id="{0672102F-6321-42A9-7ADC-49D5FBB2CBFC}"/>
                </a:ext>
              </a:extLst>
            </p:cNvPr>
            <p:cNvSpPr/>
            <p:nvPr/>
          </p:nvSpPr>
          <p:spPr>
            <a:xfrm>
              <a:off x="11726848" y="3978190"/>
              <a:ext cx="256725" cy="222109"/>
            </a:xfrm>
            <a:prstGeom prst="cube">
              <a:avLst/>
            </a:prstGeom>
            <a:solidFill>
              <a:schemeClr val="tx1">
                <a:lumMod val="50000"/>
                <a:lumOff val="50000"/>
              </a:schemeClr>
            </a:solid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1050" dirty="0">
                  <a:solidFill>
                    <a:schemeClr val="bg1"/>
                  </a:solidFill>
                  <a:latin typeface="Gill Sans MT" panose="020B0502020104020203" pitchFamily="34" charset="77"/>
                </a:rPr>
                <a:t>VM</a:t>
              </a:r>
            </a:p>
          </p:txBody>
        </p:sp>
        <p:sp>
          <p:nvSpPr>
            <p:cNvPr id="88" name="Cube 87">
              <a:extLst>
                <a:ext uri="{FF2B5EF4-FFF2-40B4-BE49-F238E27FC236}">
                  <a16:creationId xmlns:a16="http://schemas.microsoft.com/office/drawing/2014/main" id="{70F8D394-F178-A60F-9A2F-E2A5F5402C38}"/>
                </a:ext>
              </a:extLst>
            </p:cNvPr>
            <p:cNvSpPr/>
            <p:nvPr/>
          </p:nvSpPr>
          <p:spPr>
            <a:xfrm>
              <a:off x="11713538" y="4234049"/>
              <a:ext cx="256725" cy="133265"/>
            </a:xfrm>
            <a:prstGeom prst="cube">
              <a:avLst/>
            </a:prstGeom>
            <a:solidFill>
              <a:schemeClr val="tx2">
                <a:lumMod val="50000"/>
              </a:schemeClr>
            </a:solidFill>
            <a:ln w="25400">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700" dirty="0">
                  <a:solidFill>
                    <a:schemeClr val="bg1"/>
                  </a:solidFill>
                  <a:latin typeface="Gill Sans MT" panose="020B0502020104020203" pitchFamily="34" charset="77"/>
                </a:rPr>
                <a:t>vNIC</a:t>
              </a:r>
            </a:p>
          </p:txBody>
        </p:sp>
        <p:cxnSp>
          <p:nvCxnSpPr>
            <p:cNvPr id="10" name="Straight Connector 9">
              <a:extLst>
                <a:ext uri="{FF2B5EF4-FFF2-40B4-BE49-F238E27FC236}">
                  <a16:creationId xmlns:a16="http://schemas.microsoft.com/office/drawing/2014/main" id="{549087C5-C9EF-8038-ACA9-E718D9422F2D}"/>
                </a:ext>
              </a:extLst>
            </p:cNvPr>
            <p:cNvCxnSpPr>
              <a:cxnSpLocks/>
              <a:stCxn id="16" idx="3"/>
            </p:cNvCxnSpPr>
            <p:nvPr/>
          </p:nvCxnSpPr>
          <p:spPr bwMode="gray">
            <a:xfrm flipV="1">
              <a:off x="6910183" y="3058132"/>
              <a:ext cx="2131711" cy="1557520"/>
            </a:xfrm>
            <a:prstGeom prst="line">
              <a:avLst/>
            </a:prstGeom>
            <a:ln w="12700">
              <a:solidFill>
                <a:srgbClr val="00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3DDF30F-5EAE-65E6-B9DB-238AC4F431D1}"/>
                </a:ext>
              </a:extLst>
            </p:cNvPr>
            <p:cNvCxnSpPr>
              <a:cxnSpLocks/>
              <a:stCxn id="17" idx="3"/>
            </p:cNvCxnSpPr>
            <p:nvPr/>
          </p:nvCxnSpPr>
          <p:spPr bwMode="gray">
            <a:xfrm flipV="1">
              <a:off x="8400306" y="3182504"/>
              <a:ext cx="645757" cy="1433144"/>
            </a:xfrm>
            <a:prstGeom prst="line">
              <a:avLst/>
            </a:prstGeom>
            <a:ln w="12700">
              <a:solidFill>
                <a:srgbClr val="00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2C8A3AE-F311-9D30-E6BC-AEA0CB55B80A}"/>
                </a:ext>
              </a:extLst>
            </p:cNvPr>
            <p:cNvCxnSpPr>
              <a:cxnSpLocks/>
              <a:stCxn id="15" idx="1"/>
            </p:cNvCxnSpPr>
            <p:nvPr/>
          </p:nvCxnSpPr>
          <p:spPr bwMode="gray">
            <a:xfrm flipH="1" flipV="1">
              <a:off x="9385294" y="3167406"/>
              <a:ext cx="555727" cy="1448243"/>
            </a:xfrm>
            <a:prstGeom prst="line">
              <a:avLst/>
            </a:prstGeom>
            <a:ln w="12700">
              <a:solidFill>
                <a:srgbClr val="00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3247BE4-F39B-C057-CFA6-033031280C1C}"/>
                </a:ext>
              </a:extLst>
            </p:cNvPr>
            <p:cNvCxnSpPr>
              <a:cxnSpLocks/>
              <a:stCxn id="14" idx="1"/>
              <a:endCxn id="31" idx="3"/>
            </p:cNvCxnSpPr>
            <p:nvPr/>
          </p:nvCxnSpPr>
          <p:spPr bwMode="gray">
            <a:xfrm flipH="1" flipV="1">
              <a:off x="9401901" y="3039330"/>
              <a:ext cx="1675063" cy="1576321"/>
            </a:xfrm>
            <a:prstGeom prst="line">
              <a:avLst/>
            </a:prstGeom>
            <a:ln w="12700">
              <a:solidFill>
                <a:srgbClr val="000000"/>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23485C5C-AAD6-3E43-0B2D-85158650F53C}"/>
                </a:ext>
              </a:extLst>
            </p:cNvPr>
            <p:cNvSpPr/>
            <p:nvPr/>
          </p:nvSpPr>
          <p:spPr>
            <a:xfrm>
              <a:off x="9941022" y="3733195"/>
              <a:ext cx="960124" cy="1764909"/>
            </a:xfrm>
            <a:prstGeom prst="rect">
              <a:avLst/>
            </a:prstGeom>
            <a:solidFill>
              <a:srgbClr val="0091DA">
                <a:alpha val="9804"/>
              </a:srgbClr>
            </a:solidFill>
            <a:ln w="25400">
              <a:noFill/>
              <a:miter lim="800000"/>
            </a:ln>
            <a:effectLst>
              <a:softEdge rad="63500"/>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sp>
          <p:nvSpPr>
            <p:cNvPr id="16" name="Rectangle 15">
              <a:extLst>
                <a:ext uri="{FF2B5EF4-FFF2-40B4-BE49-F238E27FC236}">
                  <a16:creationId xmlns:a16="http://schemas.microsoft.com/office/drawing/2014/main" id="{755EFFD2-30A8-BAE6-9AFE-D8696135AF89}"/>
                </a:ext>
              </a:extLst>
            </p:cNvPr>
            <p:cNvSpPr/>
            <p:nvPr/>
          </p:nvSpPr>
          <p:spPr>
            <a:xfrm>
              <a:off x="5950059" y="3733197"/>
              <a:ext cx="960124" cy="1764908"/>
            </a:xfrm>
            <a:prstGeom prst="rect">
              <a:avLst/>
            </a:prstGeom>
            <a:solidFill>
              <a:srgbClr val="0091DA">
                <a:alpha val="9804"/>
              </a:srgbClr>
            </a:solidFill>
            <a:ln w="25400">
              <a:noFill/>
              <a:miter lim="800000"/>
            </a:ln>
            <a:effectLst>
              <a:softEdge rad="63500"/>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sp>
          <p:nvSpPr>
            <p:cNvPr id="17" name="Rectangle 16">
              <a:extLst>
                <a:ext uri="{FF2B5EF4-FFF2-40B4-BE49-F238E27FC236}">
                  <a16:creationId xmlns:a16="http://schemas.microsoft.com/office/drawing/2014/main" id="{B56442AC-0EC6-D201-B00F-550E5CDE71AB}"/>
                </a:ext>
              </a:extLst>
            </p:cNvPr>
            <p:cNvSpPr/>
            <p:nvPr/>
          </p:nvSpPr>
          <p:spPr>
            <a:xfrm>
              <a:off x="7440183" y="3733194"/>
              <a:ext cx="960124" cy="1764908"/>
            </a:xfrm>
            <a:prstGeom prst="rect">
              <a:avLst/>
            </a:prstGeom>
            <a:solidFill>
              <a:srgbClr val="0091DA">
                <a:alpha val="9804"/>
              </a:srgbClr>
            </a:solidFill>
            <a:ln w="25400">
              <a:noFill/>
              <a:miter lim="800000"/>
            </a:ln>
            <a:effectLst>
              <a:softEdge rad="63500"/>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sp>
          <p:nvSpPr>
            <p:cNvPr id="25" name="Freeform 24">
              <a:extLst>
                <a:ext uri="{FF2B5EF4-FFF2-40B4-BE49-F238E27FC236}">
                  <a16:creationId xmlns:a16="http://schemas.microsoft.com/office/drawing/2014/main" id="{3692F266-E563-FA09-F18F-E25A10857A80}"/>
                </a:ext>
              </a:extLst>
            </p:cNvPr>
            <p:cNvSpPr/>
            <p:nvPr/>
          </p:nvSpPr>
          <p:spPr>
            <a:xfrm>
              <a:off x="6374590" y="3159641"/>
              <a:ext cx="2238858" cy="2130982"/>
            </a:xfrm>
            <a:custGeom>
              <a:avLst/>
              <a:gdLst>
                <a:gd name="connsiteX0" fmla="*/ 122698 w 4103683"/>
                <a:gd name="connsiteY0" fmla="*/ 1449659 h 3100039"/>
                <a:gd name="connsiteX1" fmla="*/ 122698 w 4103683"/>
                <a:gd name="connsiteY1" fmla="*/ 1449659 h 3100039"/>
                <a:gd name="connsiteX2" fmla="*/ 89244 w 4103683"/>
                <a:gd name="connsiteY2" fmla="*/ 1572322 h 3100039"/>
                <a:gd name="connsiteX3" fmla="*/ 66942 w 4103683"/>
                <a:gd name="connsiteY3" fmla="*/ 1639230 h 3100039"/>
                <a:gd name="connsiteX4" fmla="*/ 55791 w 4103683"/>
                <a:gd name="connsiteY4" fmla="*/ 1672683 h 3100039"/>
                <a:gd name="connsiteX5" fmla="*/ 44639 w 4103683"/>
                <a:gd name="connsiteY5" fmla="*/ 1761893 h 3100039"/>
                <a:gd name="connsiteX6" fmla="*/ 22337 w 4103683"/>
                <a:gd name="connsiteY6" fmla="*/ 1862254 h 3100039"/>
                <a:gd name="connsiteX7" fmla="*/ 11186 w 4103683"/>
                <a:gd name="connsiteY7" fmla="*/ 1929161 h 3100039"/>
                <a:gd name="connsiteX8" fmla="*/ 35 w 4103683"/>
                <a:gd name="connsiteY8" fmla="*/ 2062976 h 3100039"/>
                <a:gd name="connsiteX9" fmla="*/ 22337 w 4103683"/>
                <a:gd name="connsiteY9" fmla="*/ 2709747 h 3100039"/>
                <a:gd name="connsiteX10" fmla="*/ 66942 w 4103683"/>
                <a:gd name="connsiteY10" fmla="*/ 2854713 h 3100039"/>
                <a:gd name="connsiteX11" fmla="*/ 78093 w 4103683"/>
                <a:gd name="connsiteY11" fmla="*/ 2888166 h 3100039"/>
                <a:gd name="connsiteX12" fmla="*/ 122698 w 4103683"/>
                <a:gd name="connsiteY12" fmla="*/ 2955074 h 3100039"/>
                <a:gd name="connsiteX13" fmla="*/ 256513 w 4103683"/>
                <a:gd name="connsiteY13" fmla="*/ 2988527 h 3100039"/>
                <a:gd name="connsiteX14" fmla="*/ 468386 w 4103683"/>
                <a:gd name="connsiteY14" fmla="*/ 2966225 h 3100039"/>
                <a:gd name="connsiteX15" fmla="*/ 591049 w 4103683"/>
                <a:gd name="connsiteY15" fmla="*/ 2865864 h 3100039"/>
                <a:gd name="connsiteX16" fmla="*/ 613352 w 4103683"/>
                <a:gd name="connsiteY16" fmla="*/ 2843561 h 3100039"/>
                <a:gd name="connsiteX17" fmla="*/ 669108 w 4103683"/>
                <a:gd name="connsiteY17" fmla="*/ 2776654 h 3100039"/>
                <a:gd name="connsiteX18" fmla="*/ 702561 w 4103683"/>
                <a:gd name="connsiteY18" fmla="*/ 2709747 h 3100039"/>
                <a:gd name="connsiteX19" fmla="*/ 713713 w 4103683"/>
                <a:gd name="connsiteY19" fmla="*/ 2676293 h 3100039"/>
                <a:gd name="connsiteX20" fmla="*/ 791771 w 4103683"/>
                <a:gd name="connsiteY20" fmla="*/ 2531327 h 3100039"/>
                <a:gd name="connsiteX21" fmla="*/ 825225 w 4103683"/>
                <a:gd name="connsiteY21" fmla="*/ 2453269 h 3100039"/>
                <a:gd name="connsiteX22" fmla="*/ 858678 w 4103683"/>
                <a:gd name="connsiteY22" fmla="*/ 2397513 h 3100039"/>
                <a:gd name="connsiteX23" fmla="*/ 869830 w 4103683"/>
                <a:gd name="connsiteY23" fmla="*/ 2364059 h 3100039"/>
                <a:gd name="connsiteX24" fmla="*/ 914435 w 4103683"/>
                <a:gd name="connsiteY24" fmla="*/ 2286000 h 3100039"/>
                <a:gd name="connsiteX25" fmla="*/ 925586 w 4103683"/>
                <a:gd name="connsiteY25" fmla="*/ 2252547 h 3100039"/>
                <a:gd name="connsiteX26" fmla="*/ 959039 w 4103683"/>
                <a:gd name="connsiteY26" fmla="*/ 2207942 h 3100039"/>
                <a:gd name="connsiteX27" fmla="*/ 1025947 w 4103683"/>
                <a:gd name="connsiteY27" fmla="*/ 2062976 h 3100039"/>
                <a:gd name="connsiteX28" fmla="*/ 1059400 w 4103683"/>
                <a:gd name="connsiteY28" fmla="*/ 2007220 h 3100039"/>
                <a:gd name="connsiteX29" fmla="*/ 1115156 w 4103683"/>
                <a:gd name="connsiteY29" fmla="*/ 1884556 h 3100039"/>
                <a:gd name="connsiteX30" fmla="*/ 1148610 w 4103683"/>
                <a:gd name="connsiteY30" fmla="*/ 1828800 h 3100039"/>
                <a:gd name="connsiteX31" fmla="*/ 1215517 w 4103683"/>
                <a:gd name="connsiteY31" fmla="*/ 1672683 h 3100039"/>
                <a:gd name="connsiteX32" fmla="*/ 1382786 w 4103683"/>
                <a:gd name="connsiteY32" fmla="*/ 1371600 h 3100039"/>
                <a:gd name="connsiteX33" fmla="*/ 1616961 w 4103683"/>
                <a:gd name="connsiteY33" fmla="*/ 981308 h 3100039"/>
                <a:gd name="connsiteX34" fmla="*/ 2029556 w 4103683"/>
                <a:gd name="connsiteY34" fmla="*/ 546410 h 3100039"/>
                <a:gd name="connsiteX35" fmla="*/ 2129917 w 4103683"/>
                <a:gd name="connsiteY35" fmla="*/ 457200 h 3100039"/>
                <a:gd name="connsiteX36" fmla="*/ 2364093 w 4103683"/>
                <a:gd name="connsiteY36" fmla="*/ 278781 h 3100039"/>
                <a:gd name="connsiteX37" fmla="*/ 2542513 w 4103683"/>
                <a:gd name="connsiteY37" fmla="*/ 200722 h 3100039"/>
                <a:gd name="connsiteX38" fmla="*/ 2609420 w 4103683"/>
                <a:gd name="connsiteY38" fmla="*/ 189571 h 3100039"/>
                <a:gd name="connsiteX39" fmla="*/ 2676327 w 4103683"/>
                <a:gd name="connsiteY39" fmla="*/ 167269 h 3100039"/>
                <a:gd name="connsiteX40" fmla="*/ 2743235 w 4103683"/>
                <a:gd name="connsiteY40" fmla="*/ 156117 h 3100039"/>
                <a:gd name="connsiteX41" fmla="*/ 2798991 w 4103683"/>
                <a:gd name="connsiteY41" fmla="*/ 144966 h 3100039"/>
                <a:gd name="connsiteX42" fmla="*/ 3055469 w 4103683"/>
                <a:gd name="connsiteY42" fmla="*/ 122664 h 3100039"/>
                <a:gd name="connsiteX43" fmla="*/ 3144678 w 4103683"/>
                <a:gd name="connsiteY43" fmla="*/ 100361 h 3100039"/>
                <a:gd name="connsiteX44" fmla="*/ 3233888 w 4103683"/>
                <a:gd name="connsiteY44" fmla="*/ 78059 h 3100039"/>
                <a:gd name="connsiteX45" fmla="*/ 3289644 w 4103683"/>
                <a:gd name="connsiteY45" fmla="*/ 66908 h 3100039"/>
                <a:gd name="connsiteX46" fmla="*/ 3356552 w 4103683"/>
                <a:gd name="connsiteY46" fmla="*/ 44605 h 3100039"/>
                <a:gd name="connsiteX47" fmla="*/ 3423459 w 4103683"/>
                <a:gd name="connsiteY47" fmla="*/ 33454 h 3100039"/>
                <a:gd name="connsiteX48" fmla="*/ 3479215 w 4103683"/>
                <a:gd name="connsiteY48" fmla="*/ 22303 h 3100039"/>
                <a:gd name="connsiteX49" fmla="*/ 3523820 w 4103683"/>
                <a:gd name="connsiteY49" fmla="*/ 11152 h 3100039"/>
                <a:gd name="connsiteX50" fmla="*/ 3624181 w 4103683"/>
                <a:gd name="connsiteY50" fmla="*/ 0 h 3100039"/>
                <a:gd name="connsiteX51" fmla="*/ 3914113 w 4103683"/>
                <a:gd name="connsiteY51" fmla="*/ 11152 h 3100039"/>
                <a:gd name="connsiteX52" fmla="*/ 3981020 w 4103683"/>
                <a:gd name="connsiteY52" fmla="*/ 33454 h 3100039"/>
                <a:gd name="connsiteX53" fmla="*/ 4047927 w 4103683"/>
                <a:gd name="connsiteY53" fmla="*/ 78059 h 3100039"/>
                <a:gd name="connsiteX54" fmla="*/ 4070230 w 4103683"/>
                <a:gd name="connsiteY54" fmla="*/ 100361 h 3100039"/>
                <a:gd name="connsiteX55" fmla="*/ 4103683 w 4103683"/>
                <a:gd name="connsiteY55" fmla="*/ 167269 h 3100039"/>
                <a:gd name="connsiteX56" fmla="*/ 4092532 w 4103683"/>
                <a:gd name="connsiteY56" fmla="*/ 223025 h 3100039"/>
                <a:gd name="connsiteX57" fmla="*/ 4003322 w 4103683"/>
                <a:gd name="connsiteY57" fmla="*/ 278781 h 3100039"/>
                <a:gd name="connsiteX58" fmla="*/ 3958717 w 4103683"/>
                <a:gd name="connsiteY58" fmla="*/ 312234 h 3100039"/>
                <a:gd name="connsiteX59" fmla="*/ 3891810 w 4103683"/>
                <a:gd name="connsiteY59" fmla="*/ 334537 h 3100039"/>
                <a:gd name="connsiteX60" fmla="*/ 3769147 w 4103683"/>
                <a:gd name="connsiteY60" fmla="*/ 401444 h 3100039"/>
                <a:gd name="connsiteX61" fmla="*/ 3713391 w 4103683"/>
                <a:gd name="connsiteY61" fmla="*/ 434898 h 3100039"/>
                <a:gd name="connsiteX62" fmla="*/ 3635332 w 4103683"/>
                <a:gd name="connsiteY62" fmla="*/ 524108 h 3100039"/>
                <a:gd name="connsiteX63" fmla="*/ 3568425 w 4103683"/>
                <a:gd name="connsiteY63" fmla="*/ 613317 h 3100039"/>
                <a:gd name="connsiteX64" fmla="*/ 3557274 w 4103683"/>
                <a:gd name="connsiteY64" fmla="*/ 646771 h 3100039"/>
                <a:gd name="connsiteX65" fmla="*/ 3512669 w 4103683"/>
                <a:gd name="connsiteY65" fmla="*/ 735981 h 3100039"/>
                <a:gd name="connsiteX66" fmla="*/ 3490366 w 4103683"/>
                <a:gd name="connsiteY66" fmla="*/ 825191 h 3100039"/>
                <a:gd name="connsiteX67" fmla="*/ 3479215 w 4103683"/>
                <a:gd name="connsiteY67" fmla="*/ 936703 h 3100039"/>
                <a:gd name="connsiteX68" fmla="*/ 3468064 w 4103683"/>
                <a:gd name="connsiteY68" fmla="*/ 992459 h 3100039"/>
                <a:gd name="connsiteX69" fmla="*/ 3456913 w 4103683"/>
                <a:gd name="connsiteY69" fmla="*/ 1126274 h 3100039"/>
                <a:gd name="connsiteX70" fmla="*/ 3434610 w 4103683"/>
                <a:gd name="connsiteY70" fmla="*/ 1405054 h 3100039"/>
                <a:gd name="connsiteX71" fmla="*/ 3401156 w 4103683"/>
                <a:gd name="connsiteY71" fmla="*/ 2129883 h 3100039"/>
                <a:gd name="connsiteX72" fmla="*/ 3390005 w 4103683"/>
                <a:gd name="connsiteY72" fmla="*/ 2219093 h 3100039"/>
                <a:gd name="connsiteX73" fmla="*/ 3378854 w 4103683"/>
                <a:gd name="connsiteY73" fmla="*/ 2375210 h 3100039"/>
                <a:gd name="connsiteX74" fmla="*/ 3278493 w 4103683"/>
                <a:gd name="connsiteY74" fmla="*/ 2709747 h 3100039"/>
                <a:gd name="connsiteX75" fmla="*/ 3245039 w 4103683"/>
                <a:gd name="connsiteY75" fmla="*/ 2821259 h 3100039"/>
                <a:gd name="connsiteX76" fmla="*/ 3211586 w 4103683"/>
                <a:gd name="connsiteY76" fmla="*/ 2910469 h 3100039"/>
                <a:gd name="connsiteX77" fmla="*/ 3189283 w 4103683"/>
                <a:gd name="connsiteY77" fmla="*/ 2988527 h 3100039"/>
                <a:gd name="connsiteX78" fmla="*/ 3155830 w 4103683"/>
                <a:gd name="connsiteY78" fmla="*/ 3033132 h 3100039"/>
                <a:gd name="connsiteX79" fmla="*/ 3088922 w 4103683"/>
                <a:gd name="connsiteY79" fmla="*/ 3088888 h 3100039"/>
                <a:gd name="connsiteX80" fmla="*/ 3055469 w 4103683"/>
                <a:gd name="connsiteY80" fmla="*/ 3100039 h 3100039"/>
                <a:gd name="connsiteX81" fmla="*/ 2832444 w 4103683"/>
                <a:gd name="connsiteY81" fmla="*/ 3088888 h 3100039"/>
                <a:gd name="connsiteX82" fmla="*/ 2765537 w 4103683"/>
                <a:gd name="connsiteY82" fmla="*/ 3066586 h 3100039"/>
                <a:gd name="connsiteX83" fmla="*/ 2720932 w 4103683"/>
                <a:gd name="connsiteY83" fmla="*/ 3021981 h 3100039"/>
                <a:gd name="connsiteX84" fmla="*/ 2654025 w 4103683"/>
                <a:gd name="connsiteY84" fmla="*/ 2932771 h 3100039"/>
                <a:gd name="connsiteX85" fmla="*/ 2642874 w 4103683"/>
                <a:gd name="connsiteY85" fmla="*/ 2899317 h 3100039"/>
                <a:gd name="connsiteX86" fmla="*/ 2620571 w 4103683"/>
                <a:gd name="connsiteY86" fmla="*/ 2776654 h 3100039"/>
                <a:gd name="connsiteX87" fmla="*/ 2620571 w 4103683"/>
                <a:gd name="connsiteY87" fmla="*/ 2252547 h 3100039"/>
                <a:gd name="connsiteX88" fmla="*/ 2631722 w 4103683"/>
                <a:gd name="connsiteY88" fmla="*/ 2219093 h 3100039"/>
                <a:gd name="connsiteX89" fmla="*/ 2654025 w 4103683"/>
                <a:gd name="connsiteY89" fmla="*/ 2107581 h 3100039"/>
                <a:gd name="connsiteX90" fmla="*/ 2676327 w 4103683"/>
                <a:gd name="connsiteY90" fmla="*/ 2040674 h 3100039"/>
                <a:gd name="connsiteX91" fmla="*/ 2687478 w 4103683"/>
                <a:gd name="connsiteY91" fmla="*/ 1996069 h 3100039"/>
                <a:gd name="connsiteX92" fmla="*/ 2698630 w 4103683"/>
                <a:gd name="connsiteY92" fmla="*/ 1940313 h 3100039"/>
                <a:gd name="connsiteX93" fmla="*/ 2720932 w 4103683"/>
                <a:gd name="connsiteY93" fmla="*/ 1884556 h 3100039"/>
                <a:gd name="connsiteX94" fmla="*/ 2732083 w 4103683"/>
                <a:gd name="connsiteY94" fmla="*/ 1828800 h 3100039"/>
                <a:gd name="connsiteX95" fmla="*/ 2776688 w 4103683"/>
                <a:gd name="connsiteY95" fmla="*/ 1728439 h 3100039"/>
                <a:gd name="connsiteX96" fmla="*/ 2798991 w 4103683"/>
                <a:gd name="connsiteY96" fmla="*/ 1661532 h 3100039"/>
                <a:gd name="connsiteX97" fmla="*/ 2821293 w 4103683"/>
                <a:gd name="connsiteY97" fmla="*/ 1628078 h 3100039"/>
                <a:gd name="connsiteX98" fmla="*/ 2832444 w 4103683"/>
                <a:gd name="connsiteY98" fmla="*/ 1594625 h 3100039"/>
                <a:gd name="connsiteX99" fmla="*/ 2854747 w 4103683"/>
                <a:gd name="connsiteY99" fmla="*/ 1505415 h 3100039"/>
                <a:gd name="connsiteX100" fmla="*/ 2877049 w 4103683"/>
                <a:gd name="connsiteY100" fmla="*/ 1438508 h 3100039"/>
                <a:gd name="connsiteX101" fmla="*/ 2888200 w 4103683"/>
                <a:gd name="connsiteY101" fmla="*/ 1405054 h 3100039"/>
                <a:gd name="connsiteX102" fmla="*/ 2899352 w 4103683"/>
                <a:gd name="connsiteY102" fmla="*/ 1382752 h 310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4103683" h="3100039">
                  <a:moveTo>
                    <a:pt x="122698" y="1449659"/>
                  </a:moveTo>
                  <a:lnTo>
                    <a:pt x="122698" y="1449659"/>
                  </a:lnTo>
                  <a:cubicBezTo>
                    <a:pt x="111547" y="1490547"/>
                    <a:pt x="101202" y="1531663"/>
                    <a:pt x="89244" y="1572322"/>
                  </a:cubicBezTo>
                  <a:cubicBezTo>
                    <a:pt x="82611" y="1594876"/>
                    <a:pt x="74376" y="1616927"/>
                    <a:pt x="66942" y="1639230"/>
                  </a:cubicBezTo>
                  <a:lnTo>
                    <a:pt x="55791" y="1672683"/>
                  </a:lnTo>
                  <a:cubicBezTo>
                    <a:pt x="52074" y="1702420"/>
                    <a:pt x="49196" y="1732273"/>
                    <a:pt x="44639" y="1761893"/>
                  </a:cubicBezTo>
                  <a:cubicBezTo>
                    <a:pt x="31653" y="1846297"/>
                    <a:pt x="37138" y="1788249"/>
                    <a:pt x="22337" y="1862254"/>
                  </a:cubicBezTo>
                  <a:cubicBezTo>
                    <a:pt x="17903" y="1884425"/>
                    <a:pt x="14903" y="1906859"/>
                    <a:pt x="11186" y="1929161"/>
                  </a:cubicBezTo>
                  <a:cubicBezTo>
                    <a:pt x="7469" y="1973766"/>
                    <a:pt x="-604" y="2018221"/>
                    <a:pt x="35" y="2062976"/>
                  </a:cubicBezTo>
                  <a:cubicBezTo>
                    <a:pt x="3116" y="2278672"/>
                    <a:pt x="9287" y="2494424"/>
                    <a:pt x="22337" y="2709747"/>
                  </a:cubicBezTo>
                  <a:cubicBezTo>
                    <a:pt x="25576" y="2763193"/>
                    <a:pt x="48875" y="2806535"/>
                    <a:pt x="66942" y="2854713"/>
                  </a:cubicBezTo>
                  <a:cubicBezTo>
                    <a:pt x="71069" y="2865719"/>
                    <a:pt x="73463" y="2877362"/>
                    <a:pt x="78093" y="2888166"/>
                  </a:cubicBezTo>
                  <a:cubicBezTo>
                    <a:pt x="88927" y="2913445"/>
                    <a:pt x="98868" y="2939187"/>
                    <a:pt x="122698" y="2955074"/>
                  </a:cubicBezTo>
                  <a:cubicBezTo>
                    <a:pt x="172134" y="2988031"/>
                    <a:pt x="190421" y="2980266"/>
                    <a:pt x="256513" y="2988527"/>
                  </a:cubicBezTo>
                  <a:cubicBezTo>
                    <a:pt x="293000" y="2986095"/>
                    <a:pt x="409632" y="2988258"/>
                    <a:pt x="468386" y="2966225"/>
                  </a:cubicBezTo>
                  <a:cubicBezTo>
                    <a:pt x="530398" y="2942970"/>
                    <a:pt x="535557" y="2921356"/>
                    <a:pt x="591049" y="2865864"/>
                  </a:cubicBezTo>
                  <a:cubicBezTo>
                    <a:pt x="598483" y="2858430"/>
                    <a:pt x="607044" y="2851972"/>
                    <a:pt x="613352" y="2843561"/>
                  </a:cubicBezTo>
                  <a:cubicBezTo>
                    <a:pt x="653113" y="2790545"/>
                    <a:pt x="633663" y="2812097"/>
                    <a:pt x="669108" y="2776654"/>
                  </a:cubicBezTo>
                  <a:cubicBezTo>
                    <a:pt x="697134" y="2692572"/>
                    <a:pt x="659330" y="2796207"/>
                    <a:pt x="702561" y="2709747"/>
                  </a:cubicBezTo>
                  <a:cubicBezTo>
                    <a:pt x="707818" y="2699233"/>
                    <a:pt x="708456" y="2686807"/>
                    <a:pt x="713713" y="2676293"/>
                  </a:cubicBezTo>
                  <a:cubicBezTo>
                    <a:pt x="745725" y="2612270"/>
                    <a:pt x="765922" y="2608873"/>
                    <a:pt x="791771" y="2531327"/>
                  </a:cubicBezTo>
                  <a:cubicBezTo>
                    <a:pt x="804932" y="2491845"/>
                    <a:pt x="802257" y="2494611"/>
                    <a:pt x="825225" y="2453269"/>
                  </a:cubicBezTo>
                  <a:cubicBezTo>
                    <a:pt x="835751" y="2434323"/>
                    <a:pt x="848985" y="2416899"/>
                    <a:pt x="858678" y="2397513"/>
                  </a:cubicBezTo>
                  <a:cubicBezTo>
                    <a:pt x="863935" y="2386999"/>
                    <a:pt x="864573" y="2374573"/>
                    <a:pt x="869830" y="2364059"/>
                  </a:cubicBezTo>
                  <a:cubicBezTo>
                    <a:pt x="925822" y="2252075"/>
                    <a:pt x="855788" y="2422841"/>
                    <a:pt x="914435" y="2286000"/>
                  </a:cubicBezTo>
                  <a:cubicBezTo>
                    <a:pt x="919065" y="2275196"/>
                    <a:pt x="919754" y="2262753"/>
                    <a:pt x="925586" y="2252547"/>
                  </a:cubicBezTo>
                  <a:cubicBezTo>
                    <a:pt x="934807" y="2236410"/>
                    <a:pt x="949674" y="2223996"/>
                    <a:pt x="959039" y="2207942"/>
                  </a:cubicBezTo>
                  <a:cubicBezTo>
                    <a:pt x="1059747" y="2035298"/>
                    <a:pt x="962908" y="2189055"/>
                    <a:pt x="1025947" y="2062976"/>
                  </a:cubicBezTo>
                  <a:cubicBezTo>
                    <a:pt x="1035640" y="2043590"/>
                    <a:pt x="1049707" y="2026606"/>
                    <a:pt x="1059400" y="2007220"/>
                  </a:cubicBezTo>
                  <a:cubicBezTo>
                    <a:pt x="1151599" y="1822822"/>
                    <a:pt x="997219" y="2100776"/>
                    <a:pt x="1115156" y="1884556"/>
                  </a:cubicBezTo>
                  <a:cubicBezTo>
                    <a:pt x="1125535" y="1865528"/>
                    <a:pt x="1139332" y="1848388"/>
                    <a:pt x="1148610" y="1828800"/>
                  </a:cubicBezTo>
                  <a:cubicBezTo>
                    <a:pt x="1172847" y="1777633"/>
                    <a:pt x="1187760" y="1722029"/>
                    <a:pt x="1215517" y="1672683"/>
                  </a:cubicBezTo>
                  <a:cubicBezTo>
                    <a:pt x="1311332" y="1502346"/>
                    <a:pt x="1301891" y="1520944"/>
                    <a:pt x="1382786" y="1371600"/>
                  </a:cubicBezTo>
                  <a:cubicBezTo>
                    <a:pt x="1451212" y="1245275"/>
                    <a:pt x="1529552" y="1089284"/>
                    <a:pt x="1616961" y="981308"/>
                  </a:cubicBezTo>
                  <a:cubicBezTo>
                    <a:pt x="1866419" y="673154"/>
                    <a:pt x="1734913" y="810573"/>
                    <a:pt x="2029556" y="546410"/>
                  </a:cubicBezTo>
                  <a:lnTo>
                    <a:pt x="2129917" y="457200"/>
                  </a:lnTo>
                  <a:cubicBezTo>
                    <a:pt x="2200786" y="394669"/>
                    <a:pt x="2279710" y="320973"/>
                    <a:pt x="2364093" y="278781"/>
                  </a:cubicBezTo>
                  <a:cubicBezTo>
                    <a:pt x="2408098" y="256778"/>
                    <a:pt x="2502111" y="207456"/>
                    <a:pt x="2542513" y="200722"/>
                  </a:cubicBezTo>
                  <a:cubicBezTo>
                    <a:pt x="2564815" y="197005"/>
                    <a:pt x="2587485" y="195055"/>
                    <a:pt x="2609420" y="189571"/>
                  </a:cubicBezTo>
                  <a:cubicBezTo>
                    <a:pt x="2632227" y="183869"/>
                    <a:pt x="2653520" y="172971"/>
                    <a:pt x="2676327" y="167269"/>
                  </a:cubicBezTo>
                  <a:cubicBezTo>
                    <a:pt x="2698262" y="161785"/>
                    <a:pt x="2720989" y="160162"/>
                    <a:pt x="2743235" y="156117"/>
                  </a:cubicBezTo>
                  <a:cubicBezTo>
                    <a:pt x="2761883" y="152726"/>
                    <a:pt x="2780132" y="146852"/>
                    <a:pt x="2798991" y="144966"/>
                  </a:cubicBezTo>
                  <a:cubicBezTo>
                    <a:pt x="2973716" y="127494"/>
                    <a:pt x="2922848" y="143067"/>
                    <a:pt x="3055469" y="122664"/>
                  </a:cubicBezTo>
                  <a:cubicBezTo>
                    <a:pt x="3138928" y="109824"/>
                    <a:pt x="3083212" y="117125"/>
                    <a:pt x="3144678" y="100361"/>
                  </a:cubicBezTo>
                  <a:cubicBezTo>
                    <a:pt x="3174250" y="92296"/>
                    <a:pt x="3203831" y="84070"/>
                    <a:pt x="3233888" y="78059"/>
                  </a:cubicBezTo>
                  <a:cubicBezTo>
                    <a:pt x="3252473" y="74342"/>
                    <a:pt x="3271358" y="71895"/>
                    <a:pt x="3289644" y="66908"/>
                  </a:cubicBezTo>
                  <a:cubicBezTo>
                    <a:pt x="3312325" y="60722"/>
                    <a:pt x="3333745" y="50307"/>
                    <a:pt x="3356552" y="44605"/>
                  </a:cubicBezTo>
                  <a:cubicBezTo>
                    <a:pt x="3378487" y="39121"/>
                    <a:pt x="3401214" y="37499"/>
                    <a:pt x="3423459" y="33454"/>
                  </a:cubicBezTo>
                  <a:cubicBezTo>
                    <a:pt x="3442107" y="30064"/>
                    <a:pt x="3460713" y="26414"/>
                    <a:pt x="3479215" y="22303"/>
                  </a:cubicBezTo>
                  <a:cubicBezTo>
                    <a:pt x="3494176" y="18978"/>
                    <a:pt x="3508672" y="13482"/>
                    <a:pt x="3523820" y="11152"/>
                  </a:cubicBezTo>
                  <a:cubicBezTo>
                    <a:pt x="3557088" y="6034"/>
                    <a:pt x="3590727" y="3717"/>
                    <a:pt x="3624181" y="0"/>
                  </a:cubicBezTo>
                  <a:cubicBezTo>
                    <a:pt x="3720825" y="3717"/>
                    <a:pt x="3817820" y="2124"/>
                    <a:pt x="3914113" y="11152"/>
                  </a:cubicBezTo>
                  <a:cubicBezTo>
                    <a:pt x="3937519" y="13346"/>
                    <a:pt x="3961460" y="20414"/>
                    <a:pt x="3981020" y="33454"/>
                  </a:cubicBezTo>
                  <a:cubicBezTo>
                    <a:pt x="4003322" y="48322"/>
                    <a:pt x="4028973" y="59106"/>
                    <a:pt x="4047927" y="78059"/>
                  </a:cubicBezTo>
                  <a:cubicBezTo>
                    <a:pt x="4055361" y="85493"/>
                    <a:pt x="4063662" y="92151"/>
                    <a:pt x="4070230" y="100361"/>
                  </a:cubicBezTo>
                  <a:cubicBezTo>
                    <a:pt x="4094934" y="131241"/>
                    <a:pt x="4091906" y="131936"/>
                    <a:pt x="4103683" y="167269"/>
                  </a:cubicBezTo>
                  <a:cubicBezTo>
                    <a:pt x="4099966" y="185854"/>
                    <a:pt x="4102577" y="206953"/>
                    <a:pt x="4092532" y="223025"/>
                  </a:cubicBezTo>
                  <a:cubicBezTo>
                    <a:pt x="4076334" y="248942"/>
                    <a:pt x="4027247" y="263828"/>
                    <a:pt x="4003322" y="278781"/>
                  </a:cubicBezTo>
                  <a:cubicBezTo>
                    <a:pt x="3987562" y="288631"/>
                    <a:pt x="3975340" y="303922"/>
                    <a:pt x="3958717" y="312234"/>
                  </a:cubicBezTo>
                  <a:cubicBezTo>
                    <a:pt x="3937690" y="322747"/>
                    <a:pt x="3911370" y="321497"/>
                    <a:pt x="3891810" y="334537"/>
                  </a:cubicBezTo>
                  <a:cubicBezTo>
                    <a:pt x="3808248" y="390245"/>
                    <a:pt x="3849790" y="369187"/>
                    <a:pt x="3769147" y="401444"/>
                  </a:cubicBezTo>
                  <a:cubicBezTo>
                    <a:pt x="3673791" y="496800"/>
                    <a:pt x="3829198" y="348042"/>
                    <a:pt x="3713391" y="434898"/>
                  </a:cubicBezTo>
                  <a:cubicBezTo>
                    <a:pt x="3655450" y="478354"/>
                    <a:pt x="3668496" y="479889"/>
                    <a:pt x="3635332" y="524108"/>
                  </a:cubicBezTo>
                  <a:cubicBezTo>
                    <a:pt x="3555869" y="630057"/>
                    <a:pt x="3618843" y="537690"/>
                    <a:pt x="3568425" y="613317"/>
                  </a:cubicBezTo>
                  <a:cubicBezTo>
                    <a:pt x="3564708" y="624468"/>
                    <a:pt x="3562531" y="636257"/>
                    <a:pt x="3557274" y="646771"/>
                  </a:cubicBezTo>
                  <a:cubicBezTo>
                    <a:pt x="3521462" y="718394"/>
                    <a:pt x="3543540" y="635649"/>
                    <a:pt x="3512669" y="735981"/>
                  </a:cubicBezTo>
                  <a:cubicBezTo>
                    <a:pt x="3503655" y="765277"/>
                    <a:pt x="3490366" y="825191"/>
                    <a:pt x="3490366" y="825191"/>
                  </a:cubicBezTo>
                  <a:cubicBezTo>
                    <a:pt x="3486649" y="862362"/>
                    <a:pt x="3484152" y="899675"/>
                    <a:pt x="3479215" y="936703"/>
                  </a:cubicBezTo>
                  <a:cubicBezTo>
                    <a:pt x="3476710" y="955490"/>
                    <a:pt x="3470278" y="973635"/>
                    <a:pt x="3468064" y="992459"/>
                  </a:cubicBezTo>
                  <a:cubicBezTo>
                    <a:pt x="3462834" y="1036912"/>
                    <a:pt x="3460346" y="1081646"/>
                    <a:pt x="3456913" y="1126274"/>
                  </a:cubicBezTo>
                  <a:cubicBezTo>
                    <a:pt x="3435800" y="1400737"/>
                    <a:pt x="3456021" y="1169529"/>
                    <a:pt x="3434610" y="1405054"/>
                  </a:cubicBezTo>
                  <a:cubicBezTo>
                    <a:pt x="3429291" y="1532705"/>
                    <a:pt x="3406988" y="2083226"/>
                    <a:pt x="3401156" y="2129883"/>
                  </a:cubicBezTo>
                  <a:cubicBezTo>
                    <a:pt x="3397439" y="2159620"/>
                    <a:pt x="3392718" y="2189248"/>
                    <a:pt x="3390005" y="2219093"/>
                  </a:cubicBezTo>
                  <a:cubicBezTo>
                    <a:pt x="3385282" y="2271050"/>
                    <a:pt x="3388187" y="2323880"/>
                    <a:pt x="3378854" y="2375210"/>
                  </a:cubicBezTo>
                  <a:cubicBezTo>
                    <a:pt x="3345794" y="2557043"/>
                    <a:pt x="3327938" y="2561414"/>
                    <a:pt x="3278493" y="2709747"/>
                  </a:cubicBezTo>
                  <a:cubicBezTo>
                    <a:pt x="3266221" y="2746563"/>
                    <a:pt x="3257311" y="2784443"/>
                    <a:pt x="3245039" y="2821259"/>
                  </a:cubicBezTo>
                  <a:cubicBezTo>
                    <a:pt x="3234996" y="2851388"/>
                    <a:pt x="3221629" y="2880340"/>
                    <a:pt x="3211586" y="2910469"/>
                  </a:cubicBezTo>
                  <a:cubicBezTo>
                    <a:pt x="3203029" y="2936141"/>
                    <a:pt x="3200481" y="2963892"/>
                    <a:pt x="3189283" y="2988527"/>
                  </a:cubicBezTo>
                  <a:cubicBezTo>
                    <a:pt x="3181592" y="3005446"/>
                    <a:pt x="3167925" y="3019021"/>
                    <a:pt x="3155830" y="3033132"/>
                  </a:cubicBezTo>
                  <a:cubicBezTo>
                    <a:pt x="3137333" y="3054713"/>
                    <a:pt x="3114734" y="3075982"/>
                    <a:pt x="3088922" y="3088888"/>
                  </a:cubicBezTo>
                  <a:cubicBezTo>
                    <a:pt x="3078409" y="3094145"/>
                    <a:pt x="3066620" y="3096322"/>
                    <a:pt x="3055469" y="3100039"/>
                  </a:cubicBezTo>
                  <a:cubicBezTo>
                    <a:pt x="2981127" y="3096322"/>
                    <a:pt x="2906388" y="3097420"/>
                    <a:pt x="2832444" y="3088888"/>
                  </a:cubicBezTo>
                  <a:cubicBezTo>
                    <a:pt x="2809090" y="3086193"/>
                    <a:pt x="2765537" y="3066586"/>
                    <a:pt x="2765537" y="3066586"/>
                  </a:cubicBezTo>
                  <a:lnTo>
                    <a:pt x="2720932" y="3021981"/>
                  </a:lnTo>
                  <a:cubicBezTo>
                    <a:pt x="2694515" y="2995564"/>
                    <a:pt x="2666632" y="2970592"/>
                    <a:pt x="2654025" y="2932771"/>
                  </a:cubicBezTo>
                  <a:cubicBezTo>
                    <a:pt x="2650308" y="2921620"/>
                    <a:pt x="2645725" y="2910721"/>
                    <a:pt x="2642874" y="2899317"/>
                  </a:cubicBezTo>
                  <a:cubicBezTo>
                    <a:pt x="2635078" y="2868134"/>
                    <a:pt x="2625544" y="2806495"/>
                    <a:pt x="2620571" y="2776654"/>
                  </a:cubicBezTo>
                  <a:cubicBezTo>
                    <a:pt x="2602095" y="2536462"/>
                    <a:pt x="2601807" y="2599685"/>
                    <a:pt x="2620571" y="2252547"/>
                  </a:cubicBezTo>
                  <a:cubicBezTo>
                    <a:pt x="2621205" y="2240810"/>
                    <a:pt x="2629079" y="2230546"/>
                    <a:pt x="2631722" y="2219093"/>
                  </a:cubicBezTo>
                  <a:cubicBezTo>
                    <a:pt x="2640246" y="2182157"/>
                    <a:pt x="2642038" y="2143543"/>
                    <a:pt x="2654025" y="2107581"/>
                  </a:cubicBezTo>
                  <a:cubicBezTo>
                    <a:pt x="2661459" y="2085279"/>
                    <a:pt x="2670625" y="2063481"/>
                    <a:pt x="2676327" y="2040674"/>
                  </a:cubicBezTo>
                  <a:cubicBezTo>
                    <a:pt x="2680044" y="2025806"/>
                    <a:pt x="2684153" y="2011030"/>
                    <a:pt x="2687478" y="1996069"/>
                  </a:cubicBezTo>
                  <a:cubicBezTo>
                    <a:pt x="2691590" y="1977567"/>
                    <a:pt x="2693184" y="1958467"/>
                    <a:pt x="2698630" y="1940313"/>
                  </a:cubicBezTo>
                  <a:cubicBezTo>
                    <a:pt x="2704382" y="1921140"/>
                    <a:pt x="2715180" y="1903729"/>
                    <a:pt x="2720932" y="1884556"/>
                  </a:cubicBezTo>
                  <a:cubicBezTo>
                    <a:pt x="2726378" y="1866402"/>
                    <a:pt x="2726637" y="1846954"/>
                    <a:pt x="2732083" y="1828800"/>
                  </a:cubicBezTo>
                  <a:cubicBezTo>
                    <a:pt x="2754660" y="1753544"/>
                    <a:pt x="2750334" y="1794324"/>
                    <a:pt x="2776688" y="1728439"/>
                  </a:cubicBezTo>
                  <a:cubicBezTo>
                    <a:pt x="2785419" y="1706612"/>
                    <a:pt x="2785951" y="1681093"/>
                    <a:pt x="2798991" y="1661532"/>
                  </a:cubicBezTo>
                  <a:cubicBezTo>
                    <a:pt x="2806425" y="1650381"/>
                    <a:pt x="2815299" y="1640065"/>
                    <a:pt x="2821293" y="1628078"/>
                  </a:cubicBezTo>
                  <a:cubicBezTo>
                    <a:pt x="2826550" y="1617565"/>
                    <a:pt x="2829351" y="1605965"/>
                    <a:pt x="2832444" y="1594625"/>
                  </a:cubicBezTo>
                  <a:cubicBezTo>
                    <a:pt x="2840509" y="1565053"/>
                    <a:pt x="2845054" y="1534494"/>
                    <a:pt x="2854747" y="1505415"/>
                  </a:cubicBezTo>
                  <a:lnTo>
                    <a:pt x="2877049" y="1438508"/>
                  </a:lnTo>
                  <a:cubicBezTo>
                    <a:pt x="2880766" y="1427357"/>
                    <a:pt x="2882943" y="1415567"/>
                    <a:pt x="2888200" y="1405054"/>
                  </a:cubicBezTo>
                  <a:lnTo>
                    <a:pt x="2899352" y="1382752"/>
                  </a:lnTo>
                </a:path>
              </a:pathLst>
            </a:custGeom>
            <a:noFill/>
            <a:ln w="25400">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grpSp>
          <p:nvGrpSpPr>
            <p:cNvPr id="26" name="Group 25">
              <a:extLst>
                <a:ext uri="{FF2B5EF4-FFF2-40B4-BE49-F238E27FC236}">
                  <a16:creationId xmlns:a16="http://schemas.microsoft.com/office/drawing/2014/main" id="{AA12E4F3-B59D-4547-FAF2-3C0A6D95EC62}"/>
                </a:ext>
              </a:extLst>
            </p:cNvPr>
            <p:cNvGrpSpPr/>
            <p:nvPr/>
          </p:nvGrpSpPr>
          <p:grpSpPr>
            <a:xfrm>
              <a:off x="8437219" y="2593662"/>
              <a:ext cx="1306010" cy="753022"/>
              <a:chOff x="4873451" y="1886389"/>
              <a:chExt cx="2393830" cy="1095457"/>
            </a:xfrm>
          </p:grpSpPr>
          <p:grpSp>
            <p:nvGrpSpPr>
              <p:cNvPr id="27" name="Group 26">
                <a:extLst>
                  <a:ext uri="{FF2B5EF4-FFF2-40B4-BE49-F238E27FC236}">
                    <a16:creationId xmlns:a16="http://schemas.microsoft.com/office/drawing/2014/main" id="{21DC26C6-F81D-6E82-5A76-D3BFABB2B22F}"/>
                  </a:ext>
                </a:extLst>
              </p:cNvPr>
              <p:cNvGrpSpPr/>
              <p:nvPr/>
            </p:nvGrpSpPr>
            <p:grpSpPr>
              <a:xfrm>
                <a:off x="4873451" y="1886389"/>
                <a:ext cx="2393830" cy="1095457"/>
                <a:chOff x="4215161" y="3070603"/>
                <a:chExt cx="2460772" cy="1030442"/>
              </a:xfrm>
              <a:solidFill>
                <a:srgbClr val="000000"/>
              </a:solidFill>
            </p:grpSpPr>
            <p:sp>
              <p:nvSpPr>
                <p:cNvPr id="29" name="Cube 28">
                  <a:extLst>
                    <a:ext uri="{FF2B5EF4-FFF2-40B4-BE49-F238E27FC236}">
                      <a16:creationId xmlns:a16="http://schemas.microsoft.com/office/drawing/2014/main" id="{C1967B4F-EA6F-755A-3ED1-256C7A5935D2}"/>
                    </a:ext>
                  </a:extLst>
                </p:cNvPr>
                <p:cNvSpPr/>
                <p:nvPr/>
              </p:nvSpPr>
              <p:spPr>
                <a:xfrm>
                  <a:off x="4215161" y="3070603"/>
                  <a:ext cx="2460772" cy="1030442"/>
                </a:xfrm>
                <a:prstGeom prst="cube">
                  <a:avLst>
                    <a:gd name="adj" fmla="val 48438"/>
                  </a:avLst>
                </a:prstGeom>
                <a:grpFill/>
                <a:ln w="25400">
                  <a:noFill/>
                  <a:miter lim="800000"/>
                </a:ln>
                <a:effectLst/>
                <a:scene3d>
                  <a:camera prst="perspectiveRelaxed" fov="3300000">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sp>
              <p:nvSpPr>
                <p:cNvPr id="30" name="Rectangle 29">
                  <a:extLst>
                    <a:ext uri="{FF2B5EF4-FFF2-40B4-BE49-F238E27FC236}">
                      <a16:creationId xmlns:a16="http://schemas.microsoft.com/office/drawing/2014/main" id="{ED7EE78A-BF24-5745-E143-B82F89219E39}"/>
                    </a:ext>
                  </a:extLst>
                </p:cNvPr>
                <p:cNvSpPr/>
                <p:nvPr/>
              </p:nvSpPr>
              <p:spPr>
                <a:xfrm>
                  <a:off x="4523749" y="3681016"/>
                  <a:ext cx="471998" cy="152399"/>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sp>
              <p:nvSpPr>
                <p:cNvPr id="31" name="Rectangle 30">
                  <a:extLst>
                    <a:ext uri="{FF2B5EF4-FFF2-40B4-BE49-F238E27FC236}">
                      <a16:creationId xmlns:a16="http://schemas.microsoft.com/office/drawing/2014/main" id="{328B5D46-87CA-05A2-06DB-7A87482EA217}"/>
                    </a:ext>
                  </a:extLst>
                </p:cNvPr>
                <p:cNvSpPr/>
                <p:nvPr/>
              </p:nvSpPr>
              <p:spPr>
                <a:xfrm>
                  <a:off x="5367520" y="3657599"/>
                  <a:ext cx="665287" cy="45719"/>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sp>
              <p:nvSpPr>
                <p:cNvPr id="32" name="Rectangle 31">
                  <a:extLst>
                    <a:ext uri="{FF2B5EF4-FFF2-40B4-BE49-F238E27FC236}">
                      <a16:creationId xmlns:a16="http://schemas.microsoft.com/office/drawing/2014/main" id="{6D56E7BE-0A66-8AA0-CE06-75627375FB30}"/>
                    </a:ext>
                  </a:extLst>
                </p:cNvPr>
                <p:cNvSpPr/>
                <p:nvPr/>
              </p:nvSpPr>
              <p:spPr>
                <a:xfrm>
                  <a:off x="5363805" y="3809999"/>
                  <a:ext cx="665287" cy="45719"/>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grpSp>
          <p:sp>
            <p:nvSpPr>
              <p:cNvPr id="28" name="TextBox 27">
                <a:extLst>
                  <a:ext uri="{FF2B5EF4-FFF2-40B4-BE49-F238E27FC236}">
                    <a16:creationId xmlns:a16="http://schemas.microsoft.com/office/drawing/2014/main" id="{71C3347D-92EF-7571-70C5-BAA02CA417AE}"/>
                  </a:ext>
                </a:extLst>
              </p:cNvPr>
              <p:cNvSpPr txBox="1"/>
              <p:nvPr/>
            </p:nvSpPr>
            <p:spPr>
              <a:xfrm>
                <a:off x="5297893" y="2116968"/>
                <a:ext cx="1860422" cy="402107"/>
              </a:xfrm>
              <a:prstGeom prst="rect">
                <a:avLst/>
              </a:prstGeom>
            </p:spPr>
            <p:txBody>
              <a:bodyPr wrap="none" lIns="0" tIns="0" rIns="0" bIns="0" rtlCol="0">
                <a:spAutoFit/>
              </a:bodyPr>
              <a:lstStyle/>
              <a:p>
                <a:pPr>
                  <a:spcAft>
                    <a:spcPts val="600"/>
                  </a:spcAft>
                </a:pPr>
                <a:r>
                  <a:rPr lang="en-US" sz="1600" dirty="0">
                    <a:solidFill>
                      <a:schemeClr val="bg1"/>
                    </a:solidFill>
                    <a:latin typeface="Gill Sans MT" panose="020B0502020104020203" pitchFamily="34" charset="77"/>
                  </a:rPr>
                  <a:t>ToR Switch</a:t>
                </a:r>
              </a:p>
            </p:txBody>
          </p:sp>
        </p:grpSp>
        <p:sp>
          <p:nvSpPr>
            <p:cNvPr id="34" name="Cube 33">
              <a:extLst>
                <a:ext uri="{FF2B5EF4-FFF2-40B4-BE49-F238E27FC236}">
                  <a16:creationId xmlns:a16="http://schemas.microsoft.com/office/drawing/2014/main" id="{2160FB74-C14A-A51A-83CB-7C44D60393B6}"/>
                </a:ext>
              </a:extLst>
            </p:cNvPr>
            <p:cNvSpPr/>
            <p:nvPr/>
          </p:nvSpPr>
          <p:spPr>
            <a:xfrm>
              <a:off x="6128672" y="4231697"/>
              <a:ext cx="620209" cy="1191803"/>
            </a:xfrm>
            <a:prstGeom prst="cube">
              <a:avLst/>
            </a:prstGeom>
            <a:solidFill>
              <a:schemeClr val="accent6">
                <a:lumMod val="75000"/>
              </a:schemeClr>
            </a:solid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1600" dirty="0">
                  <a:solidFill>
                    <a:schemeClr val="bg1"/>
                  </a:solidFill>
                  <a:latin typeface="Gill Sans MT" panose="020B0502020104020203" pitchFamily="34" charset="77"/>
                </a:rPr>
                <a:t>Host</a:t>
              </a:r>
              <a:endParaRPr lang="en-US" dirty="0">
                <a:solidFill>
                  <a:schemeClr val="bg1"/>
                </a:solidFill>
                <a:latin typeface="Gill Sans MT" panose="020B0502020104020203" pitchFamily="34" charset="77"/>
              </a:endParaRPr>
            </a:p>
          </p:txBody>
        </p:sp>
        <p:sp>
          <p:nvSpPr>
            <p:cNvPr id="35" name="Rectangle 34">
              <a:extLst>
                <a:ext uri="{FF2B5EF4-FFF2-40B4-BE49-F238E27FC236}">
                  <a16:creationId xmlns:a16="http://schemas.microsoft.com/office/drawing/2014/main" id="{A9AA35C6-C73C-2AE7-1245-C84AA6ED13A6}"/>
                </a:ext>
              </a:extLst>
            </p:cNvPr>
            <p:cNvSpPr/>
            <p:nvPr/>
          </p:nvSpPr>
          <p:spPr>
            <a:xfrm>
              <a:off x="6168415" y="4500522"/>
              <a:ext cx="184160" cy="78707"/>
            </a:xfrm>
            <a:prstGeom prst="rect">
              <a:avLst/>
            </a:prstGeom>
            <a:solidFill>
              <a:schemeClr val="tx1">
                <a:lumMod val="65000"/>
                <a:lumOff val="35000"/>
              </a:schemeClr>
            </a:solid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sp>
          <p:nvSpPr>
            <p:cNvPr id="36" name="Rectangle 35">
              <a:extLst>
                <a:ext uri="{FF2B5EF4-FFF2-40B4-BE49-F238E27FC236}">
                  <a16:creationId xmlns:a16="http://schemas.microsoft.com/office/drawing/2014/main" id="{724B0FDE-EF70-4E04-892A-49E553F0BBE7}"/>
                </a:ext>
              </a:extLst>
            </p:cNvPr>
            <p:cNvSpPr/>
            <p:nvPr/>
          </p:nvSpPr>
          <p:spPr>
            <a:xfrm>
              <a:off x="6386950" y="4500521"/>
              <a:ext cx="184160" cy="78707"/>
            </a:xfrm>
            <a:prstGeom prst="rect">
              <a:avLst/>
            </a:prstGeom>
            <a:solidFill>
              <a:schemeClr val="tx1">
                <a:lumMod val="65000"/>
                <a:lumOff val="35000"/>
              </a:schemeClr>
            </a:solid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sp>
          <p:nvSpPr>
            <p:cNvPr id="37" name="Rectangle 36">
              <a:extLst>
                <a:ext uri="{FF2B5EF4-FFF2-40B4-BE49-F238E27FC236}">
                  <a16:creationId xmlns:a16="http://schemas.microsoft.com/office/drawing/2014/main" id="{53864D82-177A-D646-7067-8AD216B4BCB8}"/>
                </a:ext>
              </a:extLst>
            </p:cNvPr>
            <p:cNvSpPr/>
            <p:nvPr/>
          </p:nvSpPr>
          <p:spPr>
            <a:xfrm>
              <a:off x="6162684" y="5144769"/>
              <a:ext cx="184160" cy="78707"/>
            </a:xfrm>
            <a:prstGeom prst="rect">
              <a:avLst/>
            </a:prstGeom>
            <a:solidFill>
              <a:schemeClr val="tx1">
                <a:lumMod val="65000"/>
                <a:lumOff val="35000"/>
              </a:schemeClr>
            </a:solid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sp>
          <p:nvSpPr>
            <p:cNvPr id="38" name="Rectangle 37">
              <a:extLst>
                <a:ext uri="{FF2B5EF4-FFF2-40B4-BE49-F238E27FC236}">
                  <a16:creationId xmlns:a16="http://schemas.microsoft.com/office/drawing/2014/main" id="{B6702D94-23CF-96EB-F113-F83DD967C220}"/>
                </a:ext>
              </a:extLst>
            </p:cNvPr>
            <p:cNvSpPr/>
            <p:nvPr/>
          </p:nvSpPr>
          <p:spPr>
            <a:xfrm>
              <a:off x="6381219" y="5144769"/>
              <a:ext cx="184160" cy="78707"/>
            </a:xfrm>
            <a:prstGeom prst="rect">
              <a:avLst/>
            </a:prstGeom>
            <a:solidFill>
              <a:schemeClr val="tx1">
                <a:lumMod val="65000"/>
                <a:lumOff val="35000"/>
              </a:schemeClr>
            </a:solid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sp>
          <p:nvSpPr>
            <p:cNvPr id="39" name="Rectangle 38">
              <a:extLst>
                <a:ext uri="{FF2B5EF4-FFF2-40B4-BE49-F238E27FC236}">
                  <a16:creationId xmlns:a16="http://schemas.microsoft.com/office/drawing/2014/main" id="{093A770B-755B-8377-FD3A-29BEC1250C81}"/>
                </a:ext>
              </a:extLst>
            </p:cNvPr>
            <p:cNvSpPr/>
            <p:nvPr/>
          </p:nvSpPr>
          <p:spPr>
            <a:xfrm>
              <a:off x="6162684" y="5223476"/>
              <a:ext cx="184160" cy="78707"/>
            </a:xfrm>
            <a:prstGeom prst="rect">
              <a:avLst/>
            </a:prstGeom>
            <a:solidFill>
              <a:schemeClr val="tx1">
                <a:lumMod val="65000"/>
                <a:lumOff val="35000"/>
              </a:schemeClr>
            </a:solid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sp>
          <p:nvSpPr>
            <p:cNvPr id="40" name="Rectangle 39">
              <a:extLst>
                <a:ext uri="{FF2B5EF4-FFF2-40B4-BE49-F238E27FC236}">
                  <a16:creationId xmlns:a16="http://schemas.microsoft.com/office/drawing/2014/main" id="{F0E9C4EB-5E3A-ECCA-DD2A-950DD8D95F86}"/>
                </a:ext>
              </a:extLst>
            </p:cNvPr>
            <p:cNvSpPr/>
            <p:nvPr/>
          </p:nvSpPr>
          <p:spPr>
            <a:xfrm>
              <a:off x="6381219" y="5223476"/>
              <a:ext cx="184160" cy="78707"/>
            </a:xfrm>
            <a:prstGeom prst="rect">
              <a:avLst/>
            </a:prstGeom>
            <a:solidFill>
              <a:schemeClr val="tx1">
                <a:lumMod val="65000"/>
                <a:lumOff val="35000"/>
              </a:schemeClr>
            </a:solid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sp>
          <p:nvSpPr>
            <p:cNvPr id="41" name="Cube 40">
              <a:extLst>
                <a:ext uri="{FF2B5EF4-FFF2-40B4-BE49-F238E27FC236}">
                  <a16:creationId xmlns:a16="http://schemas.microsoft.com/office/drawing/2014/main" id="{600C9ED7-D4F1-E693-9392-C034B27C5D1E}"/>
                </a:ext>
              </a:extLst>
            </p:cNvPr>
            <p:cNvSpPr/>
            <p:nvPr/>
          </p:nvSpPr>
          <p:spPr>
            <a:xfrm>
              <a:off x="6043183" y="3978191"/>
              <a:ext cx="256725" cy="222109"/>
            </a:xfrm>
            <a:prstGeom prst="cube">
              <a:avLst/>
            </a:prstGeom>
            <a:solidFill>
              <a:srgbClr val="A10907"/>
            </a:solidFill>
            <a:ln w="25400">
              <a:noFill/>
              <a:miter lim="800000"/>
            </a:ln>
            <a:effectLst>
              <a:glow rad="63500">
                <a:srgbClr val="A10907">
                  <a:alpha val="40000"/>
                </a:srgbClr>
              </a:glo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1000" dirty="0">
                  <a:solidFill>
                    <a:schemeClr val="bg1"/>
                  </a:solidFill>
                  <a:latin typeface="Gill Sans MT" panose="020B0502020104020203" pitchFamily="34" charset="77"/>
                </a:rPr>
                <a:t>VM</a:t>
              </a:r>
            </a:p>
          </p:txBody>
        </p:sp>
        <p:sp>
          <p:nvSpPr>
            <p:cNvPr id="42" name="Cube 41">
              <a:extLst>
                <a:ext uri="{FF2B5EF4-FFF2-40B4-BE49-F238E27FC236}">
                  <a16:creationId xmlns:a16="http://schemas.microsoft.com/office/drawing/2014/main" id="{D7790803-E20F-1F3F-BC4C-2001FA1F87E2}"/>
                </a:ext>
              </a:extLst>
            </p:cNvPr>
            <p:cNvSpPr/>
            <p:nvPr/>
          </p:nvSpPr>
          <p:spPr>
            <a:xfrm>
              <a:off x="6316515" y="3981444"/>
              <a:ext cx="256725" cy="222109"/>
            </a:xfrm>
            <a:prstGeom prst="cube">
              <a:avLst/>
            </a:prstGeom>
            <a:solidFill>
              <a:srgbClr val="A10907"/>
            </a:solidFill>
            <a:ln w="25400">
              <a:noFill/>
              <a:miter lim="800000"/>
            </a:ln>
            <a:effectLst>
              <a:glow rad="63500">
                <a:srgbClr val="A10907">
                  <a:alpha val="40000"/>
                </a:srgbClr>
              </a:glo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1000" dirty="0">
                  <a:solidFill>
                    <a:schemeClr val="bg1"/>
                  </a:solidFill>
                  <a:latin typeface="Gill Sans MT" panose="020B0502020104020203" pitchFamily="34" charset="77"/>
                </a:rPr>
                <a:t>VM</a:t>
              </a:r>
            </a:p>
          </p:txBody>
        </p:sp>
        <p:sp>
          <p:nvSpPr>
            <p:cNvPr id="43" name="Cube 42">
              <a:extLst>
                <a:ext uri="{FF2B5EF4-FFF2-40B4-BE49-F238E27FC236}">
                  <a16:creationId xmlns:a16="http://schemas.microsoft.com/office/drawing/2014/main" id="{E730A1E5-A4A5-79CF-14E3-71599CE6B3A9}"/>
                </a:ext>
              </a:extLst>
            </p:cNvPr>
            <p:cNvSpPr/>
            <p:nvPr/>
          </p:nvSpPr>
          <p:spPr>
            <a:xfrm>
              <a:off x="6599943" y="3978191"/>
              <a:ext cx="256725" cy="222109"/>
            </a:xfrm>
            <a:prstGeom prst="cube">
              <a:avLst/>
            </a:prstGeom>
            <a:solidFill>
              <a:srgbClr val="A10907"/>
            </a:solidFill>
            <a:ln w="25400">
              <a:noFill/>
              <a:miter lim="800000"/>
            </a:ln>
            <a:effectLst>
              <a:glow rad="63500">
                <a:srgbClr val="A10907">
                  <a:alpha val="40000"/>
                </a:srgbClr>
              </a:glo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1000" dirty="0">
                  <a:solidFill>
                    <a:schemeClr val="bg1"/>
                  </a:solidFill>
                  <a:latin typeface="Gill Sans MT" panose="020B0502020104020203" pitchFamily="34" charset="77"/>
                </a:rPr>
                <a:t>VM</a:t>
              </a:r>
            </a:p>
          </p:txBody>
        </p:sp>
        <p:sp>
          <p:nvSpPr>
            <p:cNvPr id="44" name="Cube 43">
              <a:extLst>
                <a:ext uri="{FF2B5EF4-FFF2-40B4-BE49-F238E27FC236}">
                  <a16:creationId xmlns:a16="http://schemas.microsoft.com/office/drawing/2014/main" id="{3D65A3F1-A2BE-9C9A-656E-68D64203C280}"/>
                </a:ext>
              </a:extLst>
            </p:cNvPr>
            <p:cNvSpPr/>
            <p:nvPr/>
          </p:nvSpPr>
          <p:spPr>
            <a:xfrm>
              <a:off x="6004792" y="4231697"/>
              <a:ext cx="256725" cy="133265"/>
            </a:xfrm>
            <a:prstGeom prst="cube">
              <a:avLst/>
            </a:prstGeom>
            <a:solidFill>
              <a:schemeClr val="tx2">
                <a:lumMod val="50000"/>
              </a:schemeClr>
            </a:solidFill>
            <a:ln w="25400">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700" dirty="0">
                  <a:solidFill>
                    <a:schemeClr val="bg1"/>
                  </a:solidFill>
                  <a:latin typeface="Gill Sans MT" panose="020B0502020104020203" pitchFamily="34" charset="77"/>
                </a:rPr>
                <a:t>vNIC</a:t>
              </a:r>
            </a:p>
          </p:txBody>
        </p:sp>
        <p:sp>
          <p:nvSpPr>
            <p:cNvPr id="45" name="Cube 44">
              <a:extLst>
                <a:ext uri="{FF2B5EF4-FFF2-40B4-BE49-F238E27FC236}">
                  <a16:creationId xmlns:a16="http://schemas.microsoft.com/office/drawing/2014/main" id="{E6F65B72-6890-2D2C-3B1B-76C8811FF1AF}"/>
                </a:ext>
              </a:extLst>
            </p:cNvPr>
            <p:cNvSpPr/>
            <p:nvPr/>
          </p:nvSpPr>
          <p:spPr>
            <a:xfrm>
              <a:off x="6295450" y="4231697"/>
              <a:ext cx="256725" cy="133265"/>
            </a:xfrm>
            <a:prstGeom prst="cube">
              <a:avLst/>
            </a:prstGeom>
            <a:solidFill>
              <a:schemeClr val="tx2">
                <a:lumMod val="50000"/>
              </a:schemeClr>
            </a:solidFill>
            <a:ln w="25400">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700" dirty="0">
                  <a:solidFill>
                    <a:schemeClr val="bg1"/>
                  </a:solidFill>
                  <a:latin typeface="Gill Sans MT" panose="020B0502020104020203" pitchFamily="34" charset="77"/>
                </a:rPr>
                <a:t>vNIC</a:t>
              </a:r>
            </a:p>
          </p:txBody>
        </p:sp>
        <p:sp>
          <p:nvSpPr>
            <p:cNvPr id="46" name="Cube 45">
              <a:extLst>
                <a:ext uri="{FF2B5EF4-FFF2-40B4-BE49-F238E27FC236}">
                  <a16:creationId xmlns:a16="http://schemas.microsoft.com/office/drawing/2014/main" id="{8069A825-36BC-4EA9-1A8F-24124B563BBB}"/>
                </a:ext>
              </a:extLst>
            </p:cNvPr>
            <p:cNvSpPr/>
            <p:nvPr/>
          </p:nvSpPr>
          <p:spPr>
            <a:xfrm>
              <a:off x="6586633" y="4234049"/>
              <a:ext cx="256725" cy="133265"/>
            </a:xfrm>
            <a:prstGeom prst="cube">
              <a:avLst/>
            </a:prstGeom>
            <a:solidFill>
              <a:schemeClr val="tx2">
                <a:lumMod val="50000"/>
              </a:schemeClr>
            </a:solidFill>
            <a:ln w="25400">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700" dirty="0">
                  <a:solidFill>
                    <a:schemeClr val="bg1"/>
                  </a:solidFill>
                  <a:latin typeface="Gill Sans MT" panose="020B0502020104020203" pitchFamily="34" charset="77"/>
                </a:rPr>
                <a:t>vNIC</a:t>
              </a:r>
            </a:p>
          </p:txBody>
        </p:sp>
        <p:grpSp>
          <p:nvGrpSpPr>
            <p:cNvPr id="47" name="Group 46">
              <a:extLst>
                <a:ext uri="{FF2B5EF4-FFF2-40B4-BE49-F238E27FC236}">
                  <a16:creationId xmlns:a16="http://schemas.microsoft.com/office/drawing/2014/main" id="{87015988-475C-714F-3FD8-74947A37594F}"/>
                </a:ext>
              </a:extLst>
            </p:cNvPr>
            <p:cNvGrpSpPr/>
            <p:nvPr/>
          </p:nvGrpSpPr>
          <p:grpSpPr>
            <a:xfrm>
              <a:off x="7618796" y="4231695"/>
              <a:ext cx="620209" cy="1191803"/>
              <a:chOff x="4865614" y="3066585"/>
              <a:chExt cx="1546337" cy="2453269"/>
            </a:xfrm>
            <a:solidFill>
              <a:schemeClr val="tx1">
                <a:lumMod val="65000"/>
                <a:lumOff val="35000"/>
              </a:schemeClr>
            </a:solidFill>
          </p:grpSpPr>
          <p:sp>
            <p:nvSpPr>
              <p:cNvPr id="48" name="Cube 47">
                <a:extLst>
                  <a:ext uri="{FF2B5EF4-FFF2-40B4-BE49-F238E27FC236}">
                    <a16:creationId xmlns:a16="http://schemas.microsoft.com/office/drawing/2014/main" id="{36951641-E944-E666-3D64-D1D3F33FB721}"/>
                  </a:ext>
                </a:extLst>
              </p:cNvPr>
              <p:cNvSpPr/>
              <p:nvPr/>
            </p:nvSpPr>
            <p:spPr>
              <a:xfrm>
                <a:off x="4865614" y="3066585"/>
                <a:ext cx="1546337" cy="2453269"/>
              </a:xfrm>
              <a:prstGeom prst="cube">
                <a:avLst/>
              </a:prstGeom>
              <a:grp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1600" dirty="0">
                    <a:solidFill>
                      <a:schemeClr val="bg1"/>
                    </a:solidFill>
                    <a:latin typeface="Gill Sans MT" panose="020B0502020104020203" pitchFamily="34" charset="77"/>
                  </a:rPr>
                  <a:t>Host</a:t>
                </a:r>
                <a:endParaRPr lang="en-US" dirty="0">
                  <a:solidFill>
                    <a:schemeClr val="bg1"/>
                  </a:solidFill>
                  <a:latin typeface="Gill Sans MT" panose="020B0502020104020203" pitchFamily="34" charset="77"/>
                </a:endParaRPr>
              </a:p>
            </p:txBody>
          </p:sp>
          <p:sp>
            <p:nvSpPr>
              <p:cNvPr id="49" name="Rectangle 48">
                <a:extLst>
                  <a:ext uri="{FF2B5EF4-FFF2-40B4-BE49-F238E27FC236}">
                    <a16:creationId xmlns:a16="http://schemas.microsoft.com/office/drawing/2014/main" id="{ECD514FB-1C2B-D7A2-97E0-A36FF318D211}"/>
                  </a:ext>
                </a:extLst>
              </p:cNvPr>
              <p:cNvSpPr/>
              <p:nvPr/>
            </p:nvSpPr>
            <p:spPr>
              <a:xfrm>
                <a:off x="4964703" y="3619948"/>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sp>
            <p:nvSpPr>
              <p:cNvPr id="50" name="Rectangle 49">
                <a:extLst>
                  <a:ext uri="{FF2B5EF4-FFF2-40B4-BE49-F238E27FC236}">
                    <a16:creationId xmlns:a16="http://schemas.microsoft.com/office/drawing/2014/main" id="{844A9C18-7343-08E8-6539-E08611B10CF2}"/>
                  </a:ext>
                </a:extLst>
              </p:cNvPr>
              <p:cNvSpPr/>
              <p:nvPr/>
            </p:nvSpPr>
            <p:spPr>
              <a:xfrm>
                <a:off x="5509565" y="3619947"/>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sp>
            <p:nvSpPr>
              <p:cNvPr id="51" name="Rectangle 50">
                <a:extLst>
                  <a:ext uri="{FF2B5EF4-FFF2-40B4-BE49-F238E27FC236}">
                    <a16:creationId xmlns:a16="http://schemas.microsoft.com/office/drawing/2014/main" id="{F8024941-843F-7650-B382-0DDE65EAA11A}"/>
                  </a:ext>
                </a:extLst>
              </p:cNvPr>
              <p:cNvSpPr/>
              <p:nvPr/>
            </p:nvSpPr>
            <p:spPr>
              <a:xfrm>
                <a:off x="4950415" y="4946100"/>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sp>
            <p:nvSpPr>
              <p:cNvPr id="52" name="Rectangle 51">
                <a:extLst>
                  <a:ext uri="{FF2B5EF4-FFF2-40B4-BE49-F238E27FC236}">
                    <a16:creationId xmlns:a16="http://schemas.microsoft.com/office/drawing/2014/main" id="{84470F93-5D78-47B1-32F1-97741B47C14D}"/>
                  </a:ext>
                </a:extLst>
              </p:cNvPr>
              <p:cNvSpPr/>
              <p:nvPr/>
            </p:nvSpPr>
            <p:spPr>
              <a:xfrm>
                <a:off x="5495277" y="4946099"/>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sp>
            <p:nvSpPr>
              <p:cNvPr id="53" name="Rectangle 52">
                <a:extLst>
                  <a:ext uri="{FF2B5EF4-FFF2-40B4-BE49-F238E27FC236}">
                    <a16:creationId xmlns:a16="http://schemas.microsoft.com/office/drawing/2014/main" id="{276E9BD8-3A0A-2C9E-F308-D5000AA72FF4}"/>
                  </a:ext>
                </a:extLst>
              </p:cNvPr>
              <p:cNvSpPr/>
              <p:nvPr/>
            </p:nvSpPr>
            <p:spPr>
              <a:xfrm>
                <a:off x="4950415" y="5108115"/>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sp>
            <p:nvSpPr>
              <p:cNvPr id="54" name="Rectangle 53">
                <a:extLst>
                  <a:ext uri="{FF2B5EF4-FFF2-40B4-BE49-F238E27FC236}">
                    <a16:creationId xmlns:a16="http://schemas.microsoft.com/office/drawing/2014/main" id="{0E25F454-CD16-3633-2D42-4423613D9195}"/>
                  </a:ext>
                </a:extLst>
              </p:cNvPr>
              <p:cNvSpPr/>
              <p:nvPr/>
            </p:nvSpPr>
            <p:spPr>
              <a:xfrm>
                <a:off x="5495277" y="5108114"/>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grpSp>
        <p:sp>
          <p:nvSpPr>
            <p:cNvPr id="55" name="Cube 54">
              <a:extLst>
                <a:ext uri="{FF2B5EF4-FFF2-40B4-BE49-F238E27FC236}">
                  <a16:creationId xmlns:a16="http://schemas.microsoft.com/office/drawing/2014/main" id="{31E62537-A974-2A39-E401-F0E234AF6B8B}"/>
                </a:ext>
              </a:extLst>
            </p:cNvPr>
            <p:cNvSpPr/>
            <p:nvPr/>
          </p:nvSpPr>
          <p:spPr>
            <a:xfrm>
              <a:off x="7533307" y="3978189"/>
              <a:ext cx="256725" cy="222109"/>
            </a:xfrm>
            <a:prstGeom prst="cube">
              <a:avLst/>
            </a:prstGeom>
            <a:solidFill>
              <a:schemeClr val="tx1">
                <a:lumMod val="50000"/>
                <a:lumOff val="50000"/>
              </a:schemeClr>
            </a:solid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1000" dirty="0">
                  <a:solidFill>
                    <a:schemeClr val="bg1"/>
                  </a:solidFill>
                  <a:latin typeface="Gill Sans MT" panose="020B0502020104020203" pitchFamily="34" charset="77"/>
                </a:rPr>
                <a:t>VM</a:t>
              </a:r>
            </a:p>
          </p:txBody>
        </p:sp>
        <p:sp>
          <p:nvSpPr>
            <p:cNvPr id="56" name="Cube 55">
              <a:extLst>
                <a:ext uri="{FF2B5EF4-FFF2-40B4-BE49-F238E27FC236}">
                  <a16:creationId xmlns:a16="http://schemas.microsoft.com/office/drawing/2014/main" id="{5FFBC689-38B8-743F-788A-1230DE1589EE}"/>
                </a:ext>
              </a:extLst>
            </p:cNvPr>
            <p:cNvSpPr/>
            <p:nvPr/>
          </p:nvSpPr>
          <p:spPr>
            <a:xfrm>
              <a:off x="7806638" y="3981443"/>
              <a:ext cx="256725" cy="222109"/>
            </a:xfrm>
            <a:prstGeom prst="cube">
              <a:avLst/>
            </a:prstGeom>
            <a:solidFill>
              <a:schemeClr val="tx1">
                <a:lumMod val="50000"/>
                <a:lumOff val="50000"/>
              </a:schemeClr>
            </a:solid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1000" dirty="0">
                  <a:solidFill>
                    <a:schemeClr val="bg1"/>
                  </a:solidFill>
                  <a:latin typeface="Gill Sans MT" panose="020B0502020104020203" pitchFamily="34" charset="77"/>
                </a:rPr>
                <a:t>VM</a:t>
              </a:r>
            </a:p>
          </p:txBody>
        </p:sp>
        <p:sp>
          <p:nvSpPr>
            <p:cNvPr id="57" name="Cube 56">
              <a:extLst>
                <a:ext uri="{FF2B5EF4-FFF2-40B4-BE49-F238E27FC236}">
                  <a16:creationId xmlns:a16="http://schemas.microsoft.com/office/drawing/2014/main" id="{DE624E15-C1AE-A6EA-62EB-F5857F60EB7F}"/>
                </a:ext>
              </a:extLst>
            </p:cNvPr>
            <p:cNvSpPr/>
            <p:nvPr/>
          </p:nvSpPr>
          <p:spPr>
            <a:xfrm>
              <a:off x="8090066" y="3978189"/>
              <a:ext cx="256725" cy="222109"/>
            </a:xfrm>
            <a:prstGeom prst="cube">
              <a:avLst/>
            </a:prstGeom>
            <a:solidFill>
              <a:schemeClr val="tx1">
                <a:lumMod val="50000"/>
                <a:lumOff val="50000"/>
              </a:schemeClr>
            </a:solid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1000" dirty="0">
                  <a:solidFill>
                    <a:schemeClr val="bg1"/>
                  </a:solidFill>
                  <a:latin typeface="Gill Sans MT" panose="020B0502020104020203" pitchFamily="34" charset="77"/>
                </a:rPr>
                <a:t>VM</a:t>
              </a:r>
            </a:p>
          </p:txBody>
        </p:sp>
        <p:sp>
          <p:nvSpPr>
            <p:cNvPr id="58" name="Cube 57">
              <a:extLst>
                <a:ext uri="{FF2B5EF4-FFF2-40B4-BE49-F238E27FC236}">
                  <a16:creationId xmlns:a16="http://schemas.microsoft.com/office/drawing/2014/main" id="{90EFF0B1-CBCF-7809-8A55-B30A89599631}"/>
                </a:ext>
              </a:extLst>
            </p:cNvPr>
            <p:cNvSpPr/>
            <p:nvPr/>
          </p:nvSpPr>
          <p:spPr>
            <a:xfrm>
              <a:off x="7494916" y="4231696"/>
              <a:ext cx="256725" cy="133265"/>
            </a:xfrm>
            <a:prstGeom prst="cube">
              <a:avLst/>
            </a:prstGeom>
            <a:solidFill>
              <a:schemeClr val="tx2">
                <a:lumMod val="50000"/>
              </a:schemeClr>
            </a:solidFill>
            <a:ln w="25400">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700" dirty="0">
                  <a:solidFill>
                    <a:schemeClr val="bg1"/>
                  </a:solidFill>
                  <a:latin typeface="Gill Sans MT" panose="020B0502020104020203" pitchFamily="34" charset="77"/>
                </a:rPr>
                <a:t>vNIC</a:t>
              </a:r>
            </a:p>
          </p:txBody>
        </p:sp>
        <p:sp>
          <p:nvSpPr>
            <p:cNvPr id="59" name="Cube 58">
              <a:extLst>
                <a:ext uri="{FF2B5EF4-FFF2-40B4-BE49-F238E27FC236}">
                  <a16:creationId xmlns:a16="http://schemas.microsoft.com/office/drawing/2014/main" id="{59AE1AD8-0DF1-CFBB-D9DE-AB32CB0F977E}"/>
                </a:ext>
              </a:extLst>
            </p:cNvPr>
            <p:cNvSpPr/>
            <p:nvPr/>
          </p:nvSpPr>
          <p:spPr>
            <a:xfrm>
              <a:off x="7785573" y="4231695"/>
              <a:ext cx="256725" cy="133265"/>
            </a:xfrm>
            <a:prstGeom prst="cube">
              <a:avLst/>
            </a:prstGeom>
            <a:solidFill>
              <a:schemeClr val="tx2">
                <a:lumMod val="50000"/>
              </a:schemeClr>
            </a:solidFill>
            <a:ln w="25400">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700" dirty="0">
                  <a:solidFill>
                    <a:schemeClr val="bg1"/>
                  </a:solidFill>
                  <a:latin typeface="Gill Sans MT" panose="020B0502020104020203" pitchFamily="34" charset="77"/>
                </a:rPr>
                <a:t>vNIC</a:t>
              </a:r>
            </a:p>
          </p:txBody>
        </p:sp>
        <p:sp>
          <p:nvSpPr>
            <p:cNvPr id="60" name="Cube 59">
              <a:extLst>
                <a:ext uri="{FF2B5EF4-FFF2-40B4-BE49-F238E27FC236}">
                  <a16:creationId xmlns:a16="http://schemas.microsoft.com/office/drawing/2014/main" id="{3BCF4665-8ED0-B5CF-40ED-A1ADEF517682}"/>
                </a:ext>
              </a:extLst>
            </p:cNvPr>
            <p:cNvSpPr/>
            <p:nvPr/>
          </p:nvSpPr>
          <p:spPr>
            <a:xfrm>
              <a:off x="8076757" y="4234048"/>
              <a:ext cx="256725" cy="133265"/>
            </a:xfrm>
            <a:prstGeom prst="cube">
              <a:avLst/>
            </a:prstGeom>
            <a:solidFill>
              <a:schemeClr val="tx2">
                <a:lumMod val="50000"/>
              </a:schemeClr>
            </a:solidFill>
            <a:ln w="25400">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700" dirty="0">
                  <a:solidFill>
                    <a:schemeClr val="bg1"/>
                  </a:solidFill>
                  <a:latin typeface="Gill Sans MT" panose="020B0502020104020203" pitchFamily="34" charset="77"/>
                </a:rPr>
                <a:t>vNIC</a:t>
              </a:r>
            </a:p>
          </p:txBody>
        </p:sp>
        <p:grpSp>
          <p:nvGrpSpPr>
            <p:cNvPr id="61" name="Group 60">
              <a:extLst>
                <a:ext uri="{FF2B5EF4-FFF2-40B4-BE49-F238E27FC236}">
                  <a16:creationId xmlns:a16="http://schemas.microsoft.com/office/drawing/2014/main" id="{29F14976-F708-7096-3891-C6FAF537F85B}"/>
                </a:ext>
              </a:extLst>
            </p:cNvPr>
            <p:cNvGrpSpPr/>
            <p:nvPr/>
          </p:nvGrpSpPr>
          <p:grpSpPr>
            <a:xfrm>
              <a:off x="10119635" y="4231696"/>
              <a:ext cx="620209" cy="1191803"/>
              <a:chOff x="4865614" y="3066585"/>
              <a:chExt cx="1546337" cy="2453269"/>
            </a:xfrm>
            <a:solidFill>
              <a:schemeClr val="tx1">
                <a:lumMod val="65000"/>
                <a:lumOff val="35000"/>
              </a:schemeClr>
            </a:solidFill>
          </p:grpSpPr>
          <p:sp>
            <p:nvSpPr>
              <p:cNvPr id="62" name="Cube 61">
                <a:extLst>
                  <a:ext uri="{FF2B5EF4-FFF2-40B4-BE49-F238E27FC236}">
                    <a16:creationId xmlns:a16="http://schemas.microsoft.com/office/drawing/2014/main" id="{9D3F317B-4851-C1DA-3062-8DDFFCF40B3B}"/>
                  </a:ext>
                </a:extLst>
              </p:cNvPr>
              <p:cNvSpPr/>
              <p:nvPr/>
            </p:nvSpPr>
            <p:spPr>
              <a:xfrm>
                <a:off x="4865614" y="3066585"/>
                <a:ext cx="1546337" cy="2453269"/>
              </a:xfrm>
              <a:prstGeom prst="cube">
                <a:avLst/>
              </a:prstGeom>
              <a:grp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1600" dirty="0">
                    <a:solidFill>
                      <a:schemeClr val="bg1"/>
                    </a:solidFill>
                    <a:latin typeface="Gill Sans MT" panose="020B0502020104020203" pitchFamily="34" charset="77"/>
                  </a:rPr>
                  <a:t>Host</a:t>
                </a:r>
                <a:endParaRPr lang="en-US" dirty="0">
                  <a:solidFill>
                    <a:schemeClr val="bg1"/>
                  </a:solidFill>
                  <a:latin typeface="Gill Sans MT" panose="020B0502020104020203" pitchFamily="34" charset="77"/>
                </a:endParaRPr>
              </a:p>
            </p:txBody>
          </p:sp>
          <p:sp>
            <p:nvSpPr>
              <p:cNvPr id="63" name="Rectangle 62">
                <a:extLst>
                  <a:ext uri="{FF2B5EF4-FFF2-40B4-BE49-F238E27FC236}">
                    <a16:creationId xmlns:a16="http://schemas.microsoft.com/office/drawing/2014/main" id="{D8E9E121-CA3B-B563-7F41-282B53C21372}"/>
                  </a:ext>
                </a:extLst>
              </p:cNvPr>
              <p:cNvSpPr/>
              <p:nvPr/>
            </p:nvSpPr>
            <p:spPr>
              <a:xfrm>
                <a:off x="4964703" y="3619948"/>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sp>
            <p:nvSpPr>
              <p:cNvPr id="64" name="Rectangle 63">
                <a:extLst>
                  <a:ext uri="{FF2B5EF4-FFF2-40B4-BE49-F238E27FC236}">
                    <a16:creationId xmlns:a16="http://schemas.microsoft.com/office/drawing/2014/main" id="{3BB3B32E-3D2C-2F21-4892-7D872D95246F}"/>
                  </a:ext>
                </a:extLst>
              </p:cNvPr>
              <p:cNvSpPr/>
              <p:nvPr/>
            </p:nvSpPr>
            <p:spPr>
              <a:xfrm>
                <a:off x="5509565" y="3619947"/>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sp>
            <p:nvSpPr>
              <p:cNvPr id="65" name="Rectangle 64">
                <a:extLst>
                  <a:ext uri="{FF2B5EF4-FFF2-40B4-BE49-F238E27FC236}">
                    <a16:creationId xmlns:a16="http://schemas.microsoft.com/office/drawing/2014/main" id="{4B353146-7FBC-9FC3-C317-D83115F69A69}"/>
                  </a:ext>
                </a:extLst>
              </p:cNvPr>
              <p:cNvSpPr/>
              <p:nvPr/>
            </p:nvSpPr>
            <p:spPr>
              <a:xfrm>
                <a:off x="4950415" y="4946100"/>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sp>
            <p:nvSpPr>
              <p:cNvPr id="66" name="Rectangle 65">
                <a:extLst>
                  <a:ext uri="{FF2B5EF4-FFF2-40B4-BE49-F238E27FC236}">
                    <a16:creationId xmlns:a16="http://schemas.microsoft.com/office/drawing/2014/main" id="{39961A10-EF47-0928-07A9-6699C957231F}"/>
                  </a:ext>
                </a:extLst>
              </p:cNvPr>
              <p:cNvSpPr/>
              <p:nvPr/>
            </p:nvSpPr>
            <p:spPr>
              <a:xfrm>
                <a:off x="5495277" y="4946099"/>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sp>
            <p:nvSpPr>
              <p:cNvPr id="67" name="Rectangle 66">
                <a:extLst>
                  <a:ext uri="{FF2B5EF4-FFF2-40B4-BE49-F238E27FC236}">
                    <a16:creationId xmlns:a16="http://schemas.microsoft.com/office/drawing/2014/main" id="{82FA34DD-AFDE-34B2-4B74-A31D72DFE084}"/>
                  </a:ext>
                </a:extLst>
              </p:cNvPr>
              <p:cNvSpPr/>
              <p:nvPr/>
            </p:nvSpPr>
            <p:spPr>
              <a:xfrm>
                <a:off x="4950415" y="5108115"/>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sp>
            <p:nvSpPr>
              <p:cNvPr id="68" name="Rectangle 67">
                <a:extLst>
                  <a:ext uri="{FF2B5EF4-FFF2-40B4-BE49-F238E27FC236}">
                    <a16:creationId xmlns:a16="http://schemas.microsoft.com/office/drawing/2014/main" id="{C1731D08-DD34-CE08-058B-000CF7F36E05}"/>
                  </a:ext>
                </a:extLst>
              </p:cNvPr>
              <p:cNvSpPr/>
              <p:nvPr/>
            </p:nvSpPr>
            <p:spPr>
              <a:xfrm>
                <a:off x="5495277" y="5108114"/>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grpSp>
        <p:sp>
          <p:nvSpPr>
            <p:cNvPr id="69" name="Cube 68">
              <a:extLst>
                <a:ext uri="{FF2B5EF4-FFF2-40B4-BE49-F238E27FC236}">
                  <a16:creationId xmlns:a16="http://schemas.microsoft.com/office/drawing/2014/main" id="{057C6212-2FEA-2067-DD1D-4578DE8C88B8}"/>
                </a:ext>
              </a:extLst>
            </p:cNvPr>
            <p:cNvSpPr/>
            <p:nvPr/>
          </p:nvSpPr>
          <p:spPr>
            <a:xfrm>
              <a:off x="10034146" y="3978190"/>
              <a:ext cx="256725" cy="222109"/>
            </a:xfrm>
            <a:prstGeom prst="cube">
              <a:avLst/>
            </a:prstGeom>
            <a:solidFill>
              <a:schemeClr val="tx1">
                <a:lumMod val="50000"/>
                <a:lumOff val="50000"/>
              </a:schemeClr>
            </a:solid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1000" dirty="0">
                  <a:solidFill>
                    <a:schemeClr val="bg1"/>
                  </a:solidFill>
                  <a:latin typeface="Gill Sans MT" panose="020B0502020104020203" pitchFamily="34" charset="77"/>
                </a:rPr>
                <a:t>VM</a:t>
              </a:r>
            </a:p>
          </p:txBody>
        </p:sp>
        <p:sp>
          <p:nvSpPr>
            <p:cNvPr id="70" name="Cube 69">
              <a:extLst>
                <a:ext uri="{FF2B5EF4-FFF2-40B4-BE49-F238E27FC236}">
                  <a16:creationId xmlns:a16="http://schemas.microsoft.com/office/drawing/2014/main" id="{968DDDA2-A2AC-2352-98BC-890867864833}"/>
                </a:ext>
              </a:extLst>
            </p:cNvPr>
            <p:cNvSpPr/>
            <p:nvPr/>
          </p:nvSpPr>
          <p:spPr>
            <a:xfrm>
              <a:off x="10307478" y="3981443"/>
              <a:ext cx="256725" cy="222109"/>
            </a:xfrm>
            <a:prstGeom prst="cube">
              <a:avLst/>
            </a:prstGeom>
            <a:solidFill>
              <a:schemeClr val="tx1">
                <a:lumMod val="50000"/>
                <a:lumOff val="50000"/>
              </a:schemeClr>
            </a:solid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1000" dirty="0">
                  <a:solidFill>
                    <a:schemeClr val="bg1"/>
                  </a:solidFill>
                  <a:latin typeface="Gill Sans MT" panose="020B0502020104020203" pitchFamily="34" charset="77"/>
                </a:rPr>
                <a:t>VM</a:t>
              </a:r>
            </a:p>
          </p:txBody>
        </p:sp>
        <p:sp>
          <p:nvSpPr>
            <p:cNvPr id="71" name="Cube 70">
              <a:extLst>
                <a:ext uri="{FF2B5EF4-FFF2-40B4-BE49-F238E27FC236}">
                  <a16:creationId xmlns:a16="http://schemas.microsoft.com/office/drawing/2014/main" id="{205C6558-5BCE-C9F5-49B3-890B6D610774}"/>
                </a:ext>
              </a:extLst>
            </p:cNvPr>
            <p:cNvSpPr/>
            <p:nvPr/>
          </p:nvSpPr>
          <p:spPr>
            <a:xfrm>
              <a:off x="10590905" y="3978190"/>
              <a:ext cx="256725" cy="222109"/>
            </a:xfrm>
            <a:prstGeom prst="cube">
              <a:avLst/>
            </a:prstGeom>
            <a:solidFill>
              <a:schemeClr val="tx1">
                <a:lumMod val="50000"/>
                <a:lumOff val="50000"/>
              </a:schemeClr>
            </a:solid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1000" dirty="0">
                  <a:solidFill>
                    <a:schemeClr val="bg1"/>
                  </a:solidFill>
                  <a:latin typeface="Gill Sans MT" panose="020B0502020104020203" pitchFamily="34" charset="77"/>
                </a:rPr>
                <a:t>VM</a:t>
              </a:r>
            </a:p>
          </p:txBody>
        </p:sp>
        <p:sp>
          <p:nvSpPr>
            <p:cNvPr id="72" name="Cube 71">
              <a:extLst>
                <a:ext uri="{FF2B5EF4-FFF2-40B4-BE49-F238E27FC236}">
                  <a16:creationId xmlns:a16="http://schemas.microsoft.com/office/drawing/2014/main" id="{64A34669-7869-5CEE-D276-099F403805DB}"/>
                </a:ext>
              </a:extLst>
            </p:cNvPr>
            <p:cNvSpPr/>
            <p:nvPr/>
          </p:nvSpPr>
          <p:spPr>
            <a:xfrm>
              <a:off x="9995755" y="4231696"/>
              <a:ext cx="256725" cy="133265"/>
            </a:xfrm>
            <a:prstGeom prst="cube">
              <a:avLst/>
            </a:prstGeom>
            <a:solidFill>
              <a:schemeClr val="tx2">
                <a:lumMod val="50000"/>
              </a:schemeClr>
            </a:solidFill>
            <a:ln w="25400">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700" dirty="0">
                  <a:solidFill>
                    <a:schemeClr val="bg1"/>
                  </a:solidFill>
                  <a:latin typeface="Gill Sans MT" panose="020B0502020104020203" pitchFamily="34" charset="77"/>
                </a:rPr>
                <a:t>vNIC</a:t>
              </a:r>
            </a:p>
          </p:txBody>
        </p:sp>
        <p:sp>
          <p:nvSpPr>
            <p:cNvPr id="73" name="Cube 72">
              <a:extLst>
                <a:ext uri="{FF2B5EF4-FFF2-40B4-BE49-F238E27FC236}">
                  <a16:creationId xmlns:a16="http://schemas.microsoft.com/office/drawing/2014/main" id="{E29FE34F-D886-0FEA-8493-55A483711B6B}"/>
                </a:ext>
              </a:extLst>
            </p:cNvPr>
            <p:cNvSpPr/>
            <p:nvPr/>
          </p:nvSpPr>
          <p:spPr>
            <a:xfrm>
              <a:off x="10286413" y="4231696"/>
              <a:ext cx="256725" cy="133265"/>
            </a:xfrm>
            <a:prstGeom prst="cube">
              <a:avLst/>
            </a:prstGeom>
            <a:solidFill>
              <a:schemeClr val="tx2">
                <a:lumMod val="50000"/>
              </a:schemeClr>
            </a:solidFill>
            <a:ln w="25400">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700" dirty="0">
                  <a:solidFill>
                    <a:schemeClr val="bg1"/>
                  </a:solidFill>
                  <a:latin typeface="Gill Sans MT" panose="020B0502020104020203" pitchFamily="34" charset="77"/>
                </a:rPr>
                <a:t>vNIC</a:t>
              </a:r>
            </a:p>
          </p:txBody>
        </p:sp>
        <p:sp>
          <p:nvSpPr>
            <p:cNvPr id="74" name="Cube 73">
              <a:extLst>
                <a:ext uri="{FF2B5EF4-FFF2-40B4-BE49-F238E27FC236}">
                  <a16:creationId xmlns:a16="http://schemas.microsoft.com/office/drawing/2014/main" id="{E60C1A6C-7ADC-587D-C8BC-DBFC1E4BD4C1}"/>
                </a:ext>
              </a:extLst>
            </p:cNvPr>
            <p:cNvSpPr/>
            <p:nvPr/>
          </p:nvSpPr>
          <p:spPr>
            <a:xfrm>
              <a:off x="10577596" y="4234049"/>
              <a:ext cx="256725" cy="133265"/>
            </a:xfrm>
            <a:prstGeom prst="cube">
              <a:avLst/>
            </a:prstGeom>
            <a:solidFill>
              <a:schemeClr val="tx2">
                <a:lumMod val="50000"/>
              </a:schemeClr>
            </a:solidFill>
            <a:ln w="25400">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700" dirty="0">
                  <a:solidFill>
                    <a:schemeClr val="bg1"/>
                  </a:solidFill>
                  <a:latin typeface="Gill Sans MT" panose="020B0502020104020203" pitchFamily="34" charset="77"/>
                </a:rPr>
                <a:t>vNIC</a:t>
              </a:r>
            </a:p>
          </p:txBody>
        </p:sp>
        <p:grpSp>
          <p:nvGrpSpPr>
            <p:cNvPr id="75" name="Group 74">
              <a:extLst>
                <a:ext uri="{FF2B5EF4-FFF2-40B4-BE49-F238E27FC236}">
                  <a16:creationId xmlns:a16="http://schemas.microsoft.com/office/drawing/2014/main" id="{3C619118-2CA7-12FD-EF64-960B48F9B542}"/>
                </a:ext>
              </a:extLst>
            </p:cNvPr>
            <p:cNvGrpSpPr/>
            <p:nvPr/>
          </p:nvGrpSpPr>
          <p:grpSpPr>
            <a:xfrm>
              <a:off x="11255578" y="4231696"/>
              <a:ext cx="620209" cy="1191803"/>
              <a:chOff x="4865614" y="3066585"/>
              <a:chExt cx="1546337" cy="2453269"/>
            </a:xfrm>
            <a:solidFill>
              <a:schemeClr val="tx1">
                <a:lumMod val="65000"/>
                <a:lumOff val="35000"/>
              </a:schemeClr>
            </a:solidFill>
          </p:grpSpPr>
          <p:sp>
            <p:nvSpPr>
              <p:cNvPr id="76" name="Cube 75">
                <a:extLst>
                  <a:ext uri="{FF2B5EF4-FFF2-40B4-BE49-F238E27FC236}">
                    <a16:creationId xmlns:a16="http://schemas.microsoft.com/office/drawing/2014/main" id="{610A7B9A-F152-CC3F-5294-F8E0FEE7A20D}"/>
                  </a:ext>
                </a:extLst>
              </p:cNvPr>
              <p:cNvSpPr/>
              <p:nvPr/>
            </p:nvSpPr>
            <p:spPr>
              <a:xfrm>
                <a:off x="4865614" y="3066585"/>
                <a:ext cx="1546337" cy="2453269"/>
              </a:xfrm>
              <a:prstGeom prst="cube">
                <a:avLst/>
              </a:prstGeom>
              <a:grp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1600" dirty="0">
                    <a:solidFill>
                      <a:schemeClr val="bg1"/>
                    </a:solidFill>
                    <a:latin typeface="Gill Sans MT" panose="020B0502020104020203" pitchFamily="34" charset="77"/>
                  </a:rPr>
                  <a:t>Host</a:t>
                </a:r>
                <a:endParaRPr lang="en-US" dirty="0">
                  <a:solidFill>
                    <a:schemeClr val="bg1"/>
                  </a:solidFill>
                  <a:latin typeface="Gill Sans MT" panose="020B0502020104020203" pitchFamily="34" charset="77"/>
                </a:endParaRPr>
              </a:p>
            </p:txBody>
          </p:sp>
          <p:sp>
            <p:nvSpPr>
              <p:cNvPr id="77" name="Rectangle 76">
                <a:extLst>
                  <a:ext uri="{FF2B5EF4-FFF2-40B4-BE49-F238E27FC236}">
                    <a16:creationId xmlns:a16="http://schemas.microsoft.com/office/drawing/2014/main" id="{C2C41691-D1B9-2480-D8BE-A63AECC54D2B}"/>
                  </a:ext>
                </a:extLst>
              </p:cNvPr>
              <p:cNvSpPr/>
              <p:nvPr/>
            </p:nvSpPr>
            <p:spPr>
              <a:xfrm>
                <a:off x="4964703" y="3619948"/>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sp>
            <p:nvSpPr>
              <p:cNvPr id="78" name="Rectangle 77">
                <a:extLst>
                  <a:ext uri="{FF2B5EF4-FFF2-40B4-BE49-F238E27FC236}">
                    <a16:creationId xmlns:a16="http://schemas.microsoft.com/office/drawing/2014/main" id="{DEA2D778-E168-3F2B-82A8-54B5506D62A6}"/>
                  </a:ext>
                </a:extLst>
              </p:cNvPr>
              <p:cNvSpPr/>
              <p:nvPr/>
            </p:nvSpPr>
            <p:spPr>
              <a:xfrm>
                <a:off x="5509565" y="3619947"/>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sp>
            <p:nvSpPr>
              <p:cNvPr id="79" name="Rectangle 78">
                <a:extLst>
                  <a:ext uri="{FF2B5EF4-FFF2-40B4-BE49-F238E27FC236}">
                    <a16:creationId xmlns:a16="http://schemas.microsoft.com/office/drawing/2014/main" id="{25F33A9A-071C-E592-195D-C061714245B6}"/>
                  </a:ext>
                </a:extLst>
              </p:cNvPr>
              <p:cNvSpPr/>
              <p:nvPr/>
            </p:nvSpPr>
            <p:spPr>
              <a:xfrm>
                <a:off x="4950415" y="4946100"/>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sp>
            <p:nvSpPr>
              <p:cNvPr id="80" name="Rectangle 79">
                <a:extLst>
                  <a:ext uri="{FF2B5EF4-FFF2-40B4-BE49-F238E27FC236}">
                    <a16:creationId xmlns:a16="http://schemas.microsoft.com/office/drawing/2014/main" id="{59F090CA-A2ED-CEC6-F91F-55A74F84DA74}"/>
                  </a:ext>
                </a:extLst>
              </p:cNvPr>
              <p:cNvSpPr/>
              <p:nvPr/>
            </p:nvSpPr>
            <p:spPr>
              <a:xfrm>
                <a:off x="5495277" y="4946099"/>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sp>
            <p:nvSpPr>
              <p:cNvPr id="81" name="Rectangle 80">
                <a:extLst>
                  <a:ext uri="{FF2B5EF4-FFF2-40B4-BE49-F238E27FC236}">
                    <a16:creationId xmlns:a16="http://schemas.microsoft.com/office/drawing/2014/main" id="{E8E2736C-28B9-AD49-C1CE-25934C6AFF89}"/>
                  </a:ext>
                </a:extLst>
              </p:cNvPr>
              <p:cNvSpPr/>
              <p:nvPr/>
            </p:nvSpPr>
            <p:spPr>
              <a:xfrm>
                <a:off x="4950415" y="5108115"/>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sp>
            <p:nvSpPr>
              <p:cNvPr id="82" name="Rectangle 81">
                <a:extLst>
                  <a:ext uri="{FF2B5EF4-FFF2-40B4-BE49-F238E27FC236}">
                    <a16:creationId xmlns:a16="http://schemas.microsoft.com/office/drawing/2014/main" id="{E3A6739D-5B5F-0732-E8CC-CAC79C341496}"/>
                  </a:ext>
                </a:extLst>
              </p:cNvPr>
              <p:cNvSpPr/>
              <p:nvPr/>
            </p:nvSpPr>
            <p:spPr>
              <a:xfrm>
                <a:off x="5495277" y="5108114"/>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grpSp>
        <p:sp>
          <p:nvSpPr>
            <p:cNvPr id="83" name="Cube 82">
              <a:extLst>
                <a:ext uri="{FF2B5EF4-FFF2-40B4-BE49-F238E27FC236}">
                  <a16:creationId xmlns:a16="http://schemas.microsoft.com/office/drawing/2014/main" id="{C4E12CFB-D1B4-ED5B-FA90-169E2C7168C6}"/>
                </a:ext>
              </a:extLst>
            </p:cNvPr>
            <p:cNvSpPr/>
            <p:nvPr/>
          </p:nvSpPr>
          <p:spPr>
            <a:xfrm>
              <a:off x="11170089" y="3978190"/>
              <a:ext cx="256725" cy="222109"/>
            </a:xfrm>
            <a:prstGeom prst="cube">
              <a:avLst/>
            </a:prstGeom>
            <a:solidFill>
              <a:schemeClr val="tx1">
                <a:lumMod val="50000"/>
                <a:lumOff val="50000"/>
              </a:schemeClr>
            </a:solid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1050" dirty="0">
                  <a:solidFill>
                    <a:schemeClr val="bg1"/>
                  </a:solidFill>
                  <a:latin typeface="Gill Sans MT" panose="020B0502020104020203" pitchFamily="34" charset="77"/>
                </a:rPr>
                <a:t>VM</a:t>
              </a:r>
            </a:p>
          </p:txBody>
        </p:sp>
        <p:sp>
          <p:nvSpPr>
            <p:cNvPr id="84" name="Cube 83">
              <a:extLst>
                <a:ext uri="{FF2B5EF4-FFF2-40B4-BE49-F238E27FC236}">
                  <a16:creationId xmlns:a16="http://schemas.microsoft.com/office/drawing/2014/main" id="{85D0E980-B09D-034D-FEB9-55864E5355BA}"/>
                </a:ext>
              </a:extLst>
            </p:cNvPr>
            <p:cNvSpPr/>
            <p:nvPr/>
          </p:nvSpPr>
          <p:spPr>
            <a:xfrm>
              <a:off x="11443419" y="3981443"/>
              <a:ext cx="256725" cy="222109"/>
            </a:xfrm>
            <a:prstGeom prst="cube">
              <a:avLst/>
            </a:prstGeom>
            <a:solidFill>
              <a:schemeClr val="tx1">
                <a:lumMod val="50000"/>
                <a:lumOff val="50000"/>
              </a:schemeClr>
            </a:solid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1050" dirty="0">
                  <a:solidFill>
                    <a:schemeClr val="bg1"/>
                  </a:solidFill>
                  <a:latin typeface="Gill Sans MT" panose="020B0502020104020203" pitchFamily="34" charset="77"/>
                </a:rPr>
                <a:t>VM</a:t>
              </a:r>
            </a:p>
          </p:txBody>
        </p:sp>
        <p:sp>
          <p:nvSpPr>
            <p:cNvPr id="86" name="Cube 85">
              <a:extLst>
                <a:ext uri="{FF2B5EF4-FFF2-40B4-BE49-F238E27FC236}">
                  <a16:creationId xmlns:a16="http://schemas.microsoft.com/office/drawing/2014/main" id="{0CB02752-DC2B-A74C-3D9E-000BB4186EE9}"/>
                </a:ext>
              </a:extLst>
            </p:cNvPr>
            <p:cNvSpPr/>
            <p:nvPr/>
          </p:nvSpPr>
          <p:spPr>
            <a:xfrm>
              <a:off x="11131697" y="4231696"/>
              <a:ext cx="256725" cy="133265"/>
            </a:xfrm>
            <a:prstGeom prst="cube">
              <a:avLst/>
            </a:prstGeom>
            <a:solidFill>
              <a:schemeClr val="tx2">
                <a:lumMod val="50000"/>
              </a:schemeClr>
            </a:solidFill>
            <a:ln w="25400">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700" dirty="0">
                  <a:solidFill>
                    <a:schemeClr val="bg1"/>
                  </a:solidFill>
                  <a:latin typeface="Gill Sans MT" panose="020B0502020104020203" pitchFamily="34" charset="77"/>
                </a:rPr>
                <a:t>vNIC</a:t>
              </a:r>
            </a:p>
          </p:txBody>
        </p:sp>
        <p:sp>
          <p:nvSpPr>
            <p:cNvPr id="87" name="Cube 86">
              <a:extLst>
                <a:ext uri="{FF2B5EF4-FFF2-40B4-BE49-F238E27FC236}">
                  <a16:creationId xmlns:a16="http://schemas.microsoft.com/office/drawing/2014/main" id="{F92A4D31-3C32-A1DA-7B03-AAD8B485FE6B}"/>
                </a:ext>
              </a:extLst>
            </p:cNvPr>
            <p:cNvSpPr/>
            <p:nvPr/>
          </p:nvSpPr>
          <p:spPr>
            <a:xfrm>
              <a:off x="11422355" y="4231696"/>
              <a:ext cx="256725" cy="133265"/>
            </a:xfrm>
            <a:prstGeom prst="cube">
              <a:avLst/>
            </a:prstGeom>
            <a:solidFill>
              <a:schemeClr val="tx2">
                <a:lumMod val="50000"/>
              </a:schemeClr>
            </a:solidFill>
            <a:ln w="25400">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700" dirty="0">
                  <a:solidFill>
                    <a:schemeClr val="bg1"/>
                  </a:solidFill>
                  <a:latin typeface="Gill Sans MT" panose="020B0502020104020203" pitchFamily="34" charset="77"/>
                </a:rPr>
                <a:t>vNIC</a:t>
              </a:r>
            </a:p>
          </p:txBody>
        </p:sp>
        <p:sp>
          <p:nvSpPr>
            <p:cNvPr id="89" name="Freeform 88">
              <a:extLst>
                <a:ext uri="{FF2B5EF4-FFF2-40B4-BE49-F238E27FC236}">
                  <a16:creationId xmlns:a16="http://schemas.microsoft.com/office/drawing/2014/main" id="{C2057572-3B50-5EC1-6988-25955DA212CD}"/>
                </a:ext>
              </a:extLst>
            </p:cNvPr>
            <p:cNvSpPr/>
            <p:nvPr/>
          </p:nvSpPr>
          <p:spPr>
            <a:xfrm>
              <a:off x="6182780" y="3087011"/>
              <a:ext cx="2253593" cy="914150"/>
            </a:xfrm>
            <a:custGeom>
              <a:avLst/>
              <a:gdLst>
                <a:gd name="connsiteX0" fmla="*/ 0 w 5242207"/>
                <a:gd name="connsiteY0" fmla="*/ 1318925 h 1376075"/>
                <a:gd name="connsiteX1" fmla="*/ 1985962 w 5242207"/>
                <a:gd name="connsiteY1" fmla="*/ 633125 h 1376075"/>
                <a:gd name="connsiteX2" fmla="*/ 5229225 w 5242207"/>
                <a:gd name="connsiteY2" fmla="*/ 18762 h 1376075"/>
                <a:gd name="connsiteX3" fmla="*/ 3200400 w 5242207"/>
                <a:gd name="connsiteY3" fmla="*/ 1376075 h 1376075"/>
                <a:gd name="connsiteX0" fmla="*/ 0 w 5250265"/>
                <a:gd name="connsiteY0" fmla="*/ 1318925 h 1399749"/>
                <a:gd name="connsiteX1" fmla="*/ 1985962 w 5250265"/>
                <a:gd name="connsiteY1" fmla="*/ 633125 h 1399749"/>
                <a:gd name="connsiteX2" fmla="*/ 5229225 w 5250265"/>
                <a:gd name="connsiteY2" fmla="*/ 18762 h 1399749"/>
                <a:gd name="connsiteX3" fmla="*/ 4107077 w 5250265"/>
                <a:gd name="connsiteY3" fmla="*/ 1399749 h 1399749"/>
                <a:gd name="connsiteX0" fmla="*/ 0 w 5247750"/>
                <a:gd name="connsiteY0" fmla="*/ 1318925 h 1411585"/>
                <a:gd name="connsiteX1" fmla="*/ 1985962 w 5247750"/>
                <a:gd name="connsiteY1" fmla="*/ 633125 h 1411585"/>
                <a:gd name="connsiteX2" fmla="*/ 5229225 w 5247750"/>
                <a:gd name="connsiteY2" fmla="*/ 18762 h 1411585"/>
                <a:gd name="connsiteX3" fmla="*/ 3908741 w 5247750"/>
                <a:gd name="connsiteY3" fmla="*/ 1411585 h 1411585"/>
              </a:gdLst>
              <a:ahLst/>
              <a:cxnLst>
                <a:cxn ang="0">
                  <a:pos x="connsiteX0" y="connsiteY0"/>
                </a:cxn>
                <a:cxn ang="0">
                  <a:pos x="connsiteX1" y="connsiteY1"/>
                </a:cxn>
                <a:cxn ang="0">
                  <a:pos x="connsiteX2" y="connsiteY2"/>
                </a:cxn>
                <a:cxn ang="0">
                  <a:pos x="connsiteX3" y="connsiteY3"/>
                </a:cxn>
              </a:cxnLst>
              <a:rect l="l" t="t" r="r" b="b"/>
              <a:pathLst>
                <a:path w="5247750" h="1411585">
                  <a:moveTo>
                    <a:pt x="0" y="1318925"/>
                  </a:moveTo>
                  <a:cubicBezTo>
                    <a:pt x="557212" y="1084372"/>
                    <a:pt x="1114425" y="849819"/>
                    <a:pt x="1985962" y="633125"/>
                  </a:cubicBezTo>
                  <a:cubicBezTo>
                    <a:pt x="2857500" y="416431"/>
                    <a:pt x="5026819" y="-105063"/>
                    <a:pt x="5229225" y="18762"/>
                  </a:cubicBezTo>
                  <a:cubicBezTo>
                    <a:pt x="5431631" y="142587"/>
                    <a:pt x="3908741" y="1411585"/>
                    <a:pt x="3908741" y="1411585"/>
                  </a:cubicBezTo>
                </a:path>
              </a:pathLst>
            </a:custGeom>
            <a:noFill/>
            <a:ln w="127000">
              <a:solidFill>
                <a:schemeClr val="bg2">
                  <a:lumMod val="75000"/>
                  <a:alpha val="60000"/>
                </a:schemeClr>
              </a:solidFill>
              <a:miter lim="800000"/>
              <a:tailEnd type="triangle" w="sm" len="sm"/>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sp>
          <p:nvSpPr>
            <p:cNvPr id="90" name="Freeform 89">
              <a:extLst>
                <a:ext uri="{FF2B5EF4-FFF2-40B4-BE49-F238E27FC236}">
                  <a16:creationId xmlns:a16="http://schemas.microsoft.com/office/drawing/2014/main" id="{D7B2BA3D-D09F-1293-73F2-472C6F1CB470}"/>
                </a:ext>
              </a:extLst>
            </p:cNvPr>
            <p:cNvSpPr/>
            <p:nvPr/>
          </p:nvSpPr>
          <p:spPr>
            <a:xfrm>
              <a:off x="8005068" y="3165168"/>
              <a:ext cx="2415270" cy="830002"/>
            </a:xfrm>
            <a:custGeom>
              <a:avLst/>
              <a:gdLst>
                <a:gd name="connsiteX0" fmla="*/ 0 w 4427034"/>
                <a:gd name="connsiteY0" fmla="*/ 1204333 h 1204333"/>
                <a:gd name="connsiteX1" fmla="*/ 1873405 w 4427034"/>
                <a:gd name="connsiteY1" fmla="*/ 2 h 1204333"/>
                <a:gd name="connsiteX2" fmla="*/ 4427034 w 4427034"/>
                <a:gd name="connsiteY2" fmla="*/ 1193182 h 1204333"/>
                <a:gd name="connsiteX0" fmla="*/ 0 w 4427034"/>
                <a:gd name="connsiteY0" fmla="*/ 1287572 h 1287572"/>
                <a:gd name="connsiteX1" fmla="*/ 2330605 w 4427034"/>
                <a:gd name="connsiteY1" fmla="*/ 2 h 1287572"/>
                <a:gd name="connsiteX2" fmla="*/ 4427034 w 4427034"/>
                <a:gd name="connsiteY2" fmla="*/ 1276421 h 1287572"/>
              </a:gdLst>
              <a:ahLst/>
              <a:cxnLst>
                <a:cxn ang="0">
                  <a:pos x="connsiteX0" y="connsiteY0"/>
                </a:cxn>
                <a:cxn ang="0">
                  <a:pos x="connsiteX1" y="connsiteY1"/>
                </a:cxn>
                <a:cxn ang="0">
                  <a:pos x="connsiteX2" y="connsiteY2"/>
                </a:cxn>
              </a:cxnLst>
              <a:rect l="l" t="t" r="r" b="b"/>
              <a:pathLst>
                <a:path w="4427034" h="1287572">
                  <a:moveTo>
                    <a:pt x="0" y="1287572"/>
                  </a:moveTo>
                  <a:cubicBezTo>
                    <a:pt x="567783" y="686335"/>
                    <a:pt x="1592766" y="1860"/>
                    <a:pt x="2330605" y="2"/>
                  </a:cubicBezTo>
                  <a:cubicBezTo>
                    <a:pt x="3068444" y="-1857"/>
                    <a:pt x="4427034" y="1276421"/>
                    <a:pt x="4427034" y="1276421"/>
                  </a:cubicBezTo>
                </a:path>
              </a:pathLst>
            </a:custGeom>
            <a:noFill/>
            <a:ln w="127000">
              <a:solidFill>
                <a:schemeClr val="bg2">
                  <a:lumMod val="75000"/>
                  <a:alpha val="60000"/>
                </a:schemeClr>
              </a:solidFill>
              <a:miter lim="800000"/>
              <a:tailEnd type="triangle" w="sm" len="sm"/>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sp>
          <p:nvSpPr>
            <p:cNvPr id="91" name="Freeform 90">
              <a:extLst>
                <a:ext uri="{FF2B5EF4-FFF2-40B4-BE49-F238E27FC236}">
                  <a16:creationId xmlns:a16="http://schemas.microsoft.com/office/drawing/2014/main" id="{D7419955-9510-6DF1-9C97-57B39254CE82}"/>
                </a:ext>
              </a:extLst>
            </p:cNvPr>
            <p:cNvSpPr/>
            <p:nvPr/>
          </p:nvSpPr>
          <p:spPr>
            <a:xfrm>
              <a:off x="8005068" y="3026765"/>
              <a:ext cx="3577276" cy="1014704"/>
            </a:xfrm>
            <a:custGeom>
              <a:avLst/>
              <a:gdLst>
                <a:gd name="connsiteX0" fmla="*/ 0 w 6478858"/>
                <a:gd name="connsiteY0" fmla="*/ 1170947 h 1215552"/>
                <a:gd name="connsiteX1" fmla="*/ 2375210 w 6478858"/>
                <a:gd name="connsiteY1" fmla="*/ 69 h 1215552"/>
                <a:gd name="connsiteX2" fmla="*/ 6478858 w 6478858"/>
                <a:gd name="connsiteY2" fmla="*/ 1215552 h 1215552"/>
              </a:gdLst>
              <a:ahLst/>
              <a:cxnLst>
                <a:cxn ang="0">
                  <a:pos x="connsiteX0" y="connsiteY0"/>
                </a:cxn>
                <a:cxn ang="0">
                  <a:pos x="connsiteX1" y="connsiteY1"/>
                </a:cxn>
                <a:cxn ang="0">
                  <a:pos x="connsiteX2" y="connsiteY2"/>
                </a:cxn>
              </a:cxnLst>
              <a:rect l="l" t="t" r="r" b="b"/>
              <a:pathLst>
                <a:path w="6478858" h="1215552">
                  <a:moveTo>
                    <a:pt x="0" y="1170947"/>
                  </a:moveTo>
                  <a:cubicBezTo>
                    <a:pt x="647700" y="581791"/>
                    <a:pt x="1295400" y="-7365"/>
                    <a:pt x="2375210" y="69"/>
                  </a:cubicBezTo>
                  <a:cubicBezTo>
                    <a:pt x="3455020" y="7503"/>
                    <a:pt x="5794917" y="1011113"/>
                    <a:pt x="6478858" y="1215552"/>
                  </a:cubicBezTo>
                </a:path>
              </a:pathLst>
            </a:custGeom>
            <a:noFill/>
            <a:ln w="127000">
              <a:solidFill>
                <a:schemeClr val="bg2">
                  <a:lumMod val="75000"/>
                  <a:alpha val="60000"/>
                </a:schemeClr>
              </a:solidFill>
              <a:miter lim="800000"/>
              <a:tailEnd type="triangle" w="sm" len="sm"/>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sp>
          <p:nvSpPr>
            <p:cNvPr id="92" name="TextBox 91">
              <a:extLst>
                <a:ext uri="{FF2B5EF4-FFF2-40B4-BE49-F238E27FC236}">
                  <a16:creationId xmlns:a16="http://schemas.microsoft.com/office/drawing/2014/main" id="{87687701-9B1A-5E7F-0F73-C22DAAD030AA}"/>
                </a:ext>
              </a:extLst>
            </p:cNvPr>
            <p:cNvSpPr txBox="1"/>
            <p:nvPr/>
          </p:nvSpPr>
          <p:spPr>
            <a:xfrm rot="20689034">
              <a:off x="6728173" y="3203306"/>
              <a:ext cx="496823" cy="276410"/>
            </a:xfrm>
            <a:prstGeom prst="rect">
              <a:avLst/>
            </a:prstGeom>
          </p:spPr>
          <p:txBody>
            <a:bodyPr wrap="none" lIns="0" tIns="0" rIns="0" bIns="0" rtlCol="0">
              <a:spAutoFit/>
            </a:bodyPr>
            <a:lstStyle/>
            <a:p>
              <a:pPr algn="l">
                <a:spcAft>
                  <a:spcPts val="600"/>
                </a:spcAft>
              </a:pPr>
              <a:r>
                <a:rPr lang="en-US" sz="1600" dirty="0">
                  <a:solidFill>
                    <a:schemeClr val="tx1">
                      <a:lumMod val="50000"/>
                      <a:lumOff val="50000"/>
                    </a:schemeClr>
                  </a:solidFill>
                  <a:latin typeface="Gill Sans MT" panose="020B0502020104020203" pitchFamily="34" charset="77"/>
                </a:rPr>
                <a:t>Flow</a:t>
              </a:r>
              <a:r>
                <a:rPr lang="en-US" sz="1600" dirty="0">
                  <a:solidFill>
                    <a:srgbClr val="FF0000"/>
                  </a:solidFill>
                  <a:latin typeface="Gill Sans MT" panose="020B0502020104020203" pitchFamily="34" charset="77"/>
                </a:rPr>
                <a:t> </a:t>
              </a:r>
            </a:p>
          </p:txBody>
        </p:sp>
        <p:sp>
          <p:nvSpPr>
            <p:cNvPr id="93" name="TextBox 92">
              <a:extLst>
                <a:ext uri="{FF2B5EF4-FFF2-40B4-BE49-F238E27FC236}">
                  <a16:creationId xmlns:a16="http://schemas.microsoft.com/office/drawing/2014/main" id="{A48D3BD3-9174-090E-9163-0FE15A020686}"/>
                </a:ext>
              </a:extLst>
            </p:cNvPr>
            <p:cNvSpPr txBox="1"/>
            <p:nvPr/>
          </p:nvSpPr>
          <p:spPr>
            <a:xfrm rot="1960697">
              <a:off x="9615809" y="3518720"/>
              <a:ext cx="496823" cy="276410"/>
            </a:xfrm>
            <a:prstGeom prst="rect">
              <a:avLst/>
            </a:prstGeom>
          </p:spPr>
          <p:txBody>
            <a:bodyPr wrap="none" lIns="0" tIns="0" rIns="0" bIns="0" rtlCol="0">
              <a:spAutoFit/>
            </a:bodyPr>
            <a:lstStyle/>
            <a:p>
              <a:pPr algn="l">
                <a:spcAft>
                  <a:spcPts val="600"/>
                </a:spcAft>
              </a:pPr>
              <a:r>
                <a:rPr lang="en-US" sz="1600" dirty="0">
                  <a:solidFill>
                    <a:schemeClr val="tx1">
                      <a:lumMod val="50000"/>
                      <a:lumOff val="50000"/>
                    </a:schemeClr>
                  </a:solidFill>
                  <a:latin typeface="Gill Sans MT" panose="020B0502020104020203" pitchFamily="34" charset="77"/>
                </a:rPr>
                <a:t>Flow </a:t>
              </a:r>
            </a:p>
          </p:txBody>
        </p:sp>
        <p:sp>
          <p:nvSpPr>
            <p:cNvPr id="94" name="TextBox 93">
              <a:extLst>
                <a:ext uri="{FF2B5EF4-FFF2-40B4-BE49-F238E27FC236}">
                  <a16:creationId xmlns:a16="http://schemas.microsoft.com/office/drawing/2014/main" id="{2AB5079A-33C1-F287-1F92-C525F07A01D5}"/>
                </a:ext>
              </a:extLst>
            </p:cNvPr>
            <p:cNvSpPr txBox="1"/>
            <p:nvPr/>
          </p:nvSpPr>
          <p:spPr>
            <a:xfrm rot="1309174">
              <a:off x="10361426" y="3112480"/>
              <a:ext cx="451406" cy="276999"/>
            </a:xfrm>
            <a:prstGeom prst="rect">
              <a:avLst/>
            </a:prstGeom>
          </p:spPr>
          <p:txBody>
            <a:bodyPr wrap="none" lIns="0" tIns="0" rIns="0" bIns="0" rtlCol="0">
              <a:spAutoFit/>
            </a:bodyPr>
            <a:lstStyle/>
            <a:p>
              <a:pPr algn="l">
                <a:spcAft>
                  <a:spcPts val="600"/>
                </a:spcAft>
              </a:pPr>
              <a:r>
                <a:rPr lang="en-US" sz="1600" dirty="0">
                  <a:solidFill>
                    <a:schemeClr val="tx1">
                      <a:lumMod val="50000"/>
                      <a:lumOff val="50000"/>
                    </a:schemeClr>
                  </a:solidFill>
                  <a:latin typeface="Gill Sans MT" panose="020B0502020104020203" pitchFamily="34" charset="77"/>
                </a:rPr>
                <a:t>Flow</a:t>
              </a:r>
            </a:p>
          </p:txBody>
        </p:sp>
        <p:cxnSp>
          <p:nvCxnSpPr>
            <p:cNvPr id="95" name="Straight Connector 94">
              <a:extLst>
                <a:ext uri="{FF2B5EF4-FFF2-40B4-BE49-F238E27FC236}">
                  <a16:creationId xmlns:a16="http://schemas.microsoft.com/office/drawing/2014/main" id="{29F646C0-79AC-589E-B26E-7559C82C06B0}"/>
                </a:ext>
              </a:extLst>
            </p:cNvPr>
            <p:cNvCxnSpPr>
              <a:cxnSpLocks/>
            </p:cNvCxnSpPr>
            <p:nvPr/>
          </p:nvCxnSpPr>
          <p:spPr bwMode="gray">
            <a:xfrm>
              <a:off x="8392954" y="2587163"/>
              <a:ext cx="254863" cy="210010"/>
            </a:xfrm>
            <a:prstGeom prst="line">
              <a:avLst/>
            </a:prstGeom>
            <a:ln w="12700">
              <a:solidFill>
                <a:srgbClr val="00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D122ACBA-14C3-8031-D842-57B027D5F30F}"/>
                </a:ext>
              </a:extLst>
            </p:cNvPr>
            <p:cNvCxnSpPr>
              <a:cxnSpLocks/>
            </p:cNvCxnSpPr>
            <p:nvPr/>
          </p:nvCxnSpPr>
          <p:spPr bwMode="gray">
            <a:xfrm>
              <a:off x="8723183" y="2338250"/>
              <a:ext cx="152228" cy="414099"/>
            </a:xfrm>
            <a:prstGeom prst="line">
              <a:avLst/>
            </a:prstGeom>
            <a:ln w="12700">
              <a:solidFill>
                <a:srgbClr val="00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E80106DB-9937-45F5-4F54-ADE4B5119A04}"/>
                </a:ext>
              </a:extLst>
            </p:cNvPr>
            <p:cNvCxnSpPr>
              <a:cxnSpLocks/>
            </p:cNvCxnSpPr>
            <p:nvPr/>
          </p:nvCxnSpPr>
          <p:spPr bwMode="gray">
            <a:xfrm>
              <a:off x="9183212" y="2199653"/>
              <a:ext cx="0" cy="548035"/>
            </a:xfrm>
            <a:prstGeom prst="line">
              <a:avLst/>
            </a:prstGeom>
            <a:ln w="12700">
              <a:solidFill>
                <a:srgbClr val="00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5DE4D2C2-8C6A-00FC-BF7B-238EFFDDCF48}"/>
                </a:ext>
              </a:extLst>
            </p:cNvPr>
            <p:cNvCxnSpPr>
              <a:cxnSpLocks/>
            </p:cNvCxnSpPr>
            <p:nvPr/>
          </p:nvCxnSpPr>
          <p:spPr bwMode="gray">
            <a:xfrm flipH="1">
              <a:off x="9517878" y="2396104"/>
              <a:ext cx="205771" cy="339935"/>
            </a:xfrm>
            <a:prstGeom prst="line">
              <a:avLst/>
            </a:prstGeom>
            <a:ln w="12700">
              <a:solidFill>
                <a:srgbClr val="00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036B3B8C-7220-48EE-CC1E-097F9A1B0538}"/>
                </a:ext>
              </a:extLst>
            </p:cNvPr>
            <p:cNvCxnSpPr>
              <a:cxnSpLocks/>
            </p:cNvCxnSpPr>
            <p:nvPr/>
          </p:nvCxnSpPr>
          <p:spPr bwMode="gray">
            <a:xfrm flipH="1">
              <a:off x="9743228" y="2631193"/>
              <a:ext cx="302868" cy="250060"/>
            </a:xfrm>
            <a:prstGeom prst="line">
              <a:avLst/>
            </a:prstGeom>
            <a:ln w="12700">
              <a:solidFill>
                <a:srgbClr val="000000"/>
              </a:solidFill>
              <a:miter lim="800000"/>
              <a:tailEnd type="none"/>
            </a:ln>
          </p:spPr>
          <p:style>
            <a:lnRef idx="1">
              <a:schemeClr val="accent1"/>
            </a:lnRef>
            <a:fillRef idx="0">
              <a:schemeClr val="accent1"/>
            </a:fillRef>
            <a:effectRef idx="0">
              <a:schemeClr val="accent1"/>
            </a:effectRef>
            <a:fontRef idx="minor">
              <a:schemeClr val="tx1"/>
            </a:fontRef>
          </p:style>
        </p:cxnSp>
        <p:sp>
          <p:nvSpPr>
            <p:cNvPr id="3" name="Freeform 2">
              <a:extLst>
                <a:ext uri="{FF2B5EF4-FFF2-40B4-BE49-F238E27FC236}">
                  <a16:creationId xmlns:a16="http://schemas.microsoft.com/office/drawing/2014/main" id="{9FC916A9-C6D0-6754-371F-1F4FFE13BDB3}"/>
                </a:ext>
              </a:extLst>
            </p:cNvPr>
            <p:cNvSpPr/>
            <p:nvPr/>
          </p:nvSpPr>
          <p:spPr>
            <a:xfrm>
              <a:off x="6193824" y="2955643"/>
              <a:ext cx="557325" cy="1005674"/>
            </a:xfrm>
            <a:custGeom>
              <a:avLst/>
              <a:gdLst>
                <a:gd name="connsiteX0" fmla="*/ 0 w 6478858"/>
                <a:gd name="connsiteY0" fmla="*/ 1170947 h 1215552"/>
                <a:gd name="connsiteX1" fmla="*/ 2375210 w 6478858"/>
                <a:gd name="connsiteY1" fmla="*/ 69 h 1215552"/>
                <a:gd name="connsiteX2" fmla="*/ 6478858 w 6478858"/>
                <a:gd name="connsiteY2" fmla="*/ 1215552 h 1215552"/>
              </a:gdLst>
              <a:ahLst/>
              <a:cxnLst>
                <a:cxn ang="0">
                  <a:pos x="connsiteX0" y="connsiteY0"/>
                </a:cxn>
                <a:cxn ang="0">
                  <a:pos x="connsiteX1" y="connsiteY1"/>
                </a:cxn>
                <a:cxn ang="0">
                  <a:pos x="connsiteX2" y="connsiteY2"/>
                </a:cxn>
              </a:cxnLst>
              <a:rect l="l" t="t" r="r" b="b"/>
              <a:pathLst>
                <a:path w="6478858" h="1215552">
                  <a:moveTo>
                    <a:pt x="0" y="1170947"/>
                  </a:moveTo>
                  <a:cubicBezTo>
                    <a:pt x="647700" y="581791"/>
                    <a:pt x="1295400" y="-7365"/>
                    <a:pt x="2375210" y="69"/>
                  </a:cubicBezTo>
                  <a:cubicBezTo>
                    <a:pt x="3455020" y="7503"/>
                    <a:pt x="5794917" y="1011113"/>
                    <a:pt x="6478858" y="1215552"/>
                  </a:cubicBezTo>
                </a:path>
              </a:pathLst>
            </a:custGeom>
            <a:noFill/>
            <a:ln w="127000">
              <a:solidFill>
                <a:schemeClr val="accent1">
                  <a:lumMod val="75000"/>
                  <a:alpha val="60000"/>
                </a:schemeClr>
              </a:solidFill>
              <a:miter lim="800000"/>
              <a:tailEnd type="triangle" w="sm" len="sm"/>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sp>
          <p:nvSpPr>
            <p:cNvPr id="5" name="TextBox 4">
              <a:extLst>
                <a:ext uri="{FF2B5EF4-FFF2-40B4-BE49-F238E27FC236}">
                  <a16:creationId xmlns:a16="http://schemas.microsoft.com/office/drawing/2014/main" id="{246405A3-21C3-4863-F6AD-B3F10060CAB0}"/>
                </a:ext>
              </a:extLst>
            </p:cNvPr>
            <p:cNvSpPr txBox="1"/>
            <p:nvPr/>
          </p:nvSpPr>
          <p:spPr>
            <a:xfrm>
              <a:off x="6121834" y="2537100"/>
              <a:ext cx="451406" cy="276999"/>
            </a:xfrm>
            <a:prstGeom prst="rect">
              <a:avLst/>
            </a:prstGeom>
          </p:spPr>
          <p:txBody>
            <a:bodyPr wrap="none" lIns="0" tIns="0" rIns="0" bIns="0" rtlCol="0">
              <a:spAutoFit/>
            </a:bodyPr>
            <a:lstStyle/>
            <a:p>
              <a:pPr algn="l">
                <a:spcAft>
                  <a:spcPts val="600"/>
                </a:spcAft>
              </a:pPr>
              <a:r>
                <a:rPr lang="en-US" sz="1600" dirty="0">
                  <a:solidFill>
                    <a:schemeClr val="accent1">
                      <a:lumMod val="75000"/>
                    </a:schemeClr>
                  </a:solidFill>
                  <a:latin typeface="Gill Sans MT" panose="020B0502020104020203" pitchFamily="34" charset="77"/>
                </a:rPr>
                <a:t>Flow</a:t>
              </a:r>
            </a:p>
          </p:txBody>
        </p:sp>
      </p:grpSp>
      <p:sp>
        <p:nvSpPr>
          <p:cNvPr id="6" name="TextBox 5">
            <a:extLst>
              <a:ext uri="{FF2B5EF4-FFF2-40B4-BE49-F238E27FC236}">
                <a16:creationId xmlns:a16="http://schemas.microsoft.com/office/drawing/2014/main" id="{4C0CC69C-756A-FD21-C072-4622E535778D}"/>
              </a:ext>
            </a:extLst>
          </p:cNvPr>
          <p:cNvSpPr txBox="1"/>
          <p:nvPr/>
        </p:nvSpPr>
        <p:spPr>
          <a:xfrm>
            <a:off x="1713732" y="2896176"/>
            <a:ext cx="3981539" cy="923330"/>
          </a:xfrm>
          <a:prstGeom prst="rect">
            <a:avLst/>
          </a:prstGeom>
          <a:noFill/>
        </p:spPr>
        <p:txBody>
          <a:bodyPr wrap="none" rtlCol="0">
            <a:spAutoFit/>
          </a:bodyPr>
          <a:lstStyle/>
          <a:p>
            <a:r>
              <a:rPr lang="en-US" dirty="0">
                <a:solidFill>
                  <a:srgbClr val="A10907"/>
                </a:solidFill>
              </a:rPr>
              <a:t>VMs</a:t>
            </a:r>
            <a:r>
              <a:rPr lang="en-US" dirty="0"/>
              <a:t> </a:t>
            </a:r>
            <a:r>
              <a:rPr lang="en-US" dirty="0">
                <a:sym typeface="Wingdings" pitchFamily="2" charset="2"/>
              </a:rPr>
              <a:t>        </a:t>
            </a:r>
            <a:r>
              <a:rPr lang="en-US" dirty="0">
                <a:solidFill>
                  <a:schemeClr val="accent6">
                    <a:lumMod val="75000"/>
                  </a:schemeClr>
                </a:solidFill>
                <a:sym typeface="Wingdings" pitchFamily="2" charset="2"/>
              </a:rPr>
              <a:t>Host</a:t>
            </a:r>
            <a:endParaRPr lang="en-US" dirty="0">
              <a:solidFill>
                <a:srgbClr val="A10907"/>
              </a:solidFill>
              <a:sym typeface="Wingdings" pitchFamily="2" charset="2"/>
            </a:endParaRPr>
          </a:p>
          <a:p>
            <a:endParaRPr lang="en-US" dirty="0">
              <a:solidFill>
                <a:srgbClr val="A10907"/>
              </a:solidFill>
              <a:sym typeface="Wingdings" pitchFamily="2" charset="2"/>
            </a:endParaRPr>
          </a:p>
          <a:p>
            <a:r>
              <a:rPr lang="en-US" dirty="0">
                <a:solidFill>
                  <a:srgbClr val="A10907"/>
                </a:solidFill>
                <a:sym typeface="Wingdings" pitchFamily="2" charset="2"/>
              </a:rPr>
              <a:t>VMs</a:t>
            </a:r>
            <a:r>
              <a:rPr lang="en-US" dirty="0">
                <a:sym typeface="Wingdings" pitchFamily="2" charset="2"/>
              </a:rPr>
              <a:t> also influence each other via </a:t>
            </a:r>
            <a:r>
              <a:rPr lang="en-US" dirty="0">
                <a:solidFill>
                  <a:schemeClr val="accent1">
                    <a:lumMod val="75000"/>
                  </a:schemeClr>
                </a:solidFill>
                <a:sym typeface="Wingdings" pitchFamily="2" charset="2"/>
              </a:rPr>
              <a:t>flows</a:t>
            </a:r>
            <a:r>
              <a:rPr lang="en-US" dirty="0">
                <a:solidFill>
                  <a:srgbClr val="F6BE00"/>
                </a:solidFill>
                <a:sym typeface="Wingdings" pitchFamily="2" charset="2"/>
              </a:rPr>
              <a:t> </a:t>
            </a:r>
            <a:r>
              <a:rPr lang="en-US" dirty="0">
                <a:sym typeface="Wingdings" pitchFamily="2" charset="2"/>
              </a:rPr>
              <a:t> </a:t>
            </a:r>
            <a:endParaRPr lang="en-US" dirty="0"/>
          </a:p>
        </p:txBody>
      </p:sp>
      <p:cxnSp>
        <p:nvCxnSpPr>
          <p:cNvPr id="22" name="Straight Arrow Connector 21">
            <a:extLst>
              <a:ext uri="{FF2B5EF4-FFF2-40B4-BE49-F238E27FC236}">
                <a16:creationId xmlns:a16="http://schemas.microsoft.com/office/drawing/2014/main" id="{2A6BDD0A-DB06-97E5-85CC-21A1DD98F4C5}"/>
              </a:ext>
            </a:extLst>
          </p:cNvPr>
          <p:cNvCxnSpPr>
            <a:cxnSpLocks/>
          </p:cNvCxnSpPr>
          <p:nvPr/>
        </p:nvCxnSpPr>
        <p:spPr>
          <a:xfrm>
            <a:off x="5155540" y="1674704"/>
            <a:ext cx="1223312" cy="0"/>
          </a:xfrm>
          <a:prstGeom prst="straightConnector1">
            <a:avLst/>
          </a:prstGeom>
          <a:ln w="88900" cap="flat" cmpd="dbl">
            <a:solidFill>
              <a:schemeClr val="tx1"/>
            </a:solidFill>
            <a:bevel/>
            <a:tailEnd type="stealth" w="sm" len="sm"/>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4D21FCA2-7320-E70A-636D-05980A69C167}"/>
              </a:ext>
            </a:extLst>
          </p:cNvPr>
          <p:cNvSpPr txBox="1"/>
          <p:nvPr/>
        </p:nvSpPr>
        <p:spPr>
          <a:xfrm>
            <a:off x="6648262" y="1406198"/>
            <a:ext cx="3731374" cy="830997"/>
          </a:xfrm>
          <a:prstGeom prst="rect">
            <a:avLst/>
          </a:prstGeom>
          <a:solidFill>
            <a:schemeClr val="bg1"/>
          </a:solidFill>
          <a:ln>
            <a:noFill/>
          </a:ln>
          <a:effectLst/>
        </p:spPr>
        <p:txBody>
          <a:bodyPr wrap="square" rtlCol="0">
            <a:spAutoFit/>
          </a:bodyPr>
          <a:lstStyle/>
          <a:p>
            <a:pPr algn="ctr"/>
            <a:r>
              <a:rPr lang="en-US" sz="2400" dirty="0">
                <a:sym typeface="Wingdings" pitchFamily="2" charset="2"/>
              </a:rPr>
              <a:t>All application entities were involved in cycles</a:t>
            </a:r>
          </a:p>
        </p:txBody>
      </p:sp>
      <p:sp>
        <p:nvSpPr>
          <p:cNvPr id="23" name="Arc 22">
            <a:extLst>
              <a:ext uri="{FF2B5EF4-FFF2-40B4-BE49-F238E27FC236}">
                <a16:creationId xmlns:a16="http://schemas.microsoft.com/office/drawing/2014/main" id="{4D5FF6E2-E6BC-40D9-DFEA-7C0174CDE7A1}"/>
              </a:ext>
            </a:extLst>
          </p:cNvPr>
          <p:cNvSpPr/>
          <p:nvPr/>
        </p:nvSpPr>
        <p:spPr>
          <a:xfrm rot="19049062">
            <a:off x="2000256" y="2835795"/>
            <a:ext cx="914400" cy="914400"/>
          </a:xfrm>
          <a:prstGeom prst="arc">
            <a:avLst/>
          </a:prstGeom>
          <a:ln w="22225">
            <a:solidFill>
              <a:schemeClr val="tx1"/>
            </a:solidFill>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Arc 32">
            <a:extLst>
              <a:ext uri="{FF2B5EF4-FFF2-40B4-BE49-F238E27FC236}">
                <a16:creationId xmlns:a16="http://schemas.microsoft.com/office/drawing/2014/main" id="{04181236-27F6-E088-F8F3-08150CA21415}"/>
              </a:ext>
            </a:extLst>
          </p:cNvPr>
          <p:cNvSpPr/>
          <p:nvPr/>
        </p:nvSpPr>
        <p:spPr>
          <a:xfrm rot="8124855">
            <a:off x="2032154" y="2534446"/>
            <a:ext cx="850604" cy="819737"/>
          </a:xfrm>
          <a:prstGeom prst="arc">
            <a:avLst/>
          </a:prstGeom>
          <a:ln w="22225">
            <a:solidFill>
              <a:schemeClr val="tx1"/>
            </a:solidFill>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215753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allAtOnce" animBg="1"/>
      <p:bldP spid="6" grpId="0"/>
      <p:bldP spid="9" grpId="0" animBg="1"/>
      <p:bldP spid="23" grpId="0" animBg="1"/>
      <p:bldP spid="3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78A74-394C-9229-21DD-4E0D63BE13C1}"/>
              </a:ext>
            </a:extLst>
          </p:cNvPr>
          <p:cNvSpPr>
            <a:spLocks noGrp="1"/>
          </p:cNvSpPr>
          <p:nvPr>
            <p:ph type="title"/>
          </p:nvPr>
        </p:nvSpPr>
        <p:spPr>
          <a:xfrm>
            <a:off x="4086723" y="136525"/>
            <a:ext cx="6863499" cy="1065474"/>
          </a:xfrm>
        </p:spPr>
        <p:txBody>
          <a:bodyPr>
            <a:normAutofit/>
          </a:bodyPr>
          <a:lstStyle/>
          <a:p>
            <a:r>
              <a:rPr lang="en-US" sz="5400" dirty="0"/>
              <a:t>About me</a:t>
            </a:r>
          </a:p>
        </p:txBody>
      </p:sp>
      <p:sp>
        <p:nvSpPr>
          <p:cNvPr id="4" name="Slide Number Placeholder 3">
            <a:extLst>
              <a:ext uri="{FF2B5EF4-FFF2-40B4-BE49-F238E27FC236}">
                <a16:creationId xmlns:a16="http://schemas.microsoft.com/office/drawing/2014/main" id="{14069605-2447-D74A-09D6-239B6A47B38C}"/>
              </a:ext>
            </a:extLst>
          </p:cNvPr>
          <p:cNvSpPr>
            <a:spLocks noGrp="1"/>
          </p:cNvSpPr>
          <p:nvPr>
            <p:ph type="sldNum" sz="quarter" idx="12"/>
          </p:nvPr>
        </p:nvSpPr>
        <p:spPr/>
        <p:txBody>
          <a:bodyPr/>
          <a:lstStyle/>
          <a:p>
            <a:fld id="{078ED684-E1A4-0343-8670-8594C227EEC7}" type="slidenum">
              <a:rPr lang="en-US" smtClean="0"/>
              <a:pPr/>
              <a:t>2</a:t>
            </a:fld>
            <a:endParaRPr lang="en-US"/>
          </a:p>
        </p:txBody>
      </p:sp>
      <p:pic>
        <p:nvPicPr>
          <p:cNvPr id="6" name="Picture 5">
            <a:extLst>
              <a:ext uri="{FF2B5EF4-FFF2-40B4-BE49-F238E27FC236}">
                <a16:creationId xmlns:a16="http://schemas.microsoft.com/office/drawing/2014/main" id="{D74B33BD-14AE-1EA3-424E-AB5BD9C97DDE}"/>
              </a:ext>
            </a:extLst>
          </p:cNvPr>
          <p:cNvPicPr>
            <a:picLocks noChangeAspect="1"/>
          </p:cNvPicPr>
          <p:nvPr/>
        </p:nvPicPr>
        <p:blipFill rotWithShape="1">
          <a:blip r:embed="rId2"/>
          <a:srcRect l="12481" t="6666" r="10123" b="4926"/>
          <a:stretch/>
        </p:blipFill>
        <p:spPr>
          <a:xfrm>
            <a:off x="1787302" y="2493579"/>
            <a:ext cx="1725294" cy="1870841"/>
          </a:xfrm>
          <a:prstGeom prst="rect">
            <a:avLst/>
          </a:prstGeom>
          <a:ln w="38100">
            <a:solidFill>
              <a:schemeClr val="bg1"/>
            </a:solidFill>
          </a:ln>
          <a:effectLst>
            <a:outerShdw blurRad="50800" dist="38100" dir="8100000" algn="tr" rotWithShape="0">
              <a:prstClr val="black">
                <a:alpha val="40000"/>
              </a:prstClr>
            </a:outerShdw>
          </a:effectLst>
        </p:spPr>
      </p:pic>
      <p:sp>
        <p:nvSpPr>
          <p:cNvPr id="7" name="Content Placeholder 2">
            <a:extLst>
              <a:ext uri="{FF2B5EF4-FFF2-40B4-BE49-F238E27FC236}">
                <a16:creationId xmlns:a16="http://schemas.microsoft.com/office/drawing/2014/main" id="{7F8E6762-B7D0-374A-460B-AE536AB05DA9}"/>
              </a:ext>
            </a:extLst>
          </p:cNvPr>
          <p:cNvSpPr>
            <a:spLocks noGrp="1"/>
          </p:cNvSpPr>
          <p:nvPr>
            <p:ph idx="1"/>
          </p:nvPr>
        </p:nvSpPr>
        <p:spPr>
          <a:xfrm>
            <a:off x="4341380" y="991641"/>
            <a:ext cx="7126664" cy="4351338"/>
          </a:xfrm>
        </p:spPr>
        <p:txBody>
          <a:bodyPr>
            <a:normAutofit fontScale="92500" lnSpcReduction="20000"/>
          </a:bodyPr>
          <a:lstStyle/>
          <a:p>
            <a:pPr marL="0" indent="0">
              <a:buNone/>
            </a:pPr>
            <a:endParaRPr lang="en-US" sz="3200" dirty="0"/>
          </a:p>
          <a:p>
            <a:r>
              <a:rPr lang="en-US" dirty="0"/>
              <a:t>Interested broadly in distributed and networked systems</a:t>
            </a:r>
          </a:p>
          <a:p>
            <a:pPr lvl="1"/>
            <a:r>
              <a:rPr lang="en-US" dirty="0">
                <a:solidFill>
                  <a:schemeClr val="bg2">
                    <a:lumMod val="50000"/>
                  </a:schemeClr>
                </a:solidFill>
              </a:rPr>
              <a:t>worked on failure diagnosis, datacenter topology, distributed tracing, parallel algorithms</a:t>
            </a:r>
          </a:p>
          <a:p>
            <a:endParaRPr lang="en-US" dirty="0"/>
          </a:p>
          <a:p>
            <a:r>
              <a:rPr lang="en-US" dirty="0"/>
              <a:t>PhD at UIUC with Brighten Godfrey </a:t>
            </a:r>
          </a:p>
          <a:p>
            <a:endParaRPr lang="en-US" dirty="0"/>
          </a:p>
          <a:p>
            <a:r>
              <a:rPr lang="en-US" dirty="0"/>
              <a:t>Post-doc at Conviva with Vyas Sekar (CMU)</a:t>
            </a:r>
          </a:p>
          <a:p>
            <a:endParaRPr lang="en-US" dirty="0"/>
          </a:p>
          <a:p>
            <a:r>
              <a:rPr lang="en-US" dirty="0"/>
              <a:t>Long time ago, a spirited undergrad at IITB </a:t>
            </a:r>
            <a:r>
              <a:rPr lang="en-US" dirty="0">
                <a:sym typeface="Wingdings" pitchFamily="2" charset="2"/>
              </a:rPr>
              <a:t></a:t>
            </a:r>
            <a:endParaRPr lang="en-US" dirty="0"/>
          </a:p>
        </p:txBody>
      </p:sp>
    </p:spTree>
    <p:extLst>
      <p:ext uri="{BB962C8B-B14F-4D97-AF65-F5344CB8AC3E}">
        <p14:creationId xmlns:p14="http://schemas.microsoft.com/office/powerpoint/2010/main" val="22239756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Cloud 116">
            <a:extLst>
              <a:ext uri="{FF2B5EF4-FFF2-40B4-BE49-F238E27FC236}">
                <a16:creationId xmlns:a16="http://schemas.microsoft.com/office/drawing/2014/main" id="{A5B56F1C-241D-614B-C608-F51E562EB3BC}"/>
              </a:ext>
            </a:extLst>
          </p:cNvPr>
          <p:cNvSpPr/>
          <p:nvPr/>
        </p:nvSpPr>
        <p:spPr>
          <a:xfrm>
            <a:off x="279936" y="2537438"/>
            <a:ext cx="3464447" cy="2081774"/>
          </a:xfrm>
          <a:prstGeom prst="cloud">
            <a:avLst/>
          </a:prstGeom>
          <a:solidFill>
            <a:schemeClr val="accent1">
              <a:lumMod val="40000"/>
              <a:lumOff val="60000"/>
              <a:alpha val="3672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56A37E63-D3EC-3DD1-EBB1-335407473A60}"/>
              </a:ext>
            </a:extLst>
          </p:cNvPr>
          <p:cNvGrpSpPr/>
          <p:nvPr/>
        </p:nvGrpSpPr>
        <p:grpSpPr>
          <a:xfrm>
            <a:off x="7676422" y="1860921"/>
            <a:ext cx="4116402" cy="2986334"/>
            <a:chOff x="5960572" y="458207"/>
            <a:chExt cx="4394900" cy="3167212"/>
          </a:xfrm>
        </p:grpSpPr>
        <p:pic>
          <p:nvPicPr>
            <p:cNvPr id="8" name="Picture 5">
              <a:extLst>
                <a:ext uri="{FF2B5EF4-FFF2-40B4-BE49-F238E27FC236}">
                  <a16:creationId xmlns:a16="http://schemas.microsoft.com/office/drawing/2014/main" id="{244D3AA5-1A32-ADAE-6D6B-A3CA4A25AFAA}"/>
                </a:ext>
              </a:extLst>
            </p:cNvPr>
            <p:cNvPicPr>
              <a:picLocks noChangeAspect="1"/>
            </p:cNvPicPr>
            <p:nvPr/>
          </p:nvPicPr>
          <p:blipFill rotWithShape="1">
            <a:blip r:embed="rId3"/>
            <a:srcRect l="12676" t="17647" r="26648" b="12390"/>
            <a:stretch/>
          </p:blipFill>
          <p:spPr>
            <a:xfrm>
              <a:off x="5960574" y="458207"/>
              <a:ext cx="4394898" cy="3167212"/>
            </a:xfrm>
            <a:prstGeom prst="rect">
              <a:avLst/>
            </a:prstGeom>
          </p:spPr>
        </p:pic>
        <p:sp>
          <p:nvSpPr>
            <p:cNvPr id="9" name="Rectangle 8">
              <a:extLst>
                <a:ext uri="{FF2B5EF4-FFF2-40B4-BE49-F238E27FC236}">
                  <a16:creationId xmlns:a16="http://schemas.microsoft.com/office/drawing/2014/main" id="{75EDE5DE-6141-2DC9-AE25-CB7B10489912}"/>
                </a:ext>
              </a:extLst>
            </p:cNvPr>
            <p:cNvSpPr/>
            <p:nvPr/>
          </p:nvSpPr>
          <p:spPr>
            <a:xfrm>
              <a:off x="5960572" y="2620652"/>
              <a:ext cx="930421" cy="1004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TextBox 12">
            <a:extLst>
              <a:ext uri="{FF2B5EF4-FFF2-40B4-BE49-F238E27FC236}">
                <a16:creationId xmlns:a16="http://schemas.microsoft.com/office/drawing/2014/main" id="{14CCE97D-6BD5-7642-898E-DA4B17828F60}"/>
              </a:ext>
            </a:extLst>
          </p:cNvPr>
          <p:cNvSpPr txBox="1"/>
          <p:nvPr/>
        </p:nvSpPr>
        <p:spPr>
          <a:xfrm>
            <a:off x="8974318" y="4912323"/>
            <a:ext cx="3073138" cy="646331"/>
          </a:xfrm>
          <a:prstGeom prst="rect">
            <a:avLst/>
          </a:prstGeom>
          <a:noFill/>
        </p:spPr>
        <p:txBody>
          <a:bodyPr wrap="square" rtlCol="0">
            <a:spAutoFit/>
          </a:bodyPr>
          <a:lstStyle/>
          <a:p>
            <a:r>
              <a:rPr lang="en-US" dirty="0"/>
              <a:t>Sage,  </a:t>
            </a:r>
            <a:r>
              <a:rPr lang="en-US" sz="1200" dirty="0">
                <a:solidFill>
                  <a:schemeClr val="tx1">
                    <a:lumMod val="50000"/>
                    <a:lumOff val="50000"/>
                  </a:schemeClr>
                </a:solidFill>
              </a:rPr>
              <a:t>ASPLOS 2019</a:t>
            </a:r>
            <a:endParaRPr lang="en-US" sz="1200" dirty="0"/>
          </a:p>
          <a:p>
            <a:r>
              <a:rPr lang="en-US" dirty="0"/>
              <a:t>Sherlock, </a:t>
            </a:r>
            <a:r>
              <a:rPr lang="en-US" sz="1200" dirty="0">
                <a:solidFill>
                  <a:schemeClr val="tx1">
                    <a:lumMod val="50000"/>
                    <a:lumOff val="50000"/>
                  </a:schemeClr>
                </a:solidFill>
              </a:rPr>
              <a:t>SIGCOMM 2007</a:t>
            </a:r>
          </a:p>
        </p:txBody>
      </p:sp>
      <p:cxnSp>
        <p:nvCxnSpPr>
          <p:cNvPr id="3" name="Straight Arrow Connector 2">
            <a:extLst>
              <a:ext uri="{FF2B5EF4-FFF2-40B4-BE49-F238E27FC236}">
                <a16:creationId xmlns:a16="http://schemas.microsoft.com/office/drawing/2014/main" id="{CC9EFF96-EA81-CA89-B09D-2F4A2EB4B91B}"/>
              </a:ext>
            </a:extLst>
          </p:cNvPr>
          <p:cNvCxnSpPr>
            <a:cxnSpLocks/>
          </p:cNvCxnSpPr>
          <p:nvPr/>
        </p:nvCxnSpPr>
        <p:spPr>
          <a:xfrm>
            <a:off x="641022" y="5967169"/>
            <a:ext cx="11406434" cy="0"/>
          </a:xfrm>
          <a:prstGeom prst="straightConnector1">
            <a:avLst/>
          </a:prstGeom>
          <a:ln w="127000">
            <a:gradFill flip="none" rotWithShape="1">
              <a:gsLst>
                <a:gs pos="0">
                  <a:schemeClr val="accent3">
                    <a:lumMod val="38000"/>
                  </a:schemeClr>
                </a:gs>
                <a:gs pos="27000">
                  <a:schemeClr val="accent3">
                    <a:lumMod val="20630"/>
                  </a:schemeClr>
                </a:gs>
                <a:gs pos="69000">
                  <a:schemeClr val="accent3">
                    <a:lumMod val="10675"/>
                  </a:schemeClr>
                </a:gs>
                <a:gs pos="97000">
                  <a:schemeClr val="accent3">
                    <a:lumMod val="0"/>
                  </a:schemeClr>
                </a:gs>
              </a:gsLst>
              <a:path path="rect">
                <a:fillToRect l="100000" t="100000"/>
              </a:path>
              <a:tileRect r="-100000" b="-100000"/>
            </a:gradFill>
            <a:miter lim="800000"/>
            <a:tailEnd type="arrow"/>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9715A396-7D77-ECEF-7860-8186CA98A405}"/>
              </a:ext>
            </a:extLst>
          </p:cNvPr>
          <p:cNvSpPr>
            <a:spLocks noGrp="1"/>
          </p:cNvSpPr>
          <p:nvPr>
            <p:ph type="title"/>
          </p:nvPr>
        </p:nvSpPr>
        <p:spPr>
          <a:xfrm>
            <a:off x="-175001" y="17491"/>
            <a:ext cx="12222457" cy="936550"/>
          </a:xfrm>
        </p:spPr>
        <p:txBody>
          <a:bodyPr>
            <a:noAutofit/>
          </a:bodyPr>
          <a:lstStyle/>
          <a:p>
            <a:pPr algn="ctr"/>
            <a:r>
              <a:rPr lang="en-US" sz="3600" dirty="0"/>
              <a:t>How do we model dependencies between entities?</a:t>
            </a:r>
          </a:p>
        </p:txBody>
      </p:sp>
      <p:sp>
        <p:nvSpPr>
          <p:cNvPr id="15" name="TextBox 14">
            <a:extLst>
              <a:ext uri="{FF2B5EF4-FFF2-40B4-BE49-F238E27FC236}">
                <a16:creationId xmlns:a16="http://schemas.microsoft.com/office/drawing/2014/main" id="{C9F341F6-4185-6E78-A398-236F3B2EDEFC}"/>
              </a:ext>
            </a:extLst>
          </p:cNvPr>
          <p:cNvSpPr txBox="1"/>
          <p:nvPr/>
        </p:nvSpPr>
        <p:spPr>
          <a:xfrm>
            <a:off x="-47694" y="6000575"/>
            <a:ext cx="4241331" cy="830997"/>
          </a:xfrm>
          <a:prstGeom prst="rect">
            <a:avLst/>
          </a:prstGeom>
          <a:noFill/>
        </p:spPr>
        <p:txBody>
          <a:bodyPr wrap="square" rtlCol="0">
            <a:spAutoFit/>
          </a:bodyPr>
          <a:lstStyle/>
          <a:p>
            <a:pPr algn="ctr"/>
            <a:r>
              <a:rPr lang="en-US" sz="2400" dirty="0"/>
              <a:t>Dependencies between entities: </a:t>
            </a:r>
          </a:p>
          <a:p>
            <a:pPr algn="ctr"/>
            <a:r>
              <a:rPr lang="en-US" sz="2400" dirty="0"/>
              <a:t>None</a:t>
            </a:r>
          </a:p>
        </p:txBody>
      </p:sp>
      <p:sp>
        <p:nvSpPr>
          <p:cNvPr id="17" name="TextBox 16">
            <a:extLst>
              <a:ext uri="{FF2B5EF4-FFF2-40B4-BE49-F238E27FC236}">
                <a16:creationId xmlns:a16="http://schemas.microsoft.com/office/drawing/2014/main" id="{7A47F829-6E0E-71B6-32BA-87272AD9FA7B}"/>
              </a:ext>
            </a:extLst>
          </p:cNvPr>
          <p:cNvSpPr txBox="1"/>
          <p:nvPr/>
        </p:nvSpPr>
        <p:spPr>
          <a:xfrm>
            <a:off x="670983" y="5014150"/>
            <a:ext cx="2763351" cy="369332"/>
          </a:xfrm>
          <a:prstGeom prst="rect">
            <a:avLst/>
          </a:prstGeom>
          <a:noFill/>
        </p:spPr>
        <p:txBody>
          <a:bodyPr wrap="square" rtlCol="0">
            <a:spAutoFit/>
          </a:bodyPr>
          <a:lstStyle/>
          <a:p>
            <a:pPr algn="ctr"/>
            <a:r>
              <a:rPr lang="en-US" dirty="0"/>
              <a:t>ExplainIT</a:t>
            </a:r>
            <a:r>
              <a:rPr lang="en-US" dirty="0">
                <a:solidFill>
                  <a:schemeClr val="tx1">
                    <a:lumMod val="65000"/>
                    <a:lumOff val="35000"/>
                  </a:schemeClr>
                </a:solidFill>
              </a:rPr>
              <a:t>,  </a:t>
            </a:r>
            <a:r>
              <a:rPr lang="en-US" sz="1200" dirty="0">
                <a:solidFill>
                  <a:schemeClr val="tx1">
                    <a:lumMod val="50000"/>
                    <a:lumOff val="50000"/>
                  </a:schemeClr>
                </a:solidFill>
              </a:rPr>
              <a:t>SIGMOD 2019</a:t>
            </a:r>
            <a:endParaRPr lang="en-US" dirty="0">
              <a:solidFill>
                <a:schemeClr val="tx1">
                  <a:lumMod val="50000"/>
                  <a:lumOff val="50000"/>
                </a:schemeClr>
              </a:solidFill>
            </a:endParaRPr>
          </a:p>
        </p:txBody>
      </p:sp>
      <p:cxnSp>
        <p:nvCxnSpPr>
          <p:cNvPr id="19" name="Straight Connector 18">
            <a:extLst>
              <a:ext uri="{FF2B5EF4-FFF2-40B4-BE49-F238E27FC236}">
                <a16:creationId xmlns:a16="http://schemas.microsoft.com/office/drawing/2014/main" id="{BBE799C0-A088-2BB7-5705-1CEA2AF9D3A9}"/>
              </a:ext>
            </a:extLst>
          </p:cNvPr>
          <p:cNvCxnSpPr/>
          <p:nvPr/>
        </p:nvCxnSpPr>
        <p:spPr>
          <a:xfrm>
            <a:off x="4072601" y="1148166"/>
            <a:ext cx="0" cy="4608736"/>
          </a:xfrm>
          <a:prstGeom prst="line">
            <a:avLst/>
          </a:prstGeom>
          <a:ln w="38100" cap="rnd">
            <a:solidFill>
              <a:schemeClr val="tx1">
                <a:lumMod val="85000"/>
                <a:lumOff val="1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406C166-F586-F26D-A011-384EDE8FCD8B}"/>
              </a:ext>
            </a:extLst>
          </p:cNvPr>
          <p:cNvCxnSpPr/>
          <p:nvPr/>
        </p:nvCxnSpPr>
        <p:spPr>
          <a:xfrm>
            <a:off x="7450233" y="1187598"/>
            <a:ext cx="0" cy="4608736"/>
          </a:xfrm>
          <a:prstGeom prst="line">
            <a:avLst/>
          </a:prstGeom>
          <a:ln w="38100" cap="rnd">
            <a:solidFill>
              <a:schemeClr val="tx1">
                <a:lumMod val="85000"/>
                <a:lumOff val="15000"/>
              </a:schemeClr>
            </a:solidFill>
            <a:prstDash val="dash"/>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E1FE2E4F-9D09-095E-E130-70DA5C2FA6A7}"/>
              </a:ext>
            </a:extLst>
          </p:cNvPr>
          <p:cNvSpPr txBox="1"/>
          <p:nvPr/>
        </p:nvSpPr>
        <p:spPr>
          <a:xfrm>
            <a:off x="7009248" y="6032238"/>
            <a:ext cx="5038208" cy="830997"/>
          </a:xfrm>
          <a:prstGeom prst="rect">
            <a:avLst/>
          </a:prstGeom>
          <a:noFill/>
        </p:spPr>
        <p:txBody>
          <a:bodyPr wrap="square" rtlCol="0">
            <a:spAutoFit/>
          </a:bodyPr>
          <a:lstStyle/>
          <a:p>
            <a:pPr algn="ctr"/>
            <a:r>
              <a:rPr lang="en-US" sz="2400" dirty="0"/>
              <a:t>Dependencies between entities: </a:t>
            </a:r>
          </a:p>
          <a:p>
            <a:pPr algn="ctr"/>
            <a:r>
              <a:rPr lang="en-US" sz="2400" dirty="0"/>
              <a:t>Acyclic (DAG)</a:t>
            </a:r>
          </a:p>
        </p:txBody>
      </p:sp>
      <p:sp>
        <p:nvSpPr>
          <p:cNvPr id="23" name="TextBox 22">
            <a:extLst>
              <a:ext uri="{FF2B5EF4-FFF2-40B4-BE49-F238E27FC236}">
                <a16:creationId xmlns:a16="http://schemas.microsoft.com/office/drawing/2014/main" id="{F05E21AB-741A-2B18-E7F1-294F0D3B1049}"/>
              </a:ext>
            </a:extLst>
          </p:cNvPr>
          <p:cNvSpPr txBox="1"/>
          <p:nvPr/>
        </p:nvSpPr>
        <p:spPr>
          <a:xfrm>
            <a:off x="4318604" y="2890870"/>
            <a:ext cx="3073134" cy="1077218"/>
          </a:xfrm>
          <a:prstGeom prst="rect">
            <a:avLst/>
          </a:prstGeom>
          <a:noFill/>
        </p:spPr>
        <p:txBody>
          <a:bodyPr wrap="square" rtlCol="0">
            <a:spAutoFit/>
          </a:bodyPr>
          <a:lstStyle/>
          <a:p>
            <a:pPr algn="ctr"/>
            <a:r>
              <a:rPr lang="en-US" sz="3200" dirty="0">
                <a:cs typeface="Calibri" panose="020F0502020204030204" pitchFamily="34" charset="0"/>
              </a:rPr>
              <a:t>work with weak dependencies?</a:t>
            </a:r>
          </a:p>
        </p:txBody>
      </p:sp>
      <p:sp>
        <p:nvSpPr>
          <p:cNvPr id="24" name="TextBox 23">
            <a:extLst>
              <a:ext uri="{FF2B5EF4-FFF2-40B4-BE49-F238E27FC236}">
                <a16:creationId xmlns:a16="http://schemas.microsoft.com/office/drawing/2014/main" id="{56B78DF7-5023-918C-D21A-639BB953BB89}"/>
              </a:ext>
            </a:extLst>
          </p:cNvPr>
          <p:cNvSpPr txBox="1"/>
          <p:nvPr/>
        </p:nvSpPr>
        <p:spPr>
          <a:xfrm>
            <a:off x="8382770" y="982213"/>
            <a:ext cx="2744321" cy="860981"/>
          </a:xfrm>
          <a:prstGeom prst="rect">
            <a:avLst/>
          </a:prstGeom>
          <a:noFill/>
        </p:spPr>
        <p:txBody>
          <a:bodyPr wrap="square" rtlCol="0">
            <a:noAutofit/>
          </a:bodyPr>
          <a:lstStyle/>
          <a:p>
            <a:pPr algn="ctr"/>
            <a:r>
              <a:rPr lang="en-US" sz="2400" dirty="0">
                <a:solidFill>
                  <a:srgbClr val="C00000"/>
                </a:solidFill>
              </a:rPr>
              <a:t>Infeasible to infer strict dependencies in many cases</a:t>
            </a:r>
          </a:p>
          <a:p>
            <a:pPr algn="ctr"/>
            <a:endParaRPr lang="en-US" sz="2400" dirty="0">
              <a:solidFill>
                <a:schemeClr val="tx1">
                  <a:lumMod val="65000"/>
                  <a:lumOff val="35000"/>
                </a:schemeClr>
              </a:solidFill>
            </a:endParaRPr>
          </a:p>
        </p:txBody>
      </p:sp>
      <p:sp>
        <p:nvSpPr>
          <p:cNvPr id="29" name="Freeform 28">
            <a:extLst>
              <a:ext uri="{FF2B5EF4-FFF2-40B4-BE49-F238E27FC236}">
                <a16:creationId xmlns:a16="http://schemas.microsoft.com/office/drawing/2014/main" id="{A2A5CAF3-382B-5DC0-7E6C-D809AC2BC276}"/>
              </a:ext>
            </a:extLst>
          </p:cNvPr>
          <p:cNvSpPr/>
          <p:nvPr/>
        </p:nvSpPr>
        <p:spPr>
          <a:xfrm>
            <a:off x="2791904" y="1917058"/>
            <a:ext cx="1861574" cy="1710107"/>
          </a:xfrm>
          <a:custGeom>
            <a:avLst/>
            <a:gdLst>
              <a:gd name="connsiteX0" fmla="*/ 122698 w 4103683"/>
              <a:gd name="connsiteY0" fmla="*/ 1449659 h 3100039"/>
              <a:gd name="connsiteX1" fmla="*/ 122698 w 4103683"/>
              <a:gd name="connsiteY1" fmla="*/ 1449659 h 3100039"/>
              <a:gd name="connsiteX2" fmla="*/ 89244 w 4103683"/>
              <a:gd name="connsiteY2" fmla="*/ 1572322 h 3100039"/>
              <a:gd name="connsiteX3" fmla="*/ 66942 w 4103683"/>
              <a:gd name="connsiteY3" fmla="*/ 1639230 h 3100039"/>
              <a:gd name="connsiteX4" fmla="*/ 55791 w 4103683"/>
              <a:gd name="connsiteY4" fmla="*/ 1672683 h 3100039"/>
              <a:gd name="connsiteX5" fmla="*/ 44639 w 4103683"/>
              <a:gd name="connsiteY5" fmla="*/ 1761893 h 3100039"/>
              <a:gd name="connsiteX6" fmla="*/ 22337 w 4103683"/>
              <a:gd name="connsiteY6" fmla="*/ 1862254 h 3100039"/>
              <a:gd name="connsiteX7" fmla="*/ 11186 w 4103683"/>
              <a:gd name="connsiteY7" fmla="*/ 1929161 h 3100039"/>
              <a:gd name="connsiteX8" fmla="*/ 35 w 4103683"/>
              <a:gd name="connsiteY8" fmla="*/ 2062976 h 3100039"/>
              <a:gd name="connsiteX9" fmla="*/ 22337 w 4103683"/>
              <a:gd name="connsiteY9" fmla="*/ 2709747 h 3100039"/>
              <a:gd name="connsiteX10" fmla="*/ 66942 w 4103683"/>
              <a:gd name="connsiteY10" fmla="*/ 2854713 h 3100039"/>
              <a:gd name="connsiteX11" fmla="*/ 78093 w 4103683"/>
              <a:gd name="connsiteY11" fmla="*/ 2888166 h 3100039"/>
              <a:gd name="connsiteX12" fmla="*/ 122698 w 4103683"/>
              <a:gd name="connsiteY12" fmla="*/ 2955074 h 3100039"/>
              <a:gd name="connsiteX13" fmla="*/ 256513 w 4103683"/>
              <a:gd name="connsiteY13" fmla="*/ 2988527 h 3100039"/>
              <a:gd name="connsiteX14" fmla="*/ 468386 w 4103683"/>
              <a:gd name="connsiteY14" fmla="*/ 2966225 h 3100039"/>
              <a:gd name="connsiteX15" fmla="*/ 591049 w 4103683"/>
              <a:gd name="connsiteY15" fmla="*/ 2865864 h 3100039"/>
              <a:gd name="connsiteX16" fmla="*/ 613352 w 4103683"/>
              <a:gd name="connsiteY16" fmla="*/ 2843561 h 3100039"/>
              <a:gd name="connsiteX17" fmla="*/ 669108 w 4103683"/>
              <a:gd name="connsiteY17" fmla="*/ 2776654 h 3100039"/>
              <a:gd name="connsiteX18" fmla="*/ 702561 w 4103683"/>
              <a:gd name="connsiteY18" fmla="*/ 2709747 h 3100039"/>
              <a:gd name="connsiteX19" fmla="*/ 713713 w 4103683"/>
              <a:gd name="connsiteY19" fmla="*/ 2676293 h 3100039"/>
              <a:gd name="connsiteX20" fmla="*/ 791771 w 4103683"/>
              <a:gd name="connsiteY20" fmla="*/ 2531327 h 3100039"/>
              <a:gd name="connsiteX21" fmla="*/ 825225 w 4103683"/>
              <a:gd name="connsiteY21" fmla="*/ 2453269 h 3100039"/>
              <a:gd name="connsiteX22" fmla="*/ 858678 w 4103683"/>
              <a:gd name="connsiteY22" fmla="*/ 2397513 h 3100039"/>
              <a:gd name="connsiteX23" fmla="*/ 869830 w 4103683"/>
              <a:gd name="connsiteY23" fmla="*/ 2364059 h 3100039"/>
              <a:gd name="connsiteX24" fmla="*/ 914435 w 4103683"/>
              <a:gd name="connsiteY24" fmla="*/ 2286000 h 3100039"/>
              <a:gd name="connsiteX25" fmla="*/ 925586 w 4103683"/>
              <a:gd name="connsiteY25" fmla="*/ 2252547 h 3100039"/>
              <a:gd name="connsiteX26" fmla="*/ 959039 w 4103683"/>
              <a:gd name="connsiteY26" fmla="*/ 2207942 h 3100039"/>
              <a:gd name="connsiteX27" fmla="*/ 1025947 w 4103683"/>
              <a:gd name="connsiteY27" fmla="*/ 2062976 h 3100039"/>
              <a:gd name="connsiteX28" fmla="*/ 1059400 w 4103683"/>
              <a:gd name="connsiteY28" fmla="*/ 2007220 h 3100039"/>
              <a:gd name="connsiteX29" fmla="*/ 1115156 w 4103683"/>
              <a:gd name="connsiteY29" fmla="*/ 1884556 h 3100039"/>
              <a:gd name="connsiteX30" fmla="*/ 1148610 w 4103683"/>
              <a:gd name="connsiteY30" fmla="*/ 1828800 h 3100039"/>
              <a:gd name="connsiteX31" fmla="*/ 1215517 w 4103683"/>
              <a:gd name="connsiteY31" fmla="*/ 1672683 h 3100039"/>
              <a:gd name="connsiteX32" fmla="*/ 1382786 w 4103683"/>
              <a:gd name="connsiteY32" fmla="*/ 1371600 h 3100039"/>
              <a:gd name="connsiteX33" fmla="*/ 1616961 w 4103683"/>
              <a:gd name="connsiteY33" fmla="*/ 981308 h 3100039"/>
              <a:gd name="connsiteX34" fmla="*/ 2029556 w 4103683"/>
              <a:gd name="connsiteY34" fmla="*/ 546410 h 3100039"/>
              <a:gd name="connsiteX35" fmla="*/ 2129917 w 4103683"/>
              <a:gd name="connsiteY35" fmla="*/ 457200 h 3100039"/>
              <a:gd name="connsiteX36" fmla="*/ 2364093 w 4103683"/>
              <a:gd name="connsiteY36" fmla="*/ 278781 h 3100039"/>
              <a:gd name="connsiteX37" fmla="*/ 2542513 w 4103683"/>
              <a:gd name="connsiteY37" fmla="*/ 200722 h 3100039"/>
              <a:gd name="connsiteX38" fmla="*/ 2609420 w 4103683"/>
              <a:gd name="connsiteY38" fmla="*/ 189571 h 3100039"/>
              <a:gd name="connsiteX39" fmla="*/ 2676327 w 4103683"/>
              <a:gd name="connsiteY39" fmla="*/ 167269 h 3100039"/>
              <a:gd name="connsiteX40" fmla="*/ 2743235 w 4103683"/>
              <a:gd name="connsiteY40" fmla="*/ 156117 h 3100039"/>
              <a:gd name="connsiteX41" fmla="*/ 2798991 w 4103683"/>
              <a:gd name="connsiteY41" fmla="*/ 144966 h 3100039"/>
              <a:gd name="connsiteX42" fmla="*/ 3055469 w 4103683"/>
              <a:gd name="connsiteY42" fmla="*/ 122664 h 3100039"/>
              <a:gd name="connsiteX43" fmla="*/ 3144678 w 4103683"/>
              <a:gd name="connsiteY43" fmla="*/ 100361 h 3100039"/>
              <a:gd name="connsiteX44" fmla="*/ 3233888 w 4103683"/>
              <a:gd name="connsiteY44" fmla="*/ 78059 h 3100039"/>
              <a:gd name="connsiteX45" fmla="*/ 3289644 w 4103683"/>
              <a:gd name="connsiteY45" fmla="*/ 66908 h 3100039"/>
              <a:gd name="connsiteX46" fmla="*/ 3356552 w 4103683"/>
              <a:gd name="connsiteY46" fmla="*/ 44605 h 3100039"/>
              <a:gd name="connsiteX47" fmla="*/ 3423459 w 4103683"/>
              <a:gd name="connsiteY47" fmla="*/ 33454 h 3100039"/>
              <a:gd name="connsiteX48" fmla="*/ 3479215 w 4103683"/>
              <a:gd name="connsiteY48" fmla="*/ 22303 h 3100039"/>
              <a:gd name="connsiteX49" fmla="*/ 3523820 w 4103683"/>
              <a:gd name="connsiteY49" fmla="*/ 11152 h 3100039"/>
              <a:gd name="connsiteX50" fmla="*/ 3624181 w 4103683"/>
              <a:gd name="connsiteY50" fmla="*/ 0 h 3100039"/>
              <a:gd name="connsiteX51" fmla="*/ 3914113 w 4103683"/>
              <a:gd name="connsiteY51" fmla="*/ 11152 h 3100039"/>
              <a:gd name="connsiteX52" fmla="*/ 3981020 w 4103683"/>
              <a:gd name="connsiteY52" fmla="*/ 33454 h 3100039"/>
              <a:gd name="connsiteX53" fmla="*/ 4047927 w 4103683"/>
              <a:gd name="connsiteY53" fmla="*/ 78059 h 3100039"/>
              <a:gd name="connsiteX54" fmla="*/ 4070230 w 4103683"/>
              <a:gd name="connsiteY54" fmla="*/ 100361 h 3100039"/>
              <a:gd name="connsiteX55" fmla="*/ 4103683 w 4103683"/>
              <a:gd name="connsiteY55" fmla="*/ 167269 h 3100039"/>
              <a:gd name="connsiteX56" fmla="*/ 4092532 w 4103683"/>
              <a:gd name="connsiteY56" fmla="*/ 223025 h 3100039"/>
              <a:gd name="connsiteX57" fmla="*/ 4003322 w 4103683"/>
              <a:gd name="connsiteY57" fmla="*/ 278781 h 3100039"/>
              <a:gd name="connsiteX58" fmla="*/ 3958717 w 4103683"/>
              <a:gd name="connsiteY58" fmla="*/ 312234 h 3100039"/>
              <a:gd name="connsiteX59" fmla="*/ 3891810 w 4103683"/>
              <a:gd name="connsiteY59" fmla="*/ 334537 h 3100039"/>
              <a:gd name="connsiteX60" fmla="*/ 3769147 w 4103683"/>
              <a:gd name="connsiteY60" fmla="*/ 401444 h 3100039"/>
              <a:gd name="connsiteX61" fmla="*/ 3713391 w 4103683"/>
              <a:gd name="connsiteY61" fmla="*/ 434898 h 3100039"/>
              <a:gd name="connsiteX62" fmla="*/ 3635332 w 4103683"/>
              <a:gd name="connsiteY62" fmla="*/ 524108 h 3100039"/>
              <a:gd name="connsiteX63" fmla="*/ 3568425 w 4103683"/>
              <a:gd name="connsiteY63" fmla="*/ 613317 h 3100039"/>
              <a:gd name="connsiteX64" fmla="*/ 3557274 w 4103683"/>
              <a:gd name="connsiteY64" fmla="*/ 646771 h 3100039"/>
              <a:gd name="connsiteX65" fmla="*/ 3512669 w 4103683"/>
              <a:gd name="connsiteY65" fmla="*/ 735981 h 3100039"/>
              <a:gd name="connsiteX66" fmla="*/ 3490366 w 4103683"/>
              <a:gd name="connsiteY66" fmla="*/ 825191 h 3100039"/>
              <a:gd name="connsiteX67" fmla="*/ 3479215 w 4103683"/>
              <a:gd name="connsiteY67" fmla="*/ 936703 h 3100039"/>
              <a:gd name="connsiteX68" fmla="*/ 3468064 w 4103683"/>
              <a:gd name="connsiteY68" fmla="*/ 992459 h 3100039"/>
              <a:gd name="connsiteX69" fmla="*/ 3456913 w 4103683"/>
              <a:gd name="connsiteY69" fmla="*/ 1126274 h 3100039"/>
              <a:gd name="connsiteX70" fmla="*/ 3434610 w 4103683"/>
              <a:gd name="connsiteY70" fmla="*/ 1405054 h 3100039"/>
              <a:gd name="connsiteX71" fmla="*/ 3401156 w 4103683"/>
              <a:gd name="connsiteY71" fmla="*/ 2129883 h 3100039"/>
              <a:gd name="connsiteX72" fmla="*/ 3390005 w 4103683"/>
              <a:gd name="connsiteY72" fmla="*/ 2219093 h 3100039"/>
              <a:gd name="connsiteX73" fmla="*/ 3378854 w 4103683"/>
              <a:gd name="connsiteY73" fmla="*/ 2375210 h 3100039"/>
              <a:gd name="connsiteX74" fmla="*/ 3278493 w 4103683"/>
              <a:gd name="connsiteY74" fmla="*/ 2709747 h 3100039"/>
              <a:gd name="connsiteX75" fmla="*/ 3245039 w 4103683"/>
              <a:gd name="connsiteY75" fmla="*/ 2821259 h 3100039"/>
              <a:gd name="connsiteX76" fmla="*/ 3211586 w 4103683"/>
              <a:gd name="connsiteY76" fmla="*/ 2910469 h 3100039"/>
              <a:gd name="connsiteX77" fmla="*/ 3189283 w 4103683"/>
              <a:gd name="connsiteY77" fmla="*/ 2988527 h 3100039"/>
              <a:gd name="connsiteX78" fmla="*/ 3155830 w 4103683"/>
              <a:gd name="connsiteY78" fmla="*/ 3033132 h 3100039"/>
              <a:gd name="connsiteX79" fmla="*/ 3088922 w 4103683"/>
              <a:gd name="connsiteY79" fmla="*/ 3088888 h 3100039"/>
              <a:gd name="connsiteX80" fmla="*/ 3055469 w 4103683"/>
              <a:gd name="connsiteY80" fmla="*/ 3100039 h 3100039"/>
              <a:gd name="connsiteX81" fmla="*/ 2832444 w 4103683"/>
              <a:gd name="connsiteY81" fmla="*/ 3088888 h 3100039"/>
              <a:gd name="connsiteX82" fmla="*/ 2765537 w 4103683"/>
              <a:gd name="connsiteY82" fmla="*/ 3066586 h 3100039"/>
              <a:gd name="connsiteX83" fmla="*/ 2720932 w 4103683"/>
              <a:gd name="connsiteY83" fmla="*/ 3021981 h 3100039"/>
              <a:gd name="connsiteX84" fmla="*/ 2654025 w 4103683"/>
              <a:gd name="connsiteY84" fmla="*/ 2932771 h 3100039"/>
              <a:gd name="connsiteX85" fmla="*/ 2642874 w 4103683"/>
              <a:gd name="connsiteY85" fmla="*/ 2899317 h 3100039"/>
              <a:gd name="connsiteX86" fmla="*/ 2620571 w 4103683"/>
              <a:gd name="connsiteY86" fmla="*/ 2776654 h 3100039"/>
              <a:gd name="connsiteX87" fmla="*/ 2620571 w 4103683"/>
              <a:gd name="connsiteY87" fmla="*/ 2252547 h 3100039"/>
              <a:gd name="connsiteX88" fmla="*/ 2631722 w 4103683"/>
              <a:gd name="connsiteY88" fmla="*/ 2219093 h 3100039"/>
              <a:gd name="connsiteX89" fmla="*/ 2654025 w 4103683"/>
              <a:gd name="connsiteY89" fmla="*/ 2107581 h 3100039"/>
              <a:gd name="connsiteX90" fmla="*/ 2676327 w 4103683"/>
              <a:gd name="connsiteY90" fmla="*/ 2040674 h 3100039"/>
              <a:gd name="connsiteX91" fmla="*/ 2687478 w 4103683"/>
              <a:gd name="connsiteY91" fmla="*/ 1996069 h 3100039"/>
              <a:gd name="connsiteX92" fmla="*/ 2698630 w 4103683"/>
              <a:gd name="connsiteY92" fmla="*/ 1940313 h 3100039"/>
              <a:gd name="connsiteX93" fmla="*/ 2720932 w 4103683"/>
              <a:gd name="connsiteY93" fmla="*/ 1884556 h 3100039"/>
              <a:gd name="connsiteX94" fmla="*/ 2732083 w 4103683"/>
              <a:gd name="connsiteY94" fmla="*/ 1828800 h 3100039"/>
              <a:gd name="connsiteX95" fmla="*/ 2776688 w 4103683"/>
              <a:gd name="connsiteY95" fmla="*/ 1728439 h 3100039"/>
              <a:gd name="connsiteX96" fmla="*/ 2798991 w 4103683"/>
              <a:gd name="connsiteY96" fmla="*/ 1661532 h 3100039"/>
              <a:gd name="connsiteX97" fmla="*/ 2821293 w 4103683"/>
              <a:gd name="connsiteY97" fmla="*/ 1628078 h 3100039"/>
              <a:gd name="connsiteX98" fmla="*/ 2832444 w 4103683"/>
              <a:gd name="connsiteY98" fmla="*/ 1594625 h 3100039"/>
              <a:gd name="connsiteX99" fmla="*/ 2854747 w 4103683"/>
              <a:gd name="connsiteY99" fmla="*/ 1505415 h 3100039"/>
              <a:gd name="connsiteX100" fmla="*/ 2877049 w 4103683"/>
              <a:gd name="connsiteY100" fmla="*/ 1438508 h 3100039"/>
              <a:gd name="connsiteX101" fmla="*/ 2888200 w 4103683"/>
              <a:gd name="connsiteY101" fmla="*/ 1405054 h 3100039"/>
              <a:gd name="connsiteX102" fmla="*/ 2899352 w 4103683"/>
              <a:gd name="connsiteY102" fmla="*/ 1382752 h 310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4103683" h="3100039">
                <a:moveTo>
                  <a:pt x="122698" y="1449659"/>
                </a:moveTo>
                <a:lnTo>
                  <a:pt x="122698" y="1449659"/>
                </a:lnTo>
                <a:cubicBezTo>
                  <a:pt x="111547" y="1490547"/>
                  <a:pt x="101202" y="1531663"/>
                  <a:pt x="89244" y="1572322"/>
                </a:cubicBezTo>
                <a:cubicBezTo>
                  <a:pt x="82611" y="1594876"/>
                  <a:pt x="74376" y="1616927"/>
                  <a:pt x="66942" y="1639230"/>
                </a:cubicBezTo>
                <a:lnTo>
                  <a:pt x="55791" y="1672683"/>
                </a:lnTo>
                <a:cubicBezTo>
                  <a:pt x="52074" y="1702420"/>
                  <a:pt x="49196" y="1732273"/>
                  <a:pt x="44639" y="1761893"/>
                </a:cubicBezTo>
                <a:cubicBezTo>
                  <a:pt x="31653" y="1846297"/>
                  <a:pt x="37138" y="1788249"/>
                  <a:pt x="22337" y="1862254"/>
                </a:cubicBezTo>
                <a:cubicBezTo>
                  <a:pt x="17903" y="1884425"/>
                  <a:pt x="14903" y="1906859"/>
                  <a:pt x="11186" y="1929161"/>
                </a:cubicBezTo>
                <a:cubicBezTo>
                  <a:pt x="7469" y="1973766"/>
                  <a:pt x="-604" y="2018221"/>
                  <a:pt x="35" y="2062976"/>
                </a:cubicBezTo>
                <a:cubicBezTo>
                  <a:pt x="3116" y="2278672"/>
                  <a:pt x="9287" y="2494424"/>
                  <a:pt x="22337" y="2709747"/>
                </a:cubicBezTo>
                <a:cubicBezTo>
                  <a:pt x="25576" y="2763193"/>
                  <a:pt x="48875" y="2806535"/>
                  <a:pt x="66942" y="2854713"/>
                </a:cubicBezTo>
                <a:cubicBezTo>
                  <a:pt x="71069" y="2865719"/>
                  <a:pt x="73463" y="2877362"/>
                  <a:pt x="78093" y="2888166"/>
                </a:cubicBezTo>
                <a:cubicBezTo>
                  <a:pt x="88927" y="2913445"/>
                  <a:pt x="98868" y="2939187"/>
                  <a:pt x="122698" y="2955074"/>
                </a:cubicBezTo>
                <a:cubicBezTo>
                  <a:pt x="172134" y="2988031"/>
                  <a:pt x="190421" y="2980266"/>
                  <a:pt x="256513" y="2988527"/>
                </a:cubicBezTo>
                <a:cubicBezTo>
                  <a:pt x="293000" y="2986095"/>
                  <a:pt x="409632" y="2988258"/>
                  <a:pt x="468386" y="2966225"/>
                </a:cubicBezTo>
                <a:cubicBezTo>
                  <a:pt x="530398" y="2942970"/>
                  <a:pt x="535557" y="2921356"/>
                  <a:pt x="591049" y="2865864"/>
                </a:cubicBezTo>
                <a:cubicBezTo>
                  <a:pt x="598483" y="2858430"/>
                  <a:pt x="607044" y="2851972"/>
                  <a:pt x="613352" y="2843561"/>
                </a:cubicBezTo>
                <a:cubicBezTo>
                  <a:pt x="653113" y="2790545"/>
                  <a:pt x="633663" y="2812097"/>
                  <a:pt x="669108" y="2776654"/>
                </a:cubicBezTo>
                <a:cubicBezTo>
                  <a:pt x="697134" y="2692572"/>
                  <a:pt x="659330" y="2796207"/>
                  <a:pt x="702561" y="2709747"/>
                </a:cubicBezTo>
                <a:cubicBezTo>
                  <a:pt x="707818" y="2699233"/>
                  <a:pt x="708456" y="2686807"/>
                  <a:pt x="713713" y="2676293"/>
                </a:cubicBezTo>
                <a:cubicBezTo>
                  <a:pt x="745725" y="2612270"/>
                  <a:pt x="765922" y="2608873"/>
                  <a:pt x="791771" y="2531327"/>
                </a:cubicBezTo>
                <a:cubicBezTo>
                  <a:pt x="804932" y="2491845"/>
                  <a:pt x="802257" y="2494611"/>
                  <a:pt x="825225" y="2453269"/>
                </a:cubicBezTo>
                <a:cubicBezTo>
                  <a:pt x="835751" y="2434323"/>
                  <a:pt x="848985" y="2416899"/>
                  <a:pt x="858678" y="2397513"/>
                </a:cubicBezTo>
                <a:cubicBezTo>
                  <a:pt x="863935" y="2386999"/>
                  <a:pt x="864573" y="2374573"/>
                  <a:pt x="869830" y="2364059"/>
                </a:cubicBezTo>
                <a:cubicBezTo>
                  <a:pt x="925822" y="2252075"/>
                  <a:pt x="855788" y="2422841"/>
                  <a:pt x="914435" y="2286000"/>
                </a:cubicBezTo>
                <a:cubicBezTo>
                  <a:pt x="919065" y="2275196"/>
                  <a:pt x="919754" y="2262753"/>
                  <a:pt x="925586" y="2252547"/>
                </a:cubicBezTo>
                <a:cubicBezTo>
                  <a:pt x="934807" y="2236410"/>
                  <a:pt x="949674" y="2223996"/>
                  <a:pt x="959039" y="2207942"/>
                </a:cubicBezTo>
                <a:cubicBezTo>
                  <a:pt x="1059747" y="2035298"/>
                  <a:pt x="962908" y="2189055"/>
                  <a:pt x="1025947" y="2062976"/>
                </a:cubicBezTo>
                <a:cubicBezTo>
                  <a:pt x="1035640" y="2043590"/>
                  <a:pt x="1049707" y="2026606"/>
                  <a:pt x="1059400" y="2007220"/>
                </a:cubicBezTo>
                <a:cubicBezTo>
                  <a:pt x="1151599" y="1822822"/>
                  <a:pt x="997219" y="2100776"/>
                  <a:pt x="1115156" y="1884556"/>
                </a:cubicBezTo>
                <a:cubicBezTo>
                  <a:pt x="1125535" y="1865528"/>
                  <a:pt x="1139332" y="1848388"/>
                  <a:pt x="1148610" y="1828800"/>
                </a:cubicBezTo>
                <a:cubicBezTo>
                  <a:pt x="1172847" y="1777633"/>
                  <a:pt x="1187760" y="1722029"/>
                  <a:pt x="1215517" y="1672683"/>
                </a:cubicBezTo>
                <a:cubicBezTo>
                  <a:pt x="1311332" y="1502346"/>
                  <a:pt x="1301891" y="1520944"/>
                  <a:pt x="1382786" y="1371600"/>
                </a:cubicBezTo>
                <a:cubicBezTo>
                  <a:pt x="1451212" y="1245275"/>
                  <a:pt x="1529552" y="1089284"/>
                  <a:pt x="1616961" y="981308"/>
                </a:cubicBezTo>
                <a:cubicBezTo>
                  <a:pt x="1866419" y="673154"/>
                  <a:pt x="1734913" y="810573"/>
                  <a:pt x="2029556" y="546410"/>
                </a:cubicBezTo>
                <a:lnTo>
                  <a:pt x="2129917" y="457200"/>
                </a:lnTo>
                <a:cubicBezTo>
                  <a:pt x="2200786" y="394669"/>
                  <a:pt x="2279710" y="320973"/>
                  <a:pt x="2364093" y="278781"/>
                </a:cubicBezTo>
                <a:cubicBezTo>
                  <a:pt x="2408098" y="256778"/>
                  <a:pt x="2502111" y="207456"/>
                  <a:pt x="2542513" y="200722"/>
                </a:cubicBezTo>
                <a:cubicBezTo>
                  <a:pt x="2564815" y="197005"/>
                  <a:pt x="2587485" y="195055"/>
                  <a:pt x="2609420" y="189571"/>
                </a:cubicBezTo>
                <a:cubicBezTo>
                  <a:pt x="2632227" y="183869"/>
                  <a:pt x="2653520" y="172971"/>
                  <a:pt x="2676327" y="167269"/>
                </a:cubicBezTo>
                <a:cubicBezTo>
                  <a:pt x="2698262" y="161785"/>
                  <a:pt x="2720989" y="160162"/>
                  <a:pt x="2743235" y="156117"/>
                </a:cubicBezTo>
                <a:cubicBezTo>
                  <a:pt x="2761883" y="152726"/>
                  <a:pt x="2780132" y="146852"/>
                  <a:pt x="2798991" y="144966"/>
                </a:cubicBezTo>
                <a:cubicBezTo>
                  <a:pt x="2973716" y="127494"/>
                  <a:pt x="2922848" y="143067"/>
                  <a:pt x="3055469" y="122664"/>
                </a:cubicBezTo>
                <a:cubicBezTo>
                  <a:pt x="3138928" y="109824"/>
                  <a:pt x="3083212" y="117125"/>
                  <a:pt x="3144678" y="100361"/>
                </a:cubicBezTo>
                <a:cubicBezTo>
                  <a:pt x="3174250" y="92296"/>
                  <a:pt x="3203831" y="84070"/>
                  <a:pt x="3233888" y="78059"/>
                </a:cubicBezTo>
                <a:cubicBezTo>
                  <a:pt x="3252473" y="74342"/>
                  <a:pt x="3271358" y="71895"/>
                  <a:pt x="3289644" y="66908"/>
                </a:cubicBezTo>
                <a:cubicBezTo>
                  <a:pt x="3312325" y="60722"/>
                  <a:pt x="3333745" y="50307"/>
                  <a:pt x="3356552" y="44605"/>
                </a:cubicBezTo>
                <a:cubicBezTo>
                  <a:pt x="3378487" y="39121"/>
                  <a:pt x="3401214" y="37499"/>
                  <a:pt x="3423459" y="33454"/>
                </a:cubicBezTo>
                <a:cubicBezTo>
                  <a:pt x="3442107" y="30064"/>
                  <a:pt x="3460713" y="26414"/>
                  <a:pt x="3479215" y="22303"/>
                </a:cubicBezTo>
                <a:cubicBezTo>
                  <a:pt x="3494176" y="18978"/>
                  <a:pt x="3508672" y="13482"/>
                  <a:pt x="3523820" y="11152"/>
                </a:cubicBezTo>
                <a:cubicBezTo>
                  <a:pt x="3557088" y="6034"/>
                  <a:pt x="3590727" y="3717"/>
                  <a:pt x="3624181" y="0"/>
                </a:cubicBezTo>
                <a:cubicBezTo>
                  <a:pt x="3720825" y="3717"/>
                  <a:pt x="3817820" y="2124"/>
                  <a:pt x="3914113" y="11152"/>
                </a:cubicBezTo>
                <a:cubicBezTo>
                  <a:pt x="3937519" y="13346"/>
                  <a:pt x="3961460" y="20414"/>
                  <a:pt x="3981020" y="33454"/>
                </a:cubicBezTo>
                <a:cubicBezTo>
                  <a:pt x="4003322" y="48322"/>
                  <a:pt x="4028973" y="59106"/>
                  <a:pt x="4047927" y="78059"/>
                </a:cubicBezTo>
                <a:cubicBezTo>
                  <a:pt x="4055361" y="85493"/>
                  <a:pt x="4063662" y="92151"/>
                  <a:pt x="4070230" y="100361"/>
                </a:cubicBezTo>
                <a:cubicBezTo>
                  <a:pt x="4094934" y="131241"/>
                  <a:pt x="4091906" y="131936"/>
                  <a:pt x="4103683" y="167269"/>
                </a:cubicBezTo>
                <a:cubicBezTo>
                  <a:pt x="4099966" y="185854"/>
                  <a:pt x="4102577" y="206953"/>
                  <a:pt x="4092532" y="223025"/>
                </a:cubicBezTo>
                <a:cubicBezTo>
                  <a:pt x="4076334" y="248942"/>
                  <a:pt x="4027247" y="263828"/>
                  <a:pt x="4003322" y="278781"/>
                </a:cubicBezTo>
                <a:cubicBezTo>
                  <a:pt x="3987562" y="288631"/>
                  <a:pt x="3975340" y="303922"/>
                  <a:pt x="3958717" y="312234"/>
                </a:cubicBezTo>
                <a:cubicBezTo>
                  <a:pt x="3937690" y="322747"/>
                  <a:pt x="3911370" y="321497"/>
                  <a:pt x="3891810" y="334537"/>
                </a:cubicBezTo>
                <a:cubicBezTo>
                  <a:pt x="3808248" y="390245"/>
                  <a:pt x="3849790" y="369187"/>
                  <a:pt x="3769147" y="401444"/>
                </a:cubicBezTo>
                <a:cubicBezTo>
                  <a:pt x="3673791" y="496800"/>
                  <a:pt x="3829198" y="348042"/>
                  <a:pt x="3713391" y="434898"/>
                </a:cubicBezTo>
                <a:cubicBezTo>
                  <a:pt x="3655450" y="478354"/>
                  <a:pt x="3668496" y="479889"/>
                  <a:pt x="3635332" y="524108"/>
                </a:cubicBezTo>
                <a:cubicBezTo>
                  <a:pt x="3555869" y="630057"/>
                  <a:pt x="3618843" y="537690"/>
                  <a:pt x="3568425" y="613317"/>
                </a:cubicBezTo>
                <a:cubicBezTo>
                  <a:pt x="3564708" y="624468"/>
                  <a:pt x="3562531" y="636257"/>
                  <a:pt x="3557274" y="646771"/>
                </a:cubicBezTo>
                <a:cubicBezTo>
                  <a:pt x="3521462" y="718394"/>
                  <a:pt x="3543540" y="635649"/>
                  <a:pt x="3512669" y="735981"/>
                </a:cubicBezTo>
                <a:cubicBezTo>
                  <a:pt x="3503655" y="765277"/>
                  <a:pt x="3490366" y="825191"/>
                  <a:pt x="3490366" y="825191"/>
                </a:cubicBezTo>
                <a:cubicBezTo>
                  <a:pt x="3486649" y="862362"/>
                  <a:pt x="3484152" y="899675"/>
                  <a:pt x="3479215" y="936703"/>
                </a:cubicBezTo>
                <a:cubicBezTo>
                  <a:pt x="3476710" y="955490"/>
                  <a:pt x="3470278" y="973635"/>
                  <a:pt x="3468064" y="992459"/>
                </a:cubicBezTo>
                <a:cubicBezTo>
                  <a:pt x="3462834" y="1036912"/>
                  <a:pt x="3460346" y="1081646"/>
                  <a:pt x="3456913" y="1126274"/>
                </a:cubicBezTo>
                <a:cubicBezTo>
                  <a:pt x="3435800" y="1400737"/>
                  <a:pt x="3456021" y="1169529"/>
                  <a:pt x="3434610" y="1405054"/>
                </a:cubicBezTo>
                <a:cubicBezTo>
                  <a:pt x="3429291" y="1532705"/>
                  <a:pt x="3406988" y="2083226"/>
                  <a:pt x="3401156" y="2129883"/>
                </a:cubicBezTo>
                <a:cubicBezTo>
                  <a:pt x="3397439" y="2159620"/>
                  <a:pt x="3392718" y="2189248"/>
                  <a:pt x="3390005" y="2219093"/>
                </a:cubicBezTo>
                <a:cubicBezTo>
                  <a:pt x="3385282" y="2271050"/>
                  <a:pt x="3388187" y="2323880"/>
                  <a:pt x="3378854" y="2375210"/>
                </a:cubicBezTo>
                <a:cubicBezTo>
                  <a:pt x="3345794" y="2557043"/>
                  <a:pt x="3327938" y="2561414"/>
                  <a:pt x="3278493" y="2709747"/>
                </a:cubicBezTo>
                <a:cubicBezTo>
                  <a:pt x="3266221" y="2746563"/>
                  <a:pt x="3257311" y="2784443"/>
                  <a:pt x="3245039" y="2821259"/>
                </a:cubicBezTo>
                <a:cubicBezTo>
                  <a:pt x="3234996" y="2851388"/>
                  <a:pt x="3221629" y="2880340"/>
                  <a:pt x="3211586" y="2910469"/>
                </a:cubicBezTo>
                <a:cubicBezTo>
                  <a:pt x="3203029" y="2936141"/>
                  <a:pt x="3200481" y="2963892"/>
                  <a:pt x="3189283" y="2988527"/>
                </a:cubicBezTo>
                <a:cubicBezTo>
                  <a:pt x="3181592" y="3005446"/>
                  <a:pt x="3167925" y="3019021"/>
                  <a:pt x="3155830" y="3033132"/>
                </a:cubicBezTo>
                <a:cubicBezTo>
                  <a:pt x="3137333" y="3054713"/>
                  <a:pt x="3114734" y="3075982"/>
                  <a:pt x="3088922" y="3088888"/>
                </a:cubicBezTo>
                <a:cubicBezTo>
                  <a:pt x="3078409" y="3094145"/>
                  <a:pt x="3066620" y="3096322"/>
                  <a:pt x="3055469" y="3100039"/>
                </a:cubicBezTo>
                <a:cubicBezTo>
                  <a:pt x="2981127" y="3096322"/>
                  <a:pt x="2906388" y="3097420"/>
                  <a:pt x="2832444" y="3088888"/>
                </a:cubicBezTo>
                <a:cubicBezTo>
                  <a:pt x="2809090" y="3086193"/>
                  <a:pt x="2765537" y="3066586"/>
                  <a:pt x="2765537" y="3066586"/>
                </a:cubicBezTo>
                <a:lnTo>
                  <a:pt x="2720932" y="3021981"/>
                </a:lnTo>
                <a:cubicBezTo>
                  <a:pt x="2694515" y="2995564"/>
                  <a:pt x="2666632" y="2970592"/>
                  <a:pt x="2654025" y="2932771"/>
                </a:cubicBezTo>
                <a:cubicBezTo>
                  <a:pt x="2650308" y="2921620"/>
                  <a:pt x="2645725" y="2910721"/>
                  <a:pt x="2642874" y="2899317"/>
                </a:cubicBezTo>
                <a:cubicBezTo>
                  <a:pt x="2635078" y="2868134"/>
                  <a:pt x="2625544" y="2806495"/>
                  <a:pt x="2620571" y="2776654"/>
                </a:cubicBezTo>
                <a:cubicBezTo>
                  <a:pt x="2602095" y="2536462"/>
                  <a:pt x="2601807" y="2599685"/>
                  <a:pt x="2620571" y="2252547"/>
                </a:cubicBezTo>
                <a:cubicBezTo>
                  <a:pt x="2621205" y="2240810"/>
                  <a:pt x="2629079" y="2230546"/>
                  <a:pt x="2631722" y="2219093"/>
                </a:cubicBezTo>
                <a:cubicBezTo>
                  <a:pt x="2640246" y="2182157"/>
                  <a:pt x="2642038" y="2143543"/>
                  <a:pt x="2654025" y="2107581"/>
                </a:cubicBezTo>
                <a:cubicBezTo>
                  <a:pt x="2661459" y="2085279"/>
                  <a:pt x="2670625" y="2063481"/>
                  <a:pt x="2676327" y="2040674"/>
                </a:cubicBezTo>
                <a:cubicBezTo>
                  <a:pt x="2680044" y="2025806"/>
                  <a:pt x="2684153" y="2011030"/>
                  <a:pt x="2687478" y="1996069"/>
                </a:cubicBezTo>
                <a:cubicBezTo>
                  <a:pt x="2691590" y="1977567"/>
                  <a:pt x="2693184" y="1958467"/>
                  <a:pt x="2698630" y="1940313"/>
                </a:cubicBezTo>
                <a:cubicBezTo>
                  <a:pt x="2704382" y="1921140"/>
                  <a:pt x="2715180" y="1903729"/>
                  <a:pt x="2720932" y="1884556"/>
                </a:cubicBezTo>
                <a:cubicBezTo>
                  <a:pt x="2726378" y="1866402"/>
                  <a:pt x="2726637" y="1846954"/>
                  <a:pt x="2732083" y="1828800"/>
                </a:cubicBezTo>
                <a:cubicBezTo>
                  <a:pt x="2754660" y="1753544"/>
                  <a:pt x="2750334" y="1794324"/>
                  <a:pt x="2776688" y="1728439"/>
                </a:cubicBezTo>
                <a:cubicBezTo>
                  <a:pt x="2785419" y="1706612"/>
                  <a:pt x="2785951" y="1681093"/>
                  <a:pt x="2798991" y="1661532"/>
                </a:cubicBezTo>
                <a:cubicBezTo>
                  <a:pt x="2806425" y="1650381"/>
                  <a:pt x="2815299" y="1640065"/>
                  <a:pt x="2821293" y="1628078"/>
                </a:cubicBezTo>
                <a:cubicBezTo>
                  <a:pt x="2826550" y="1617565"/>
                  <a:pt x="2829351" y="1605965"/>
                  <a:pt x="2832444" y="1594625"/>
                </a:cubicBezTo>
                <a:cubicBezTo>
                  <a:pt x="2840509" y="1565053"/>
                  <a:pt x="2845054" y="1534494"/>
                  <a:pt x="2854747" y="1505415"/>
                </a:cubicBezTo>
                <a:lnTo>
                  <a:pt x="2877049" y="1438508"/>
                </a:lnTo>
                <a:cubicBezTo>
                  <a:pt x="2880766" y="1427357"/>
                  <a:pt x="2882943" y="1415567"/>
                  <a:pt x="2888200" y="1405054"/>
                </a:cubicBezTo>
                <a:lnTo>
                  <a:pt x="2899352" y="1382752"/>
                </a:lnTo>
              </a:path>
            </a:pathLst>
          </a:custGeom>
          <a:noFill/>
          <a:ln w="25400">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dirty="0"/>
          </a:p>
        </p:txBody>
      </p:sp>
      <p:grpSp>
        <p:nvGrpSpPr>
          <p:cNvPr id="30" name="Group 29">
            <a:extLst>
              <a:ext uri="{FF2B5EF4-FFF2-40B4-BE49-F238E27FC236}">
                <a16:creationId xmlns:a16="http://schemas.microsoft.com/office/drawing/2014/main" id="{4F5E0D81-CFA1-63B9-413C-275AA8142652}"/>
              </a:ext>
            </a:extLst>
          </p:cNvPr>
          <p:cNvGrpSpPr/>
          <p:nvPr/>
        </p:nvGrpSpPr>
        <p:grpSpPr>
          <a:xfrm>
            <a:off x="2244138" y="3009847"/>
            <a:ext cx="1085925" cy="604298"/>
            <a:chOff x="4873449" y="1886389"/>
            <a:chExt cx="2393830" cy="1095457"/>
          </a:xfrm>
        </p:grpSpPr>
        <p:grpSp>
          <p:nvGrpSpPr>
            <p:cNvPr id="98" name="Group 97">
              <a:extLst>
                <a:ext uri="{FF2B5EF4-FFF2-40B4-BE49-F238E27FC236}">
                  <a16:creationId xmlns:a16="http://schemas.microsoft.com/office/drawing/2014/main" id="{61488A89-E67B-E065-3E84-9EBC9499BFD4}"/>
                </a:ext>
              </a:extLst>
            </p:cNvPr>
            <p:cNvGrpSpPr/>
            <p:nvPr/>
          </p:nvGrpSpPr>
          <p:grpSpPr>
            <a:xfrm>
              <a:off x="4873449" y="1886389"/>
              <a:ext cx="2393830" cy="1095457"/>
              <a:chOff x="4215159" y="3070603"/>
              <a:chExt cx="2460772" cy="1030442"/>
            </a:xfrm>
            <a:solidFill>
              <a:srgbClr val="000000"/>
            </a:solidFill>
          </p:grpSpPr>
          <p:sp>
            <p:nvSpPr>
              <p:cNvPr id="100" name="Cube 99">
                <a:extLst>
                  <a:ext uri="{FF2B5EF4-FFF2-40B4-BE49-F238E27FC236}">
                    <a16:creationId xmlns:a16="http://schemas.microsoft.com/office/drawing/2014/main" id="{1B1C2FF5-E5AB-C1E3-5EE3-8A796143DD1B}"/>
                  </a:ext>
                </a:extLst>
              </p:cNvPr>
              <p:cNvSpPr/>
              <p:nvPr/>
            </p:nvSpPr>
            <p:spPr>
              <a:xfrm>
                <a:off x="4215159" y="3070603"/>
                <a:ext cx="2460772" cy="1030442"/>
              </a:xfrm>
              <a:prstGeom prst="cube">
                <a:avLst>
                  <a:gd name="adj" fmla="val 48438"/>
                </a:avLst>
              </a:prstGeom>
              <a:grpFill/>
              <a:ln w="25400">
                <a:noFill/>
                <a:miter lim="800000"/>
              </a:ln>
              <a:effectLst/>
              <a:scene3d>
                <a:camera prst="perspectiveRelaxed" fov="3300000">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sp>
            <p:nvSpPr>
              <p:cNvPr id="101" name="Rectangle 100">
                <a:extLst>
                  <a:ext uri="{FF2B5EF4-FFF2-40B4-BE49-F238E27FC236}">
                    <a16:creationId xmlns:a16="http://schemas.microsoft.com/office/drawing/2014/main" id="{8EB3C032-1009-6A67-70B6-1B4B2601B514}"/>
                  </a:ext>
                </a:extLst>
              </p:cNvPr>
              <p:cNvSpPr/>
              <p:nvPr/>
            </p:nvSpPr>
            <p:spPr>
              <a:xfrm>
                <a:off x="4523749" y="3681016"/>
                <a:ext cx="471998" cy="152399"/>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sp>
            <p:nvSpPr>
              <p:cNvPr id="102" name="Rectangle 101">
                <a:extLst>
                  <a:ext uri="{FF2B5EF4-FFF2-40B4-BE49-F238E27FC236}">
                    <a16:creationId xmlns:a16="http://schemas.microsoft.com/office/drawing/2014/main" id="{E55621B4-3937-36AC-36C5-3C2DC4301A8F}"/>
                  </a:ext>
                </a:extLst>
              </p:cNvPr>
              <p:cNvSpPr/>
              <p:nvPr/>
            </p:nvSpPr>
            <p:spPr>
              <a:xfrm>
                <a:off x="5367520" y="3657599"/>
                <a:ext cx="665287" cy="45719"/>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sp>
            <p:nvSpPr>
              <p:cNvPr id="103" name="Rectangle 102">
                <a:extLst>
                  <a:ext uri="{FF2B5EF4-FFF2-40B4-BE49-F238E27FC236}">
                    <a16:creationId xmlns:a16="http://schemas.microsoft.com/office/drawing/2014/main" id="{56E5FBBE-1833-C983-6E39-C2D1929AB3FE}"/>
                  </a:ext>
                </a:extLst>
              </p:cNvPr>
              <p:cNvSpPr/>
              <p:nvPr/>
            </p:nvSpPr>
            <p:spPr>
              <a:xfrm>
                <a:off x="5363805" y="3809999"/>
                <a:ext cx="665287" cy="45719"/>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grpSp>
        <p:sp>
          <p:nvSpPr>
            <p:cNvPr id="99" name="TextBox 98">
              <a:extLst>
                <a:ext uri="{FF2B5EF4-FFF2-40B4-BE49-F238E27FC236}">
                  <a16:creationId xmlns:a16="http://schemas.microsoft.com/office/drawing/2014/main" id="{A2033FC5-BB94-6D96-557F-97363E9390B2}"/>
                </a:ext>
              </a:extLst>
            </p:cNvPr>
            <p:cNvSpPr txBox="1"/>
            <p:nvPr/>
          </p:nvSpPr>
          <p:spPr>
            <a:xfrm>
              <a:off x="5420281" y="2060994"/>
              <a:ext cx="1546340" cy="334758"/>
            </a:xfrm>
            <a:prstGeom prst="rect">
              <a:avLst/>
            </a:prstGeom>
          </p:spPr>
          <p:txBody>
            <a:bodyPr wrap="none" lIns="0" tIns="0" rIns="0" bIns="0" rtlCol="0">
              <a:spAutoFit/>
            </a:bodyPr>
            <a:lstStyle/>
            <a:p>
              <a:pPr>
                <a:spcAft>
                  <a:spcPts val="600"/>
                </a:spcAft>
              </a:pPr>
              <a:r>
                <a:rPr lang="en-US" sz="1200" dirty="0">
                  <a:solidFill>
                    <a:schemeClr val="bg1"/>
                  </a:solidFill>
                  <a:latin typeface="Gill Sans MT" panose="020B0502020104020203" pitchFamily="34" charset="77"/>
                </a:rPr>
                <a:t>ToR Switch</a:t>
              </a:r>
            </a:p>
          </p:txBody>
        </p:sp>
      </p:grpSp>
      <p:sp>
        <p:nvSpPr>
          <p:cNvPr id="32" name="Cube 31">
            <a:extLst>
              <a:ext uri="{FF2B5EF4-FFF2-40B4-BE49-F238E27FC236}">
                <a16:creationId xmlns:a16="http://schemas.microsoft.com/office/drawing/2014/main" id="{1AD8625F-5846-C182-713F-D628221D2FCD}"/>
              </a:ext>
            </a:extLst>
          </p:cNvPr>
          <p:cNvSpPr/>
          <p:nvPr/>
        </p:nvSpPr>
        <p:spPr>
          <a:xfrm>
            <a:off x="1955197" y="3840220"/>
            <a:ext cx="213462" cy="178241"/>
          </a:xfrm>
          <a:prstGeom prst="cube">
            <a:avLst/>
          </a:prstGeom>
          <a:solidFill>
            <a:schemeClr val="tx1">
              <a:lumMod val="50000"/>
              <a:lumOff val="50000"/>
            </a:schemeClr>
          </a:solid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800" dirty="0">
                <a:solidFill>
                  <a:schemeClr val="bg1"/>
                </a:solidFill>
                <a:latin typeface="Gill Sans MT" panose="020B0502020104020203" pitchFamily="34" charset="77"/>
              </a:rPr>
              <a:t>VM</a:t>
            </a:r>
          </a:p>
        </p:txBody>
      </p:sp>
      <p:sp>
        <p:nvSpPr>
          <p:cNvPr id="33" name="Cube 32">
            <a:extLst>
              <a:ext uri="{FF2B5EF4-FFF2-40B4-BE49-F238E27FC236}">
                <a16:creationId xmlns:a16="http://schemas.microsoft.com/office/drawing/2014/main" id="{2616FD15-48A1-D4F6-F82C-B7EFDBAA8157}"/>
              </a:ext>
            </a:extLst>
          </p:cNvPr>
          <p:cNvSpPr/>
          <p:nvPr/>
        </p:nvSpPr>
        <p:spPr>
          <a:xfrm>
            <a:off x="982917" y="2842909"/>
            <a:ext cx="213462" cy="178241"/>
          </a:xfrm>
          <a:prstGeom prst="cube">
            <a:avLst/>
          </a:prstGeom>
          <a:solidFill>
            <a:schemeClr val="tx1">
              <a:lumMod val="50000"/>
              <a:lumOff val="50000"/>
            </a:schemeClr>
          </a:solid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800" dirty="0">
                <a:solidFill>
                  <a:schemeClr val="bg1"/>
                </a:solidFill>
                <a:latin typeface="Gill Sans MT" panose="020B0502020104020203" pitchFamily="34" charset="77"/>
              </a:rPr>
              <a:t>VM</a:t>
            </a:r>
          </a:p>
        </p:txBody>
      </p:sp>
      <p:sp>
        <p:nvSpPr>
          <p:cNvPr id="43" name="Cube 42">
            <a:extLst>
              <a:ext uri="{FF2B5EF4-FFF2-40B4-BE49-F238E27FC236}">
                <a16:creationId xmlns:a16="http://schemas.microsoft.com/office/drawing/2014/main" id="{A8A7ECF8-A13C-FD76-9FD3-A03FE3988C21}"/>
              </a:ext>
            </a:extLst>
          </p:cNvPr>
          <p:cNvSpPr/>
          <p:nvPr/>
        </p:nvSpPr>
        <p:spPr>
          <a:xfrm>
            <a:off x="2762471" y="3968823"/>
            <a:ext cx="213462" cy="106945"/>
          </a:xfrm>
          <a:prstGeom prst="cube">
            <a:avLst/>
          </a:prstGeom>
          <a:solidFill>
            <a:schemeClr val="tx2">
              <a:lumMod val="50000"/>
            </a:schemeClr>
          </a:solidFill>
          <a:ln w="25400">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600" dirty="0">
                <a:solidFill>
                  <a:schemeClr val="bg1"/>
                </a:solidFill>
                <a:latin typeface="Gill Sans MT" panose="020B0502020104020203" pitchFamily="34" charset="77"/>
              </a:rPr>
              <a:t>vNIC</a:t>
            </a:r>
          </a:p>
        </p:txBody>
      </p:sp>
      <p:sp>
        <p:nvSpPr>
          <p:cNvPr id="64" name="TextBox 63">
            <a:extLst>
              <a:ext uri="{FF2B5EF4-FFF2-40B4-BE49-F238E27FC236}">
                <a16:creationId xmlns:a16="http://schemas.microsoft.com/office/drawing/2014/main" id="{1ACC84B3-BA49-1274-FEAC-496CDE6B61DB}"/>
              </a:ext>
            </a:extLst>
          </p:cNvPr>
          <p:cNvSpPr txBox="1"/>
          <p:nvPr/>
        </p:nvSpPr>
        <p:spPr>
          <a:xfrm>
            <a:off x="816150" y="3784157"/>
            <a:ext cx="420115" cy="184666"/>
          </a:xfrm>
          <a:prstGeom prst="rect">
            <a:avLst/>
          </a:prstGeom>
        </p:spPr>
        <p:txBody>
          <a:bodyPr wrap="none" lIns="0" tIns="0" rIns="0" bIns="0" rtlCol="0">
            <a:spAutoFit/>
          </a:bodyPr>
          <a:lstStyle/>
          <a:p>
            <a:pPr algn="l">
              <a:spcAft>
                <a:spcPts val="600"/>
              </a:spcAft>
            </a:pPr>
            <a:r>
              <a:rPr lang="en-US" sz="1200" dirty="0">
                <a:latin typeface="Gill Sans MT" panose="020B0502020104020203" pitchFamily="34" charset="77"/>
              </a:rPr>
              <a:t>Flow 1</a:t>
            </a:r>
          </a:p>
        </p:txBody>
      </p:sp>
      <p:sp>
        <p:nvSpPr>
          <p:cNvPr id="104" name="Cube 103">
            <a:extLst>
              <a:ext uri="{FF2B5EF4-FFF2-40B4-BE49-F238E27FC236}">
                <a16:creationId xmlns:a16="http://schemas.microsoft.com/office/drawing/2014/main" id="{EA7D0E17-E838-E0F0-BB58-517558DF86B8}"/>
              </a:ext>
            </a:extLst>
          </p:cNvPr>
          <p:cNvSpPr/>
          <p:nvPr/>
        </p:nvSpPr>
        <p:spPr>
          <a:xfrm>
            <a:off x="1382412" y="2827739"/>
            <a:ext cx="515693" cy="956418"/>
          </a:xfrm>
          <a:prstGeom prst="cube">
            <a:avLst/>
          </a:prstGeom>
          <a:solidFill>
            <a:schemeClr val="tx1">
              <a:lumMod val="65000"/>
              <a:lumOff val="35000"/>
            </a:schemeClr>
          </a:solid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1400" dirty="0">
                <a:solidFill>
                  <a:schemeClr val="bg1"/>
                </a:solidFill>
                <a:latin typeface="Gill Sans MT" panose="020B0502020104020203" pitchFamily="34" charset="77"/>
              </a:rPr>
              <a:t>Host</a:t>
            </a:r>
            <a:endParaRPr lang="en-US" sz="1600" dirty="0">
              <a:solidFill>
                <a:schemeClr val="bg1"/>
              </a:solidFill>
              <a:latin typeface="Gill Sans MT" panose="020B0502020104020203" pitchFamily="34" charset="77"/>
            </a:endParaRPr>
          </a:p>
        </p:txBody>
      </p:sp>
      <p:sp>
        <p:nvSpPr>
          <p:cNvPr id="105" name="Rectangle 104">
            <a:extLst>
              <a:ext uri="{FF2B5EF4-FFF2-40B4-BE49-F238E27FC236}">
                <a16:creationId xmlns:a16="http://schemas.microsoft.com/office/drawing/2014/main" id="{FF86C661-9733-2C40-0668-4C91E0F0975E}"/>
              </a:ext>
            </a:extLst>
          </p:cNvPr>
          <p:cNvSpPr/>
          <p:nvPr/>
        </p:nvSpPr>
        <p:spPr>
          <a:xfrm>
            <a:off x="1415458" y="3043470"/>
            <a:ext cx="153126" cy="63162"/>
          </a:xfrm>
          <a:prstGeom prst="rect">
            <a:avLst/>
          </a:prstGeom>
          <a:solidFill>
            <a:schemeClr val="tx1">
              <a:lumMod val="65000"/>
              <a:lumOff val="35000"/>
            </a:schemeClr>
          </a:solid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sp>
        <p:nvSpPr>
          <p:cNvPr id="106" name="Rectangle 105">
            <a:extLst>
              <a:ext uri="{FF2B5EF4-FFF2-40B4-BE49-F238E27FC236}">
                <a16:creationId xmlns:a16="http://schemas.microsoft.com/office/drawing/2014/main" id="{C2F0D49E-DEE0-B6B5-EC30-BF863C295185}"/>
              </a:ext>
            </a:extLst>
          </p:cNvPr>
          <p:cNvSpPr/>
          <p:nvPr/>
        </p:nvSpPr>
        <p:spPr>
          <a:xfrm>
            <a:off x="1597165" y="3043470"/>
            <a:ext cx="153126" cy="63162"/>
          </a:xfrm>
          <a:prstGeom prst="rect">
            <a:avLst/>
          </a:prstGeom>
          <a:solidFill>
            <a:schemeClr val="tx1">
              <a:lumMod val="65000"/>
              <a:lumOff val="35000"/>
            </a:schemeClr>
          </a:solid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sp>
        <p:nvSpPr>
          <p:cNvPr id="107" name="Rectangle 106">
            <a:extLst>
              <a:ext uri="{FF2B5EF4-FFF2-40B4-BE49-F238E27FC236}">
                <a16:creationId xmlns:a16="http://schemas.microsoft.com/office/drawing/2014/main" id="{437073A0-8520-1C23-2C47-5ED05D0D26F8}"/>
              </a:ext>
            </a:extLst>
          </p:cNvPr>
          <p:cNvSpPr/>
          <p:nvPr/>
        </p:nvSpPr>
        <p:spPr>
          <a:xfrm>
            <a:off x="1410693" y="3560476"/>
            <a:ext cx="153126" cy="63162"/>
          </a:xfrm>
          <a:prstGeom prst="rect">
            <a:avLst/>
          </a:prstGeom>
          <a:solidFill>
            <a:schemeClr val="tx1">
              <a:lumMod val="65000"/>
              <a:lumOff val="35000"/>
            </a:schemeClr>
          </a:solid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sp>
        <p:nvSpPr>
          <p:cNvPr id="108" name="Rectangle 107">
            <a:extLst>
              <a:ext uri="{FF2B5EF4-FFF2-40B4-BE49-F238E27FC236}">
                <a16:creationId xmlns:a16="http://schemas.microsoft.com/office/drawing/2014/main" id="{3646D29C-770C-F9F5-8592-CC42D421C0CF}"/>
              </a:ext>
            </a:extLst>
          </p:cNvPr>
          <p:cNvSpPr/>
          <p:nvPr/>
        </p:nvSpPr>
        <p:spPr>
          <a:xfrm>
            <a:off x="1592400" y="3560476"/>
            <a:ext cx="153126" cy="63162"/>
          </a:xfrm>
          <a:prstGeom prst="rect">
            <a:avLst/>
          </a:prstGeom>
          <a:solidFill>
            <a:schemeClr val="tx1">
              <a:lumMod val="65000"/>
              <a:lumOff val="35000"/>
            </a:schemeClr>
          </a:solid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sp>
        <p:nvSpPr>
          <p:cNvPr id="109" name="Rectangle 108">
            <a:extLst>
              <a:ext uri="{FF2B5EF4-FFF2-40B4-BE49-F238E27FC236}">
                <a16:creationId xmlns:a16="http://schemas.microsoft.com/office/drawing/2014/main" id="{76C661F1-66E3-C4BE-AF94-F64DCCC1D709}"/>
              </a:ext>
            </a:extLst>
          </p:cNvPr>
          <p:cNvSpPr/>
          <p:nvPr/>
        </p:nvSpPr>
        <p:spPr>
          <a:xfrm>
            <a:off x="1410693" y="3623639"/>
            <a:ext cx="153126" cy="63162"/>
          </a:xfrm>
          <a:prstGeom prst="rect">
            <a:avLst/>
          </a:prstGeom>
          <a:solidFill>
            <a:schemeClr val="tx1">
              <a:lumMod val="65000"/>
              <a:lumOff val="35000"/>
            </a:schemeClr>
          </a:solid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sp>
        <p:nvSpPr>
          <p:cNvPr id="110" name="Rectangle 109">
            <a:extLst>
              <a:ext uri="{FF2B5EF4-FFF2-40B4-BE49-F238E27FC236}">
                <a16:creationId xmlns:a16="http://schemas.microsoft.com/office/drawing/2014/main" id="{ACD8D98A-F570-5228-7A15-D7EFFDF382E5}"/>
              </a:ext>
            </a:extLst>
          </p:cNvPr>
          <p:cNvSpPr/>
          <p:nvPr/>
        </p:nvSpPr>
        <p:spPr>
          <a:xfrm>
            <a:off x="1592400" y="3623638"/>
            <a:ext cx="153126" cy="63162"/>
          </a:xfrm>
          <a:prstGeom prst="rect">
            <a:avLst/>
          </a:prstGeom>
          <a:solidFill>
            <a:schemeClr val="tx1">
              <a:lumMod val="65000"/>
              <a:lumOff val="35000"/>
            </a:schemeClr>
          </a:solid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cxnSp>
        <p:nvCxnSpPr>
          <p:cNvPr id="116" name="Straight Arrow Connector 115">
            <a:extLst>
              <a:ext uri="{FF2B5EF4-FFF2-40B4-BE49-F238E27FC236}">
                <a16:creationId xmlns:a16="http://schemas.microsoft.com/office/drawing/2014/main" id="{44230EDD-63DD-2C70-7991-ED528263B19C}"/>
              </a:ext>
            </a:extLst>
          </p:cNvPr>
          <p:cNvCxnSpPr/>
          <p:nvPr/>
        </p:nvCxnSpPr>
        <p:spPr>
          <a:xfrm flipV="1">
            <a:off x="592524" y="4003790"/>
            <a:ext cx="929325" cy="13473"/>
          </a:xfrm>
          <a:prstGeom prst="straightConnector1">
            <a:avLst/>
          </a:prstGeom>
          <a:noFill/>
          <a:ln w="127000">
            <a:solidFill>
              <a:schemeClr val="bg2">
                <a:lumMod val="75000"/>
                <a:alpha val="44017"/>
              </a:schemeClr>
            </a:solidFill>
            <a:miter lim="800000"/>
            <a:tailEnd type="triangle" w="sm" len="sm"/>
          </a:ln>
          <a:effectLst/>
        </p:spPr>
        <p:style>
          <a:lnRef idx="1">
            <a:schemeClr val="accent1"/>
          </a:lnRef>
          <a:fillRef idx="3">
            <a:schemeClr val="accent1"/>
          </a:fillRef>
          <a:effectRef idx="2">
            <a:schemeClr val="accent1"/>
          </a:effectRef>
          <a:fontRef idx="minor">
            <a:schemeClr val="lt1"/>
          </a:fontRef>
        </p:style>
      </p:cxnSp>
      <p:sp>
        <p:nvSpPr>
          <p:cNvPr id="118" name="Cube 117">
            <a:extLst>
              <a:ext uri="{FF2B5EF4-FFF2-40B4-BE49-F238E27FC236}">
                <a16:creationId xmlns:a16="http://schemas.microsoft.com/office/drawing/2014/main" id="{6F2ECE5F-0972-9B6E-148A-D317FA367FFD}"/>
              </a:ext>
            </a:extLst>
          </p:cNvPr>
          <p:cNvSpPr/>
          <p:nvPr/>
        </p:nvSpPr>
        <p:spPr>
          <a:xfrm>
            <a:off x="2223825" y="4105792"/>
            <a:ext cx="213462" cy="106945"/>
          </a:xfrm>
          <a:prstGeom prst="cube">
            <a:avLst/>
          </a:prstGeom>
          <a:solidFill>
            <a:schemeClr val="tx2">
              <a:lumMod val="50000"/>
            </a:schemeClr>
          </a:solidFill>
          <a:ln w="25400">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600" dirty="0">
                <a:solidFill>
                  <a:schemeClr val="bg1"/>
                </a:solidFill>
                <a:latin typeface="Gill Sans MT" panose="020B0502020104020203" pitchFamily="34" charset="77"/>
              </a:rPr>
              <a:t>vNIC</a:t>
            </a:r>
          </a:p>
        </p:txBody>
      </p:sp>
      <p:sp>
        <p:nvSpPr>
          <p:cNvPr id="119" name="Cube 118">
            <a:extLst>
              <a:ext uri="{FF2B5EF4-FFF2-40B4-BE49-F238E27FC236}">
                <a16:creationId xmlns:a16="http://schemas.microsoft.com/office/drawing/2014/main" id="{DE984EC4-4FB6-B219-174F-D941EA5E0B03}"/>
              </a:ext>
            </a:extLst>
          </p:cNvPr>
          <p:cNvSpPr/>
          <p:nvPr/>
        </p:nvSpPr>
        <p:spPr>
          <a:xfrm>
            <a:off x="1098076" y="3435904"/>
            <a:ext cx="213462" cy="178241"/>
          </a:xfrm>
          <a:prstGeom prst="cube">
            <a:avLst/>
          </a:prstGeom>
          <a:solidFill>
            <a:schemeClr val="tx1">
              <a:lumMod val="50000"/>
              <a:lumOff val="50000"/>
            </a:schemeClr>
          </a:solid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800" dirty="0">
                <a:solidFill>
                  <a:schemeClr val="bg1"/>
                </a:solidFill>
                <a:latin typeface="Gill Sans MT" panose="020B0502020104020203" pitchFamily="34" charset="77"/>
              </a:rPr>
              <a:t>VM</a:t>
            </a:r>
          </a:p>
        </p:txBody>
      </p:sp>
      <p:sp>
        <p:nvSpPr>
          <p:cNvPr id="120" name="Cube 119">
            <a:extLst>
              <a:ext uri="{FF2B5EF4-FFF2-40B4-BE49-F238E27FC236}">
                <a16:creationId xmlns:a16="http://schemas.microsoft.com/office/drawing/2014/main" id="{D7C5B722-8F1D-70F5-E437-1B941404C9DB}"/>
              </a:ext>
            </a:extLst>
          </p:cNvPr>
          <p:cNvSpPr/>
          <p:nvPr/>
        </p:nvSpPr>
        <p:spPr>
          <a:xfrm>
            <a:off x="1637436" y="4135058"/>
            <a:ext cx="213462" cy="178241"/>
          </a:xfrm>
          <a:prstGeom prst="cube">
            <a:avLst/>
          </a:prstGeom>
          <a:solidFill>
            <a:schemeClr val="tx1">
              <a:lumMod val="50000"/>
              <a:lumOff val="50000"/>
            </a:schemeClr>
          </a:solid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800" dirty="0">
                <a:solidFill>
                  <a:schemeClr val="bg1"/>
                </a:solidFill>
                <a:latin typeface="Gill Sans MT" panose="020B0502020104020203" pitchFamily="34" charset="77"/>
              </a:rPr>
              <a:t>VM</a:t>
            </a:r>
          </a:p>
        </p:txBody>
      </p:sp>
      <p:sp>
        <p:nvSpPr>
          <p:cNvPr id="121" name="TextBox 120">
            <a:extLst>
              <a:ext uri="{FF2B5EF4-FFF2-40B4-BE49-F238E27FC236}">
                <a16:creationId xmlns:a16="http://schemas.microsoft.com/office/drawing/2014/main" id="{4E7AF168-7A99-2386-1A61-13D98D5C223C}"/>
              </a:ext>
            </a:extLst>
          </p:cNvPr>
          <p:cNvSpPr txBox="1"/>
          <p:nvPr/>
        </p:nvSpPr>
        <p:spPr>
          <a:xfrm>
            <a:off x="286827" y="1140626"/>
            <a:ext cx="3522405" cy="1569660"/>
          </a:xfrm>
          <a:prstGeom prst="rect">
            <a:avLst/>
          </a:prstGeom>
          <a:noFill/>
        </p:spPr>
        <p:txBody>
          <a:bodyPr wrap="square" rtlCol="0">
            <a:spAutoFit/>
          </a:bodyPr>
          <a:lstStyle/>
          <a:p>
            <a:pPr algn="ctr"/>
            <a:r>
              <a:rPr lang="en-US" sz="2400" dirty="0">
                <a:solidFill>
                  <a:srgbClr val="C00000"/>
                </a:solidFill>
              </a:rPr>
              <a:t>Loses information about topological structure </a:t>
            </a:r>
            <a:r>
              <a:rPr lang="en-US" sz="2400" dirty="0">
                <a:solidFill>
                  <a:srgbClr val="C00000"/>
                </a:solidFill>
                <a:sym typeface="Wingdings" pitchFamily="2" charset="2"/>
              </a:rPr>
              <a:t></a:t>
            </a:r>
            <a:r>
              <a:rPr lang="en-US" sz="2400" dirty="0">
                <a:solidFill>
                  <a:srgbClr val="C00000"/>
                </a:solidFill>
              </a:rPr>
              <a:t> poor accuracy</a:t>
            </a:r>
          </a:p>
          <a:p>
            <a:pPr marL="285750" indent="-285750" algn="ctr">
              <a:buFont typeface="Arial" panose="020B0604020202020204" pitchFamily="34" charset="0"/>
              <a:buChar char="•"/>
            </a:pPr>
            <a:endParaRPr lang="en-US" sz="2400" dirty="0">
              <a:solidFill>
                <a:schemeClr val="bg2">
                  <a:lumMod val="75000"/>
                </a:schemeClr>
              </a:solidFill>
            </a:endParaRPr>
          </a:p>
        </p:txBody>
      </p:sp>
      <p:sp>
        <p:nvSpPr>
          <p:cNvPr id="123" name="Slide Number Placeholder 122">
            <a:extLst>
              <a:ext uri="{FF2B5EF4-FFF2-40B4-BE49-F238E27FC236}">
                <a16:creationId xmlns:a16="http://schemas.microsoft.com/office/drawing/2014/main" id="{B3F11DA1-01EB-94A7-2852-293BD8940401}"/>
              </a:ext>
            </a:extLst>
          </p:cNvPr>
          <p:cNvSpPr>
            <a:spLocks noGrp="1"/>
          </p:cNvSpPr>
          <p:nvPr>
            <p:ph type="sldNum" sz="quarter" idx="12"/>
          </p:nvPr>
        </p:nvSpPr>
        <p:spPr/>
        <p:txBody>
          <a:bodyPr/>
          <a:lstStyle/>
          <a:p>
            <a:fld id="{078ED684-E1A4-0343-8670-8594C227EEC7}" type="slidenum">
              <a:rPr lang="en-US" smtClean="0"/>
              <a:t>20</a:t>
            </a:fld>
            <a:endParaRPr lang="en-US" dirty="0"/>
          </a:p>
        </p:txBody>
      </p:sp>
    </p:spTree>
    <p:extLst>
      <p:ext uri="{BB962C8B-B14F-4D97-AF65-F5344CB8AC3E}">
        <p14:creationId xmlns:p14="http://schemas.microsoft.com/office/powerpoint/2010/main" val="633641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ounded Rectangle 31">
            <a:extLst>
              <a:ext uri="{FF2B5EF4-FFF2-40B4-BE49-F238E27FC236}">
                <a16:creationId xmlns:a16="http://schemas.microsoft.com/office/drawing/2014/main" id="{9400CE13-7EB6-8DA5-BF8A-2580E0B4E845}"/>
              </a:ext>
            </a:extLst>
          </p:cNvPr>
          <p:cNvSpPr/>
          <p:nvPr/>
        </p:nvSpPr>
        <p:spPr>
          <a:xfrm>
            <a:off x="2223436" y="2708903"/>
            <a:ext cx="7122695" cy="1805345"/>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F49870F0-4372-4728-9CBB-33DE74953B6A}"/>
              </a:ext>
            </a:extLst>
          </p:cNvPr>
          <p:cNvSpPr>
            <a:spLocks noGrp="1"/>
          </p:cNvSpPr>
          <p:nvPr>
            <p:ph type="sldNum" sz="quarter" idx="12"/>
          </p:nvPr>
        </p:nvSpPr>
        <p:spPr/>
        <p:txBody>
          <a:bodyPr/>
          <a:lstStyle/>
          <a:p>
            <a:fld id="{330EA680-D336-4FF7-8B7A-9848BB0A1C32}" type="slidenum">
              <a:rPr lang="en-US" smtClean="0"/>
              <a:t>21</a:t>
            </a:fld>
            <a:endParaRPr lang="en-US" dirty="0"/>
          </a:p>
        </p:txBody>
      </p:sp>
      <p:sp>
        <p:nvSpPr>
          <p:cNvPr id="7" name="Rectangle 6">
            <a:extLst>
              <a:ext uri="{FF2B5EF4-FFF2-40B4-BE49-F238E27FC236}">
                <a16:creationId xmlns:a16="http://schemas.microsoft.com/office/drawing/2014/main" id="{708F8DDF-03AC-42CC-88B5-F3BC4D7DD818}"/>
              </a:ext>
            </a:extLst>
          </p:cNvPr>
          <p:cNvSpPr/>
          <p:nvPr/>
        </p:nvSpPr>
        <p:spPr>
          <a:xfrm>
            <a:off x="4893442" y="3008951"/>
            <a:ext cx="1531470" cy="1225175"/>
          </a:xfrm>
          <a:prstGeom prst="rect">
            <a:avLst/>
          </a:prstGeom>
          <a:solidFill>
            <a:schemeClr val="bg1"/>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9E18548D-7E36-4795-9152-C180B465F99D}"/>
              </a:ext>
            </a:extLst>
          </p:cNvPr>
          <p:cNvSpPr/>
          <p:nvPr/>
        </p:nvSpPr>
        <p:spPr>
          <a:xfrm>
            <a:off x="7487255" y="3004770"/>
            <a:ext cx="1501588" cy="1225175"/>
          </a:xfrm>
          <a:prstGeom prst="rect">
            <a:avLst/>
          </a:prstGeom>
          <a:solidFill>
            <a:schemeClr val="bg1"/>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0" name="Straight Arrow Connector 9">
            <a:extLst>
              <a:ext uri="{FF2B5EF4-FFF2-40B4-BE49-F238E27FC236}">
                <a16:creationId xmlns:a16="http://schemas.microsoft.com/office/drawing/2014/main" id="{2D1B3915-928D-4373-93D7-C30D247C569F}"/>
              </a:ext>
            </a:extLst>
          </p:cNvPr>
          <p:cNvCxnSpPr>
            <a:cxnSpLocks/>
            <a:stCxn id="7" idx="3"/>
            <a:endCxn id="8" idx="1"/>
          </p:cNvCxnSpPr>
          <p:nvPr/>
        </p:nvCxnSpPr>
        <p:spPr>
          <a:xfrm flipV="1">
            <a:off x="6424912" y="3617358"/>
            <a:ext cx="1062343" cy="4181"/>
          </a:xfrm>
          <a:prstGeom prst="straightConnector1">
            <a:avLst/>
          </a:prstGeom>
          <a:ln w="2857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2A21D36-8A1F-467F-89E4-4D944408CD88}"/>
              </a:ext>
            </a:extLst>
          </p:cNvPr>
          <p:cNvSpPr txBox="1"/>
          <p:nvPr/>
        </p:nvSpPr>
        <p:spPr>
          <a:xfrm>
            <a:off x="7534465" y="3244592"/>
            <a:ext cx="145825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dirty="0">
                <a:cs typeface="Calibri"/>
              </a:rPr>
              <a:t>Generate explanations</a:t>
            </a:r>
          </a:p>
        </p:txBody>
      </p:sp>
      <p:cxnSp>
        <p:nvCxnSpPr>
          <p:cNvPr id="14" name="Straight Arrow Connector 13">
            <a:extLst>
              <a:ext uri="{FF2B5EF4-FFF2-40B4-BE49-F238E27FC236}">
                <a16:creationId xmlns:a16="http://schemas.microsoft.com/office/drawing/2014/main" id="{C652D461-AB93-41A2-85A3-FFD59D33B56F}"/>
              </a:ext>
            </a:extLst>
          </p:cNvPr>
          <p:cNvCxnSpPr>
            <a:cxnSpLocks/>
            <a:endCxn id="22" idx="0"/>
          </p:cNvCxnSpPr>
          <p:nvPr/>
        </p:nvCxnSpPr>
        <p:spPr>
          <a:xfrm>
            <a:off x="3235190" y="2025627"/>
            <a:ext cx="108707" cy="985729"/>
          </a:xfrm>
          <a:prstGeom prst="straightConnector1">
            <a:avLst/>
          </a:prstGeom>
          <a:ln w="2857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2550D509-CADC-4CBE-961A-8BC29E222C20}"/>
              </a:ext>
            </a:extLst>
          </p:cNvPr>
          <p:cNvSpPr txBox="1"/>
          <p:nvPr/>
        </p:nvSpPr>
        <p:spPr>
          <a:xfrm>
            <a:off x="1216701" y="1422314"/>
            <a:ext cx="381896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dirty="0">
                <a:cs typeface="Calibri"/>
              </a:rPr>
              <a:t>A problematic metric</a:t>
            </a:r>
          </a:p>
          <a:p>
            <a:pPr algn="ctr"/>
            <a:r>
              <a:rPr lang="en-GB" dirty="0">
                <a:cs typeface="Calibri"/>
              </a:rPr>
              <a:t>e.g. foo’s high CPU usage</a:t>
            </a:r>
          </a:p>
          <a:p>
            <a:pPr algn="ctr"/>
            <a:endParaRPr lang="en-GB" dirty="0">
              <a:cs typeface="Calibri"/>
            </a:endParaRPr>
          </a:p>
        </p:txBody>
      </p:sp>
      <p:cxnSp>
        <p:nvCxnSpPr>
          <p:cNvPr id="17" name="Straight Arrow Connector 16">
            <a:extLst>
              <a:ext uri="{FF2B5EF4-FFF2-40B4-BE49-F238E27FC236}">
                <a16:creationId xmlns:a16="http://schemas.microsoft.com/office/drawing/2014/main" id="{7FB63ED4-1B77-45BE-BF11-1F7ED1090720}"/>
              </a:ext>
            </a:extLst>
          </p:cNvPr>
          <p:cNvCxnSpPr>
            <a:cxnSpLocks/>
          </p:cNvCxnSpPr>
          <p:nvPr/>
        </p:nvCxnSpPr>
        <p:spPr>
          <a:xfrm flipH="1">
            <a:off x="3592478" y="1994804"/>
            <a:ext cx="1082812" cy="1009966"/>
          </a:xfrm>
          <a:prstGeom prst="straightConnector1">
            <a:avLst/>
          </a:prstGeom>
          <a:ln w="2857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15B93F8E-CD13-4A0A-9A14-63D22A94856E}"/>
              </a:ext>
            </a:extLst>
          </p:cNvPr>
          <p:cNvCxnSpPr>
            <a:cxnSpLocks/>
          </p:cNvCxnSpPr>
          <p:nvPr/>
        </p:nvCxnSpPr>
        <p:spPr>
          <a:xfrm>
            <a:off x="8219967" y="4221253"/>
            <a:ext cx="0" cy="828684"/>
          </a:xfrm>
          <a:prstGeom prst="straightConnector1">
            <a:avLst/>
          </a:prstGeom>
          <a:ln w="2857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A7845D65-A1B1-477F-96AF-479130438034}"/>
              </a:ext>
            </a:extLst>
          </p:cNvPr>
          <p:cNvSpPr/>
          <p:nvPr/>
        </p:nvSpPr>
        <p:spPr>
          <a:xfrm>
            <a:off x="5519594" y="5319655"/>
            <a:ext cx="5117351" cy="10384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dirty="0">
                <a:solidFill>
                  <a:schemeClr val="tx1"/>
                </a:solidFill>
                <a:cs typeface="Calibri"/>
              </a:rPr>
              <a:t>Root cause with explanation</a:t>
            </a:r>
          </a:p>
          <a:p>
            <a:r>
              <a:rPr lang="en-GB" dirty="0">
                <a:solidFill>
                  <a:schemeClr val="tx1">
                    <a:lumMod val="50000"/>
                    <a:lumOff val="50000"/>
                  </a:schemeClr>
                </a:solidFill>
                <a:cs typeface="Calibri"/>
              </a:rPr>
              <a:t>e.g. Root cause: Crawler machine</a:t>
            </a:r>
          </a:p>
          <a:p>
            <a:pPr marL="285750" indent="-285750">
              <a:buFont typeface="Wingdings"/>
              <a:buChar char="Ø"/>
            </a:pPr>
            <a:r>
              <a:rPr lang="en-GB" dirty="0">
                <a:solidFill>
                  <a:schemeClr val="tx1">
                    <a:lumMod val="50000"/>
                    <a:lumOff val="50000"/>
                  </a:schemeClr>
                </a:solidFill>
                <a:cs typeface="Calibri"/>
              </a:rPr>
              <a:t>Crawler machine sent high requests to front-end</a:t>
            </a:r>
            <a:endParaRPr lang="en-US" dirty="0">
              <a:solidFill>
                <a:schemeClr val="tx1">
                  <a:lumMod val="50000"/>
                  <a:lumOff val="50000"/>
                </a:schemeClr>
              </a:solidFill>
              <a:cs typeface="Calibri" panose="020F0502020204030204"/>
            </a:endParaRPr>
          </a:p>
          <a:p>
            <a:pPr marL="285750" indent="-285750">
              <a:buFont typeface="Wingdings"/>
              <a:buChar char="Ø"/>
            </a:pPr>
            <a:r>
              <a:rPr lang="en-GB" dirty="0">
                <a:solidFill>
                  <a:schemeClr val="tx1">
                    <a:lumMod val="50000"/>
                    <a:lumOff val="50000"/>
                  </a:schemeClr>
                </a:solidFill>
                <a:cs typeface="Calibri"/>
              </a:rPr>
              <a:t>Which sent high requests to back-end</a:t>
            </a:r>
          </a:p>
          <a:p>
            <a:pPr marL="285750" indent="-285750">
              <a:buFont typeface="Wingdings"/>
              <a:buChar char="Ø"/>
            </a:pPr>
            <a:r>
              <a:rPr lang="en-GB" dirty="0">
                <a:solidFill>
                  <a:schemeClr val="tx1">
                    <a:lumMod val="50000"/>
                    <a:lumOff val="50000"/>
                  </a:schemeClr>
                </a:solidFill>
                <a:cs typeface="Calibri"/>
              </a:rPr>
              <a:t>Which caused high load at the back-end</a:t>
            </a:r>
          </a:p>
        </p:txBody>
      </p:sp>
      <p:sp>
        <p:nvSpPr>
          <p:cNvPr id="26" name="TextBox 25">
            <a:extLst>
              <a:ext uri="{FF2B5EF4-FFF2-40B4-BE49-F238E27FC236}">
                <a16:creationId xmlns:a16="http://schemas.microsoft.com/office/drawing/2014/main" id="{B3719F27-FF23-460F-A9D3-D46FB495A63A}"/>
              </a:ext>
            </a:extLst>
          </p:cNvPr>
          <p:cNvSpPr txBox="1"/>
          <p:nvPr/>
        </p:nvSpPr>
        <p:spPr>
          <a:xfrm>
            <a:off x="4027919" y="856598"/>
            <a:ext cx="175686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800" dirty="0"/>
              <a:t>Inputs</a:t>
            </a:r>
            <a:endParaRPr lang="en-GB" sz="2800" dirty="0">
              <a:cs typeface="Calibri"/>
            </a:endParaRPr>
          </a:p>
        </p:txBody>
      </p:sp>
      <p:sp>
        <p:nvSpPr>
          <p:cNvPr id="22" name="Rectangle 21">
            <a:extLst>
              <a:ext uri="{FF2B5EF4-FFF2-40B4-BE49-F238E27FC236}">
                <a16:creationId xmlns:a16="http://schemas.microsoft.com/office/drawing/2014/main" id="{C22A59CA-2280-E14A-955E-575380DC6931}"/>
              </a:ext>
            </a:extLst>
          </p:cNvPr>
          <p:cNvSpPr/>
          <p:nvPr/>
        </p:nvSpPr>
        <p:spPr>
          <a:xfrm>
            <a:off x="2570692" y="3011356"/>
            <a:ext cx="1546410" cy="1225176"/>
          </a:xfrm>
          <a:prstGeom prst="rect">
            <a:avLst/>
          </a:prstGeom>
          <a:solidFill>
            <a:schemeClr val="tx1"/>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cs typeface="Calibri"/>
              </a:rPr>
              <a:t>Construct model of entities and dependencies</a:t>
            </a:r>
          </a:p>
        </p:txBody>
      </p:sp>
      <p:cxnSp>
        <p:nvCxnSpPr>
          <p:cNvPr id="27" name="Straight Arrow Connector 26">
            <a:extLst>
              <a:ext uri="{FF2B5EF4-FFF2-40B4-BE49-F238E27FC236}">
                <a16:creationId xmlns:a16="http://schemas.microsoft.com/office/drawing/2014/main" id="{0A6F93D3-FCC9-8E40-AA59-1138A119CA17}"/>
              </a:ext>
            </a:extLst>
          </p:cNvPr>
          <p:cNvCxnSpPr>
            <a:cxnSpLocks/>
            <a:stCxn id="22" idx="3"/>
            <a:endCxn id="7" idx="1"/>
          </p:cNvCxnSpPr>
          <p:nvPr/>
        </p:nvCxnSpPr>
        <p:spPr>
          <a:xfrm flipV="1">
            <a:off x="4117102" y="3621539"/>
            <a:ext cx="776340" cy="2405"/>
          </a:xfrm>
          <a:prstGeom prst="straightConnector1">
            <a:avLst/>
          </a:prstGeom>
          <a:ln w="2857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686A8623-2D0B-126D-D7A6-F33B144C550B}"/>
              </a:ext>
            </a:extLst>
          </p:cNvPr>
          <p:cNvSpPr txBox="1"/>
          <p:nvPr/>
        </p:nvSpPr>
        <p:spPr>
          <a:xfrm>
            <a:off x="4569891" y="1615905"/>
            <a:ext cx="145825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dirty="0">
                <a:cs typeface="Calibri"/>
              </a:rPr>
              <a:t>Monitoring</a:t>
            </a:r>
          </a:p>
          <a:p>
            <a:pPr algn="ctr"/>
            <a:r>
              <a:rPr lang="en-GB" b="1" dirty="0">
                <a:cs typeface="Calibri"/>
              </a:rPr>
              <a:t>telemetry</a:t>
            </a:r>
          </a:p>
        </p:txBody>
      </p:sp>
      <p:sp>
        <p:nvSpPr>
          <p:cNvPr id="34" name="TextBox 33">
            <a:extLst>
              <a:ext uri="{FF2B5EF4-FFF2-40B4-BE49-F238E27FC236}">
                <a16:creationId xmlns:a16="http://schemas.microsoft.com/office/drawing/2014/main" id="{1EACD462-C0E2-E62B-CCB2-2766D059C981}"/>
              </a:ext>
            </a:extLst>
          </p:cNvPr>
          <p:cNvSpPr txBox="1"/>
          <p:nvPr/>
        </p:nvSpPr>
        <p:spPr>
          <a:xfrm>
            <a:off x="6632942" y="4635595"/>
            <a:ext cx="135509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800" dirty="0">
                <a:cs typeface="Calibri"/>
              </a:rPr>
              <a:t>Output</a:t>
            </a:r>
          </a:p>
        </p:txBody>
      </p:sp>
      <p:sp>
        <p:nvSpPr>
          <p:cNvPr id="5" name="TextBox 4">
            <a:extLst>
              <a:ext uri="{FF2B5EF4-FFF2-40B4-BE49-F238E27FC236}">
                <a16:creationId xmlns:a16="http://schemas.microsoft.com/office/drawing/2014/main" id="{6CA43579-ED0B-698B-460D-9BECE3DC10F0}"/>
              </a:ext>
            </a:extLst>
          </p:cNvPr>
          <p:cNvSpPr txBox="1"/>
          <p:nvPr/>
        </p:nvSpPr>
        <p:spPr>
          <a:xfrm>
            <a:off x="4930047" y="3170034"/>
            <a:ext cx="145825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dirty="0">
                <a:cs typeface="Calibri"/>
              </a:rPr>
              <a:t>Find root causes in the model</a:t>
            </a:r>
          </a:p>
        </p:txBody>
      </p:sp>
      <p:sp>
        <p:nvSpPr>
          <p:cNvPr id="6" name="Title 4">
            <a:extLst>
              <a:ext uri="{FF2B5EF4-FFF2-40B4-BE49-F238E27FC236}">
                <a16:creationId xmlns:a16="http://schemas.microsoft.com/office/drawing/2014/main" id="{F6F131CE-1188-5B3F-1E5C-CAB1DDC284CE}"/>
              </a:ext>
            </a:extLst>
          </p:cNvPr>
          <p:cNvSpPr txBox="1">
            <a:spLocks/>
          </p:cNvSpPr>
          <p:nvPr/>
        </p:nvSpPr>
        <p:spPr>
          <a:xfrm>
            <a:off x="194236" y="-24067"/>
            <a:ext cx="12193224" cy="100848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cs typeface="Calibri Light"/>
              </a:rPr>
              <a:t>Murphy for performance diagnosis</a:t>
            </a:r>
            <a:endParaRPr lang="en-US" dirty="0"/>
          </a:p>
        </p:txBody>
      </p:sp>
    </p:spTree>
    <p:extLst>
      <p:ext uri="{BB962C8B-B14F-4D97-AF65-F5344CB8AC3E}">
        <p14:creationId xmlns:p14="http://schemas.microsoft.com/office/powerpoint/2010/main" val="18635918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7C31B-4B26-D74E-F513-A9840CAA320F}"/>
              </a:ext>
            </a:extLst>
          </p:cNvPr>
          <p:cNvSpPr>
            <a:spLocks noGrp="1"/>
          </p:cNvSpPr>
          <p:nvPr>
            <p:ph type="title"/>
          </p:nvPr>
        </p:nvSpPr>
        <p:spPr>
          <a:xfrm>
            <a:off x="302220" y="333169"/>
            <a:ext cx="11279372" cy="1325563"/>
          </a:xfrm>
        </p:spPr>
        <p:txBody>
          <a:bodyPr>
            <a:normAutofit/>
          </a:bodyPr>
          <a:lstStyle/>
          <a:p>
            <a:pPr algn="ctr"/>
            <a:r>
              <a:rPr lang="en-US" dirty="0"/>
              <a:t>Challenge: </a:t>
            </a:r>
            <a:r>
              <a:rPr lang="en-US" dirty="0">
                <a:solidFill>
                  <a:schemeClr val="tx1">
                    <a:lumMod val="50000"/>
                    <a:lumOff val="50000"/>
                  </a:schemeClr>
                </a:solidFill>
              </a:rPr>
              <a:t>extract weak dependencies from the monitoring data?</a:t>
            </a:r>
          </a:p>
        </p:txBody>
      </p:sp>
      <p:sp>
        <p:nvSpPr>
          <p:cNvPr id="4" name="Slide Number Placeholder 3">
            <a:extLst>
              <a:ext uri="{FF2B5EF4-FFF2-40B4-BE49-F238E27FC236}">
                <a16:creationId xmlns:a16="http://schemas.microsoft.com/office/drawing/2014/main" id="{B1B9C51E-93A0-AFF3-8ABF-6EE5E93F77CC}"/>
              </a:ext>
            </a:extLst>
          </p:cNvPr>
          <p:cNvSpPr>
            <a:spLocks noGrp="1"/>
          </p:cNvSpPr>
          <p:nvPr>
            <p:ph type="sldNum" sz="quarter" idx="12"/>
          </p:nvPr>
        </p:nvSpPr>
        <p:spPr/>
        <p:txBody>
          <a:bodyPr/>
          <a:lstStyle/>
          <a:p>
            <a:fld id="{078ED684-E1A4-0343-8670-8594C227EEC7}" type="slidenum">
              <a:rPr lang="en-US" smtClean="0"/>
              <a:t>22</a:t>
            </a:fld>
            <a:endParaRPr lang="en-US"/>
          </a:p>
        </p:txBody>
      </p:sp>
      <p:grpSp>
        <p:nvGrpSpPr>
          <p:cNvPr id="5" name="Group 4">
            <a:extLst>
              <a:ext uri="{FF2B5EF4-FFF2-40B4-BE49-F238E27FC236}">
                <a16:creationId xmlns:a16="http://schemas.microsoft.com/office/drawing/2014/main" id="{CF4BCB86-CFD3-9A28-D32D-6DC421BD3068}"/>
              </a:ext>
            </a:extLst>
          </p:cNvPr>
          <p:cNvGrpSpPr/>
          <p:nvPr/>
        </p:nvGrpSpPr>
        <p:grpSpPr>
          <a:xfrm>
            <a:off x="3074051" y="2425362"/>
            <a:ext cx="6043897" cy="3126351"/>
            <a:chOff x="1677924" y="1036679"/>
            <a:chExt cx="8836152" cy="3787965"/>
          </a:xfrm>
        </p:grpSpPr>
        <p:cxnSp>
          <p:nvCxnSpPr>
            <p:cNvPr id="6" name="Straight Connector 5">
              <a:extLst>
                <a:ext uri="{FF2B5EF4-FFF2-40B4-BE49-F238E27FC236}">
                  <a16:creationId xmlns:a16="http://schemas.microsoft.com/office/drawing/2014/main" id="{0333EFAE-2A49-5F20-959C-E997C86ACFB0}"/>
                </a:ext>
              </a:extLst>
            </p:cNvPr>
            <p:cNvCxnSpPr>
              <a:cxnSpLocks/>
              <a:stCxn id="12" idx="3"/>
            </p:cNvCxnSpPr>
            <p:nvPr/>
          </p:nvCxnSpPr>
          <p:spPr bwMode="gray">
            <a:xfrm flipV="1">
              <a:off x="3161510" y="2022562"/>
              <a:ext cx="3057116" cy="1788666"/>
            </a:xfrm>
            <a:prstGeom prst="line">
              <a:avLst/>
            </a:prstGeom>
            <a:ln w="12700">
              <a:solidFill>
                <a:srgbClr val="00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804E5E7-E732-21B5-D55D-EFA3C3C6D320}"/>
                </a:ext>
              </a:extLst>
            </p:cNvPr>
            <p:cNvCxnSpPr>
              <a:cxnSpLocks/>
              <a:stCxn id="13" idx="3"/>
            </p:cNvCxnSpPr>
            <p:nvPr/>
          </p:nvCxnSpPr>
          <p:spPr bwMode="gray">
            <a:xfrm flipV="1">
              <a:off x="5298517" y="2165392"/>
              <a:ext cx="926088" cy="1645833"/>
            </a:xfrm>
            <a:prstGeom prst="line">
              <a:avLst/>
            </a:prstGeom>
            <a:ln w="12700">
              <a:solidFill>
                <a:srgbClr val="00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0D16A58-C511-6CFA-178E-C89A697AFC31}"/>
                </a:ext>
              </a:extLst>
            </p:cNvPr>
            <p:cNvCxnSpPr>
              <a:cxnSpLocks/>
              <a:stCxn id="11" idx="1"/>
            </p:cNvCxnSpPr>
            <p:nvPr/>
          </p:nvCxnSpPr>
          <p:spPr bwMode="gray">
            <a:xfrm flipH="1" flipV="1">
              <a:off x="6711103" y="2148053"/>
              <a:ext cx="796976" cy="1663173"/>
            </a:xfrm>
            <a:prstGeom prst="line">
              <a:avLst/>
            </a:prstGeom>
            <a:ln w="12700">
              <a:solidFill>
                <a:srgbClr val="00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EF65A9B-26EB-37C7-408A-1D3A82244157}"/>
                </a:ext>
              </a:extLst>
            </p:cNvPr>
            <p:cNvCxnSpPr>
              <a:cxnSpLocks/>
              <a:stCxn id="10" idx="1"/>
              <a:endCxn id="94" idx="3"/>
            </p:cNvCxnSpPr>
            <p:nvPr/>
          </p:nvCxnSpPr>
          <p:spPr bwMode="gray">
            <a:xfrm flipH="1" flipV="1">
              <a:off x="6734919" y="2000970"/>
              <a:ext cx="2402231" cy="1810257"/>
            </a:xfrm>
            <a:prstGeom prst="line">
              <a:avLst/>
            </a:prstGeom>
            <a:ln w="12700">
              <a:solidFill>
                <a:srgbClr val="000000"/>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BC07BCA7-11CD-59B2-DC2E-26003C224324}"/>
                </a:ext>
              </a:extLst>
            </p:cNvPr>
            <p:cNvSpPr/>
            <p:nvPr/>
          </p:nvSpPr>
          <p:spPr>
            <a:xfrm>
              <a:off x="9137150" y="2797809"/>
              <a:ext cx="1376926" cy="2026834"/>
            </a:xfrm>
            <a:prstGeom prst="rect">
              <a:avLst/>
            </a:prstGeom>
            <a:solidFill>
              <a:srgbClr val="0091DA">
                <a:alpha val="9804"/>
              </a:srgbClr>
            </a:solidFill>
            <a:ln w="25400">
              <a:noFill/>
              <a:miter lim="800000"/>
            </a:ln>
            <a:effectLst>
              <a:softEdge rad="63500"/>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sp>
          <p:nvSpPr>
            <p:cNvPr id="11" name="Rectangle 10">
              <a:extLst>
                <a:ext uri="{FF2B5EF4-FFF2-40B4-BE49-F238E27FC236}">
                  <a16:creationId xmlns:a16="http://schemas.microsoft.com/office/drawing/2014/main" id="{A22391AC-A6DA-5724-ABE8-7EB4BDA04F0E}"/>
                </a:ext>
              </a:extLst>
            </p:cNvPr>
            <p:cNvSpPr/>
            <p:nvPr/>
          </p:nvSpPr>
          <p:spPr>
            <a:xfrm>
              <a:off x="7508079" y="2797809"/>
              <a:ext cx="1376926" cy="2026834"/>
            </a:xfrm>
            <a:prstGeom prst="rect">
              <a:avLst/>
            </a:prstGeom>
            <a:solidFill>
              <a:srgbClr val="0091DA">
                <a:alpha val="9804"/>
              </a:srgbClr>
            </a:solidFill>
            <a:ln w="25400">
              <a:noFill/>
              <a:miter lim="800000"/>
            </a:ln>
            <a:effectLst>
              <a:softEdge rad="63500"/>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sp>
          <p:nvSpPr>
            <p:cNvPr id="12" name="Rectangle 11">
              <a:extLst>
                <a:ext uri="{FF2B5EF4-FFF2-40B4-BE49-F238E27FC236}">
                  <a16:creationId xmlns:a16="http://schemas.microsoft.com/office/drawing/2014/main" id="{27632B30-7D3F-714E-A4DF-690F04B6C72C}"/>
                </a:ext>
              </a:extLst>
            </p:cNvPr>
            <p:cNvSpPr/>
            <p:nvPr/>
          </p:nvSpPr>
          <p:spPr>
            <a:xfrm>
              <a:off x="1784584" y="2797811"/>
              <a:ext cx="1376926" cy="2026833"/>
            </a:xfrm>
            <a:prstGeom prst="rect">
              <a:avLst/>
            </a:prstGeom>
            <a:solidFill>
              <a:srgbClr val="0091DA">
                <a:alpha val="9804"/>
              </a:srgbClr>
            </a:solidFill>
            <a:ln w="25400">
              <a:noFill/>
              <a:miter lim="800000"/>
            </a:ln>
            <a:effectLst>
              <a:softEdge rad="63500"/>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sp>
          <p:nvSpPr>
            <p:cNvPr id="13" name="Rectangle 12">
              <a:extLst>
                <a:ext uri="{FF2B5EF4-FFF2-40B4-BE49-F238E27FC236}">
                  <a16:creationId xmlns:a16="http://schemas.microsoft.com/office/drawing/2014/main" id="{2D9A1EA0-C6B5-523B-AA21-69B885E32D14}"/>
                </a:ext>
              </a:extLst>
            </p:cNvPr>
            <p:cNvSpPr/>
            <p:nvPr/>
          </p:nvSpPr>
          <p:spPr>
            <a:xfrm>
              <a:off x="3921591" y="2797808"/>
              <a:ext cx="1376926" cy="2026833"/>
            </a:xfrm>
            <a:prstGeom prst="rect">
              <a:avLst/>
            </a:prstGeom>
            <a:solidFill>
              <a:srgbClr val="0091DA">
                <a:alpha val="9804"/>
              </a:srgbClr>
            </a:solidFill>
            <a:ln w="25400">
              <a:noFill/>
              <a:miter lim="800000"/>
            </a:ln>
            <a:effectLst>
              <a:softEdge rad="63500"/>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sp>
          <p:nvSpPr>
            <p:cNvPr id="14" name="TextBox 13">
              <a:extLst>
                <a:ext uri="{FF2B5EF4-FFF2-40B4-BE49-F238E27FC236}">
                  <a16:creationId xmlns:a16="http://schemas.microsoft.com/office/drawing/2014/main" id="{2457DF48-C3DB-86BC-5FD0-030AFAC1B9BE}"/>
                </a:ext>
              </a:extLst>
            </p:cNvPr>
            <p:cNvSpPr txBox="1"/>
            <p:nvPr/>
          </p:nvSpPr>
          <p:spPr>
            <a:xfrm>
              <a:off x="1677924" y="1921549"/>
              <a:ext cx="1000783" cy="610849"/>
            </a:xfrm>
            <a:prstGeom prst="roundRect">
              <a:avLst/>
            </a:prstGeom>
            <a:solidFill>
              <a:srgbClr val="C00000"/>
            </a:solidFill>
            <a:ln w="38100">
              <a:noFill/>
            </a:ln>
          </p:spPr>
          <p:txBody>
            <a:bodyPr wrap="square" lIns="0" tIns="0" rIns="0" bIns="0" rtlCol="0">
              <a:spAutoFit/>
            </a:bodyPr>
            <a:lstStyle/>
            <a:p>
              <a:pPr algn="ctr"/>
              <a:r>
                <a:rPr lang="en-US" sz="1200" dirty="0">
                  <a:solidFill>
                    <a:schemeClr val="bg1"/>
                  </a:solidFill>
                  <a:latin typeface="Gill Sans MT" panose="020B0502020104020203" pitchFamily="34" charset="77"/>
                </a:rPr>
                <a:t>Crawler</a:t>
              </a:r>
            </a:p>
            <a:p>
              <a:pPr algn="ctr"/>
              <a:r>
                <a:rPr lang="en-US" sz="1200" dirty="0">
                  <a:solidFill>
                    <a:schemeClr val="bg1"/>
                  </a:solidFill>
                  <a:latin typeface="Gill Sans MT" panose="020B0502020104020203" pitchFamily="34" charset="77"/>
                </a:rPr>
                <a:t>Machine</a:t>
              </a:r>
            </a:p>
          </p:txBody>
        </p:sp>
        <p:cxnSp>
          <p:nvCxnSpPr>
            <p:cNvPr id="15" name="Straight Arrow Connector 14">
              <a:extLst>
                <a:ext uri="{FF2B5EF4-FFF2-40B4-BE49-F238E27FC236}">
                  <a16:creationId xmlns:a16="http://schemas.microsoft.com/office/drawing/2014/main" id="{3BBFBBC1-51E6-999E-097B-868690B13313}"/>
                </a:ext>
              </a:extLst>
            </p:cNvPr>
            <p:cNvCxnSpPr>
              <a:cxnSpLocks/>
              <a:stCxn id="14" idx="2"/>
              <a:endCxn id="24" idx="0"/>
            </p:cNvCxnSpPr>
            <p:nvPr/>
          </p:nvCxnSpPr>
          <p:spPr bwMode="gray">
            <a:xfrm flipH="1">
              <a:off x="2139477" y="2532398"/>
              <a:ext cx="38838" cy="546766"/>
            </a:xfrm>
            <a:prstGeom prst="straightConnector1">
              <a:avLst/>
            </a:prstGeom>
            <a:ln w="25400">
              <a:solidFill>
                <a:schemeClr val="bg2">
                  <a:lumMod val="10000"/>
                </a:schemeClr>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D4F6EB40-6ED2-DB7F-AB46-BCC374238107}"/>
                </a:ext>
              </a:extLst>
            </p:cNvPr>
            <p:cNvSpPr txBox="1"/>
            <p:nvPr/>
          </p:nvSpPr>
          <p:spPr>
            <a:xfrm>
              <a:off x="3731306" y="1301349"/>
              <a:ext cx="1270971" cy="610849"/>
            </a:xfrm>
            <a:prstGeom prst="roundRect">
              <a:avLst/>
            </a:prstGeom>
            <a:solidFill>
              <a:schemeClr val="bg1"/>
            </a:solidFill>
            <a:ln w="38100">
              <a:solidFill>
                <a:schemeClr val="bg2">
                  <a:lumMod val="50000"/>
                </a:schemeClr>
              </a:solidFill>
            </a:ln>
          </p:spPr>
          <p:txBody>
            <a:bodyPr wrap="square" lIns="0" tIns="0" rIns="0" bIns="0" rtlCol="0">
              <a:spAutoFit/>
            </a:bodyPr>
            <a:lstStyle/>
            <a:p>
              <a:pPr algn="ctr"/>
              <a:r>
                <a:rPr lang="en-US" sz="1200" dirty="0">
                  <a:solidFill>
                    <a:schemeClr val="bg2">
                      <a:lumMod val="10000"/>
                    </a:schemeClr>
                  </a:solidFill>
                  <a:latin typeface="Gill Sans MT" panose="020B0502020104020203" pitchFamily="34" charset="77"/>
                </a:rPr>
                <a:t>Frontend</a:t>
              </a:r>
            </a:p>
            <a:p>
              <a:pPr algn="ctr"/>
              <a:r>
                <a:rPr lang="en-US" sz="1200" dirty="0">
                  <a:solidFill>
                    <a:schemeClr val="bg2">
                      <a:lumMod val="10000"/>
                    </a:schemeClr>
                  </a:solidFill>
                  <a:latin typeface="Gill Sans MT" panose="020B0502020104020203" pitchFamily="34" charset="77"/>
                </a:rPr>
                <a:t>Server</a:t>
              </a:r>
            </a:p>
          </p:txBody>
        </p:sp>
        <p:cxnSp>
          <p:nvCxnSpPr>
            <p:cNvPr id="17" name="Straight Arrow Connector 16">
              <a:extLst>
                <a:ext uri="{FF2B5EF4-FFF2-40B4-BE49-F238E27FC236}">
                  <a16:creationId xmlns:a16="http://schemas.microsoft.com/office/drawing/2014/main" id="{D5EBDCEF-BE9C-A9E7-D83C-DEF28CFDD9AE}"/>
                </a:ext>
              </a:extLst>
            </p:cNvPr>
            <p:cNvCxnSpPr>
              <a:cxnSpLocks/>
              <a:stCxn id="16" idx="2"/>
              <a:endCxn id="32" idx="1"/>
            </p:cNvCxnSpPr>
            <p:nvPr/>
          </p:nvCxnSpPr>
          <p:spPr bwMode="gray">
            <a:xfrm>
              <a:off x="4366791" y="1912198"/>
              <a:ext cx="227171" cy="1234468"/>
            </a:xfrm>
            <a:prstGeom prst="straightConnector1">
              <a:avLst/>
            </a:prstGeom>
            <a:ln w="25400">
              <a:solidFill>
                <a:schemeClr val="bg2">
                  <a:lumMod val="10000"/>
                </a:schemeClr>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D47097C6-3420-7795-6A6F-19225F69F4B5}"/>
                </a:ext>
              </a:extLst>
            </p:cNvPr>
            <p:cNvSpPr txBox="1"/>
            <p:nvPr/>
          </p:nvSpPr>
          <p:spPr>
            <a:xfrm>
              <a:off x="8490077" y="1169771"/>
              <a:ext cx="1427697" cy="610849"/>
            </a:xfrm>
            <a:prstGeom prst="roundRect">
              <a:avLst/>
            </a:prstGeom>
            <a:solidFill>
              <a:schemeClr val="bg1"/>
            </a:solidFill>
            <a:ln w="38100">
              <a:solidFill>
                <a:schemeClr val="bg2">
                  <a:lumMod val="50000"/>
                </a:schemeClr>
              </a:solidFill>
            </a:ln>
          </p:spPr>
          <p:txBody>
            <a:bodyPr wrap="square" lIns="0" tIns="0" rIns="0" bIns="0" rtlCol="0">
              <a:spAutoFit/>
            </a:bodyPr>
            <a:lstStyle/>
            <a:p>
              <a:pPr algn="ctr">
                <a:spcAft>
                  <a:spcPts val="600"/>
                </a:spcAft>
              </a:pPr>
              <a:r>
                <a:rPr lang="en-US" sz="1200" dirty="0">
                  <a:solidFill>
                    <a:schemeClr val="bg2">
                      <a:lumMod val="10000"/>
                    </a:schemeClr>
                  </a:solidFill>
                  <a:latin typeface="Gill Sans MT" panose="020B0502020104020203" pitchFamily="34" charset="77"/>
                </a:rPr>
                <a:t>Backend Servers</a:t>
              </a:r>
            </a:p>
          </p:txBody>
        </p:sp>
        <p:cxnSp>
          <p:nvCxnSpPr>
            <p:cNvPr id="19" name="Straight Arrow Connector 18">
              <a:extLst>
                <a:ext uri="{FF2B5EF4-FFF2-40B4-BE49-F238E27FC236}">
                  <a16:creationId xmlns:a16="http://schemas.microsoft.com/office/drawing/2014/main" id="{5C6DBA92-5618-4F18-04E8-D860806902AB}"/>
                </a:ext>
              </a:extLst>
            </p:cNvPr>
            <p:cNvCxnSpPr>
              <a:cxnSpLocks/>
              <a:stCxn id="18" idx="2"/>
              <a:endCxn id="39" idx="0"/>
            </p:cNvCxnSpPr>
            <p:nvPr/>
          </p:nvCxnSpPr>
          <p:spPr bwMode="gray">
            <a:xfrm flipH="1">
              <a:off x="8254961" y="1780620"/>
              <a:ext cx="948965" cy="1302279"/>
            </a:xfrm>
            <a:prstGeom prst="straightConnector1">
              <a:avLst/>
            </a:prstGeom>
            <a:ln w="25400">
              <a:solidFill>
                <a:schemeClr val="bg2">
                  <a:lumMod val="10000"/>
                </a:schemeClr>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CBC7FE4D-A3FC-6995-D274-81786B2AFD50}"/>
                </a:ext>
              </a:extLst>
            </p:cNvPr>
            <p:cNvCxnSpPr>
              <a:cxnSpLocks/>
              <a:stCxn id="18" idx="2"/>
              <a:endCxn id="46" idx="0"/>
            </p:cNvCxnSpPr>
            <p:nvPr/>
          </p:nvCxnSpPr>
          <p:spPr bwMode="gray">
            <a:xfrm>
              <a:off x="9203926" y="1780620"/>
              <a:ext cx="680105" cy="1302279"/>
            </a:xfrm>
            <a:prstGeom prst="straightConnector1">
              <a:avLst/>
            </a:prstGeom>
            <a:ln w="25400">
              <a:solidFill>
                <a:schemeClr val="bg2">
                  <a:lumMod val="10000"/>
                </a:schemeClr>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21" name="Freeform 20">
              <a:extLst>
                <a:ext uri="{FF2B5EF4-FFF2-40B4-BE49-F238E27FC236}">
                  <a16:creationId xmlns:a16="http://schemas.microsoft.com/office/drawing/2014/main" id="{667C5C56-0327-5417-1EFA-92B04A837168}"/>
                </a:ext>
              </a:extLst>
            </p:cNvPr>
            <p:cNvSpPr/>
            <p:nvPr/>
          </p:nvSpPr>
          <p:spPr>
            <a:xfrm>
              <a:off x="2393410" y="2139136"/>
              <a:ext cx="3210778" cy="2447234"/>
            </a:xfrm>
            <a:custGeom>
              <a:avLst/>
              <a:gdLst>
                <a:gd name="connsiteX0" fmla="*/ 122698 w 4103683"/>
                <a:gd name="connsiteY0" fmla="*/ 1449659 h 3100039"/>
                <a:gd name="connsiteX1" fmla="*/ 122698 w 4103683"/>
                <a:gd name="connsiteY1" fmla="*/ 1449659 h 3100039"/>
                <a:gd name="connsiteX2" fmla="*/ 89244 w 4103683"/>
                <a:gd name="connsiteY2" fmla="*/ 1572322 h 3100039"/>
                <a:gd name="connsiteX3" fmla="*/ 66942 w 4103683"/>
                <a:gd name="connsiteY3" fmla="*/ 1639230 h 3100039"/>
                <a:gd name="connsiteX4" fmla="*/ 55791 w 4103683"/>
                <a:gd name="connsiteY4" fmla="*/ 1672683 h 3100039"/>
                <a:gd name="connsiteX5" fmla="*/ 44639 w 4103683"/>
                <a:gd name="connsiteY5" fmla="*/ 1761893 h 3100039"/>
                <a:gd name="connsiteX6" fmla="*/ 22337 w 4103683"/>
                <a:gd name="connsiteY6" fmla="*/ 1862254 h 3100039"/>
                <a:gd name="connsiteX7" fmla="*/ 11186 w 4103683"/>
                <a:gd name="connsiteY7" fmla="*/ 1929161 h 3100039"/>
                <a:gd name="connsiteX8" fmla="*/ 35 w 4103683"/>
                <a:gd name="connsiteY8" fmla="*/ 2062976 h 3100039"/>
                <a:gd name="connsiteX9" fmla="*/ 22337 w 4103683"/>
                <a:gd name="connsiteY9" fmla="*/ 2709747 h 3100039"/>
                <a:gd name="connsiteX10" fmla="*/ 66942 w 4103683"/>
                <a:gd name="connsiteY10" fmla="*/ 2854713 h 3100039"/>
                <a:gd name="connsiteX11" fmla="*/ 78093 w 4103683"/>
                <a:gd name="connsiteY11" fmla="*/ 2888166 h 3100039"/>
                <a:gd name="connsiteX12" fmla="*/ 122698 w 4103683"/>
                <a:gd name="connsiteY12" fmla="*/ 2955074 h 3100039"/>
                <a:gd name="connsiteX13" fmla="*/ 256513 w 4103683"/>
                <a:gd name="connsiteY13" fmla="*/ 2988527 h 3100039"/>
                <a:gd name="connsiteX14" fmla="*/ 468386 w 4103683"/>
                <a:gd name="connsiteY14" fmla="*/ 2966225 h 3100039"/>
                <a:gd name="connsiteX15" fmla="*/ 591049 w 4103683"/>
                <a:gd name="connsiteY15" fmla="*/ 2865864 h 3100039"/>
                <a:gd name="connsiteX16" fmla="*/ 613352 w 4103683"/>
                <a:gd name="connsiteY16" fmla="*/ 2843561 h 3100039"/>
                <a:gd name="connsiteX17" fmla="*/ 669108 w 4103683"/>
                <a:gd name="connsiteY17" fmla="*/ 2776654 h 3100039"/>
                <a:gd name="connsiteX18" fmla="*/ 702561 w 4103683"/>
                <a:gd name="connsiteY18" fmla="*/ 2709747 h 3100039"/>
                <a:gd name="connsiteX19" fmla="*/ 713713 w 4103683"/>
                <a:gd name="connsiteY19" fmla="*/ 2676293 h 3100039"/>
                <a:gd name="connsiteX20" fmla="*/ 791771 w 4103683"/>
                <a:gd name="connsiteY20" fmla="*/ 2531327 h 3100039"/>
                <a:gd name="connsiteX21" fmla="*/ 825225 w 4103683"/>
                <a:gd name="connsiteY21" fmla="*/ 2453269 h 3100039"/>
                <a:gd name="connsiteX22" fmla="*/ 858678 w 4103683"/>
                <a:gd name="connsiteY22" fmla="*/ 2397513 h 3100039"/>
                <a:gd name="connsiteX23" fmla="*/ 869830 w 4103683"/>
                <a:gd name="connsiteY23" fmla="*/ 2364059 h 3100039"/>
                <a:gd name="connsiteX24" fmla="*/ 914435 w 4103683"/>
                <a:gd name="connsiteY24" fmla="*/ 2286000 h 3100039"/>
                <a:gd name="connsiteX25" fmla="*/ 925586 w 4103683"/>
                <a:gd name="connsiteY25" fmla="*/ 2252547 h 3100039"/>
                <a:gd name="connsiteX26" fmla="*/ 959039 w 4103683"/>
                <a:gd name="connsiteY26" fmla="*/ 2207942 h 3100039"/>
                <a:gd name="connsiteX27" fmla="*/ 1025947 w 4103683"/>
                <a:gd name="connsiteY27" fmla="*/ 2062976 h 3100039"/>
                <a:gd name="connsiteX28" fmla="*/ 1059400 w 4103683"/>
                <a:gd name="connsiteY28" fmla="*/ 2007220 h 3100039"/>
                <a:gd name="connsiteX29" fmla="*/ 1115156 w 4103683"/>
                <a:gd name="connsiteY29" fmla="*/ 1884556 h 3100039"/>
                <a:gd name="connsiteX30" fmla="*/ 1148610 w 4103683"/>
                <a:gd name="connsiteY30" fmla="*/ 1828800 h 3100039"/>
                <a:gd name="connsiteX31" fmla="*/ 1215517 w 4103683"/>
                <a:gd name="connsiteY31" fmla="*/ 1672683 h 3100039"/>
                <a:gd name="connsiteX32" fmla="*/ 1382786 w 4103683"/>
                <a:gd name="connsiteY32" fmla="*/ 1371600 h 3100039"/>
                <a:gd name="connsiteX33" fmla="*/ 1616961 w 4103683"/>
                <a:gd name="connsiteY33" fmla="*/ 981308 h 3100039"/>
                <a:gd name="connsiteX34" fmla="*/ 2029556 w 4103683"/>
                <a:gd name="connsiteY34" fmla="*/ 546410 h 3100039"/>
                <a:gd name="connsiteX35" fmla="*/ 2129917 w 4103683"/>
                <a:gd name="connsiteY35" fmla="*/ 457200 h 3100039"/>
                <a:gd name="connsiteX36" fmla="*/ 2364093 w 4103683"/>
                <a:gd name="connsiteY36" fmla="*/ 278781 h 3100039"/>
                <a:gd name="connsiteX37" fmla="*/ 2542513 w 4103683"/>
                <a:gd name="connsiteY37" fmla="*/ 200722 h 3100039"/>
                <a:gd name="connsiteX38" fmla="*/ 2609420 w 4103683"/>
                <a:gd name="connsiteY38" fmla="*/ 189571 h 3100039"/>
                <a:gd name="connsiteX39" fmla="*/ 2676327 w 4103683"/>
                <a:gd name="connsiteY39" fmla="*/ 167269 h 3100039"/>
                <a:gd name="connsiteX40" fmla="*/ 2743235 w 4103683"/>
                <a:gd name="connsiteY40" fmla="*/ 156117 h 3100039"/>
                <a:gd name="connsiteX41" fmla="*/ 2798991 w 4103683"/>
                <a:gd name="connsiteY41" fmla="*/ 144966 h 3100039"/>
                <a:gd name="connsiteX42" fmla="*/ 3055469 w 4103683"/>
                <a:gd name="connsiteY42" fmla="*/ 122664 h 3100039"/>
                <a:gd name="connsiteX43" fmla="*/ 3144678 w 4103683"/>
                <a:gd name="connsiteY43" fmla="*/ 100361 h 3100039"/>
                <a:gd name="connsiteX44" fmla="*/ 3233888 w 4103683"/>
                <a:gd name="connsiteY44" fmla="*/ 78059 h 3100039"/>
                <a:gd name="connsiteX45" fmla="*/ 3289644 w 4103683"/>
                <a:gd name="connsiteY45" fmla="*/ 66908 h 3100039"/>
                <a:gd name="connsiteX46" fmla="*/ 3356552 w 4103683"/>
                <a:gd name="connsiteY46" fmla="*/ 44605 h 3100039"/>
                <a:gd name="connsiteX47" fmla="*/ 3423459 w 4103683"/>
                <a:gd name="connsiteY47" fmla="*/ 33454 h 3100039"/>
                <a:gd name="connsiteX48" fmla="*/ 3479215 w 4103683"/>
                <a:gd name="connsiteY48" fmla="*/ 22303 h 3100039"/>
                <a:gd name="connsiteX49" fmla="*/ 3523820 w 4103683"/>
                <a:gd name="connsiteY49" fmla="*/ 11152 h 3100039"/>
                <a:gd name="connsiteX50" fmla="*/ 3624181 w 4103683"/>
                <a:gd name="connsiteY50" fmla="*/ 0 h 3100039"/>
                <a:gd name="connsiteX51" fmla="*/ 3914113 w 4103683"/>
                <a:gd name="connsiteY51" fmla="*/ 11152 h 3100039"/>
                <a:gd name="connsiteX52" fmla="*/ 3981020 w 4103683"/>
                <a:gd name="connsiteY52" fmla="*/ 33454 h 3100039"/>
                <a:gd name="connsiteX53" fmla="*/ 4047927 w 4103683"/>
                <a:gd name="connsiteY53" fmla="*/ 78059 h 3100039"/>
                <a:gd name="connsiteX54" fmla="*/ 4070230 w 4103683"/>
                <a:gd name="connsiteY54" fmla="*/ 100361 h 3100039"/>
                <a:gd name="connsiteX55" fmla="*/ 4103683 w 4103683"/>
                <a:gd name="connsiteY55" fmla="*/ 167269 h 3100039"/>
                <a:gd name="connsiteX56" fmla="*/ 4092532 w 4103683"/>
                <a:gd name="connsiteY56" fmla="*/ 223025 h 3100039"/>
                <a:gd name="connsiteX57" fmla="*/ 4003322 w 4103683"/>
                <a:gd name="connsiteY57" fmla="*/ 278781 h 3100039"/>
                <a:gd name="connsiteX58" fmla="*/ 3958717 w 4103683"/>
                <a:gd name="connsiteY58" fmla="*/ 312234 h 3100039"/>
                <a:gd name="connsiteX59" fmla="*/ 3891810 w 4103683"/>
                <a:gd name="connsiteY59" fmla="*/ 334537 h 3100039"/>
                <a:gd name="connsiteX60" fmla="*/ 3769147 w 4103683"/>
                <a:gd name="connsiteY60" fmla="*/ 401444 h 3100039"/>
                <a:gd name="connsiteX61" fmla="*/ 3713391 w 4103683"/>
                <a:gd name="connsiteY61" fmla="*/ 434898 h 3100039"/>
                <a:gd name="connsiteX62" fmla="*/ 3635332 w 4103683"/>
                <a:gd name="connsiteY62" fmla="*/ 524108 h 3100039"/>
                <a:gd name="connsiteX63" fmla="*/ 3568425 w 4103683"/>
                <a:gd name="connsiteY63" fmla="*/ 613317 h 3100039"/>
                <a:gd name="connsiteX64" fmla="*/ 3557274 w 4103683"/>
                <a:gd name="connsiteY64" fmla="*/ 646771 h 3100039"/>
                <a:gd name="connsiteX65" fmla="*/ 3512669 w 4103683"/>
                <a:gd name="connsiteY65" fmla="*/ 735981 h 3100039"/>
                <a:gd name="connsiteX66" fmla="*/ 3490366 w 4103683"/>
                <a:gd name="connsiteY66" fmla="*/ 825191 h 3100039"/>
                <a:gd name="connsiteX67" fmla="*/ 3479215 w 4103683"/>
                <a:gd name="connsiteY67" fmla="*/ 936703 h 3100039"/>
                <a:gd name="connsiteX68" fmla="*/ 3468064 w 4103683"/>
                <a:gd name="connsiteY68" fmla="*/ 992459 h 3100039"/>
                <a:gd name="connsiteX69" fmla="*/ 3456913 w 4103683"/>
                <a:gd name="connsiteY69" fmla="*/ 1126274 h 3100039"/>
                <a:gd name="connsiteX70" fmla="*/ 3434610 w 4103683"/>
                <a:gd name="connsiteY70" fmla="*/ 1405054 h 3100039"/>
                <a:gd name="connsiteX71" fmla="*/ 3401156 w 4103683"/>
                <a:gd name="connsiteY71" fmla="*/ 2129883 h 3100039"/>
                <a:gd name="connsiteX72" fmla="*/ 3390005 w 4103683"/>
                <a:gd name="connsiteY72" fmla="*/ 2219093 h 3100039"/>
                <a:gd name="connsiteX73" fmla="*/ 3378854 w 4103683"/>
                <a:gd name="connsiteY73" fmla="*/ 2375210 h 3100039"/>
                <a:gd name="connsiteX74" fmla="*/ 3278493 w 4103683"/>
                <a:gd name="connsiteY74" fmla="*/ 2709747 h 3100039"/>
                <a:gd name="connsiteX75" fmla="*/ 3245039 w 4103683"/>
                <a:gd name="connsiteY75" fmla="*/ 2821259 h 3100039"/>
                <a:gd name="connsiteX76" fmla="*/ 3211586 w 4103683"/>
                <a:gd name="connsiteY76" fmla="*/ 2910469 h 3100039"/>
                <a:gd name="connsiteX77" fmla="*/ 3189283 w 4103683"/>
                <a:gd name="connsiteY77" fmla="*/ 2988527 h 3100039"/>
                <a:gd name="connsiteX78" fmla="*/ 3155830 w 4103683"/>
                <a:gd name="connsiteY78" fmla="*/ 3033132 h 3100039"/>
                <a:gd name="connsiteX79" fmla="*/ 3088922 w 4103683"/>
                <a:gd name="connsiteY79" fmla="*/ 3088888 h 3100039"/>
                <a:gd name="connsiteX80" fmla="*/ 3055469 w 4103683"/>
                <a:gd name="connsiteY80" fmla="*/ 3100039 h 3100039"/>
                <a:gd name="connsiteX81" fmla="*/ 2832444 w 4103683"/>
                <a:gd name="connsiteY81" fmla="*/ 3088888 h 3100039"/>
                <a:gd name="connsiteX82" fmla="*/ 2765537 w 4103683"/>
                <a:gd name="connsiteY82" fmla="*/ 3066586 h 3100039"/>
                <a:gd name="connsiteX83" fmla="*/ 2720932 w 4103683"/>
                <a:gd name="connsiteY83" fmla="*/ 3021981 h 3100039"/>
                <a:gd name="connsiteX84" fmla="*/ 2654025 w 4103683"/>
                <a:gd name="connsiteY84" fmla="*/ 2932771 h 3100039"/>
                <a:gd name="connsiteX85" fmla="*/ 2642874 w 4103683"/>
                <a:gd name="connsiteY85" fmla="*/ 2899317 h 3100039"/>
                <a:gd name="connsiteX86" fmla="*/ 2620571 w 4103683"/>
                <a:gd name="connsiteY86" fmla="*/ 2776654 h 3100039"/>
                <a:gd name="connsiteX87" fmla="*/ 2620571 w 4103683"/>
                <a:gd name="connsiteY87" fmla="*/ 2252547 h 3100039"/>
                <a:gd name="connsiteX88" fmla="*/ 2631722 w 4103683"/>
                <a:gd name="connsiteY88" fmla="*/ 2219093 h 3100039"/>
                <a:gd name="connsiteX89" fmla="*/ 2654025 w 4103683"/>
                <a:gd name="connsiteY89" fmla="*/ 2107581 h 3100039"/>
                <a:gd name="connsiteX90" fmla="*/ 2676327 w 4103683"/>
                <a:gd name="connsiteY90" fmla="*/ 2040674 h 3100039"/>
                <a:gd name="connsiteX91" fmla="*/ 2687478 w 4103683"/>
                <a:gd name="connsiteY91" fmla="*/ 1996069 h 3100039"/>
                <a:gd name="connsiteX92" fmla="*/ 2698630 w 4103683"/>
                <a:gd name="connsiteY92" fmla="*/ 1940313 h 3100039"/>
                <a:gd name="connsiteX93" fmla="*/ 2720932 w 4103683"/>
                <a:gd name="connsiteY93" fmla="*/ 1884556 h 3100039"/>
                <a:gd name="connsiteX94" fmla="*/ 2732083 w 4103683"/>
                <a:gd name="connsiteY94" fmla="*/ 1828800 h 3100039"/>
                <a:gd name="connsiteX95" fmla="*/ 2776688 w 4103683"/>
                <a:gd name="connsiteY95" fmla="*/ 1728439 h 3100039"/>
                <a:gd name="connsiteX96" fmla="*/ 2798991 w 4103683"/>
                <a:gd name="connsiteY96" fmla="*/ 1661532 h 3100039"/>
                <a:gd name="connsiteX97" fmla="*/ 2821293 w 4103683"/>
                <a:gd name="connsiteY97" fmla="*/ 1628078 h 3100039"/>
                <a:gd name="connsiteX98" fmla="*/ 2832444 w 4103683"/>
                <a:gd name="connsiteY98" fmla="*/ 1594625 h 3100039"/>
                <a:gd name="connsiteX99" fmla="*/ 2854747 w 4103683"/>
                <a:gd name="connsiteY99" fmla="*/ 1505415 h 3100039"/>
                <a:gd name="connsiteX100" fmla="*/ 2877049 w 4103683"/>
                <a:gd name="connsiteY100" fmla="*/ 1438508 h 3100039"/>
                <a:gd name="connsiteX101" fmla="*/ 2888200 w 4103683"/>
                <a:gd name="connsiteY101" fmla="*/ 1405054 h 3100039"/>
                <a:gd name="connsiteX102" fmla="*/ 2899352 w 4103683"/>
                <a:gd name="connsiteY102" fmla="*/ 1382752 h 310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4103683" h="3100039">
                  <a:moveTo>
                    <a:pt x="122698" y="1449659"/>
                  </a:moveTo>
                  <a:lnTo>
                    <a:pt x="122698" y="1449659"/>
                  </a:lnTo>
                  <a:cubicBezTo>
                    <a:pt x="111547" y="1490547"/>
                    <a:pt x="101202" y="1531663"/>
                    <a:pt x="89244" y="1572322"/>
                  </a:cubicBezTo>
                  <a:cubicBezTo>
                    <a:pt x="82611" y="1594876"/>
                    <a:pt x="74376" y="1616927"/>
                    <a:pt x="66942" y="1639230"/>
                  </a:cubicBezTo>
                  <a:lnTo>
                    <a:pt x="55791" y="1672683"/>
                  </a:lnTo>
                  <a:cubicBezTo>
                    <a:pt x="52074" y="1702420"/>
                    <a:pt x="49196" y="1732273"/>
                    <a:pt x="44639" y="1761893"/>
                  </a:cubicBezTo>
                  <a:cubicBezTo>
                    <a:pt x="31653" y="1846297"/>
                    <a:pt x="37138" y="1788249"/>
                    <a:pt x="22337" y="1862254"/>
                  </a:cubicBezTo>
                  <a:cubicBezTo>
                    <a:pt x="17903" y="1884425"/>
                    <a:pt x="14903" y="1906859"/>
                    <a:pt x="11186" y="1929161"/>
                  </a:cubicBezTo>
                  <a:cubicBezTo>
                    <a:pt x="7469" y="1973766"/>
                    <a:pt x="-604" y="2018221"/>
                    <a:pt x="35" y="2062976"/>
                  </a:cubicBezTo>
                  <a:cubicBezTo>
                    <a:pt x="3116" y="2278672"/>
                    <a:pt x="9287" y="2494424"/>
                    <a:pt x="22337" y="2709747"/>
                  </a:cubicBezTo>
                  <a:cubicBezTo>
                    <a:pt x="25576" y="2763193"/>
                    <a:pt x="48875" y="2806535"/>
                    <a:pt x="66942" y="2854713"/>
                  </a:cubicBezTo>
                  <a:cubicBezTo>
                    <a:pt x="71069" y="2865719"/>
                    <a:pt x="73463" y="2877362"/>
                    <a:pt x="78093" y="2888166"/>
                  </a:cubicBezTo>
                  <a:cubicBezTo>
                    <a:pt x="88927" y="2913445"/>
                    <a:pt x="98868" y="2939187"/>
                    <a:pt x="122698" y="2955074"/>
                  </a:cubicBezTo>
                  <a:cubicBezTo>
                    <a:pt x="172134" y="2988031"/>
                    <a:pt x="190421" y="2980266"/>
                    <a:pt x="256513" y="2988527"/>
                  </a:cubicBezTo>
                  <a:cubicBezTo>
                    <a:pt x="293000" y="2986095"/>
                    <a:pt x="409632" y="2988258"/>
                    <a:pt x="468386" y="2966225"/>
                  </a:cubicBezTo>
                  <a:cubicBezTo>
                    <a:pt x="530398" y="2942970"/>
                    <a:pt x="535557" y="2921356"/>
                    <a:pt x="591049" y="2865864"/>
                  </a:cubicBezTo>
                  <a:cubicBezTo>
                    <a:pt x="598483" y="2858430"/>
                    <a:pt x="607044" y="2851972"/>
                    <a:pt x="613352" y="2843561"/>
                  </a:cubicBezTo>
                  <a:cubicBezTo>
                    <a:pt x="653113" y="2790545"/>
                    <a:pt x="633663" y="2812097"/>
                    <a:pt x="669108" y="2776654"/>
                  </a:cubicBezTo>
                  <a:cubicBezTo>
                    <a:pt x="697134" y="2692572"/>
                    <a:pt x="659330" y="2796207"/>
                    <a:pt x="702561" y="2709747"/>
                  </a:cubicBezTo>
                  <a:cubicBezTo>
                    <a:pt x="707818" y="2699233"/>
                    <a:pt x="708456" y="2686807"/>
                    <a:pt x="713713" y="2676293"/>
                  </a:cubicBezTo>
                  <a:cubicBezTo>
                    <a:pt x="745725" y="2612270"/>
                    <a:pt x="765922" y="2608873"/>
                    <a:pt x="791771" y="2531327"/>
                  </a:cubicBezTo>
                  <a:cubicBezTo>
                    <a:pt x="804932" y="2491845"/>
                    <a:pt x="802257" y="2494611"/>
                    <a:pt x="825225" y="2453269"/>
                  </a:cubicBezTo>
                  <a:cubicBezTo>
                    <a:pt x="835751" y="2434323"/>
                    <a:pt x="848985" y="2416899"/>
                    <a:pt x="858678" y="2397513"/>
                  </a:cubicBezTo>
                  <a:cubicBezTo>
                    <a:pt x="863935" y="2386999"/>
                    <a:pt x="864573" y="2374573"/>
                    <a:pt x="869830" y="2364059"/>
                  </a:cubicBezTo>
                  <a:cubicBezTo>
                    <a:pt x="925822" y="2252075"/>
                    <a:pt x="855788" y="2422841"/>
                    <a:pt x="914435" y="2286000"/>
                  </a:cubicBezTo>
                  <a:cubicBezTo>
                    <a:pt x="919065" y="2275196"/>
                    <a:pt x="919754" y="2262753"/>
                    <a:pt x="925586" y="2252547"/>
                  </a:cubicBezTo>
                  <a:cubicBezTo>
                    <a:pt x="934807" y="2236410"/>
                    <a:pt x="949674" y="2223996"/>
                    <a:pt x="959039" y="2207942"/>
                  </a:cubicBezTo>
                  <a:cubicBezTo>
                    <a:pt x="1059747" y="2035298"/>
                    <a:pt x="962908" y="2189055"/>
                    <a:pt x="1025947" y="2062976"/>
                  </a:cubicBezTo>
                  <a:cubicBezTo>
                    <a:pt x="1035640" y="2043590"/>
                    <a:pt x="1049707" y="2026606"/>
                    <a:pt x="1059400" y="2007220"/>
                  </a:cubicBezTo>
                  <a:cubicBezTo>
                    <a:pt x="1151599" y="1822822"/>
                    <a:pt x="997219" y="2100776"/>
                    <a:pt x="1115156" y="1884556"/>
                  </a:cubicBezTo>
                  <a:cubicBezTo>
                    <a:pt x="1125535" y="1865528"/>
                    <a:pt x="1139332" y="1848388"/>
                    <a:pt x="1148610" y="1828800"/>
                  </a:cubicBezTo>
                  <a:cubicBezTo>
                    <a:pt x="1172847" y="1777633"/>
                    <a:pt x="1187760" y="1722029"/>
                    <a:pt x="1215517" y="1672683"/>
                  </a:cubicBezTo>
                  <a:cubicBezTo>
                    <a:pt x="1311332" y="1502346"/>
                    <a:pt x="1301891" y="1520944"/>
                    <a:pt x="1382786" y="1371600"/>
                  </a:cubicBezTo>
                  <a:cubicBezTo>
                    <a:pt x="1451212" y="1245275"/>
                    <a:pt x="1529552" y="1089284"/>
                    <a:pt x="1616961" y="981308"/>
                  </a:cubicBezTo>
                  <a:cubicBezTo>
                    <a:pt x="1866419" y="673154"/>
                    <a:pt x="1734913" y="810573"/>
                    <a:pt x="2029556" y="546410"/>
                  </a:cubicBezTo>
                  <a:lnTo>
                    <a:pt x="2129917" y="457200"/>
                  </a:lnTo>
                  <a:cubicBezTo>
                    <a:pt x="2200786" y="394669"/>
                    <a:pt x="2279710" y="320973"/>
                    <a:pt x="2364093" y="278781"/>
                  </a:cubicBezTo>
                  <a:cubicBezTo>
                    <a:pt x="2408098" y="256778"/>
                    <a:pt x="2502111" y="207456"/>
                    <a:pt x="2542513" y="200722"/>
                  </a:cubicBezTo>
                  <a:cubicBezTo>
                    <a:pt x="2564815" y="197005"/>
                    <a:pt x="2587485" y="195055"/>
                    <a:pt x="2609420" y="189571"/>
                  </a:cubicBezTo>
                  <a:cubicBezTo>
                    <a:pt x="2632227" y="183869"/>
                    <a:pt x="2653520" y="172971"/>
                    <a:pt x="2676327" y="167269"/>
                  </a:cubicBezTo>
                  <a:cubicBezTo>
                    <a:pt x="2698262" y="161785"/>
                    <a:pt x="2720989" y="160162"/>
                    <a:pt x="2743235" y="156117"/>
                  </a:cubicBezTo>
                  <a:cubicBezTo>
                    <a:pt x="2761883" y="152726"/>
                    <a:pt x="2780132" y="146852"/>
                    <a:pt x="2798991" y="144966"/>
                  </a:cubicBezTo>
                  <a:cubicBezTo>
                    <a:pt x="2973716" y="127494"/>
                    <a:pt x="2922848" y="143067"/>
                    <a:pt x="3055469" y="122664"/>
                  </a:cubicBezTo>
                  <a:cubicBezTo>
                    <a:pt x="3138928" y="109824"/>
                    <a:pt x="3083212" y="117125"/>
                    <a:pt x="3144678" y="100361"/>
                  </a:cubicBezTo>
                  <a:cubicBezTo>
                    <a:pt x="3174250" y="92296"/>
                    <a:pt x="3203831" y="84070"/>
                    <a:pt x="3233888" y="78059"/>
                  </a:cubicBezTo>
                  <a:cubicBezTo>
                    <a:pt x="3252473" y="74342"/>
                    <a:pt x="3271358" y="71895"/>
                    <a:pt x="3289644" y="66908"/>
                  </a:cubicBezTo>
                  <a:cubicBezTo>
                    <a:pt x="3312325" y="60722"/>
                    <a:pt x="3333745" y="50307"/>
                    <a:pt x="3356552" y="44605"/>
                  </a:cubicBezTo>
                  <a:cubicBezTo>
                    <a:pt x="3378487" y="39121"/>
                    <a:pt x="3401214" y="37499"/>
                    <a:pt x="3423459" y="33454"/>
                  </a:cubicBezTo>
                  <a:cubicBezTo>
                    <a:pt x="3442107" y="30064"/>
                    <a:pt x="3460713" y="26414"/>
                    <a:pt x="3479215" y="22303"/>
                  </a:cubicBezTo>
                  <a:cubicBezTo>
                    <a:pt x="3494176" y="18978"/>
                    <a:pt x="3508672" y="13482"/>
                    <a:pt x="3523820" y="11152"/>
                  </a:cubicBezTo>
                  <a:cubicBezTo>
                    <a:pt x="3557088" y="6034"/>
                    <a:pt x="3590727" y="3717"/>
                    <a:pt x="3624181" y="0"/>
                  </a:cubicBezTo>
                  <a:cubicBezTo>
                    <a:pt x="3720825" y="3717"/>
                    <a:pt x="3817820" y="2124"/>
                    <a:pt x="3914113" y="11152"/>
                  </a:cubicBezTo>
                  <a:cubicBezTo>
                    <a:pt x="3937519" y="13346"/>
                    <a:pt x="3961460" y="20414"/>
                    <a:pt x="3981020" y="33454"/>
                  </a:cubicBezTo>
                  <a:cubicBezTo>
                    <a:pt x="4003322" y="48322"/>
                    <a:pt x="4028973" y="59106"/>
                    <a:pt x="4047927" y="78059"/>
                  </a:cubicBezTo>
                  <a:cubicBezTo>
                    <a:pt x="4055361" y="85493"/>
                    <a:pt x="4063662" y="92151"/>
                    <a:pt x="4070230" y="100361"/>
                  </a:cubicBezTo>
                  <a:cubicBezTo>
                    <a:pt x="4094934" y="131241"/>
                    <a:pt x="4091906" y="131936"/>
                    <a:pt x="4103683" y="167269"/>
                  </a:cubicBezTo>
                  <a:cubicBezTo>
                    <a:pt x="4099966" y="185854"/>
                    <a:pt x="4102577" y="206953"/>
                    <a:pt x="4092532" y="223025"/>
                  </a:cubicBezTo>
                  <a:cubicBezTo>
                    <a:pt x="4076334" y="248942"/>
                    <a:pt x="4027247" y="263828"/>
                    <a:pt x="4003322" y="278781"/>
                  </a:cubicBezTo>
                  <a:cubicBezTo>
                    <a:pt x="3987562" y="288631"/>
                    <a:pt x="3975340" y="303922"/>
                    <a:pt x="3958717" y="312234"/>
                  </a:cubicBezTo>
                  <a:cubicBezTo>
                    <a:pt x="3937690" y="322747"/>
                    <a:pt x="3911370" y="321497"/>
                    <a:pt x="3891810" y="334537"/>
                  </a:cubicBezTo>
                  <a:cubicBezTo>
                    <a:pt x="3808248" y="390245"/>
                    <a:pt x="3849790" y="369187"/>
                    <a:pt x="3769147" y="401444"/>
                  </a:cubicBezTo>
                  <a:cubicBezTo>
                    <a:pt x="3673791" y="496800"/>
                    <a:pt x="3829198" y="348042"/>
                    <a:pt x="3713391" y="434898"/>
                  </a:cubicBezTo>
                  <a:cubicBezTo>
                    <a:pt x="3655450" y="478354"/>
                    <a:pt x="3668496" y="479889"/>
                    <a:pt x="3635332" y="524108"/>
                  </a:cubicBezTo>
                  <a:cubicBezTo>
                    <a:pt x="3555869" y="630057"/>
                    <a:pt x="3618843" y="537690"/>
                    <a:pt x="3568425" y="613317"/>
                  </a:cubicBezTo>
                  <a:cubicBezTo>
                    <a:pt x="3564708" y="624468"/>
                    <a:pt x="3562531" y="636257"/>
                    <a:pt x="3557274" y="646771"/>
                  </a:cubicBezTo>
                  <a:cubicBezTo>
                    <a:pt x="3521462" y="718394"/>
                    <a:pt x="3543540" y="635649"/>
                    <a:pt x="3512669" y="735981"/>
                  </a:cubicBezTo>
                  <a:cubicBezTo>
                    <a:pt x="3503655" y="765277"/>
                    <a:pt x="3490366" y="825191"/>
                    <a:pt x="3490366" y="825191"/>
                  </a:cubicBezTo>
                  <a:cubicBezTo>
                    <a:pt x="3486649" y="862362"/>
                    <a:pt x="3484152" y="899675"/>
                    <a:pt x="3479215" y="936703"/>
                  </a:cubicBezTo>
                  <a:cubicBezTo>
                    <a:pt x="3476710" y="955490"/>
                    <a:pt x="3470278" y="973635"/>
                    <a:pt x="3468064" y="992459"/>
                  </a:cubicBezTo>
                  <a:cubicBezTo>
                    <a:pt x="3462834" y="1036912"/>
                    <a:pt x="3460346" y="1081646"/>
                    <a:pt x="3456913" y="1126274"/>
                  </a:cubicBezTo>
                  <a:cubicBezTo>
                    <a:pt x="3435800" y="1400737"/>
                    <a:pt x="3456021" y="1169529"/>
                    <a:pt x="3434610" y="1405054"/>
                  </a:cubicBezTo>
                  <a:cubicBezTo>
                    <a:pt x="3429291" y="1532705"/>
                    <a:pt x="3406988" y="2083226"/>
                    <a:pt x="3401156" y="2129883"/>
                  </a:cubicBezTo>
                  <a:cubicBezTo>
                    <a:pt x="3397439" y="2159620"/>
                    <a:pt x="3392718" y="2189248"/>
                    <a:pt x="3390005" y="2219093"/>
                  </a:cubicBezTo>
                  <a:cubicBezTo>
                    <a:pt x="3385282" y="2271050"/>
                    <a:pt x="3388187" y="2323880"/>
                    <a:pt x="3378854" y="2375210"/>
                  </a:cubicBezTo>
                  <a:cubicBezTo>
                    <a:pt x="3345794" y="2557043"/>
                    <a:pt x="3327938" y="2561414"/>
                    <a:pt x="3278493" y="2709747"/>
                  </a:cubicBezTo>
                  <a:cubicBezTo>
                    <a:pt x="3266221" y="2746563"/>
                    <a:pt x="3257311" y="2784443"/>
                    <a:pt x="3245039" y="2821259"/>
                  </a:cubicBezTo>
                  <a:cubicBezTo>
                    <a:pt x="3234996" y="2851388"/>
                    <a:pt x="3221629" y="2880340"/>
                    <a:pt x="3211586" y="2910469"/>
                  </a:cubicBezTo>
                  <a:cubicBezTo>
                    <a:pt x="3203029" y="2936141"/>
                    <a:pt x="3200481" y="2963892"/>
                    <a:pt x="3189283" y="2988527"/>
                  </a:cubicBezTo>
                  <a:cubicBezTo>
                    <a:pt x="3181592" y="3005446"/>
                    <a:pt x="3167925" y="3019021"/>
                    <a:pt x="3155830" y="3033132"/>
                  </a:cubicBezTo>
                  <a:cubicBezTo>
                    <a:pt x="3137333" y="3054713"/>
                    <a:pt x="3114734" y="3075982"/>
                    <a:pt x="3088922" y="3088888"/>
                  </a:cubicBezTo>
                  <a:cubicBezTo>
                    <a:pt x="3078409" y="3094145"/>
                    <a:pt x="3066620" y="3096322"/>
                    <a:pt x="3055469" y="3100039"/>
                  </a:cubicBezTo>
                  <a:cubicBezTo>
                    <a:pt x="2981127" y="3096322"/>
                    <a:pt x="2906388" y="3097420"/>
                    <a:pt x="2832444" y="3088888"/>
                  </a:cubicBezTo>
                  <a:cubicBezTo>
                    <a:pt x="2809090" y="3086193"/>
                    <a:pt x="2765537" y="3066586"/>
                    <a:pt x="2765537" y="3066586"/>
                  </a:cubicBezTo>
                  <a:lnTo>
                    <a:pt x="2720932" y="3021981"/>
                  </a:lnTo>
                  <a:cubicBezTo>
                    <a:pt x="2694515" y="2995564"/>
                    <a:pt x="2666632" y="2970592"/>
                    <a:pt x="2654025" y="2932771"/>
                  </a:cubicBezTo>
                  <a:cubicBezTo>
                    <a:pt x="2650308" y="2921620"/>
                    <a:pt x="2645725" y="2910721"/>
                    <a:pt x="2642874" y="2899317"/>
                  </a:cubicBezTo>
                  <a:cubicBezTo>
                    <a:pt x="2635078" y="2868134"/>
                    <a:pt x="2625544" y="2806495"/>
                    <a:pt x="2620571" y="2776654"/>
                  </a:cubicBezTo>
                  <a:cubicBezTo>
                    <a:pt x="2602095" y="2536462"/>
                    <a:pt x="2601807" y="2599685"/>
                    <a:pt x="2620571" y="2252547"/>
                  </a:cubicBezTo>
                  <a:cubicBezTo>
                    <a:pt x="2621205" y="2240810"/>
                    <a:pt x="2629079" y="2230546"/>
                    <a:pt x="2631722" y="2219093"/>
                  </a:cubicBezTo>
                  <a:cubicBezTo>
                    <a:pt x="2640246" y="2182157"/>
                    <a:pt x="2642038" y="2143543"/>
                    <a:pt x="2654025" y="2107581"/>
                  </a:cubicBezTo>
                  <a:cubicBezTo>
                    <a:pt x="2661459" y="2085279"/>
                    <a:pt x="2670625" y="2063481"/>
                    <a:pt x="2676327" y="2040674"/>
                  </a:cubicBezTo>
                  <a:cubicBezTo>
                    <a:pt x="2680044" y="2025806"/>
                    <a:pt x="2684153" y="2011030"/>
                    <a:pt x="2687478" y="1996069"/>
                  </a:cubicBezTo>
                  <a:cubicBezTo>
                    <a:pt x="2691590" y="1977567"/>
                    <a:pt x="2693184" y="1958467"/>
                    <a:pt x="2698630" y="1940313"/>
                  </a:cubicBezTo>
                  <a:cubicBezTo>
                    <a:pt x="2704382" y="1921140"/>
                    <a:pt x="2715180" y="1903729"/>
                    <a:pt x="2720932" y="1884556"/>
                  </a:cubicBezTo>
                  <a:cubicBezTo>
                    <a:pt x="2726378" y="1866402"/>
                    <a:pt x="2726637" y="1846954"/>
                    <a:pt x="2732083" y="1828800"/>
                  </a:cubicBezTo>
                  <a:cubicBezTo>
                    <a:pt x="2754660" y="1753544"/>
                    <a:pt x="2750334" y="1794324"/>
                    <a:pt x="2776688" y="1728439"/>
                  </a:cubicBezTo>
                  <a:cubicBezTo>
                    <a:pt x="2785419" y="1706612"/>
                    <a:pt x="2785951" y="1681093"/>
                    <a:pt x="2798991" y="1661532"/>
                  </a:cubicBezTo>
                  <a:cubicBezTo>
                    <a:pt x="2806425" y="1650381"/>
                    <a:pt x="2815299" y="1640065"/>
                    <a:pt x="2821293" y="1628078"/>
                  </a:cubicBezTo>
                  <a:cubicBezTo>
                    <a:pt x="2826550" y="1617565"/>
                    <a:pt x="2829351" y="1605965"/>
                    <a:pt x="2832444" y="1594625"/>
                  </a:cubicBezTo>
                  <a:cubicBezTo>
                    <a:pt x="2840509" y="1565053"/>
                    <a:pt x="2845054" y="1534494"/>
                    <a:pt x="2854747" y="1505415"/>
                  </a:cubicBezTo>
                  <a:lnTo>
                    <a:pt x="2877049" y="1438508"/>
                  </a:lnTo>
                  <a:cubicBezTo>
                    <a:pt x="2880766" y="1427357"/>
                    <a:pt x="2882943" y="1415567"/>
                    <a:pt x="2888200" y="1405054"/>
                  </a:cubicBezTo>
                  <a:lnTo>
                    <a:pt x="2899352" y="1382752"/>
                  </a:lnTo>
                </a:path>
              </a:pathLst>
            </a:custGeom>
            <a:noFill/>
            <a:ln w="25400">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dirty="0"/>
            </a:p>
          </p:txBody>
        </p:sp>
        <p:grpSp>
          <p:nvGrpSpPr>
            <p:cNvPr id="22" name="Group 21">
              <a:extLst>
                <a:ext uri="{FF2B5EF4-FFF2-40B4-BE49-F238E27FC236}">
                  <a16:creationId xmlns:a16="http://schemas.microsoft.com/office/drawing/2014/main" id="{40843F5E-F0D1-4769-E56C-0426A53E33B7}"/>
                </a:ext>
              </a:extLst>
            </p:cNvPr>
            <p:cNvGrpSpPr/>
            <p:nvPr/>
          </p:nvGrpSpPr>
          <p:grpSpPr>
            <a:xfrm>
              <a:off x="5351455" y="1489161"/>
              <a:ext cx="1872966" cy="864776"/>
              <a:chOff x="4873451" y="1886389"/>
              <a:chExt cx="2393830" cy="1095457"/>
            </a:xfrm>
          </p:grpSpPr>
          <p:grpSp>
            <p:nvGrpSpPr>
              <p:cNvPr id="90" name="Group 89">
                <a:extLst>
                  <a:ext uri="{FF2B5EF4-FFF2-40B4-BE49-F238E27FC236}">
                    <a16:creationId xmlns:a16="http://schemas.microsoft.com/office/drawing/2014/main" id="{E6C6D4EF-01B0-278D-8FE1-76F8CB973F52}"/>
                  </a:ext>
                </a:extLst>
              </p:cNvPr>
              <p:cNvGrpSpPr/>
              <p:nvPr/>
            </p:nvGrpSpPr>
            <p:grpSpPr>
              <a:xfrm>
                <a:off x="4873451" y="1886389"/>
                <a:ext cx="2393830" cy="1095457"/>
                <a:chOff x="4215161" y="3070603"/>
                <a:chExt cx="2460772" cy="1030442"/>
              </a:xfrm>
              <a:solidFill>
                <a:srgbClr val="000000"/>
              </a:solidFill>
            </p:grpSpPr>
            <p:sp>
              <p:nvSpPr>
                <p:cNvPr id="92" name="Cube 91">
                  <a:extLst>
                    <a:ext uri="{FF2B5EF4-FFF2-40B4-BE49-F238E27FC236}">
                      <a16:creationId xmlns:a16="http://schemas.microsoft.com/office/drawing/2014/main" id="{F56A8C07-6562-67B6-5C77-5332B8F159B2}"/>
                    </a:ext>
                  </a:extLst>
                </p:cNvPr>
                <p:cNvSpPr/>
                <p:nvPr/>
              </p:nvSpPr>
              <p:spPr>
                <a:xfrm>
                  <a:off x="4215161" y="3070603"/>
                  <a:ext cx="2460772" cy="1030442"/>
                </a:xfrm>
                <a:prstGeom prst="cube">
                  <a:avLst>
                    <a:gd name="adj" fmla="val 48438"/>
                  </a:avLst>
                </a:prstGeom>
                <a:grpFill/>
                <a:ln w="25400">
                  <a:noFill/>
                  <a:miter lim="800000"/>
                </a:ln>
                <a:effectLst/>
                <a:scene3d>
                  <a:camera prst="perspectiveRelaxed" fov="3300000">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sp>
              <p:nvSpPr>
                <p:cNvPr id="93" name="Rectangle 92">
                  <a:extLst>
                    <a:ext uri="{FF2B5EF4-FFF2-40B4-BE49-F238E27FC236}">
                      <a16:creationId xmlns:a16="http://schemas.microsoft.com/office/drawing/2014/main" id="{1F2119CC-C685-FEEA-C463-70F3D8E24D46}"/>
                    </a:ext>
                  </a:extLst>
                </p:cNvPr>
                <p:cNvSpPr/>
                <p:nvPr/>
              </p:nvSpPr>
              <p:spPr>
                <a:xfrm>
                  <a:off x="4523749" y="3681016"/>
                  <a:ext cx="471998" cy="152399"/>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sp>
              <p:nvSpPr>
                <p:cNvPr id="94" name="Rectangle 93">
                  <a:extLst>
                    <a:ext uri="{FF2B5EF4-FFF2-40B4-BE49-F238E27FC236}">
                      <a16:creationId xmlns:a16="http://schemas.microsoft.com/office/drawing/2014/main" id="{DB0F76CB-3AAC-A452-098C-B78763665808}"/>
                    </a:ext>
                  </a:extLst>
                </p:cNvPr>
                <p:cNvSpPr/>
                <p:nvPr/>
              </p:nvSpPr>
              <p:spPr>
                <a:xfrm>
                  <a:off x="5367520" y="3657599"/>
                  <a:ext cx="665287" cy="45719"/>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sp>
              <p:nvSpPr>
                <p:cNvPr id="95" name="Rectangle 94">
                  <a:extLst>
                    <a:ext uri="{FF2B5EF4-FFF2-40B4-BE49-F238E27FC236}">
                      <a16:creationId xmlns:a16="http://schemas.microsoft.com/office/drawing/2014/main" id="{DDC57CA3-AD96-995F-5F28-8AAE9A51F16C}"/>
                    </a:ext>
                  </a:extLst>
                </p:cNvPr>
                <p:cNvSpPr/>
                <p:nvPr/>
              </p:nvSpPr>
              <p:spPr>
                <a:xfrm>
                  <a:off x="5363805" y="3809999"/>
                  <a:ext cx="665287" cy="45719"/>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grpSp>
          <p:sp>
            <p:nvSpPr>
              <p:cNvPr id="91" name="TextBox 90">
                <a:extLst>
                  <a:ext uri="{FF2B5EF4-FFF2-40B4-BE49-F238E27FC236}">
                    <a16:creationId xmlns:a16="http://schemas.microsoft.com/office/drawing/2014/main" id="{9AAD00A4-7D75-AC3F-A316-69ECE6DB3B3E}"/>
                  </a:ext>
                </a:extLst>
              </p:cNvPr>
              <p:cNvSpPr txBox="1"/>
              <p:nvPr/>
            </p:nvSpPr>
            <p:spPr>
              <a:xfrm>
                <a:off x="5486873" y="2103856"/>
                <a:ext cx="1566018" cy="349696"/>
              </a:xfrm>
              <a:prstGeom prst="rect">
                <a:avLst/>
              </a:prstGeom>
            </p:spPr>
            <p:txBody>
              <a:bodyPr wrap="none" lIns="0" tIns="0" rIns="0" bIns="0" rtlCol="0">
                <a:spAutoFit/>
              </a:bodyPr>
              <a:lstStyle/>
              <a:p>
                <a:pPr>
                  <a:spcAft>
                    <a:spcPts val="600"/>
                  </a:spcAft>
                </a:pPr>
                <a:r>
                  <a:rPr lang="en-US" sz="1200" dirty="0">
                    <a:solidFill>
                      <a:schemeClr val="bg1"/>
                    </a:solidFill>
                    <a:latin typeface="Gill Sans MT" panose="020B0502020104020203" pitchFamily="34" charset="77"/>
                  </a:rPr>
                  <a:t>ToR Switch</a:t>
                </a:r>
              </a:p>
            </p:txBody>
          </p:sp>
        </p:grpSp>
        <p:grpSp>
          <p:nvGrpSpPr>
            <p:cNvPr id="23" name="Group 22">
              <a:extLst>
                <a:ext uri="{FF2B5EF4-FFF2-40B4-BE49-F238E27FC236}">
                  <a16:creationId xmlns:a16="http://schemas.microsoft.com/office/drawing/2014/main" id="{ED5212EB-D5AF-5435-8C22-53329A514F56}"/>
                </a:ext>
              </a:extLst>
            </p:cNvPr>
            <p:cNvGrpSpPr/>
            <p:nvPr/>
          </p:nvGrpSpPr>
          <p:grpSpPr>
            <a:xfrm>
              <a:off x="2040736" y="3370292"/>
              <a:ext cx="889450" cy="1368675"/>
              <a:chOff x="4865614" y="3066585"/>
              <a:chExt cx="1546337" cy="2453269"/>
            </a:xfrm>
            <a:solidFill>
              <a:srgbClr val="003834"/>
            </a:solidFill>
          </p:grpSpPr>
          <p:sp>
            <p:nvSpPr>
              <p:cNvPr id="83" name="Cube 82">
                <a:extLst>
                  <a:ext uri="{FF2B5EF4-FFF2-40B4-BE49-F238E27FC236}">
                    <a16:creationId xmlns:a16="http://schemas.microsoft.com/office/drawing/2014/main" id="{FBADFADF-D1A4-C8E8-DA75-F5357F88E963}"/>
                  </a:ext>
                </a:extLst>
              </p:cNvPr>
              <p:cNvSpPr/>
              <p:nvPr/>
            </p:nvSpPr>
            <p:spPr>
              <a:xfrm>
                <a:off x="4865614" y="3066585"/>
                <a:ext cx="1546337" cy="2453269"/>
              </a:xfrm>
              <a:prstGeom prst="cube">
                <a:avLst/>
              </a:prstGeom>
              <a:grp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1400" dirty="0">
                    <a:solidFill>
                      <a:schemeClr val="bg1"/>
                    </a:solidFill>
                    <a:latin typeface="Gill Sans MT" panose="020B0502020104020203" pitchFamily="34" charset="77"/>
                  </a:rPr>
                  <a:t>Host</a:t>
                </a:r>
                <a:endParaRPr lang="en-US" sz="1600" dirty="0">
                  <a:solidFill>
                    <a:schemeClr val="bg1"/>
                  </a:solidFill>
                  <a:latin typeface="Gill Sans MT" panose="020B0502020104020203" pitchFamily="34" charset="77"/>
                </a:endParaRPr>
              </a:p>
            </p:txBody>
          </p:sp>
          <p:sp>
            <p:nvSpPr>
              <p:cNvPr id="84" name="Rectangle 83">
                <a:extLst>
                  <a:ext uri="{FF2B5EF4-FFF2-40B4-BE49-F238E27FC236}">
                    <a16:creationId xmlns:a16="http://schemas.microsoft.com/office/drawing/2014/main" id="{836E1F19-61D3-F3AF-A4DA-8AB464C0F022}"/>
                  </a:ext>
                </a:extLst>
              </p:cNvPr>
              <p:cNvSpPr/>
              <p:nvPr/>
            </p:nvSpPr>
            <p:spPr>
              <a:xfrm>
                <a:off x="4964703" y="3619948"/>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sp>
            <p:nvSpPr>
              <p:cNvPr id="85" name="Rectangle 84">
                <a:extLst>
                  <a:ext uri="{FF2B5EF4-FFF2-40B4-BE49-F238E27FC236}">
                    <a16:creationId xmlns:a16="http://schemas.microsoft.com/office/drawing/2014/main" id="{9997220F-750E-19E1-1122-1C121508A157}"/>
                  </a:ext>
                </a:extLst>
              </p:cNvPr>
              <p:cNvSpPr/>
              <p:nvPr/>
            </p:nvSpPr>
            <p:spPr>
              <a:xfrm>
                <a:off x="5509565" y="3619947"/>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sp>
            <p:nvSpPr>
              <p:cNvPr id="86" name="Rectangle 85">
                <a:extLst>
                  <a:ext uri="{FF2B5EF4-FFF2-40B4-BE49-F238E27FC236}">
                    <a16:creationId xmlns:a16="http://schemas.microsoft.com/office/drawing/2014/main" id="{F093961D-99CF-89AE-1A4A-DCF760B4932B}"/>
                  </a:ext>
                </a:extLst>
              </p:cNvPr>
              <p:cNvSpPr/>
              <p:nvPr/>
            </p:nvSpPr>
            <p:spPr>
              <a:xfrm>
                <a:off x="4950415" y="4946100"/>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sp>
            <p:nvSpPr>
              <p:cNvPr id="87" name="Rectangle 86">
                <a:extLst>
                  <a:ext uri="{FF2B5EF4-FFF2-40B4-BE49-F238E27FC236}">
                    <a16:creationId xmlns:a16="http://schemas.microsoft.com/office/drawing/2014/main" id="{4AD95182-47F6-16F4-33F6-1387F788DD3A}"/>
                  </a:ext>
                </a:extLst>
              </p:cNvPr>
              <p:cNvSpPr/>
              <p:nvPr/>
            </p:nvSpPr>
            <p:spPr>
              <a:xfrm>
                <a:off x="5495277" y="4946099"/>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sp>
            <p:nvSpPr>
              <p:cNvPr id="88" name="Rectangle 87">
                <a:extLst>
                  <a:ext uri="{FF2B5EF4-FFF2-40B4-BE49-F238E27FC236}">
                    <a16:creationId xmlns:a16="http://schemas.microsoft.com/office/drawing/2014/main" id="{5FEE80C3-0744-B6A0-6619-1F453D1017E7}"/>
                  </a:ext>
                </a:extLst>
              </p:cNvPr>
              <p:cNvSpPr/>
              <p:nvPr/>
            </p:nvSpPr>
            <p:spPr>
              <a:xfrm>
                <a:off x="4950415" y="5108115"/>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sp>
            <p:nvSpPr>
              <p:cNvPr id="89" name="Rectangle 88">
                <a:extLst>
                  <a:ext uri="{FF2B5EF4-FFF2-40B4-BE49-F238E27FC236}">
                    <a16:creationId xmlns:a16="http://schemas.microsoft.com/office/drawing/2014/main" id="{625290C2-DE45-037A-F922-1C68BAA19A04}"/>
                  </a:ext>
                </a:extLst>
              </p:cNvPr>
              <p:cNvSpPr/>
              <p:nvPr/>
            </p:nvSpPr>
            <p:spPr>
              <a:xfrm>
                <a:off x="5495277" y="5108114"/>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grpSp>
        <p:sp>
          <p:nvSpPr>
            <p:cNvPr id="24" name="Cube 23">
              <a:extLst>
                <a:ext uri="{FF2B5EF4-FFF2-40B4-BE49-F238E27FC236}">
                  <a16:creationId xmlns:a16="http://schemas.microsoft.com/office/drawing/2014/main" id="{289AAFF9-4DD4-B371-46A1-EBF7A7886692}"/>
                </a:ext>
              </a:extLst>
            </p:cNvPr>
            <p:cNvSpPr/>
            <p:nvPr/>
          </p:nvSpPr>
          <p:spPr>
            <a:xfrm>
              <a:off x="1918135" y="3079164"/>
              <a:ext cx="368173" cy="255071"/>
            </a:xfrm>
            <a:prstGeom prst="cube">
              <a:avLst/>
            </a:prstGeom>
            <a:solidFill>
              <a:srgbClr val="820024"/>
            </a:solidFill>
            <a:ln w="25400">
              <a:noFill/>
              <a:miter lim="800000"/>
            </a:ln>
            <a:effectLst>
              <a:glow rad="101600">
                <a:srgbClr val="820024">
                  <a:alpha val="60000"/>
                </a:srgbClr>
              </a:glo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800" dirty="0">
                  <a:solidFill>
                    <a:schemeClr val="bg1"/>
                  </a:solidFill>
                  <a:latin typeface="Gill Sans MT" panose="020B0502020104020203" pitchFamily="34" charset="77"/>
                </a:rPr>
                <a:t>VM</a:t>
              </a:r>
            </a:p>
          </p:txBody>
        </p:sp>
        <p:sp>
          <p:nvSpPr>
            <p:cNvPr id="25" name="Cube 24">
              <a:extLst>
                <a:ext uri="{FF2B5EF4-FFF2-40B4-BE49-F238E27FC236}">
                  <a16:creationId xmlns:a16="http://schemas.microsoft.com/office/drawing/2014/main" id="{BC3577DB-0A44-0F1C-DD72-E4F47EEB62F0}"/>
                </a:ext>
              </a:extLst>
            </p:cNvPr>
            <p:cNvSpPr/>
            <p:nvPr/>
          </p:nvSpPr>
          <p:spPr>
            <a:xfrm>
              <a:off x="2310123" y="3082900"/>
              <a:ext cx="368173" cy="255071"/>
            </a:xfrm>
            <a:prstGeom prst="cube">
              <a:avLst/>
            </a:prstGeom>
            <a:solidFill>
              <a:srgbClr val="820024"/>
            </a:solid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800" dirty="0">
                  <a:solidFill>
                    <a:schemeClr val="bg1"/>
                  </a:solidFill>
                  <a:latin typeface="Gill Sans MT" panose="020B0502020104020203" pitchFamily="34" charset="77"/>
                </a:rPr>
                <a:t>VM</a:t>
              </a:r>
            </a:p>
          </p:txBody>
        </p:sp>
        <p:sp>
          <p:nvSpPr>
            <p:cNvPr id="26" name="Cube 25">
              <a:extLst>
                <a:ext uri="{FF2B5EF4-FFF2-40B4-BE49-F238E27FC236}">
                  <a16:creationId xmlns:a16="http://schemas.microsoft.com/office/drawing/2014/main" id="{4FA0F6B6-20A6-CFD1-3BB9-948C69EF6032}"/>
                </a:ext>
              </a:extLst>
            </p:cNvPr>
            <p:cNvSpPr/>
            <p:nvPr/>
          </p:nvSpPr>
          <p:spPr>
            <a:xfrm>
              <a:off x="2716592" y="3079164"/>
              <a:ext cx="368173" cy="255071"/>
            </a:xfrm>
            <a:prstGeom prst="cube">
              <a:avLst/>
            </a:prstGeom>
            <a:solidFill>
              <a:srgbClr val="820024"/>
            </a:solid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800" dirty="0">
                  <a:solidFill>
                    <a:schemeClr val="bg1"/>
                  </a:solidFill>
                  <a:latin typeface="Gill Sans MT" panose="020B0502020104020203" pitchFamily="34" charset="77"/>
                </a:rPr>
                <a:t>VM</a:t>
              </a:r>
            </a:p>
          </p:txBody>
        </p:sp>
        <p:sp>
          <p:nvSpPr>
            <p:cNvPr id="27" name="Cube 26">
              <a:extLst>
                <a:ext uri="{FF2B5EF4-FFF2-40B4-BE49-F238E27FC236}">
                  <a16:creationId xmlns:a16="http://schemas.microsoft.com/office/drawing/2014/main" id="{B91A7C0E-77A3-A4F7-8F31-61DAFA893A83}"/>
                </a:ext>
              </a:extLst>
            </p:cNvPr>
            <p:cNvSpPr/>
            <p:nvPr/>
          </p:nvSpPr>
          <p:spPr>
            <a:xfrm>
              <a:off x="1863078" y="3370293"/>
              <a:ext cx="368173" cy="153043"/>
            </a:xfrm>
            <a:prstGeom prst="cube">
              <a:avLst/>
            </a:prstGeom>
            <a:solidFill>
              <a:schemeClr val="tx2">
                <a:lumMod val="50000"/>
              </a:schemeClr>
            </a:solidFill>
            <a:ln w="25400">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600" dirty="0">
                  <a:solidFill>
                    <a:schemeClr val="bg1"/>
                  </a:solidFill>
                  <a:latin typeface="Gill Sans MT" panose="020B0502020104020203" pitchFamily="34" charset="77"/>
                </a:rPr>
                <a:t>vNIC</a:t>
              </a:r>
            </a:p>
          </p:txBody>
        </p:sp>
        <p:sp>
          <p:nvSpPr>
            <p:cNvPr id="28" name="Cube 27">
              <a:extLst>
                <a:ext uri="{FF2B5EF4-FFF2-40B4-BE49-F238E27FC236}">
                  <a16:creationId xmlns:a16="http://schemas.microsoft.com/office/drawing/2014/main" id="{FF3BBB67-0314-FCFE-CDFD-ED0F09D13C42}"/>
                </a:ext>
              </a:extLst>
            </p:cNvPr>
            <p:cNvSpPr/>
            <p:nvPr/>
          </p:nvSpPr>
          <p:spPr>
            <a:xfrm>
              <a:off x="2279914" y="3370292"/>
              <a:ext cx="368173" cy="153043"/>
            </a:xfrm>
            <a:prstGeom prst="cube">
              <a:avLst/>
            </a:prstGeom>
            <a:solidFill>
              <a:schemeClr val="tx2">
                <a:lumMod val="50000"/>
              </a:schemeClr>
            </a:solidFill>
            <a:ln w="25400">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600" dirty="0">
                  <a:solidFill>
                    <a:schemeClr val="bg1"/>
                  </a:solidFill>
                  <a:latin typeface="Gill Sans MT" panose="020B0502020104020203" pitchFamily="34" charset="77"/>
                </a:rPr>
                <a:t>vNIC</a:t>
              </a:r>
            </a:p>
          </p:txBody>
        </p:sp>
        <p:sp>
          <p:nvSpPr>
            <p:cNvPr id="29" name="Cube 28">
              <a:extLst>
                <a:ext uri="{FF2B5EF4-FFF2-40B4-BE49-F238E27FC236}">
                  <a16:creationId xmlns:a16="http://schemas.microsoft.com/office/drawing/2014/main" id="{19793B75-D732-FB2D-EB77-D6BBFEA541DD}"/>
                </a:ext>
              </a:extLst>
            </p:cNvPr>
            <p:cNvSpPr/>
            <p:nvPr/>
          </p:nvSpPr>
          <p:spPr>
            <a:xfrm>
              <a:off x="2697504" y="3372994"/>
              <a:ext cx="368173" cy="153043"/>
            </a:xfrm>
            <a:prstGeom prst="cube">
              <a:avLst/>
            </a:prstGeom>
            <a:solidFill>
              <a:schemeClr val="tx2">
                <a:lumMod val="50000"/>
              </a:schemeClr>
            </a:solidFill>
            <a:ln w="25400">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600" dirty="0">
                  <a:solidFill>
                    <a:schemeClr val="bg1"/>
                  </a:solidFill>
                  <a:latin typeface="Gill Sans MT" panose="020B0502020104020203" pitchFamily="34" charset="77"/>
                </a:rPr>
                <a:t>vNIC</a:t>
              </a:r>
            </a:p>
          </p:txBody>
        </p:sp>
        <p:grpSp>
          <p:nvGrpSpPr>
            <p:cNvPr id="30" name="Group 29">
              <a:extLst>
                <a:ext uri="{FF2B5EF4-FFF2-40B4-BE49-F238E27FC236}">
                  <a16:creationId xmlns:a16="http://schemas.microsoft.com/office/drawing/2014/main" id="{350948D1-5B1E-4C5F-B730-D596BF719EA2}"/>
                </a:ext>
              </a:extLst>
            </p:cNvPr>
            <p:cNvGrpSpPr/>
            <p:nvPr/>
          </p:nvGrpSpPr>
          <p:grpSpPr>
            <a:xfrm>
              <a:off x="4177743" y="3370290"/>
              <a:ext cx="889450" cy="1368675"/>
              <a:chOff x="4865614" y="3066585"/>
              <a:chExt cx="1546337" cy="2453269"/>
            </a:xfrm>
            <a:solidFill>
              <a:srgbClr val="003834"/>
            </a:solidFill>
          </p:grpSpPr>
          <p:sp>
            <p:nvSpPr>
              <p:cNvPr id="76" name="Cube 75">
                <a:extLst>
                  <a:ext uri="{FF2B5EF4-FFF2-40B4-BE49-F238E27FC236}">
                    <a16:creationId xmlns:a16="http://schemas.microsoft.com/office/drawing/2014/main" id="{56FACD56-3247-BD8F-6A9B-AA5CDE4671A1}"/>
                  </a:ext>
                </a:extLst>
              </p:cNvPr>
              <p:cNvSpPr/>
              <p:nvPr/>
            </p:nvSpPr>
            <p:spPr>
              <a:xfrm>
                <a:off x="4865614" y="3066585"/>
                <a:ext cx="1546337" cy="2453269"/>
              </a:xfrm>
              <a:prstGeom prst="cube">
                <a:avLst/>
              </a:prstGeom>
              <a:grp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1400" dirty="0">
                    <a:solidFill>
                      <a:schemeClr val="bg1"/>
                    </a:solidFill>
                    <a:latin typeface="Gill Sans MT" panose="020B0502020104020203" pitchFamily="34" charset="77"/>
                  </a:rPr>
                  <a:t>Host</a:t>
                </a:r>
                <a:endParaRPr lang="en-US" sz="1600" dirty="0">
                  <a:solidFill>
                    <a:schemeClr val="bg1"/>
                  </a:solidFill>
                  <a:latin typeface="Gill Sans MT" panose="020B0502020104020203" pitchFamily="34" charset="77"/>
                </a:endParaRPr>
              </a:p>
            </p:txBody>
          </p:sp>
          <p:sp>
            <p:nvSpPr>
              <p:cNvPr id="77" name="Rectangle 76">
                <a:extLst>
                  <a:ext uri="{FF2B5EF4-FFF2-40B4-BE49-F238E27FC236}">
                    <a16:creationId xmlns:a16="http://schemas.microsoft.com/office/drawing/2014/main" id="{5F89CAAB-924F-82FA-4509-AC1753CAA85D}"/>
                  </a:ext>
                </a:extLst>
              </p:cNvPr>
              <p:cNvSpPr/>
              <p:nvPr/>
            </p:nvSpPr>
            <p:spPr>
              <a:xfrm>
                <a:off x="4964703" y="3619948"/>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sp>
            <p:nvSpPr>
              <p:cNvPr id="78" name="Rectangle 77">
                <a:extLst>
                  <a:ext uri="{FF2B5EF4-FFF2-40B4-BE49-F238E27FC236}">
                    <a16:creationId xmlns:a16="http://schemas.microsoft.com/office/drawing/2014/main" id="{F2F875B3-1825-18B1-5464-80381BD12EC8}"/>
                  </a:ext>
                </a:extLst>
              </p:cNvPr>
              <p:cNvSpPr/>
              <p:nvPr/>
            </p:nvSpPr>
            <p:spPr>
              <a:xfrm>
                <a:off x="5509565" y="3619947"/>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sp>
            <p:nvSpPr>
              <p:cNvPr id="79" name="Rectangle 78">
                <a:extLst>
                  <a:ext uri="{FF2B5EF4-FFF2-40B4-BE49-F238E27FC236}">
                    <a16:creationId xmlns:a16="http://schemas.microsoft.com/office/drawing/2014/main" id="{B2CFE4A9-34ED-37D2-ACB9-32CF587CF54F}"/>
                  </a:ext>
                </a:extLst>
              </p:cNvPr>
              <p:cNvSpPr/>
              <p:nvPr/>
            </p:nvSpPr>
            <p:spPr>
              <a:xfrm>
                <a:off x="4950415" y="4946100"/>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sp>
            <p:nvSpPr>
              <p:cNvPr id="80" name="Rectangle 79">
                <a:extLst>
                  <a:ext uri="{FF2B5EF4-FFF2-40B4-BE49-F238E27FC236}">
                    <a16:creationId xmlns:a16="http://schemas.microsoft.com/office/drawing/2014/main" id="{FB46021B-78ED-EF30-3641-DD09C04586BC}"/>
                  </a:ext>
                </a:extLst>
              </p:cNvPr>
              <p:cNvSpPr/>
              <p:nvPr/>
            </p:nvSpPr>
            <p:spPr>
              <a:xfrm>
                <a:off x="5495277" y="4946099"/>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sp>
            <p:nvSpPr>
              <p:cNvPr id="81" name="Rectangle 80">
                <a:extLst>
                  <a:ext uri="{FF2B5EF4-FFF2-40B4-BE49-F238E27FC236}">
                    <a16:creationId xmlns:a16="http://schemas.microsoft.com/office/drawing/2014/main" id="{A1B4E077-3F6D-E8D1-ADC1-DC260F8D1BB2}"/>
                  </a:ext>
                </a:extLst>
              </p:cNvPr>
              <p:cNvSpPr/>
              <p:nvPr/>
            </p:nvSpPr>
            <p:spPr>
              <a:xfrm>
                <a:off x="4950415" y="5108115"/>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sp>
            <p:nvSpPr>
              <p:cNvPr id="82" name="Rectangle 81">
                <a:extLst>
                  <a:ext uri="{FF2B5EF4-FFF2-40B4-BE49-F238E27FC236}">
                    <a16:creationId xmlns:a16="http://schemas.microsoft.com/office/drawing/2014/main" id="{6C629793-066A-10F3-D09B-BAC1C7F30E0F}"/>
                  </a:ext>
                </a:extLst>
              </p:cNvPr>
              <p:cNvSpPr/>
              <p:nvPr/>
            </p:nvSpPr>
            <p:spPr>
              <a:xfrm>
                <a:off x="5495277" y="5108114"/>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grpSp>
        <p:sp>
          <p:nvSpPr>
            <p:cNvPr id="31" name="Cube 30">
              <a:extLst>
                <a:ext uri="{FF2B5EF4-FFF2-40B4-BE49-F238E27FC236}">
                  <a16:creationId xmlns:a16="http://schemas.microsoft.com/office/drawing/2014/main" id="{B54878DE-CD2B-DDAC-4929-BDB330E6DF54}"/>
                </a:ext>
              </a:extLst>
            </p:cNvPr>
            <p:cNvSpPr/>
            <p:nvPr/>
          </p:nvSpPr>
          <p:spPr>
            <a:xfrm>
              <a:off x="4055142" y="3079162"/>
              <a:ext cx="368173" cy="255071"/>
            </a:xfrm>
            <a:prstGeom prst="cube">
              <a:avLst/>
            </a:prstGeom>
            <a:solidFill>
              <a:srgbClr val="820024"/>
            </a:solid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800" dirty="0">
                  <a:solidFill>
                    <a:schemeClr val="bg1"/>
                  </a:solidFill>
                  <a:latin typeface="Gill Sans MT" panose="020B0502020104020203" pitchFamily="34" charset="77"/>
                </a:rPr>
                <a:t>VM</a:t>
              </a:r>
            </a:p>
          </p:txBody>
        </p:sp>
        <p:sp>
          <p:nvSpPr>
            <p:cNvPr id="32" name="Cube 31">
              <a:extLst>
                <a:ext uri="{FF2B5EF4-FFF2-40B4-BE49-F238E27FC236}">
                  <a16:creationId xmlns:a16="http://schemas.microsoft.com/office/drawing/2014/main" id="{32D3C866-2C62-44C1-1A92-2583D134CBA1}"/>
                </a:ext>
              </a:extLst>
            </p:cNvPr>
            <p:cNvSpPr/>
            <p:nvPr/>
          </p:nvSpPr>
          <p:spPr>
            <a:xfrm>
              <a:off x="4447130" y="3082898"/>
              <a:ext cx="368173" cy="255071"/>
            </a:xfrm>
            <a:prstGeom prst="cube">
              <a:avLst/>
            </a:prstGeom>
            <a:solidFill>
              <a:srgbClr val="820024"/>
            </a:solidFill>
            <a:ln w="25400">
              <a:noFill/>
              <a:miter lim="800000"/>
            </a:ln>
            <a:effectLst>
              <a:glow rad="101600">
                <a:srgbClr val="820024">
                  <a:alpha val="60000"/>
                </a:srgbClr>
              </a:glo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800" dirty="0">
                  <a:solidFill>
                    <a:schemeClr val="bg1"/>
                  </a:solidFill>
                  <a:latin typeface="Gill Sans MT" panose="020B0502020104020203" pitchFamily="34" charset="77"/>
                </a:rPr>
                <a:t>VM</a:t>
              </a:r>
            </a:p>
          </p:txBody>
        </p:sp>
        <p:sp>
          <p:nvSpPr>
            <p:cNvPr id="33" name="Cube 32">
              <a:extLst>
                <a:ext uri="{FF2B5EF4-FFF2-40B4-BE49-F238E27FC236}">
                  <a16:creationId xmlns:a16="http://schemas.microsoft.com/office/drawing/2014/main" id="{B099A41C-EFF0-C40D-37EB-83A5D1DDB7FD}"/>
                </a:ext>
              </a:extLst>
            </p:cNvPr>
            <p:cNvSpPr/>
            <p:nvPr/>
          </p:nvSpPr>
          <p:spPr>
            <a:xfrm>
              <a:off x="4853599" y="3079162"/>
              <a:ext cx="368173" cy="255071"/>
            </a:xfrm>
            <a:prstGeom prst="cube">
              <a:avLst/>
            </a:prstGeom>
            <a:solidFill>
              <a:srgbClr val="820024"/>
            </a:solid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800" dirty="0">
                  <a:solidFill>
                    <a:schemeClr val="bg1"/>
                  </a:solidFill>
                  <a:latin typeface="Gill Sans MT" panose="020B0502020104020203" pitchFamily="34" charset="77"/>
                </a:rPr>
                <a:t>VM</a:t>
              </a:r>
            </a:p>
          </p:txBody>
        </p:sp>
        <p:sp>
          <p:nvSpPr>
            <p:cNvPr id="34" name="Cube 33">
              <a:extLst>
                <a:ext uri="{FF2B5EF4-FFF2-40B4-BE49-F238E27FC236}">
                  <a16:creationId xmlns:a16="http://schemas.microsoft.com/office/drawing/2014/main" id="{2EB9639D-15BD-71F6-B820-36EA78672268}"/>
                </a:ext>
              </a:extLst>
            </p:cNvPr>
            <p:cNvSpPr/>
            <p:nvPr/>
          </p:nvSpPr>
          <p:spPr>
            <a:xfrm>
              <a:off x="4000085" y="3370291"/>
              <a:ext cx="368173" cy="153043"/>
            </a:xfrm>
            <a:prstGeom prst="cube">
              <a:avLst/>
            </a:prstGeom>
            <a:solidFill>
              <a:schemeClr val="tx2">
                <a:lumMod val="50000"/>
              </a:schemeClr>
            </a:solidFill>
            <a:ln w="25400">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600" dirty="0">
                  <a:solidFill>
                    <a:schemeClr val="bg1"/>
                  </a:solidFill>
                  <a:latin typeface="Gill Sans MT" panose="020B0502020104020203" pitchFamily="34" charset="77"/>
                </a:rPr>
                <a:t>vNIC</a:t>
              </a:r>
            </a:p>
          </p:txBody>
        </p:sp>
        <p:sp>
          <p:nvSpPr>
            <p:cNvPr id="35" name="Cube 34">
              <a:extLst>
                <a:ext uri="{FF2B5EF4-FFF2-40B4-BE49-F238E27FC236}">
                  <a16:creationId xmlns:a16="http://schemas.microsoft.com/office/drawing/2014/main" id="{1E23B2B6-46A6-B1FC-E54F-7DB349FAFB9F}"/>
                </a:ext>
              </a:extLst>
            </p:cNvPr>
            <p:cNvSpPr/>
            <p:nvPr/>
          </p:nvSpPr>
          <p:spPr>
            <a:xfrm>
              <a:off x="4416921" y="3370290"/>
              <a:ext cx="368173" cy="153043"/>
            </a:xfrm>
            <a:prstGeom prst="cube">
              <a:avLst/>
            </a:prstGeom>
            <a:solidFill>
              <a:schemeClr val="tx2">
                <a:lumMod val="50000"/>
              </a:schemeClr>
            </a:solidFill>
            <a:ln w="25400">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600" dirty="0">
                  <a:solidFill>
                    <a:schemeClr val="bg1"/>
                  </a:solidFill>
                  <a:latin typeface="Gill Sans MT" panose="020B0502020104020203" pitchFamily="34" charset="77"/>
                </a:rPr>
                <a:t>vNIC</a:t>
              </a:r>
            </a:p>
          </p:txBody>
        </p:sp>
        <p:sp>
          <p:nvSpPr>
            <p:cNvPr id="36" name="Cube 35">
              <a:extLst>
                <a:ext uri="{FF2B5EF4-FFF2-40B4-BE49-F238E27FC236}">
                  <a16:creationId xmlns:a16="http://schemas.microsoft.com/office/drawing/2014/main" id="{F475F852-E131-E3E5-8E36-105563D0DA39}"/>
                </a:ext>
              </a:extLst>
            </p:cNvPr>
            <p:cNvSpPr/>
            <p:nvPr/>
          </p:nvSpPr>
          <p:spPr>
            <a:xfrm>
              <a:off x="4834511" y="3372992"/>
              <a:ext cx="368173" cy="153043"/>
            </a:xfrm>
            <a:prstGeom prst="cube">
              <a:avLst/>
            </a:prstGeom>
            <a:solidFill>
              <a:schemeClr val="tx2">
                <a:lumMod val="50000"/>
              </a:schemeClr>
            </a:solidFill>
            <a:ln w="25400">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600" dirty="0">
                  <a:solidFill>
                    <a:schemeClr val="bg1"/>
                  </a:solidFill>
                  <a:latin typeface="Gill Sans MT" panose="020B0502020104020203" pitchFamily="34" charset="77"/>
                </a:rPr>
                <a:t>vNIC</a:t>
              </a:r>
            </a:p>
          </p:txBody>
        </p:sp>
        <p:grpSp>
          <p:nvGrpSpPr>
            <p:cNvPr id="37" name="Group 36">
              <a:extLst>
                <a:ext uri="{FF2B5EF4-FFF2-40B4-BE49-F238E27FC236}">
                  <a16:creationId xmlns:a16="http://schemas.microsoft.com/office/drawing/2014/main" id="{BE300D25-9CF0-BFE8-E2A2-47F25E9804E8}"/>
                </a:ext>
              </a:extLst>
            </p:cNvPr>
            <p:cNvGrpSpPr/>
            <p:nvPr/>
          </p:nvGrpSpPr>
          <p:grpSpPr>
            <a:xfrm>
              <a:off x="7764231" y="3370291"/>
              <a:ext cx="889450" cy="1368675"/>
              <a:chOff x="4865614" y="3066585"/>
              <a:chExt cx="1546337" cy="2453269"/>
            </a:xfrm>
            <a:solidFill>
              <a:srgbClr val="003834"/>
            </a:solidFill>
          </p:grpSpPr>
          <p:sp>
            <p:nvSpPr>
              <p:cNvPr id="69" name="Cube 68">
                <a:extLst>
                  <a:ext uri="{FF2B5EF4-FFF2-40B4-BE49-F238E27FC236}">
                    <a16:creationId xmlns:a16="http://schemas.microsoft.com/office/drawing/2014/main" id="{25DEDBF7-2D59-915F-E988-AFC2AFC18E2E}"/>
                  </a:ext>
                </a:extLst>
              </p:cNvPr>
              <p:cNvSpPr/>
              <p:nvPr/>
            </p:nvSpPr>
            <p:spPr>
              <a:xfrm>
                <a:off x="4865614" y="3066585"/>
                <a:ext cx="1546337" cy="2453269"/>
              </a:xfrm>
              <a:prstGeom prst="cube">
                <a:avLst/>
              </a:prstGeom>
              <a:grp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1400" dirty="0">
                    <a:solidFill>
                      <a:schemeClr val="bg1"/>
                    </a:solidFill>
                    <a:latin typeface="Gill Sans MT" panose="020B0502020104020203" pitchFamily="34" charset="77"/>
                  </a:rPr>
                  <a:t>Host</a:t>
                </a:r>
                <a:endParaRPr lang="en-US" sz="1600" dirty="0">
                  <a:solidFill>
                    <a:schemeClr val="bg1"/>
                  </a:solidFill>
                  <a:latin typeface="Gill Sans MT" panose="020B0502020104020203" pitchFamily="34" charset="77"/>
                </a:endParaRPr>
              </a:p>
            </p:txBody>
          </p:sp>
          <p:sp>
            <p:nvSpPr>
              <p:cNvPr id="70" name="Rectangle 69">
                <a:extLst>
                  <a:ext uri="{FF2B5EF4-FFF2-40B4-BE49-F238E27FC236}">
                    <a16:creationId xmlns:a16="http://schemas.microsoft.com/office/drawing/2014/main" id="{E1E1062E-F141-113E-B5FB-024D1385B0E7}"/>
                  </a:ext>
                </a:extLst>
              </p:cNvPr>
              <p:cNvSpPr/>
              <p:nvPr/>
            </p:nvSpPr>
            <p:spPr>
              <a:xfrm>
                <a:off x="4964703" y="3619948"/>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sp>
            <p:nvSpPr>
              <p:cNvPr id="71" name="Rectangle 70">
                <a:extLst>
                  <a:ext uri="{FF2B5EF4-FFF2-40B4-BE49-F238E27FC236}">
                    <a16:creationId xmlns:a16="http://schemas.microsoft.com/office/drawing/2014/main" id="{A804158A-AD0B-BB9C-F0AC-5D178C79114D}"/>
                  </a:ext>
                </a:extLst>
              </p:cNvPr>
              <p:cNvSpPr/>
              <p:nvPr/>
            </p:nvSpPr>
            <p:spPr>
              <a:xfrm>
                <a:off x="5509565" y="3619947"/>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sp>
            <p:nvSpPr>
              <p:cNvPr id="72" name="Rectangle 71">
                <a:extLst>
                  <a:ext uri="{FF2B5EF4-FFF2-40B4-BE49-F238E27FC236}">
                    <a16:creationId xmlns:a16="http://schemas.microsoft.com/office/drawing/2014/main" id="{3EE5B7EC-F402-0113-D6B1-EBB42B118816}"/>
                  </a:ext>
                </a:extLst>
              </p:cNvPr>
              <p:cNvSpPr/>
              <p:nvPr/>
            </p:nvSpPr>
            <p:spPr>
              <a:xfrm>
                <a:off x="4950415" y="4946100"/>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sp>
            <p:nvSpPr>
              <p:cNvPr id="73" name="Rectangle 72">
                <a:extLst>
                  <a:ext uri="{FF2B5EF4-FFF2-40B4-BE49-F238E27FC236}">
                    <a16:creationId xmlns:a16="http://schemas.microsoft.com/office/drawing/2014/main" id="{845545F8-4150-45F3-4F27-4F5D2CBFFC14}"/>
                  </a:ext>
                </a:extLst>
              </p:cNvPr>
              <p:cNvSpPr/>
              <p:nvPr/>
            </p:nvSpPr>
            <p:spPr>
              <a:xfrm>
                <a:off x="5495277" y="4946099"/>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sp>
            <p:nvSpPr>
              <p:cNvPr id="74" name="Rectangle 73">
                <a:extLst>
                  <a:ext uri="{FF2B5EF4-FFF2-40B4-BE49-F238E27FC236}">
                    <a16:creationId xmlns:a16="http://schemas.microsoft.com/office/drawing/2014/main" id="{8EDC2A4D-3930-ACD9-9F80-7A0121DC749C}"/>
                  </a:ext>
                </a:extLst>
              </p:cNvPr>
              <p:cNvSpPr/>
              <p:nvPr/>
            </p:nvSpPr>
            <p:spPr>
              <a:xfrm>
                <a:off x="4950415" y="5108115"/>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sp>
            <p:nvSpPr>
              <p:cNvPr id="75" name="Rectangle 74">
                <a:extLst>
                  <a:ext uri="{FF2B5EF4-FFF2-40B4-BE49-F238E27FC236}">
                    <a16:creationId xmlns:a16="http://schemas.microsoft.com/office/drawing/2014/main" id="{931EAD89-B055-34C4-B208-B09DD7BB36E4}"/>
                  </a:ext>
                </a:extLst>
              </p:cNvPr>
              <p:cNvSpPr/>
              <p:nvPr/>
            </p:nvSpPr>
            <p:spPr>
              <a:xfrm>
                <a:off x="5495277" y="5108114"/>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grpSp>
        <p:sp>
          <p:nvSpPr>
            <p:cNvPr id="38" name="Cube 37">
              <a:extLst>
                <a:ext uri="{FF2B5EF4-FFF2-40B4-BE49-F238E27FC236}">
                  <a16:creationId xmlns:a16="http://schemas.microsoft.com/office/drawing/2014/main" id="{E6F0D0C9-36C4-C558-94CB-B1069096438B}"/>
                </a:ext>
              </a:extLst>
            </p:cNvPr>
            <p:cNvSpPr/>
            <p:nvPr/>
          </p:nvSpPr>
          <p:spPr>
            <a:xfrm>
              <a:off x="7641630" y="3079163"/>
              <a:ext cx="368173" cy="255071"/>
            </a:xfrm>
            <a:prstGeom prst="cube">
              <a:avLst/>
            </a:prstGeom>
            <a:solidFill>
              <a:srgbClr val="820024"/>
            </a:solid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800" dirty="0">
                  <a:solidFill>
                    <a:schemeClr val="bg1"/>
                  </a:solidFill>
                  <a:latin typeface="Gill Sans MT" panose="020B0502020104020203" pitchFamily="34" charset="77"/>
                </a:rPr>
                <a:t>VM</a:t>
              </a:r>
            </a:p>
          </p:txBody>
        </p:sp>
        <p:sp>
          <p:nvSpPr>
            <p:cNvPr id="39" name="Cube 38">
              <a:extLst>
                <a:ext uri="{FF2B5EF4-FFF2-40B4-BE49-F238E27FC236}">
                  <a16:creationId xmlns:a16="http://schemas.microsoft.com/office/drawing/2014/main" id="{0446B4BA-D1E0-5D50-9300-13CF73E556C9}"/>
                </a:ext>
              </a:extLst>
            </p:cNvPr>
            <p:cNvSpPr/>
            <p:nvPr/>
          </p:nvSpPr>
          <p:spPr>
            <a:xfrm>
              <a:off x="8033619" y="3082899"/>
              <a:ext cx="368173" cy="255071"/>
            </a:xfrm>
            <a:prstGeom prst="cube">
              <a:avLst/>
            </a:prstGeom>
            <a:solidFill>
              <a:srgbClr val="820024"/>
            </a:solidFill>
            <a:ln w="25400">
              <a:noFill/>
              <a:miter lim="800000"/>
            </a:ln>
            <a:effectLst>
              <a:glow rad="101600">
                <a:srgbClr val="820024">
                  <a:alpha val="60000"/>
                </a:srgbClr>
              </a:glo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800" dirty="0">
                  <a:solidFill>
                    <a:schemeClr val="bg1"/>
                  </a:solidFill>
                  <a:latin typeface="Gill Sans MT" panose="020B0502020104020203" pitchFamily="34" charset="77"/>
                </a:rPr>
                <a:t>VM</a:t>
              </a:r>
            </a:p>
          </p:txBody>
        </p:sp>
        <p:sp>
          <p:nvSpPr>
            <p:cNvPr id="40" name="Cube 39">
              <a:extLst>
                <a:ext uri="{FF2B5EF4-FFF2-40B4-BE49-F238E27FC236}">
                  <a16:creationId xmlns:a16="http://schemas.microsoft.com/office/drawing/2014/main" id="{78DAC606-262F-5BFE-DFEB-295218B51FE7}"/>
                </a:ext>
              </a:extLst>
            </p:cNvPr>
            <p:cNvSpPr/>
            <p:nvPr/>
          </p:nvSpPr>
          <p:spPr>
            <a:xfrm>
              <a:off x="8440087" y="3079163"/>
              <a:ext cx="368173" cy="255071"/>
            </a:xfrm>
            <a:prstGeom prst="cube">
              <a:avLst/>
            </a:prstGeom>
            <a:solidFill>
              <a:srgbClr val="820024"/>
            </a:solid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800" dirty="0">
                  <a:solidFill>
                    <a:schemeClr val="bg1"/>
                  </a:solidFill>
                  <a:latin typeface="Gill Sans MT" panose="020B0502020104020203" pitchFamily="34" charset="77"/>
                </a:rPr>
                <a:t>VM</a:t>
              </a:r>
            </a:p>
          </p:txBody>
        </p:sp>
        <p:sp>
          <p:nvSpPr>
            <p:cNvPr id="41" name="Cube 40">
              <a:extLst>
                <a:ext uri="{FF2B5EF4-FFF2-40B4-BE49-F238E27FC236}">
                  <a16:creationId xmlns:a16="http://schemas.microsoft.com/office/drawing/2014/main" id="{DB3D61BF-6703-0664-40C6-D0BC1B32C869}"/>
                </a:ext>
              </a:extLst>
            </p:cNvPr>
            <p:cNvSpPr/>
            <p:nvPr/>
          </p:nvSpPr>
          <p:spPr>
            <a:xfrm>
              <a:off x="7586573" y="3370291"/>
              <a:ext cx="368173" cy="153043"/>
            </a:xfrm>
            <a:prstGeom prst="cube">
              <a:avLst/>
            </a:prstGeom>
            <a:solidFill>
              <a:schemeClr val="tx2">
                <a:lumMod val="50000"/>
              </a:schemeClr>
            </a:solidFill>
            <a:ln w="25400">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600" dirty="0">
                  <a:solidFill>
                    <a:schemeClr val="bg1"/>
                  </a:solidFill>
                  <a:latin typeface="Gill Sans MT" panose="020B0502020104020203" pitchFamily="34" charset="77"/>
                </a:rPr>
                <a:t>vNIC</a:t>
              </a:r>
            </a:p>
          </p:txBody>
        </p:sp>
        <p:sp>
          <p:nvSpPr>
            <p:cNvPr id="42" name="Cube 41">
              <a:extLst>
                <a:ext uri="{FF2B5EF4-FFF2-40B4-BE49-F238E27FC236}">
                  <a16:creationId xmlns:a16="http://schemas.microsoft.com/office/drawing/2014/main" id="{C2318798-F73F-A5C7-FDE2-B779D494FB64}"/>
                </a:ext>
              </a:extLst>
            </p:cNvPr>
            <p:cNvSpPr/>
            <p:nvPr/>
          </p:nvSpPr>
          <p:spPr>
            <a:xfrm>
              <a:off x="8003410" y="3370291"/>
              <a:ext cx="368173" cy="153043"/>
            </a:xfrm>
            <a:prstGeom prst="cube">
              <a:avLst/>
            </a:prstGeom>
            <a:solidFill>
              <a:schemeClr val="tx2">
                <a:lumMod val="50000"/>
              </a:schemeClr>
            </a:solidFill>
            <a:ln w="25400">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600" dirty="0">
                  <a:solidFill>
                    <a:schemeClr val="bg1"/>
                  </a:solidFill>
                  <a:latin typeface="Gill Sans MT" panose="020B0502020104020203" pitchFamily="34" charset="77"/>
                </a:rPr>
                <a:t>vNIC</a:t>
              </a:r>
            </a:p>
          </p:txBody>
        </p:sp>
        <p:sp>
          <p:nvSpPr>
            <p:cNvPr id="43" name="Cube 42">
              <a:extLst>
                <a:ext uri="{FF2B5EF4-FFF2-40B4-BE49-F238E27FC236}">
                  <a16:creationId xmlns:a16="http://schemas.microsoft.com/office/drawing/2014/main" id="{488669C5-C22D-01F2-5FCC-31CA63C6E1B0}"/>
                </a:ext>
              </a:extLst>
            </p:cNvPr>
            <p:cNvSpPr/>
            <p:nvPr/>
          </p:nvSpPr>
          <p:spPr>
            <a:xfrm>
              <a:off x="8420999" y="3372993"/>
              <a:ext cx="368173" cy="153043"/>
            </a:xfrm>
            <a:prstGeom prst="cube">
              <a:avLst/>
            </a:prstGeom>
            <a:solidFill>
              <a:schemeClr val="tx2">
                <a:lumMod val="50000"/>
              </a:schemeClr>
            </a:solidFill>
            <a:ln w="25400">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600" dirty="0">
                  <a:solidFill>
                    <a:schemeClr val="bg1"/>
                  </a:solidFill>
                  <a:latin typeface="Gill Sans MT" panose="020B0502020104020203" pitchFamily="34" charset="77"/>
                </a:rPr>
                <a:t>vNIC</a:t>
              </a:r>
            </a:p>
          </p:txBody>
        </p:sp>
        <p:grpSp>
          <p:nvGrpSpPr>
            <p:cNvPr id="44" name="Group 43">
              <a:extLst>
                <a:ext uri="{FF2B5EF4-FFF2-40B4-BE49-F238E27FC236}">
                  <a16:creationId xmlns:a16="http://schemas.microsoft.com/office/drawing/2014/main" id="{9F7023DA-567D-F966-2414-BEF39BA2AE4E}"/>
                </a:ext>
              </a:extLst>
            </p:cNvPr>
            <p:cNvGrpSpPr/>
            <p:nvPr/>
          </p:nvGrpSpPr>
          <p:grpSpPr>
            <a:xfrm>
              <a:off x="9393302" y="3370291"/>
              <a:ext cx="889450" cy="1368675"/>
              <a:chOff x="4865614" y="3066585"/>
              <a:chExt cx="1546337" cy="2453269"/>
            </a:xfrm>
            <a:solidFill>
              <a:srgbClr val="003834"/>
            </a:solidFill>
          </p:grpSpPr>
          <p:sp>
            <p:nvSpPr>
              <p:cNvPr id="62" name="Cube 61">
                <a:extLst>
                  <a:ext uri="{FF2B5EF4-FFF2-40B4-BE49-F238E27FC236}">
                    <a16:creationId xmlns:a16="http://schemas.microsoft.com/office/drawing/2014/main" id="{7BFF85ED-CF45-50B4-E1D8-FD90FEBDC262}"/>
                  </a:ext>
                </a:extLst>
              </p:cNvPr>
              <p:cNvSpPr/>
              <p:nvPr/>
            </p:nvSpPr>
            <p:spPr>
              <a:xfrm>
                <a:off x="4865614" y="3066585"/>
                <a:ext cx="1546337" cy="2453269"/>
              </a:xfrm>
              <a:prstGeom prst="cube">
                <a:avLst/>
              </a:prstGeom>
              <a:grp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1400" dirty="0">
                    <a:solidFill>
                      <a:schemeClr val="bg1"/>
                    </a:solidFill>
                    <a:latin typeface="Gill Sans MT" panose="020B0502020104020203" pitchFamily="34" charset="77"/>
                  </a:rPr>
                  <a:t>Host</a:t>
                </a:r>
                <a:endParaRPr lang="en-US" sz="1600" dirty="0">
                  <a:solidFill>
                    <a:schemeClr val="bg1"/>
                  </a:solidFill>
                  <a:latin typeface="Gill Sans MT" panose="020B0502020104020203" pitchFamily="34" charset="77"/>
                </a:endParaRPr>
              </a:p>
            </p:txBody>
          </p:sp>
          <p:sp>
            <p:nvSpPr>
              <p:cNvPr id="63" name="Rectangle 62">
                <a:extLst>
                  <a:ext uri="{FF2B5EF4-FFF2-40B4-BE49-F238E27FC236}">
                    <a16:creationId xmlns:a16="http://schemas.microsoft.com/office/drawing/2014/main" id="{6057C9CA-D3AF-A659-17DF-501992C48222}"/>
                  </a:ext>
                </a:extLst>
              </p:cNvPr>
              <p:cNvSpPr/>
              <p:nvPr/>
            </p:nvSpPr>
            <p:spPr>
              <a:xfrm>
                <a:off x="4964703" y="3619948"/>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sp>
            <p:nvSpPr>
              <p:cNvPr id="64" name="Rectangle 63">
                <a:extLst>
                  <a:ext uri="{FF2B5EF4-FFF2-40B4-BE49-F238E27FC236}">
                    <a16:creationId xmlns:a16="http://schemas.microsoft.com/office/drawing/2014/main" id="{623F52CE-5CFA-EA5F-C332-B8710511B35F}"/>
                  </a:ext>
                </a:extLst>
              </p:cNvPr>
              <p:cNvSpPr/>
              <p:nvPr/>
            </p:nvSpPr>
            <p:spPr>
              <a:xfrm>
                <a:off x="5509565" y="3619947"/>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sp>
            <p:nvSpPr>
              <p:cNvPr id="65" name="Rectangle 64">
                <a:extLst>
                  <a:ext uri="{FF2B5EF4-FFF2-40B4-BE49-F238E27FC236}">
                    <a16:creationId xmlns:a16="http://schemas.microsoft.com/office/drawing/2014/main" id="{FBAFA806-ACF9-1D0B-8D6F-C9CC24A453FC}"/>
                  </a:ext>
                </a:extLst>
              </p:cNvPr>
              <p:cNvSpPr/>
              <p:nvPr/>
            </p:nvSpPr>
            <p:spPr>
              <a:xfrm>
                <a:off x="4950415" y="4946100"/>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sp>
            <p:nvSpPr>
              <p:cNvPr id="66" name="Rectangle 65">
                <a:extLst>
                  <a:ext uri="{FF2B5EF4-FFF2-40B4-BE49-F238E27FC236}">
                    <a16:creationId xmlns:a16="http://schemas.microsoft.com/office/drawing/2014/main" id="{3F9D64B3-7B80-978F-65B1-E18FF2812C19}"/>
                  </a:ext>
                </a:extLst>
              </p:cNvPr>
              <p:cNvSpPr/>
              <p:nvPr/>
            </p:nvSpPr>
            <p:spPr>
              <a:xfrm>
                <a:off x="5495277" y="4946099"/>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sp>
            <p:nvSpPr>
              <p:cNvPr id="67" name="Rectangle 66">
                <a:extLst>
                  <a:ext uri="{FF2B5EF4-FFF2-40B4-BE49-F238E27FC236}">
                    <a16:creationId xmlns:a16="http://schemas.microsoft.com/office/drawing/2014/main" id="{F87ECF6A-7954-B151-1116-4E5D07917084}"/>
                  </a:ext>
                </a:extLst>
              </p:cNvPr>
              <p:cNvSpPr/>
              <p:nvPr/>
            </p:nvSpPr>
            <p:spPr>
              <a:xfrm>
                <a:off x="4950415" y="5108115"/>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sp>
            <p:nvSpPr>
              <p:cNvPr id="68" name="Rectangle 67">
                <a:extLst>
                  <a:ext uri="{FF2B5EF4-FFF2-40B4-BE49-F238E27FC236}">
                    <a16:creationId xmlns:a16="http://schemas.microsoft.com/office/drawing/2014/main" id="{A58C1EF9-5CCB-5781-90F5-BE46B00726FB}"/>
                  </a:ext>
                </a:extLst>
              </p:cNvPr>
              <p:cNvSpPr/>
              <p:nvPr/>
            </p:nvSpPr>
            <p:spPr>
              <a:xfrm>
                <a:off x="5495277" y="5108114"/>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grpSp>
        <p:sp>
          <p:nvSpPr>
            <p:cNvPr id="45" name="Cube 44">
              <a:extLst>
                <a:ext uri="{FF2B5EF4-FFF2-40B4-BE49-F238E27FC236}">
                  <a16:creationId xmlns:a16="http://schemas.microsoft.com/office/drawing/2014/main" id="{8C8D2461-2B34-A5C6-A40C-8A771432E3F4}"/>
                </a:ext>
              </a:extLst>
            </p:cNvPr>
            <p:cNvSpPr/>
            <p:nvPr/>
          </p:nvSpPr>
          <p:spPr>
            <a:xfrm>
              <a:off x="9270701" y="3079163"/>
              <a:ext cx="368173" cy="255071"/>
            </a:xfrm>
            <a:prstGeom prst="cube">
              <a:avLst/>
            </a:prstGeom>
            <a:solidFill>
              <a:srgbClr val="820024"/>
            </a:solid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800" dirty="0">
                  <a:solidFill>
                    <a:schemeClr val="bg1"/>
                  </a:solidFill>
                  <a:latin typeface="Gill Sans MT" panose="020B0502020104020203" pitchFamily="34" charset="77"/>
                </a:rPr>
                <a:t>VM</a:t>
              </a:r>
            </a:p>
          </p:txBody>
        </p:sp>
        <p:sp>
          <p:nvSpPr>
            <p:cNvPr id="46" name="Cube 45">
              <a:extLst>
                <a:ext uri="{FF2B5EF4-FFF2-40B4-BE49-F238E27FC236}">
                  <a16:creationId xmlns:a16="http://schemas.microsoft.com/office/drawing/2014/main" id="{F23B9A49-AC67-9438-F540-A4A8032F55A5}"/>
                </a:ext>
              </a:extLst>
            </p:cNvPr>
            <p:cNvSpPr/>
            <p:nvPr/>
          </p:nvSpPr>
          <p:spPr>
            <a:xfrm>
              <a:off x="9662689" y="3082899"/>
              <a:ext cx="368173" cy="255071"/>
            </a:xfrm>
            <a:prstGeom prst="cube">
              <a:avLst/>
            </a:prstGeom>
            <a:solidFill>
              <a:srgbClr val="820024"/>
            </a:solidFill>
            <a:ln w="25400">
              <a:noFill/>
              <a:miter lim="800000"/>
            </a:ln>
            <a:effectLst>
              <a:glow rad="101600">
                <a:srgbClr val="820024">
                  <a:alpha val="60000"/>
                </a:srgbClr>
              </a:glo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800" dirty="0">
                  <a:solidFill>
                    <a:schemeClr val="bg1"/>
                  </a:solidFill>
                  <a:latin typeface="Gill Sans MT" panose="020B0502020104020203" pitchFamily="34" charset="77"/>
                </a:rPr>
                <a:t>VM</a:t>
              </a:r>
            </a:p>
          </p:txBody>
        </p:sp>
        <p:sp>
          <p:nvSpPr>
            <p:cNvPr id="47" name="Cube 46">
              <a:extLst>
                <a:ext uri="{FF2B5EF4-FFF2-40B4-BE49-F238E27FC236}">
                  <a16:creationId xmlns:a16="http://schemas.microsoft.com/office/drawing/2014/main" id="{4A25FBFD-8787-3AB3-AF76-5493B5B27A8F}"/>
                </a:ext>
              </a:extLst>
            </p:cNvPr>
            <p:cNvSpPr/>
            <p:nvPr/>
          </p:nvSpPr>
          <p:spPr>
            <a:xfrm>
              <a:off x="10069158" y="3079163"/>
              <a:ext cx="368173" cy="255071"/>
            </a:xfrm>
            <a:prstGeom prst="cube">
              <a:avLst/>
            </a:prstGeom>
            <a:solidFill>
              <a:srgbClr val="820024"/>
            </a:solid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800" dirty="0">
                  <a:solidFill>
                    <a:schemeClr val="bg1"/>
                  </a:solidFill>
                  <a:latin typeface="Gill Sans MT" panose="020B0502020104020203" pitchFamily="34" charset="77"/>
                </a:rPr>
                <a:t>VM</a:t>
              </a:r>
            </a:p>
          </p:txBody>
        </p:sp>
        <p:sp>
          <p:nvSpPr>
            <p:cNvPr id="48" name="Cube 47">
              <a:extLst>
                <a:ext uri="{FF2B5EF4-FFF2-40B4-BE49-F238E27FC236}">
                  <a16:creationId xmlns:a16="http://schemas.microsoft.com/office/drawing/2014/main" id="{0F2AA653-F519-B6E1-A934-B0446C0BF6CC}"/>
                </a:ext>
              </a:extLst>
            </p:cNvPr>
            <p:cNvSpPr/>
            <p:nvPr/>
          </p:nvSpPr>
          <p:spPr>
            <a:xfrm>
              <a:off x="9215644" y="3370291"/>
              <a:ext cx="368173" cy="153043"/>
            </a:xfrm>
            <a:prstGeom prst="cube">
              <a:avLst/>
            </a:prstGeom>
            <a:solidFill>
              <a:schemeClr val="tx2">
                <a:lumMod val="50000"/>
              </a:schemeClr>
            </a:solidFill>
            <a:ln w="25400">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600" dirty="0">
                  <a:solidFill>
                    <a:schemeClr val="bg1"/>
                  </a:solidFill>
                  <a:latin typeface="Gill Sans MT" panose="020B0502020104020203" pitchFamily="34" charset="77"/>
                </a:rPr>
                <a:t>vNIC</a:t>
              </a:r>
            </a:p>
          </p:txBody>
        </p:sp>
        <p:sp>
          <p:nvSpPr>
            <p:cNvPr id="49" name="Cube 48">
              <a:extLst>
                <a:ext uri="{FF2B5EF4-FFF2-40B4-BE49-F238E27FC236}">
                  <a16:creationId xmlns:a16="http://schemas.microsoft.com/office/drawing/2014/main" id="{EDF6CBDF-4761-F76A-A9AF-9B1D719F8B15}"/>
                </a:ext>
              </a:extLst>
            </p:cNvPr>
            <p:cNvSpPr/>
            <p:nvPr/>
          </p:nvSpPr>
          <p:spPr>
            <a:xfrm>
              <a:off x="9632480" y="3370291"/>
              <a:ext cx="368173" cy="153043"/>
            </a:xfrm>
            <a:prstGeom prst="cube">
              <a:avLst/>
            </a:prstGeom>
            <a:solidFill>
              <a:schemeClr val="tx2">
                <a:lumMod val="50000"/>
              </a:schemeClr>
            </a:solidFill>
            <a:ln w="25400">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600" dirty="0">
                  <a:solidFill>
                    <a:schemeClr val="bg1"/>
                  </a:solidFill>
                  <a:latin typeface="Gill Sans MT" panose="020B0502020104020203" pitchFamily="34" charset="77"/>
                </a:rPr>
                <a:t>vNIC</a:t>
              </a:r>
            </a:p>
          </p:txBody>
        </p:sp>
        <p:sp>
          <p:nvSpPr>
            <p:cNvPr id="50" name="Cube 49">
              <a:extLst>
                <a:ext uri="{FF2B5EF4-FFF2-40B4-BE49-F238E27FC236}">
                  <a16:creationId xmlns:a16="http://schemas.microsoft.com/office/drawing/2014/main" id="{DF0FC907-18A0-69A8-8A1F-82D5AE4F80BD}"/>
                </a:ext>
              </a:extLst>
            </p:cNvPr>
            <p:cNvSpPr/>
            <p:nvPr/>
          </p:nvSpPr>
          <p:spPr>
            <a:xfrm>
              <a:off x="10050070" y="3372993"/>
              <a:ext cx="368173" cy="153043"/>
            </a:xfrm>
            <a:prstGeom prst="cube">
              <a:avLst/>
            </a:prstGeom>
            <a:solidFill>
              <a:schemeClr val="tx2">
                <a:lumMod val="50000"/>
              </a:schemeClr>
            </a:solidFill>
            <a:ln w="25400">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600" dirty="0">
                  <a:solidFill>
                    <a:schemeClr val="bg1"/>
                  </a:solidFill>
                  <a:latin typeface="Gill Sans MT" panose="020B0502020104020203" pitchFamily="34" charset="77"/>
                </a:rPr>
                <a:t>vNIC</a:t>
              </a:r>
            </a:p>
          </p:txBody>
        </p:sp>
        <p:sp>
          <p:nvSpPr>
            <p:cNvPr id="51" name="Freeform 50">
              <a:extLst>
                <a:ext uri="{FF2B5EF4-FFF2-40B4-BE49-F238E27FC236}">
                  <a16:creationId xmlns:a16="http://schemas.microsoft.com/office/drawing/2014/main" id="{84E837F5-7841-131E-E9B9-E22C48C50557}"/>
                </a:ext>
              </a:extLst>
            </p:cNvPr>
            <p:cNvSpPr/>
            <p:nvPr/>
          </p:nvSpPr>
          <p:spPr>
            <a:xfrm>
              <a:off x="2118333" y="2055727"/>
              <a:ext cx="3231909" cy="1049816"/>
            </a:xfrm>
            <a:custGeom>
              <a:avLst/>
              <a:gdLst>
                <a:gd name="connsiteX0" fmla="*/ 0 w 5242207"/>
                <a:gd name="connsiteY0" fmla="*/ 1318925 h 1376075"/>
                <a:gd name="connsiteX1" fmla="*/ 1985962 w 5242207"/>
                <a:gd name="connsiteY1" fmla="*/ 633125 h 1376075"/>
                <a:gd name="connsiteX2" fmla="*/ 5229225 w 5242207"/>
                <a:gd name="connsiteY2" fmla="*/ 18762 h 1376075"/>
                <a:gd name="connsiteX3" fmla="*/ 3200400 w 5242207"/>
                <a:gd name="connsiteY3" fmla="*/ 1376075 h 1376075"/>
                <a:gd name="connsiteX0" fmla="*/ 0 w 5250265"/>
                <a:gd name="connsiteY0" fmla="*/ 1318925 h 1399749"/>
                <a:gd name="connsiteX1" fmla="*/ 1985962 w 5250265"/>
                <a:gd name="connsiteY1" fmla="*/ 633125 h 1399749"/>
                <a:gd name="connsiteX2" fmla="*/ 5229225 w 5250265"/>
                <a:gd name="connsiteY2" fmla="*/ 18762 h 1399749"/>
                <a:gd name="connsiteX3" fmla="*/ 4107077 w 5250265"/>
                <a:gd name="connsiteY3" fmla="*/ 1399749 h 1399749"/>
                <a:gd name="connsiteX0" fmla="*/ 0 w 5247750"/>
                <a:gd name="connsiteY0" fmla="*/ 1318925 h 1411585"/>
                <a:gd name="connsiteX1" fmla="*/ 1985962 w 5247750"/>
                <a:gd name="connsiteY1" fmla="*/ 633125 h 1411585"/>
                <a:gd name="connsiteX2" fmla="*/ 5229225 w 5247750"/>
                <a:gd name="connsiteY2" fmla="*/ 18762 h 1411585"/>
                <a:gd name="connsiteX3" fmla="*/ 3908741 w 5247750"/>
                <a:gd name="connsiteY3" fmla="*/ 1411585 h 1411585"/>
              </a:gdLst>
              <a:ahLst/>
              <a:cxnLst>
                <a:cxn ang="0">
                  <a:pos x="connsiteX0" y="connsiteY0"/>
                </a:cxn>
                <a:cxn ang="0">
                  <a:pos x="connsiteX1" y="connsiteY1"/>
                </a:cxn>
                <a:cxn ang="0">
                  <a:pos x="connsiteX2" y="connsiteY2"/>
                </a:cxn>
                <a:cxn ang="0">
                  <a:pos x="connsiteX3" y="connsiteY3"/>
                </a:cxn>
              </a:cxnLst>
              <a:rect l="l" t="t" r="r" b="b"/>
              <a:pathLst>
                <a:path w="5247750" h="1411585">
                  <a:moveTo>
                    <a:pt x="0" y="1318925"/>
                  </a:moveTo>
                  <a:cubicBezTo>
                    <a:pt x="557212" y="1084372"/>
                    <a:pt x="1114425" y="849819"/>
                    <a:pt x="1985962" y="633125"/>
                  </a:cubicBezTo>
                  <a:cubicBezTo>
                    <a:pt x="2857500" y="416431"/>
                    <a:pt x="5026819" y="-105063"/>
                    <a:pt x="5229225" y="18762"/>
                  </a:cubicBezTo>
                  <a:cubicBezTo>
                    <a:pt x="5431631" y="142587"/>
                    <a:pt x="3908741" y="1411585"/>
                    <a:pt x="3908741" y="1411585"/>
                  </a:cubicBezTo>
                </a:path>
              </a:pathLst>
            </a:custGeom>
            <a:noFill/>
            <a:ln w="127000">
              <a:solidFill>
                <a:srgbClr val="FF0000">
                  <a:alpha val="69346"/>
                </a:srgbClr>
              </a:solidFill>
              <a:miter lim="800000"/>
              <a:tailEnd type="triangle" w="sm" len="sm"/>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dirty="0"/>
            </a:p>
          </p:txBody>
        </p:sp>
        <p:sp>
          <p:nvSpPr>
            <p:cNvPr id="52" name="Freeform 51">
              <a:extLst>
                <a:ext uri="{FF2B5EF4-FFF2-40B4-BE49-F238E27FC236}">
                  <a16:creationId xmlns:a16="http://schemas.microsoft.com/office/drawing/2014/main" id="{F1DDDC88-45B6-DFB7-538B-281D0259F9DA}"/>
                </a:ext>
              </a:extLst>
            </p:cNvPr>
            <p:cNvSpPr/>
            <p:nvPr/>
          </p:nvSpPr>
          <p:spPr>
            <a:xfrm>
              <a:off x="4731701" y="2145483"/>
              <a:ext cx="3463772" cy="953180"/>
            </a:xfrm>
            <a:custGeom>
              <a:avLst/>
              <a:gdLst>
                <a:gd name="connsiteX0" fmla="*/ 0 w 4427034"/>
                <a:gd name="connsiteY0" fmla="*/ 1204333 h 1204333"/>
                <a:gd name="connsiteX1" fmla="*/ 1873405 w 4427034"/>
                <a:gd name="connsiteY1" fmla="*/ 2 h 1204333"/>
                <a:gd name="connsiteX2" fmla="*/ 4427034 w 4427034"/>
                <a:gd name="connsiteY2" fmla="*/ 1193182 h 1204333"/>
                <a:gd name="connsiteX0" fmla="*/ 0 w 4427034"/>
                <a:gd name="connsiteY0" fmla="*/ 1287572 h 1287572"/>
                <a:gd name="connsiteX1" fmla="*/ 2330605 w 4427034"/>
                <a:gd name="connsiteY1" fmla="*/ 2 h 1287572"/>
                <a:gd name="connsiteX2" fmla="*/ 4427034 w 4427034"/>
                <a:gd name="connsiteY2" fmla="*/ 1276421 h 1287572"/>
              </a:gdLst>
              <a:ahLst/>
              <a:cxnLst>
                <a:cxn ang="0">
                  <a:pos x="connsiteX0" y="connsiteY0"/>
                </a:cxn>
                <a:cxn ang="0">
                  <a:pos x="connsiteX1" y="connsiteY1"/>
                </a:cxn>
                <a:cxn ang="0">
                  <a:pos x="connsiteX2" y="connsiteY2"/>
                </a:cxn>
              </a:cxnLst>
              <a:rect l="l" t="t" r="r" b="b"/>
              <a:pathLst>
                <a:path w="4427034" h="1287572">
                  <a:moveTo>
                    <a:pt x="0" y="1287572"/>
                  </a:moveTo>
                  <a:cubicBezTo>
                    <a:pt x="567783" y="686335"/>
                    <a:pt x="1592766" y="1860"/>
                    <a:pt x="2330605" y="2"/>
                  </a:cubicBezTo>
                  <a:cubicBezTo>
                    <a:pt x="3068444" y="-1857"/>
                    <a:pt x="4427034" y="1276421"/>
                    <a:pt x="4427034" y="1276421"/>
                  </a:cubicBezTo>
                </a:path>
              </a:pathLst>
            </a:custGeom>
            <a:noFill/>
            <a:ln w="127000">
              <a:solidFill>
                <a:schemeClr val="accent5">
                  <a:lumMod val="75000"/>
                  <a:alpha val="69000"/>
                </a:schemeClr>
              </a:solidFill>
              <a:miter lim="800000"/>
              <a:tailEnd type="triangle" w="sm" len="sm"/>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dirty="0"/>
            </a:p>
          </p:txBody>
        </p:sp>
        <p:sp>
          <p:nvSpPr>
            <p:cNvPr id="53" name="Freeform 52">
              <a:extLst>
                <a:ext uri="{FF2B5EF4-FFF2-40B4-BE49-F238E27FC236}">
                  <a16:creationId xmlns:a16="http://schemas.microsoft.com/office/drawing/2014/main" id="{2EFD80FC-7C6A-3A29-CE5B-23CE4DA31B78}"/>
                </a:ext>
              </a:extLst>
            </p:cNvPr>
            <p:cNvSpPr/>
            <p:nvPr/>
          </p:nvSpPr>
          <p:spPr>
            <a:xfrm>
              <a:off x="4731701" y="1986540"/>
              <a:ext cx="5130222" cy="1165294"/>
            </a:xfrm>
            <a:custGeom>
              <a:avLst/>
              <a:gdLst>
                <a:gd name="connsiteX0" fmla="*/ 0 w 6478858"/>
                <a:gd name="connsiteY0" fmla="*/ 1170947 h 1215552"/>
                <a:gd name="connsiteX1" fmla="*/ 2375210 w 6478858"/>
                <a:gd name="connsiteY1" fmla="*/ 69 h 1215552"/>
                <a:gd name="connsiteX2" fmla="*/ 6478858 w 6478858"/>
                <a:gd name="connsiteY2" fmla="*/ 1215552 h 1215552"/>
              </a:gdLst>
              <a:ahLst/>
              <a:cxnLst>
                <a:cxn ang="0">
                  <a:pos x="connsiteX0" y="connsiteY0"/>
                </a:cxn>
                <a:cxn ang="0">
                  <a:pos x="connsiteX1" y="connsiteY1"/>
                </a:cxn>
                <a:cxn ang="0">
                  <a:pos x="connsiteX2" y="connsiteY2"/>
                </a:cxn>
              </a:cxnLst>
              <a:rect l="l" t="t" r="r" b="b"/>
              <a:pathLst>
                <a:path w="6478858" h="1215552">
                  <a:moveTo>
                    <a:pt x="0" y="1170947"/>
                  </a:moveTo>
                  <a:cubicBezTo>
                    <a:pt x="647700" y="581791"/>
                    <a:pt x="1295400" y="-7365"/>
                    <a:pt x="2375210" y="69"/>
                  </a:cubicBezTo>
                  <a:cubicBezTo>
                    <a:pt x="3455020" y="7503"/>
                    <a:pt x="5794917" y="1011113"/>
                    <a:pt x="6478858" y="1215552"/>
                  </a:cubicBezTo>
                </a:path>
              </a:pathLst>
            </a:custGeom>
            <a:noFill/>
            <a:ln w="127000">
              <a:solidFill>
                <a:schemeClr val="accent2">
                  <a:alpha val="69346"/>
                </a:schemeClr>
              </a:solidFill>
              <a:miter lim="800000"/>
              <a:tailEnd type="triangle" w="sm" len="sm"/>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dirty="0"/>
            </a:p>
          </p:txBody>
        </p:sp>
        <p:sp>
          <p:nvSpPr>
            <p:cNvPr id="54" name="TextBox 53">
              <a:extLst>
                <a:ext uri="{FF2B5EF4-FFF2-40B4-BE49-F238E27FC236}">
                  <a16:creationId xmlns:a16="http://schemas.microsoft.com/office/drawing/2014/main" id="{C618DF39-EEF8-9261-638A-EDAB15A97BED}"/>
                </a:ext>
              </a:extLst>
            </p:cNvPr>
            <p:cNvSpPr txBox="1"/>
            <p:nvPr/>
          </p:nvSpPr>
          <p:spPr>
            <a:xfrm rot="20689034">
              <a:off x="2889828" y="2209965"/>
              <a:ext cx="733820" cy="276057"/>
            </a:xfrm>
            <a:prstGeom prst="rect">
              <a:avLst/>
            </a:prstGeom>
          </p:spPr>
          <p:txBody>
            <a:bodyPr wrap="none" lIns="0" tIns="0" rIns="0" bIns="0" rtlCol="0">
              <a:spAutoFit/>
            </a:bodyPr>
            <a:lstStyle/>
            <a:p>
              <a:pPr algn="l">
                <a:spcAft>
                  <a:spcPts val="600"/>
                </a:spcAft>
              </a:pPr>
              <a:r>
                <a:rPr lang="en-US" sz="1200" dirty="0">
                  <a:solidFill>
                    <a:srgbClr val="FF0000"/>
                  </a:solidFill>
                  <a:latin typeface="Gill Sans MT" panose="020B0502020104020203" pitchFamily="34" charset="77"/>
                </a:rPr>
                <a:t>Flow 1</a:t>
              </a:r>
            </a:p>
          </p:txBody>
        </p:sp>
        <p:sp>
          <p:nvSpPr>
            <p:cNvPr id="55" name="TextBox 54">
              <a:extLst>
                <a:ext uri="{FF2B5EF4-FFF2-40B4-BE49-F238E27FC236}">
                  <a16:creationId xmlns:a16="http://schemas.microsoft.com/office/drawing/2014/main" id="{F25A0997-5554-8498-7ADB-36F32DB7EF7E}"/>
                </a:ext>
              </a:extLst>
            </p:cNvPr>
            <p:cNvSpPr txBox="1"/>
            <p:nvPr/>
          </p:nvSpPr>
          <p:spPr>
            <a:xfrm rot="1960697">
              <a:off x="7031027" y="2572189"/>
              <a:ext cx="733820" cy="276057"/>
            </a:xfrm>
            <a:prstGeom prst="rect">
              <a:avLst/>
            </a:prstGeom>
          </p:spPr>
          <p:txBody>
            <a:bodyPr wrap="none" lIns="0" tIns="0" rIns="0" bIns="0" rtlCol="0">
              <a:spAutoFit/>
            </a:bodyPr>
            <a:lstStyle/>
            <a:p>
              <a:pPr algn="l">
                <a:spcAft>
                  <a:spcPts val="600"/>
                </a:spcAft>
              </a:pPr>
              <a:r>
                <a:rPr lang="en-US" sz="1200" dirty="0">
                  <a:solidFill>
                    <a:schemeClr val="tx1">
                      <a:lumMod val="50000"/>
                      <a:lumOff val="50000"/>
                    </a:schemeClr>
                  </a:solidFill>
                  <a:latin typeface="Gill Sans MT" panose="020B0502020104020203" pitchFamily="34" charset="77"/>
                </a:rPr>
                <a:t>Flow 2</a:t>
              </a:r>
            </a:p>
          </p:txBody>
        </p:sp>
        <p:sp>
          <p:nvSpPr>
            <p:cNvPr id="56" name="TextBox 55">
              <a:extLst>
                <a:ext uri="{FF2B5EF4-FFF2-40B4-BE49-F238E27FC236}">
                  <a16:creationId xmlns:a16="http://schemas.microsoft.com/office/drawing/2014/main" id="{71358CB8-54BB-002A-0FC9-9DD53D26A66C}"/>
                </a:ext>
              </a:extLst>
            </p:cNvPr>
            <p:cNvSpPr txBox="1"/>
            <p:nvPr/>
          </p:nvSpPr>
          <p:spPr>
            <a:xfrm rot="1309174">
              <a:off x="7674373" y="2393963"/>
              <a:ext cx="733820" cy="276057"/>
            </a:xfrm>
            <a:prstGeom prst="rect">
              <a:avLst/>
            </a:prstGeom>
          </p:spPr>
          <p:txBody>
            <a:bodyPr wrap="none" lIns="0" tIns="0" rIns="0" bIns="0" rtlCol="0">
              <a:spAutoFit/>
            </a:bodyPr>
            <a:lstStyle/>
            <a:p>
              <a:pPr algn="l">
                <a:spcAft>
                  <a:spcPts val="600"/>
                </a:spcAft>
              </a:pPr>
              <a:r>
                <a:rPr lang="en-US" sz="1200" dirty="0">
                  <a:solidFill>
                    <a:schemeClr val="accent2"/>
                  </a:solidFill>
                  <a:latin typeface="Gill Sans MT" panose="020B0502020104020203" pitchFamily="34" charset="77"/>
                </a:rPr>
                <a:t>Flow 3</a:t>
              </a:r>
            </a:p>
          </p:txBody>
        </p:sp>
        <p:cxnSp>
          <p:nvCxnSpPr>
            <p:cNvPr id="57" name="Straight Connector 56">
              <a:extLst>
                <a:ext uri="{FF2B5EF4-FFF2-40B4-BE49-F238E27FC236}">
                  <a16:creationId xmlns:a16="http://schemas.microsoft.com/office/drawing/2014/main" id="{A631CC5C-D216-B9F8-1351-BCB86E94024E}"/>
                </a:ext>
              </a:extLst>
            </p:cNvPr>
            <p:cNvCxnSpPr>
              <a:cxnSpLocks/>
            </p:cNvCxnSpPr>
            <p:nvPr/>
          </p:nvCxnSpPr>
          <p:spPr bwMode="gray">
            <a:xfrm>
              <a:off x="5287974" y="1481698"/>
              <a:ext cx="365503" cy="241177"/>
            </a:xfrm>
            <a:prstGeom prst="line">
              <a:avLst/>
            </a:prstGeom>
            <a:ln w="12700">
              <a:solidFill>
                <a:srgbClr val="00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170C24DC-03E3-FED4-C1D9-234FC19F473F}"/>
                </a:ext>
              </a:extLst>
            </p:cNvPr>
            <p:cNvCxnSpPr>
              <a:cxnSpLocks/>
            </p:cNvCxnSpPr>
            <p:nvPr/>
          </p:nvCxnSpPr>
          <p:spPr bwMode="gray">
            <a:xfrm>
              <a:off x="5761560" y="1195844"/>
              <a:ext cx="218313" cy="475555"/>
            </a:xfrm>
            <a:prstGeom prst="line">
              <a:avLst/>
            </a:prstGeom>
            <a:ln w="12700">
              <a:solidFill>
                <a:srgbClr val="00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A8D6A62A-6A77-ACAA-F7FC-BB94F056DBEB}"/>
                </a:ext>
              </a:extLst>
            </p:cNvPr>
            <p:cNvCxnSpPr>
              <a:cxnSpLocks/>
            </p:cNvCxnSpPr>
            <p:nvPr/>
          </p:nvCxnSpPr>
          <p:spPr bwMode="gray">
            <a:xfrm>
              <a:off x="6421294" y="1036679"/>
              <a:ext cx="0" cy="629367"/>
            </a:xfrm>
            <a:prstGeom prst="line">
              <a:avLst/>
            </a:prstGeom>
            <a:ln w="12700">
              <a:solidFill>
                <a:srgbClr val="00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15D309EB-884F-E7C5-55E8-82AB10A9E689}"/>
                </a:ext>
              </a:extLst>
            </p:cNvPr>
            <p:cNvCxnSpPr>
              <a:cxnSpLocks/>
            </p:cNvCxnSpPr>
            <p:nvPr/>
          </p:nvCxnSpPr>
          <p:spPr bwMode="gray">
            <a:xfrm flipH="1">
              <a:off x="6901244" y="1262285"/>
              <a:ext cx="295098" cy="390383"/>
            </a:xfrm>
            <a:prstGeom prst="line">
              <a:avLst/>
            </a:prstGeom>
            <a:ln w="12700">
              <a:solidFill>
                <a:srgbClr val="00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77AA4880-9621-BFF3-8EC3-6B4F2C41D0A8}"/>
                </a:ext>
              </a:extLst>
            </p:cNvPr>
            <p:cNvCxnSpPr>
              <a:cxnSpLocks/>
            </p:cNvCxnSpPr>
            <p:nvPr/>
          </p:nvCxnSpPr>
          <p:spPr bwMode="gray">
            <a:xfrm flipH="1">
              <a:off x="7224420" y="1532262"/>
              <a:ext cx="434348" cy="287170"/>
            </a:xfrm>
            <a:prstGeom prst="line">
              <a:avLst/>
            </a:prstGeom>
            <a:ln w="12700">
              <a:solidFill>
                <a:srgbClr val="000000"/>
              </a:solidFill>
              <a:miter lim="800000"/>
              <a:tailEnd type="non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761147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6DCF9-AB5D-7919-F213-03051B984D1E}"/>
              </a:ext>
            </a:extLst>
          </p:cNvPr>
          <p:cNvSpPr>
            <a:spLocks noGrp="1"/>
          </p:cNvSpPr>
          <p:nvPr>
            <p:ph type="title"/>
          </p:nvPr>
        </p:nvSpPr>
        <p:spPr>
          <a:xfrm>
            <a:off x="138626" y="451187"/>
            <a:ext cx="11967125" cy="530421"/>
          </a:xfrm>
        </p:spPr>
        <p:txBody>
          <a:bodyPr>
            <a:normAutofit fontScale="90000"/>
          </a:bodyPr>
          <a:lstStyle/>
          <a:p>
            <a:pPr algn="ctr"/>
            <a:r>
              <a:rPr lang="en-US" dirty="0"/>
              <a:t>Model weak dependencies between entities</a:t>
            </a:r>
          </a:p>
        </p:txBody>
      </p:sp>
      <p:grpSp>
        <p:nvGrpSpPr>
          <p:cNvPr id="95" name="Group 94">
            <a:extLst>
              <a:ext uri="{FF2B5EF4-FFF2-40B4-BE49-F238E27FC236}">
                <a16:creationId xmlns:a16="http://schemas.microsoft.com/office/drawing/2014/main" id="{C56418D8-FF4D-8D5C-9D86-C70F721CFDF5}"/>
              </a:ext>
            </a:extLst>
          </p:cNvPr>
          <p:cNvGrpSpPr/>
          <p:nvPr/>
        </p:nvGrpSpPr>
        <p:grpSpPr>
          <a:xfrm>
            <a:off x="127413" y="1770066"/>
            <a:ext cx="5058731" cy="2533931"/>
            <a:chOff x="1677924" y="1036679"/>
            <a:chExt cx="8836152" cy="3787965"/>
          </a:xfrm>
        </p:grpSpPr>
        <p:cxnSp>
          <p:nvCxnSpPr>
            <p:cNvPr id="4" name="Straight Connector 3">
              <a:extLst>
                <a:ext uri="{FF2B5EF4-FFF2-40B4-BE49-F238E27FC236}">
                  <a16:creationId xmlns:a16="http://schemas.microsoft.com/office/drawing/2014/main" id="{77203213-1553-8490-E831-4FC98EAAA26A}"/>
                </a:ext>
              </a:extLst>
            </p:cNvPr>
            <p:cNvCxnSpPr>
              <a:cxnSpLocks/>
              <a:stCxn id="10" idx="3"/>
            </p:cNvCxnSpPr>
            <p:nvPr/>
          </p:nvCxnSpPr>
          <p:spPr bwMode="gray">
            <a:xfrm flipV="1">
              <a:off x="3161510" y="2022562"/>
              <a:ext cx="3057116" cy="1788666"/>
            </a:xfrm>
            <a:prstGeom prst="line">
              <a:avLst/>
            </a:prstGeom>
            <a:ln w="12700">
              <a:solidFill>
                <a:srgbClr val="00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4AE1382E-E93E-EEB6-353A-162D4A8C58AC}"/>
                </a:ext>
              </a:extLst>
            </p:cNvPr>
            <p:cNvCxnSpPr>
              <a:cxnSpLocks/>
              <a:stCxn id="11" idx="3"/>
            </p:cNvCxnSpPr>
            <p:nvPr/>
          </p:nvCxnSpPr>
          <p:spPr bwMode="gray">
            <a:xfrm flipV="1">
              <a:off x="5298517" y="2165392"/>
              <a:ext cx="926088" cy="1645833"/>
            </a:xfrm>
            <a:prstGeom prst="line">
              <a:avLst/>
            </a:prstGeom>
            <a:ln w="12700">
              <a:solidFill>
                <a:srgbClr val="00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D39A465-F909-6B9A-89BD-16680BEE8A66}"/>
                </a:ext>
              </a:extLst>
            </p:cNvPr>
            <p:cNvCxnSpPr>
              <a:cxnSpLocks/>
              <a:stCxn id="9" idx="1"/>
            </p:cNvCxnSpPr>
            <p:nvPr/>
          </p:nvCxnSpPr>
          <p:spPr bwMode="gray">
            <a:xfrm flipH="1" flipV="1">
              <a:off x="6711103" y="2148053"/>
              <a:ext cx="796976" cy="1663173"/>
            </a:xfrm>
            <a:prstGeom prst="line">
              <a:avLst/>
            </a:prstGeom>
            <a:ln w="12700">
              <a:solidFill>
                <a:srgbClr val="00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D8FE794-9956-88A4-85D2-E60B6C0CB312}"/>
                </a:ext>
              </a:extLst>
            </p:cNvPr>
            <p:cNvCxnSpPr>
              <a:cxnSpLocks/>
              <a:stCxn id="8" idx="1"/>
              <a:endCxn id="25" idx="3"/>
            </p:cNvCxnSpPr>
            <p:nvPr/>
          </p:nvCxnSpPr>
          <p:spPr bwMode="gray">
            <a:xfrm flipH="1" flipV="1">
              <a:off x="6734919" y="2000970"/>
              <a:ext cx="2402231" cy="1810257"/>
            </a:xfrm>
            <a:prstGeom prst="line">
              <a:avLst/>
            </a:prstGeom>
            <a:ln w="12700">
              <a:solidFill>
                <a:srgbClr val="000000"/>
              </a:solidFill>
              <a:miter lim="800000"/>
              <a:tailEnd type="non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E2AE77C1-CF7A-6F70-D733-FA8FF7C24D06}"/>
                </a:ext>
              </a:extLst>
            </p:cNvPr>
            <p:cNvSpPr/>
            <p:nvPr/>
          </p:nvSpPr>
          <p:spPr>
            <a:xfrm>
              <a:off x="9137150" y="2797809"/>
              <a:ext cx="1376926" cy="2026834"/>
            </a:xfrm>
            <a:prstGeom prst="rect">
              <a:avLst/>
            </a:prstGeom>
            <a:solidFill>
              <a:srgbClr val="0091DA">
                <a:alpha val="9804"/>
              </a:srgbClr>
            </a:solidFill>
            <a:ln w="25400">
              <a:noFill/>
              <a:miter lim="800000"/>
            </a:ln>
            <a:effectLst>
              <a:softEdge rad="63500"/>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sp>
          <p:nvSpPr>
            <p:cNvPr id="9" name="Rectangle 8">
              <a:extLst>
                <a:ext uri="{FF2B5EF4-FFF2-40B4-BE49-F238E27FC236}">
                  <a16:creationId xmlns:a16="http://schemas.microsoft.com/office/drawing/2014/main" id="{1AEC4773-781B-8189-45D6-CE8C51EB6A51}"/>
                </a:ext>
              </a:extLst>
            </p:cNvPr>
            <p:cNvSpPr/>
            <p:nvPr/>
          </p:nvSpPr>
          <p:spPr>
            <a:xfrm>
              <a:off x="7508079" y="2797809"/>
              <a:ext cx="1376926" cy="2026834"/>
            </a:xfrm>
            <a:prstGeom prst="rect">
              <a:avLst/>
            </a:prstGeom>
            <a:solidFill>
              <a:srgbClr val="0091DA">
                <a:alpha val="9804"/>
              </a:srgbClr>
            </a:solidFill>
            <a:ln w="25400">
              <a:noFill/>
              <a:miter lim="800000"/>
            </a:ln>
            <a:effectLst>
              <a:softEdge rad="63500"/>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sp>
          <p:nvSpPr>
            <p:cNvPr id="10" name="Rectangle 9">
              <a:extLst>
                <a:ext uri="{FF2B5EF4-FFF2-40B4-BE49-F238E27FC236}">
                  <a16:creationId xmlns:a16="http://schemas.microsoft.com/office/drawing/2014/main" id="{3B523F4D-C7E4-2124-5429-A4AEBD686B44}"/>
                </a:ext>
              </a:extLst>
            </p:cNvPr>
            <p:cNvSpPr/>
            <p:nvPr/>
          </p:nvSpPr>
          <p:spPr>
            <a:xfrm>
              <a:off x="1784584" y="2797811"/>
              <a:ext cx="1376926" cy="2026833"/>
            </a:xfrm>
            <a:prstGeom prst="rect">
              <a:avLst/>
            </a:prstGeom>
            <a:solidFill>
              <a:srgbClr val="0091DA">
                <a:alpha val="9804"/>
              </a:srgbClr>
            </a:solidFill>
            <a:ln w="25400">
              <a:noFill/>
              <a:miter lim="800000"/>
            </a:ln>
            <a:effectLst>
              <a:softEdge rad="63500"/>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sp>
          <p:nvSpPr>
            <p:cNvPr id="11" name="Rectangle 10">
              <a:extLst>
                <a:ext uri="{FF2B5EF4-FFF2-40B4-BE49-F238E27FC236}">
                  <a16:creationId xmlns:a16="http://schemas.microsoft.com/office/drawing/2014/main" id="{598DF158-8F74-A8D6-0B25-ED38E936BA6E}"/>
                </a:ext>
              </a:extLst>
            </p:cNvPr>
            <p:cNvSpPr/>
            <p:nvPr/>
          </p:nvSpPr>
          <p:spPr>
            <a:xfrm>
              <a:off x="3921591" y="2797808"/>
              <a:ext cx="1376926" cy="2026833"/>
            </a:xfrm>
            <a:prstGeom prst="rect">
              <a:avLst/>
            </a:prstGeom>
            <a:solidFill>
              <a:srgbClr val="0091DA">
                <a:alpha val="9804"/>
              </a:srgbClr>
            </a:solidFill>
            <a:ln w="25400">
              <a:noFill/>
              <a:miter lim="800000"/>
            </a:ln>
            <a:effectLst>
              <a:softEdge rad="63500"/>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sp>
          <p:nvSpPr>
            <p:cNvPr id="12" name="TextBox 11">
              <a:extLst>
                <a:ext uri="{FF2B5EF4-FFF2-40B4-BE49-F238E27FC236}">
                  <a16:creationId xmlns:a16="http://schemas.microsoft.com/office/drawing/2014/main" id="{F00E3C22-F11B-51D7-ED75-5D2AEE28E2AD}"/>
                </a:ext>
              </a:extLst>
            </p:cNvPr>
            <p:cNvSpPr txBox="1"/>
            <p:nvPr/>
          </p:nvSpPr>
          <p:spPr>
            <a:xfrm>
              <a:off x="1677924" y="1921549"/>
              <a:ext cx="1000783" cy="610849"/>
            </a:xfrm>
            <a:prstGeom prst="roundRect">
              <a:avLst/>
            </a:prstGeom>
            <a:solidFill>
              <a:srgbClr val="C00000"/>
            </a:solidFill>
            <a:ln w="38100">
              <a:noFill/>
            </a:ln>
          </p:spPr>
          <p:txBody>
            <a:bodyPr wrap="square" lIns="0" tIns="0" rIns="0" bIns="0" rtlCol="0">
              <a:spAutoFit/>
            </a:bodyPr>
            <a:lstStyle/>
            <a:p>
              <a:pPr algn="ctr"/>
              <a:r>
                <a:rPr lang="en-US" sz="1200" dirty="0">
                  <a:solidFill>
                    <a:schemeClr val="bg1"/>
                  </a:solidFill>
                  <a:latin typeface="Gill Sans MT" panose="020B0502020104020203" pitchFamily="34" charset="77"/>
                </a:rPr>
                <a:t>Crawler</a:t>
              </a:r>
            </a:p>
            <a:p>
              <a:pPr algn="ctr"/>
              <a:r>
                <a:rPr lang="en-US" sz="1200" dirty="0">
                  <a:solidFill>
                    <a:schemeClr val="bg1"/>
                  </a:solidFill>
                  <a:latin typeface="Gill Sans MT" panose="020B0502020104020203" pitchFamily="34" charset="77"/>
                </a:rPr>
                <a:t>Machine</a:t>
              </a:r>
            </a:p>
          </p:txBody>
        </p:sp>
        <p:cxnSp>
          <p:nvCxnSpPr>
            <p:cNvPr id="13" name="Straight Arrow Connector 12">
              <a:extLst>
                <a:ext uri="{FF2B5EF4-FFF2-40B4-BE49-F238E27FC236}">
                  <a16:creationId xmlns:a16="http://schemas.microsoft.com/office/drawing/2014/main" id="{90C87A92-0A8C-C00F-39B6-2DEF0DC3F62E}"/>
                </a:ext>
              </a:extLst>
            </p:cNvPr>
            <p:cNvCxnSpPr>
              <a:cxnSpLocks/>
              <a:stCxn id="12" idx="2"/>
              <a:endCxn id="35" idx="0"/>
            </p:cNvCxnSpPr>
            <p:nvPr/>
          </p:nvCxnSpPr>
          <p:spPr bwMode="gray">
            <a:xfrm flipH="1">
              <a:off x="2139477" y="2532398"/>
              <a:ext cx="38838" cy="546766"/>
            </a:xfrm>
            <a:prstGeom prst="straightConnector1">
              <a:avLst/>
            </a:prstGeom>
            <a:ln w="25400">
              <a:solidFill>
                <a:schemeClr val="bg2">
                  <a:lumMod val="10000"/>
                </a:schemeClr>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59A592FF-B74D-BF15-AD0B-045EFED1D41E}"/>
                </a:ext>
              </a:extLst>
            </p:cNvPr>
            <p:cNvSpPr txBox="1"/>
            <p:nvPr/>
          </p:nvSpPr>
          <p:spPr>
            <a:xfrm>
              <a:off x="3731306" y="1301349"/>
              <a:ext cx="1270971" cy="610849"/>
            </a:xfrm>
            <a:prstGeom prst="roundRect">
              <a:avLst/>
            </a:prstGeom>
            <a:solidFill>
              <a:schemeClr val="bg1"/>
            </a:solidFill>
            <a:ln w="38100">
              <a:solidFill>
                <a:schemeClr val="bg2">
                  <a:lumMod val="50000"/>
                </a:schemeClr>
              </a:solidFill>
            </a:ln>
          </p:spPr>
          <p:txBody>
            <a:bodyPr wrap="square" lIns="0" tIns="0" rIns="0" bIns="0" rtlCol="0">
              <a:spAutoFit/>
            </a:bodyPr>
            <a:lstStyle/>
            <a:p>
              <a:pPr algn="ctr"/>
              <a:r>
                <a:rPr lang="en-US" sz="1200" dirty="0">
                  <a:solidFill>
                    <a:schemeClr val="bg2">
                      <a:lumMod val="10000"/>
                    </a:schemeClr>
                  </a:solidFill>
                  <a:latin typeface="Gill Sans MT" panose="020B0502020104020203" pitchFamily="34" charset="77"/>
                </a:rPr>
                <a:t>Frontend</a:t>
              </a:r>
            </a:p>
            <a:p>
              <a:pPr algn="ctr"/>
              <a:r>
                <a:rPr lang="en-US" sz="1200" dirty="0">
                  <a:solidFill>
                    <a:schemeClr val="bg2">
                      <a:lumMod val="10000"/>
                    </a:schemeClr>
                  </a:solidFill>
                  <a:latin typeface="Gill Sans MT" panose="020B0502020104020203" pitchFamily="34" charset="77"/>
                </a:rPr>
                <a:t>Server</a:t>
              </a:r>
            </a:p>
          </p:txBody>
        </p:sp>
        <p:cxnSp>
          <p:nvCxnSpPr>
            <p:cNvPr id="15" name="Straight Arrow Connector 14">
              <a:extLst>
                <a:ext uri="{FF2B5EF4-FFF2-40B4-BE49-F238E27FC236}">
                  <a16:creationId xmlns:a16="http://schemas.microsoft.com/office/drawing/2014/main" id="{A1F02960-BC9F-2A16-DCC4-F0ADA051EC43}"/>
                </a:ext>
              </a:extLst>
            </p:cNvPr>
            <p:cNvCxnSpPr>
              <a:cxnSpLocks/>
              <a:stCxn id="14" idx="2"/>
              <a:endCxn id="50" idx="1"/>
            </p:cNvCxnSpPr>
            <p:nvPr/>
          </p:nvCxnSpPr>
          <p:spPr bwMode="gray">
            <a:xfrm>
              <a:off x="4366791" y="1912198"/>
              <a:ext cx="227171" cy="1234468"/>
            </a:xfrm>
            <a:prstGeom prst="straightConnector1">
              <a:avLst/>
            </a:prstGeom>
            <a:ln w="25400">
              <a:solidFill>
                <a:schemeClr val="bg2">
                  <a:lumMod val="10000"/>
                </a:schemeClr>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6CB7FC07-7212-549F-9A18-44CA80E4FBB3}"/>
                </a:ext>
              </a:extLst>
            </p:cNvPr>
            <p:cNvSpPr txBox="1"/>
            <p:nvPr/>
          </p:nvSpPr>
          <p:spPr>
            <a:xfrm>
              <a:off x="8490077" y="1169771"/>
              <a:ext cx="1427697" cy="610849"/>
            </a:xfrm>
            <a:prstGeom prst="roundRect">
              <a:avLst/>
            </a:prstGeom>
            <a:solidFill>
              <a:schemeClr val="bg1"/>
            </a:solidFill>
            <a:ln w="38100">
              <a:solidFill>
                <a:schemeClr val="bg2">
                  <a:lumMod val="50000"/>
                </a:schemeClr>
              </a:solidFill>
            </a:ln>
          </p:spPr>
          <p:txBody>
            <a:bodyPr wrap="square" lIns="0" tIns="0" rIns="0" bIns="0" rtlCol="0">
              <a:spAutoFit/>
            </a:bodyPr>
            <a:lstStyle/>
            <a:p>
              <a:pPr algn="ctr">
                <a:spcAft>
                  <a:spcPts val="600"/>
                </a:spcAft>
              </a:pPr>
              <a:r>
                <a:rPr lang="en-US" sz="1200" dirty="0">
                  <a:solidFill>
                    <a:schemeClr val="bg2">
                      <a:lumMod val="10000"/>
                    </a:schemeClr>
                  </a:solidFill>
                  <a:latin typeface="Gill Sans MT" panose="020B0502020104020203" pitchFamily="34" charset="77"/>
                </a:rPr>
                <a:t>Backend Servers</a:t>
              </a:r>
            </a:p>
          </p:txBody>
        </p:sp>
        <p:cxnSp>
          <p:nvCxnSpPr>
            <p:cNvPr id="17" name="Straight Arrow Connector 16">
              <a:extLst>
                <a:ext uri="{FF2B5EF4-FFF2-40B4-BE49-F238E27FC236}">
                  <a16:creationId xmlns:a16="http://schemas.microsoft.com/office/drawing/2014/main" id="{048D57BD-553D-02BC-6BCD-B548F03CD57B}"/>
                </a:ext>
              </a:extLst>
            </p:cNvPr>
            <p:cNvCxnSpPr>
              <a:cxnSpLocks/>
              <a:stCxn id="16" idx="2"/>
              <a:endCxn id="64" idx="0"/>
            </p:cNvCxnSpPr>
            <p:nvPr/>
          </p:nvCxnSpPr>
          <p:spPr bwMode="gray">
            <a:xfrm flipH="1">
              <a:off x="8254961" y="1780620"/>
              <a:ext cx="948965" cy="1302279"/>
            </a:xfrm>
            <a:prstGeom prst="straightConnector1">
              <a:avLst/>
            </a:prstGeom>
            <a:ln w="25400">
              <a:solidFill>
                <a:schemeClr val="bg2">
                  <a:lumMod val="10000"/>
                </a:schemeClr>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D17F8F67-BA45-F82C-3C9B-1500F4BAD309}"/>
                </a:ext>
              </a:extLst>
            </p:cNvPr>
            <p:cNvCxnSpPr>
              <a:cxnSpLocks/>
              <a:stCxn id="16" idx="2"/>
              <a:endCxn id="78" idx="0"/>
            </p:cNvCxnSpPr>
            <p:nvPr/>
          </p:nvCxnSpPr>
          <p:spPr bwMode="gray">
            <a:xfrm>
              <a:off x="9203926" y="1780620"/>
              <a:ext cx="680105" cy="1302279"/>
            </a:xfrm>
            <a:prstGeom prst="straightConnector1">
              <a:avLst/>
            </a:prstGeom>
            <a:ln w="25400">
              <a:solidFill>
                <a:schemeClr val="bg2">
                  <a:lumMod val="10000"/>
                </a:schemeClr>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19" name="Freeform 18">
              <a:extLst>
                <a:ext uri="{FF2B5EF4-FFF2-40B4-BE49-F238E27FC236}">
                  <a16:creationId xmlns:a16="http://schemas.microsoft.com/office/drawing/2014/main" id="{0214643A-6F3C-4AC1-75D2-C01F1924EE6E}"/>
                </a:ext>
              </a:extLst>
            </p:cNvPr>
            <p:cNvSpPr/>
            <p:nvPr/>
          </p:nvSpPr>
          <p:spPr>
            <a:xfrm>
              <a:off x="2393410" y="2139136"/>
              <a:ext cx="3210778" cy="2447234"/>
            </a:xfrm>
            <a:custGeom>
              <a:avLst/>
              <a:gdLst>
                <a:gd name="connsiteX0" fmla="*/ 122698 w 4103683"/>
                <a:gd name="connsiteY0" fmla="*/ 1449659 h 3100039"/>
                <a:gd name="connsiteX1" fmla="*/ 122698 w 4103683"/>
                <a:gd name="connsiteY1" fmla="*/ 1449659 h 3100039"/>
                <a:gd name="connsiteX2" fmla="*/ 89244 w 4103683"/>
                <a:gd name="connsiteY2" fmla="*/ 1572322 h 3100039"/>
                <a:gd name="connsiteX3" fmla="*/ 66942 w 4103683"/>
                <a:gd name="connsiteY3" fmla="*/ 1639230 h 3100039"/>
                <a:gd name="connsiteX4" fmla="*/ 55791 w 4103683"/>
                <a:gd name="connsiteY4" fmla="*/ 1672683 h 3100039"/>
                <a:gd name="connsiteX5" fmla="*/ 44639 w 4103683"/>
                <a:gd name="connsiteY5" fmla="*/ 1761893 h 3100039"/>
                <a:gd name="connsiteX6" fmla="*/ 22337 w 4103683"/>
                <a:gd name="connsiteY6" fmla="*/ 1862254 h 3100039"/>
                <a:gd name="connsiteX7" fmla="*/ 11186 w 4103683"/>
                <a:gd name="connsiteY7" fmla="*/ 1929161 h 3100039"/>
                <a:gd name="connsiteX8" fmla="*/ 35 w 4103683"/>
                <a:gd name="connsiteY8" fmla="*/ 2062976 h 3100039"/>
                <a:gd name="connsiteX9" fmla="*/ 22337 w 4103683"/>
                <a:gd name="connsiteY9" fmla="*/ 2709747 h 3100039"/>
                <a:gd name="connsiteX10" fmla="*/ 66942 w 4103683"/>
                <a:gd name="connsiteY10" fmla="*/ 2854713 h 3100039"/>
                <a:gd name="connsiteX11" fmla="*/ 78093 w 4103683"/>
                <a:gd name="connsiteY11" fmla="*/ 2888166 h 3100039"/>
                <a:gd name="connsiteX12" fmla="*/ 122698 w 4103683"/>
                <a:gd name="connsiteY12" fmla="*/ 2955074 h 3100039"/>
                <a:gd name="connsiteX13" fmla="*/ 256513 w 4103683"/>
                <a:gd name="connsiteY13" fmla="*/ 2988527 h 3100039"/>
                <a:gd name="connsiteX14" fmla="*/ 468386 w 4103683"/>
                <a:gd name="connsiteY14" fmla="*/ 2966225 h 3100039"/>
                <a:gd name="connsiteX15" fmla="*/ 591049 w 4103683"/>
                <a:gd name="connsiteY15" fmla="*/ 2865864 h 3100039"/>
                <a:gd name="connsiteX16" fmla="*/ 613352 w 4103683"/>
                <a:gd name="connsiteY16" fmla="*/ 2843561 h 3100039"/>
                <a:gd name="connsiteX17" fmla="*/ 669108 w 4103683"/>
                <a:gd name="connsiteY17" fmla="*/ 2776654 h 3100039"/>
                <a:gd name="connsiteX18" fmla="*/ 702561 w 4103683"/>
                <a:gd name="connsiteY18" fmla="*/ 2709747 h 3100039"/>
                <a:gd name="connsiteX19" fmla="*/ 713713 w 4103683"/>
                <a:gd name="connsiteY19" fmla="*/ 2676293 h 3100039"/>
                <a:gd name="connsiteX20" fmla="*/ 791771 w 4103683"/>
                <a:gd name="connsiteY20" fmla="*/ 2531327 h 3100039"/>
                <a:gd name="connsiteX21" fmla="*/ 825225 w 4103683"/>
                <a:gd name="connsiteY21" fmla="*/ 2453269 h 3100039"/>
                <a:gd name="connsiteX22" fmla="*/ 858678 w 4103683"/>
                <a:gd name="connsiteY22" fmla="*/ 2397513 h 3100039"/>
                <a:gd name="connsiteX23" fmla="*/ 869830 w 4103683"/>
                <a:gd name="connsiteY23" fmla="*/ 2364059 h 3100039"/>
                <a:gd name="connsiteX24" fmla="*/ 914435 w 4103683"/>
                <a:gd name="connsiteY24" fmla="*/ 2286000 h 3100039"/>
                <a:gd name="connsiteX25" fmla="*/ 925586 w 4103683"/>
                <a:gd name="connsiteY25" fmla="*/ 2252547 h 3100039"/>
                <a:gd name="connsiteX26" fmla="*/ 959039 w 4103683"/>
                <a:gd name="connsiteY26" fmla="*/ 2207942 h 3100039"/>
                <a:gd name="connsiteX27" fmla="*/ 1025947 w 4103683"/>
                <a:gd name="connsiteY27" fmla="*/ 2062976 h 3100039"/>
                <a:gd name="connsiteX28" fmla="*/ 1059400 w 4103683"/>
                <a:gd name="connsiteY28" fmla="*/ 2007220 h 3100039"/>
                <a:gd name="connsiteX29" fmla="*/ 1115156 w 4103683"/>
                <a:gd name="connsiteY29" fmla="*/ 1884556 h 3100039"/>
                <a:gd name="connsiteX30" fmla="*/ 1148610 w 4103683"/>
                <a:gd name="connsiteY30" fmla="*/ 1828800 h 3100039"/>
                <a:gd name="connsiteX31" fmla="*/ 1215517 w 4103683"/>
                <a:gd name="connsiteY31" fmla="*/ 1672683 h 3100039"/>
                <a:gd name="connsiteX32" fmla="*/ 1382786 w 4103683"/>
                <a:gd name="connsiteY32" fmla="*/ 1371600 h 3100039"/>
                <a:gd name="connsiteX33" fmla="*/ 1616961 w 4103683"/>
                <a:gd name="connsiteY33" fmla="*/ 981308 h 3100039"/>
                <a:gd name="connsiteX34" fmla="*/ 2029556 w 4103683"/>
                <a:gd name="connsiteY34" fmla="*/ 546410 h 3100039"/>
                <a:gd name="connsiteX35" fmla="*/ 2129917 w 4103683"/>
                <a:gd name="connsiteY35" fmla="*/ 457200 h 3100039"/>
                <a:gd name="connsiteX36" fmla="*/ 2364093 w 4103683"/>
                <a:gd name="connsiteY36" fmla="*/ 278781 h 3100039"/>
                <a:gd name="connsiteX37" fmla="*/ 2542513 w 4103683"/>
                <a:gd name="connsiteY37" fmla="*/ 200722 h 3100039"/>
                <a:gd name="connsiteX38" fmla="*/ 2609420 w 4103683"/>
                <a:gd name="connsiteY38" fmla="*/ 189571 h 3100039"/>
                <a:gd name="connsiteX39" fmla="*/ 2676327 w 4103683"/>
                <a:gd name="connsiteY39" fmla="*/ 167269 h 3100039"/>
                <a:gd name="connsiteX40" fmla="*/ 2743235 w 4103683"/>
                <a:gd name="connsiteY40" fmla="*/ 156117 h 3100039"/>
                <a:gd name="connsiteX41" fmla="*/ 2798991 w 4103683"/>
                <a:gd name="connsiteY41" fmla="*/ 144966 h 3100039"/>
                <a:gd name="connsiteX42" fmla="*/ 3055469 w 4103683"/>
                <a:gd name="connsiteY42" fmla="*/ 122664 h 3100039"/>
                <a:gd name="connsiteX43" fmla="*/ 3144678 w 4103683"/>
                <a:gd name="connsiteY43" fmla="*/ 100361 h 3100039"/>
                <a:gd name="connsiteX44" fmla="*/ 3233888 w 4103683"/>
                <a:gd name="connsiteY44" fmla="*/ 78059 h 3100039"/>
                <a:gd name="connsiteX45" fmla="*/ 3289644 w 4103683"/>
                <a:gd name="connsiteY45" fmla="*/ 66908 h 3100039"/>
                <a:gd name="connsiteX46" fmla="*/ 3356552 w 4103683"/>
                <a:gd name="connsiteY46" fmla="*/ 44605 h 3100039"/>
                <a:gd name="connsiteX47" fmla="*/ 3423459 w 4103683"/>
                <a:gd name="connsiteY47" fmla="*/ 33454 h 3100039"/>
                <a:gd name="connsiteX48" fmla="*/ 3479215 w 4103683"/>
                <a:gd name="connsiteY48" fmla="*/ 22303 h 3100039"/>
                <a:gd name="connsiteX49" fmla="*/ 3523820 w 4103683"/>
                <a:gd name="connsiteY49" fmla="*/ 11152 h 3100039"/>
                <a:gd name="connsiteX50" fmla="*/ 3624181 w 4103683"/>
                <a:gd name="connsiteY50" fmla="*/ 0 h 3100039"/>
                <a:gd name="connsiteX51" fmla="*/ 3914113 w 4103683"/>
                <a:gd name="connsiteY51" fmla="*/ 11152 h 3100039"/>
                <a:gd name="connsiteX52" fmla="*/ 3981020 w 4103683"/>
                <a:gd name="connsiteY52" fmla="*/ 33454 h 3100039"/>
                <a:gd name="connsiteX53" fmla="*/ 4047927 w 4103683"/>
                <a:gd name="connsiteY53" fmla="*/ 78059 h 3100039"/>
                <a:gd name="connsiteX54" fmla="*/ 4070230 w 4103683"/>
                <a:gd name="connsiteY54" fmla="*/ 100361 h 3100039"/>
                <a:gd name="connsiteX55" fmla="*/ 4103683 w 4103683"/>
                <a:gd name="connsiteY55" fmla="*/ 167269 h 3100039"/>
                <a:gd name="connsiteX56" fmla="*/ 4092532 w 4103683"/>
                <a:gd name="connsiteY56" fmla="*/ 223025 h 3100039"/>
                <a:gd name="connsiteX57" fmla="*/ 4003322 w 4103683"/>
                <a:gd name="connsiteY57" fmla="*/ 278781 h 3100039"/>
                <a:gd name="connsiteX58" fmla="*/ 3958717 w 4103683"/>
                <a:gd name="connsiteY58" fmla="*/ 312234 h 3100039"/>
                <a:gd name="connsiteX59" fmla="*/ 3891810 w 4103683"/>
                <a:gd name="connsiteY59" fmla="*/ 334537 h 3100039"/>
                <a:gd name="connsiteX60" fmla="*/ 3769147 w 4103683"/>
                <a:gd name="connsiteY60" fmla="*/ 401444 h 3100039"/>
                <a:gd name="connsiteX61" fmla="*/ 3713391 w 4103683"/>
                <a:gd name="connsiteY61" fmla="*/ 434898 h 3100039"/>
                <a:gd name="connsiteX62" fmla="*/ 3635332 w 4103683"/>
                <a:gd name="connsiteY62" fmla="*/ 524108 h 3100039"/>
                <a:gd name="connsiteX63" fmla="*/ 3568425 w 4103683"/>
                <a:gd name="connsiteY63" fmla="*/ 613317 h 3100039"/>
                <a:gd name="connsiteX64" fmla="*/ 3557274 w 4103683"/>
                <a:gd name="connsiteY64" fmla="*/ 646771 h 3100039"/>
                <a:gd name="connsiteX65" fmla="*/ 3512669 w 4103683"/>
                <a:gd name="connsiteY65" fmla="*/ 735981 h 3100039"/>
                <a:gd name="connsiteX66" fmla="*/ 3490366 w 4103683"/>
                <a:gd name="connsiteY66" fmla="*/ 825191 h 3100039"/>
                <a:gd name="connsiteX67" fmla="*/ 3479215 w 4103683"/>
                <a:gd name="connsiteY67" fmla="*/ 936703 h 3100039"/>
                <a:gd name="connsiteX68" fmla="*/ 3468064 w 4103683"/>
                <a:gd name="connsiteY68" fmla="*/ 992459 h 3100039"/>
                <a:gd name="connsiteX69" fmla="*/ 3456913 w 4103683"/>
                <a:gd name="connsiteY69" fmla="*/ 1126274 h 3100039"/>
                <a:gd name="connsiteX70" fmla="*/ 3434610 w 4103683"/>
                <a:gd name="connsiteY70" fmla="*/ 1405054 h 3100039"/>
                <a:gd name="connsiteX71" fmla="*/ 3401156 w 4103683"/>
                <a:gd name="connsiteY71" fmla="*/ 2129883 h 3100039"/>
                <a:gd name="connsiteX72" fmla="*/ 3390005 w 4103683"/>
                <a:gd name="connsiteY72" fmla="*/ 2219093 h 3100039"/>
                <a:gd name="connsiteX73" fmla="*/ 3378854 w 4103683"/>
                <a:gd name="connsiteY73" fmla="*/ 2375210 h 3100039"/>
                <a:gd name="connsiteX74" fmla="*/ 3278493 w 4103683"/>
                <a:gd name="connsiteY74" fmla="*/ 2709747 h 3100039"/>
                <a:gd name="connsiteX75" fmla="*/ 3245039 w 4103683"/>
                <a:gd name="connsiteY75" fmla="*/ 2821259 h 3100039"/>
                <a:gd name="connsiteX76" fmla="*/ 3211586 w 4103683"/>
                <a:gd name="connsiteY76" fmla="*/ 2910469 h 3100039"/>
                <a:gd name="connsiteX77" fmla="*/ 3189283 w 4103683"/>
                <a:gd name="connsiteY77" fmla="*/ 2988527 h 3100039"/>
                <a:gd name="connsiteX78" fmla="*/ 3155830 w 4103683"/>
                <a:gd name="connsiteY78" fmla="*/ 3033132 h 3100039"/>
                <a:gd name="connsiteX79" fmla="*/ 3088922 w 4103683"/>
                <a:gd name="connsiteY79" fmla="*/ 3088888 h 3100039"/>
                <a:gd name="connsiteX80" fmla="*/ 3055469 w 4103683"/>
                <a:gd name="connsiteY80" fmla="*/ 3100039 h 3100039"/>
                <a:gd name="connsiteX81" fmla="*/ 2832444 w 4103683"/>
                <a:gd name="connsiteY81" fmla="*/ 3088888 h 3100039"/>
                <a:gd name="connsiteX82" fmla="*/ 2765537 w 4103683"/>
                <a:gd name="connsiteY82" fmla="*/ 3066586 h 3100039"/>
                <a:gd name="connsiteX83" fmla="*/ 2720932 w 4103683"/>
                <a:gd name="connsiteY83" fmla="*/ 3021981 h 3100039"/>
                <a:gd name="connsiteX84" fmla="*/ 2654025 w 4103683"/>
                <a:gd name="connsiteY84" fmla="*/ 2932771 h 3100039"/>
                <a:gd name="connsiteX85" fmla="*/ 2642874 w 4103683"/>
                <a:gd name="connsiteY85" fmla="*/ 2899317 h 3100039"/>
                <a:gd name="connsiteX86" fmla="*/ 2620571 w 4103683"/>
                <a:gd name="connsiteY86" fmla="*/ 2776654 h 3100039"/>
                <a:gd name="connsiteX87" fmla="*/ 2620571 w 4103683"/>
                <a:gd name="connsiteY87" fmla="*/ 2252547 h 3100039"/>
                <a:gd name="connsiteX88" fmla="*/ 2631722 w 4103683"/>
                <a:gd name="connsiteY88" fmla="*/ 2219093 h 3100039"/>
                <a:gd name="connsiteX89" fmla="*/ 2654025 w 4103683"/>
                <a:gd name="connsiteY89" fmla="*/ 2107581 h 3100039"/>
                <a:gd name="connsiteX90" fmla="*/ 2676327 w 4103683"/>
                <a:gd name="connsiteY90" fmla="*/ 2040674 h 3100039"/>
                <a:gd name="connsiteX91" fmla="*/ 2687478 w 4103683"/>
                <a:gd name="connsiteY91" fmla="*/ 1996069 h 3100039"/>
                <a:gd name="connsiteX92" fmla="*/ 2698630 w 4103683"/>
                <a:gd name="connsiteY92" fmla="*/ 1940313 h 3100039"/>
                <a:gd name="connsiteX93" fmla="*/ 2720932 w 4103683"/>
                <a:gd name="connsiteY93" fmla="*/ 1884556 h 3100039"/>
                <a:gd name="connsiteX94" fmla="*/ 2732083 w 4103683"/>
                <a:gd name="connsiteY94" fmla="*/ 1828800 h 3100039"/>
                <a:gd name="connsiteX95" fmla="*/ 2776688 w 4103683"/>
                <a:gd name="connsiteY95" fmla="*/ 1728439 h 3100039"/>
                <a:gd name="connsiteX96" fmla="*/ 2798991 w 4103683"/>
                <a:gd name="connsiteY96" fmla="*/ 1661532 h 3100039"/>
                <a:gd name="connsiteX97" fmla="*/ 2821293 w 4103683"/>
                <a:gd name="connsiteY97" fmla="*/ 1628078 h 3100039"/>
                <a:gd name="connsiteX98" fmla="*/ 2832444 w 4103683"/>
                <a:gd name="connsiteY98" fmla="*/ 1594625 h 3100039"/>
                <a:gd name="connsiteX99" fmla="*/ 2854747 w 4103683"/>
                <a:gd name="connsiteY99" fmla="*/ 1505415 h 3100039"/>
                <a:gd name="connsiteX100" fmla="*/ 2877049 w 4103683"/>
                <a:gd name="connsiteY100" fmla="*/ 1438508 h 3100039"/>
                <a:gd name="connsiteX101" fmla="*/ 2888200 w 4103683"/>
                <a:gd name="connsiteY101" fmla="*/ 1405054 h 3100039"/>
                <a:gd name="connsiteX102" fmla="*/ 2899352 w 4103683"/>
                <a:gd name="connsiteY102" fmla="*/ 1382752 h 310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4103683" h="3100039">
                  <a:moveTo>
                    <a:pt x="122698" y="1449659"/>
                  </a:moveTo>
                  <a:lnTo>
                    <a:pt x="122698" y="1449659"/>
                  </a:lnTo>
                  <a:cubicBezTo>
                    <a:pt x="111547" y="1490547"/>
                    <a:pt x="101202" y="1531663"/>
                    <a:pt x="89244" y="1572322"/>
                  </a:cubicBezTo>
                  <a:cubicBezTo>
                    <a:pt x="82611" y="1594876"/>
                    <a:pt x="74376" y="1616927"/>
                    <a:pt x="66942" y="1639230"/>
                  </a:cubicBezTo>
                  <a:lnTo>
                    <a:pt x="55791" y="1672683"/>
                  </a:lnTo>
                  <a:cubicBezTo>
                    <a:pt x="52074" y="1702420"/>
                    <a:pt x="49196" y="1732273"/>
                    <a:pt x="44639" y="1761893"/>
                  </a:cubicBezTo>
                  <a:cubicBezTo>
                    <a:pt x="31653" y="1846297"/>
                    <a:pt x="37138" y="1788249"/>
                    <a:pt x="22337" y="1862254"/>
                  </a:cubicBezTo>
                  <a:cubicBezTo>
                    <a:pt x="17903" y="1884425"/>
                    <a:pt x="14903" y="1906859"/>
                    <a:pt x="11186" y="1929161"/>
                  </a:cubicBezTo>
                  <a:cubicBezTo>
                    <a:pt x="7469" y="1973766"/>
                    <a:pt x="-604" y="2018221"/>
                    <a:pt x="35" y="2062976"/>
                  </a:cubicBezTo>
                  <a:cubicBezTo>
                    <a:pt x="3116" y="2278672"/>
                    <a:pt x="9287" y="2494424"/>
                    <a:pt x="22337" y="2709747"/>
                  </a:cubicBezTo>
                  <a:cubicBezTo>
                    <a:pt x="25576" y="2763193"/>
                    <a:pt x="48875" y="2806535"/>
                    <a:pt x="66942" y="2854713"/>
                  </a:cubicBezTo>
                  <a:cubicBezTo>
                    <a:pt x="71069" y="2865719"/>
                    <a:pt x="73463" y="2877362"/>
                    <a:pt x="78093" y="2888166"/>
                  </a:cubicBezTo>
                  <a:cubicBezTo>
                    <a:pt x="88927" y="2913445"/>
                    <a:pt x="98868" y="2939187"/>
                    <a:pt x="122698" y="2955074"/>
                  </a:cubicBezTo>
                  <a:cubicBezTo>
                    <a:pt x="172134" y="2988031"/>
                    <a:pt x="190421" y="2980266"/>
                    <a:pt x="256513" y="2988527"/>
                  </a:cubicBezTo>
                  <a:cubicBezTo>
                    <a:pt x="293000" y="2986095"/>
                    <a:pt x="409632" y="2988258"/>
                    <a:pt x="468386" y="2966225"/>
                  </a:cubicBezTo>
                  <a:cubicBezTo>
                    <a:pt x="530398" y="2942970"/>
                    <a:pt x="535557" y="2921356"/>
                    <a:pt x="591049" y="2865864"/>
                  </a:cubicBezTo>
                  <a:cubicBezTo>
                    <a:pt x="598483" y="2858430"/>
                    <a:pt x="607044" y="2851972"/>
                    <a:pt x="613352" y="2843561"/>
                  </a:cubicBezTo>
                  <a:cubicBezTo>
                    <a:pt x="653113" y="2790545"/>
                    <a:pt x="633663" y="2812097"/>
                    <a:pt x="669108" y="2776654"/>
                  </a:cubicBezTo>
                  <a:cubicBezTo>
                    <a:pt x="697134" y="2692572"/>
                    <a:pt x="659330" y="2796207"/>
                    <a:pt x="702561" y="2709747"/>
                  </a:cubicBezTo>
                  <a:cubicBezTo>
                    <a:pt x="707818" y="2699233"/>
                    <a:pt x="708456" y="2686807"/>
                    <a:pt x="713713" y="2676293"/>
                  </a:cubicBezTo>
                  <a:cubicBezTo>
                    <a:pt x="745725" y="2612270"/>
                    <a:pt x="765922" y="2608873"/>
                    <a:pt x="791771" y="2531327"/>
                  </a:cubicBezTo>
                  <a:cubicBezTo>
                    <a:pt x="804932" y="2491845"/>
                    <a:pt x="802257" y="2494611"/>
                    <a:pt x="825225" y="2453269"/>
                  </a:cubicBezTo>
                  <a:cubicBezTo>
                    <a:pt x="835751" y="2434323"/>
                    <a:pt x="848985" y="2416899"/>
                    <a:pt x="858678" y="2397513"/>
                  </a:cubicBezTo>
                  <a:cubicBezTo>
                    <a:pt x="863935" y="2386999"/>
                    <a:pt x="864573" y="2374573"/>
                    <a:pt x="869830" y="2364059"/>
                  </a:cubicBezTo>
                  <a:cubicBezTo>
                    <a:pt x="925822" y="2252075"/>
                    <a:pt x="855788" y="2422841"/>
                    <a:pt x="914435" y="2286000"/>
                  </a:cubicBezTo>
                  <a:cubicBezTo>
                    <a:pt x="919065" y="2275196"/>
                    <a:pt x="919754" y="2262753"/>
                    <a:pt x="925586" y="2252547"/>
                  </a:cubicBezTo>
                  <a:cubicBezTo>
                    <a:pt x="934807" y="2236410"/>
                    <a:pt x="949674" y="2223996"/>
                    <a:pt x="959039" y="2207942"/>
                  </a:cubicBezTo>
                  <a:cubicBezTo>
                    <a:pt x="1059747" y="2035298"/>
                    <a:pt x="962908" y="2189055"/>
                    <a:pt x="1025947" y="2062976"/>
                  </a:cubicBezTo>
                  <a:cubicBezTo>
                    <a:pt x="1035640" y="2043590"/>
                    <a:pt x="1049707" y="2026606"/>
                    <a:pt x="1059400" y="2007220"/>
                  </a:cubicBezTo>
                  <a:cubicBezTo>
                    <a:pt x="1151599" y="1822822"/>
                    <a:pt x="997219" y="2100776"/>
                    <a:pt x="1115156" y="1884556"/>
                  </a:cubicBezTo>
                  <a:cubicBezTo>
                    <a:pt x="1125535" y="1865528"/>
                    <a:pt x="1139332" y="1848388"/>
                    <a:pt x="1148610" y="1828800"/>
                  </a:cubicBezTo>
                  <a:cubicBezTo>
                    <a:pt x="1172847" y="1777633"/>
                    <a:pt x="1187760" y="1722029"/>
                    <a:pt x="1215517" y="1672683"/>
                  </a:cubicBezTo>
                  <a:cubicBezTo>
                    <a:pt x="1311332" y="1502346"/>
                    <a:pt x="1301891" y="1520944"/>
                    <a:pt x="1382786" y="1371600"/>
                  </a:cubicBezTo>
                  <a:cubicBezTo>
                    <a:pt x="1451212" y="1245275"/>
                    <a:pt x="1529552" y="1089284"/>
                    <a:pt x="1616961" y="981308"/>
                  </a:cubicBezTo>
                  <a:cubicBezTo>
                    <a:pt x="1866419" y="673154"/>
                    <a:pt x="1734913" y="810573"/>
                    <a:pt x="2029556" y="546410"/>
                  </a:cubicBezTo>
                  <a:lnTo>
                    <a:pt x="2129917" y="457200"/>
                  </a:lnTo>
                  <a:cubicBezTo>
                    <a:pt x="2200786" y="394669"/>
                    <a:pt x="2279710" y="320973"/>
                    <a:pt x="2364093" y="278781"/>
                  </a:cubicBezTo>
                  <a:cubicBezTo>
                    <a:pt x="2408098" y="256778"/>
                    <a:pt x="2502111" y="207456"/>
                    <a:pt x="2542513" y="200722"/>
                  </a:cubicBezTo>
                  <a:cubicBezTo>
                    <a:pt x="2564815" y="197005"/>
                    <a:pt x="2587485" y="195055"/>
                    <a:pt x="2609420" y="189571"/>
                  </a:cubicBezTo>
                  <a:cubicBezTo>
                    <a:pt x="2632227" y="183869"/>
                    <a:pt x="2653520" y="172971"/>
                    <a:pt x="2676327" y="167269"/>
                  </a:cubicBezTo>
                  <a:cubicBezTo>
                    <a:pt x="2698262" y="161785"/>
                    <a:pt x="2720989" y="160162"/>
                    <a:pt x="2743235" y="156117"/>
                  </a:cubicBezTo>
                  <a:cubicBezTo>
                    <a:pt x="2761883" y="152726"/>
                    <a:pt x="2780132" y="146852"/>
                    <a:pt x="2798991" y="144966"/>
                  </a:cubicBezTo>
                  <a:cubicBezTo>
                    <a:pt x="2973716" y="127494"/>
                    <a:pt x="2922848" y="143067"/>
                    <a:pt x="3055469" y="122664"/>
                  </a:cubicBezTo>
                  <a:cubicBezTo>
                    <a:pt x="3138928" y="109824"/>
                    <a:pt x="3083212" y="117125"/>
                    <a:pt x="3144678" y="100361"/>
                  </a:cubicBezTo>
                  <a:cubicBezTo>
                    <a:pt x="3174250" y="92296"/>
                    <a:pt x="3203831" y="84070"/>
                    <a:pt x="3233888" y="78059"/>
                  </a:cubicBezTo>
                  <a:cubicBezTo>
                    <a:pt x="3252473" y="74342"/>
                    <a:pt x="3271358" y="71895"/>
                    <a:pt x="3289644" y="66908"/>
                  </a:cubicBezTo>
                  <a:cubicBezTo>
                    <a:pt x="3312325" y="60722"/>
                    <a:pt x="3333745" y="50307"/>
                    <a:pt x="3356552" y="44605"/>
                  </a:cubicBezTo>
                  <a:cubicBezTo>
                    <a:pt x="3378487" y="39121"/>
                    <a:pt x="3401214" y="37499"/>
                    <a:pt x="3423459" y="33454"/>
                  </a:cubicBezTo>
                  <a:cubicBezTo>
                    <a:pt x="3442107" y="30064"/>
                    <a:pt x="3460713" y="26414"/>
                    <a:pt x="3479215" y="22303"/>
                  </a:cubicBezTo>
                  <a:cubicBezTo>
                    <a:pt x="3494176" y="18978"/>
                    <a:pt x="3508672" y="13482"/>
                    <a:pt x="3523820" y="11152"/>
                  </a:cubicBezTo>
                  <a:cubicBezTo>
                    <a:pt x="3557088" y="6034"/>
                    <a:pt x="3590727" y="3717"/>
                    <a:pt x="3624181" y="0"/>
                  </a:cubicBezTo>
                  <a:cubicBezTo>
                    <a:pt x="3720825" y="3717"/>
                    <a:pt x="3817820" y="2124"/>
                    <a:pt x="3914113" y="11152"/>
                  </a:cubicBezTo>
                  <a:cubicBezTo>
                    <a:pt x="3937519" y="13346"/>
                    <a:pt x="3961460" y="20414"/>
                    <a:pt x="3981020" y="33454"/>
                  </a:cubicBezTo>
                  <a:cubicBezTo>
                    <a:pt x="4003322" y="48322"/>
                    <a:pt x="4028973" y="59106"/>
                    <a:pt x="4047927" y="78059"/>
                  </a:cubicBezTo>
                  <a:cubicBezTo>
                    <a:pt x="4055361" y="85493"/>
                    <a:pt x="4063662" y="92151"/>
                    <a:pt x="4070230" y="100361"/>
                  </a:cubicBezTo>
                  <a:cubicBezTo>
                    <a:pt x="4094934" y="131241"/>
                    <a:pt x="4091906" y="131936"/>
                    <a:pt x="4103683" y="167269"/>
                  </a:cubicBezTo>
                  <a:cubicBezTo>
                    <a:pt x="4099966" y="185854"/>
                    <a:pt x="4102577" y="206953"/>
                    <a:pt x="4092532" y="223025"/>
                  </a:cubicBezTo>
                  <a:cubicBezTo>
                    <a:pt x="4076334" y="248942"/>
                    <a:pt x="4027247" y="263828"/>
                    <a:pt x="4003322" y="278781"/>
                  </a:cubicBezTo>
                  <a:cubicBezTo>
                    <a:pt x="3987562" y="288631"/>
                    <a:pt x="3975340" y="303922"/>
                    <a:pt x="3958717" y="312234"/>
                  </a:cubicBezTo>
                  <a:cubicBezTo>
                    <a:pt x="3937690" y="322747"/>
                    <a:pt x="3911370" y="321497"/>
                    <a:pt x="3891810" y="334537"/>
                  </a:cubicBezTo>
                  <a:cubicBezTo>
                    <a:pt x="3808248" y="390245"/>
                    <a:pt x="3849790" y="369187"/>
                    <a:pt x="3769147" y="401444"/>
                  </a:cubicBezTo>
                  <a:cubicBezTo>
                    <a:pt x="3673791" y="496800"/>
                    <a:pt x="3829198" y="348042"/>
                    <a:pt x="3713391" y="434898"/>
                  </a:cubicBezTo>
                  <a:cubicBezTo>
                    <a:pt x="3655450" y="478354"/>
                    <a:pt x="3668496" y="479889"/>
                    <a:pt x="3635332" y="524108"/>
                  </a:cubicBezTo>
                  <a:cubicBezTo>
                    <a:pt x="3555869" y="630057"/>
                    <a:pt x="3618843" y="537690"/>
                    <a:pt x="3568425" y="613317"/>
                  </a:cubicBezTo>
                  <a:cubicBezTo>
                    <a:pt x="3564708" y="624468"/>
                    <a:pt x="3562531" y="636257"/>
                    <a:pt x="3557274" y="646771"/>
                  </a:cubicBezTo>
                  <a:cubicBezTo>
                    <a:pt x="3521462" y="718394"/>
                    <a:pt x="3543540" y="635649"/>
                    <a:pt x="3512669" y="735981"/>
                  </a:cubicBezTo>
                  <a:cubicBezTo>
                    <a:pt x="3503655" y="765277"/>
                    <a:pt x="3490366" y="825191"/>
                    <a:pt x="3490366" y="825191"/>
                  </a:cubicBezTo>
                  <a:cubicBezTo>
                    <a:pt x="3486649" y="862362"/>
                    <a:pt x="3484152" y="899675"/>
                    <a:pt x="3479215" y="936703"/>
                  </a:cubicBezTo>
                  <a:cubicBezTo>
                    <a:pt x="3476710" y="955490"/>
                    <a:pt x="3470278" y="973635"/>
                    <a:pt x="3468064" y="992459"/>
                  </a:cubicBezTo>
                  <a:cubicBezTo>
                    <a:pt x="3462834" y="1036912"/>
                    <a:pt x="3460346" y="1081646"/>
                    <a:pt x="3456913" y="1126274"/>
                  </a:cubicBezTo>
                  <a:cubicBezTo>
                    <a:pt x="3435800" y="1400737"/>
                    <a:pt x="3456021" y="1169529"/>
                    <a:pt x="3434610" y="1405054"/>
                  </a:cubicBezTo>
                  <a:cubicBezTo>
                    <a:pt x="3429291" y="1532705"/>
                    <a:pt x="3406988" y="2083226"/>
                    <a:pt x="3401156" y="2129883"/>
                  </a:cubicBezTo>
                  <a:cubicBezTo>
                    <a:pt x="3397439" y="2159620"/>
                    <a:pt x="3392718" y="2189248"/>
                    <a:pt x="3390005" y="2219093"/>
                  </a:cubicBezTo>
                  <a:cubicBezTo>
                    <a:pt x="3385282" y="2271050"/>
                    <a:pt x="3388187" y="2323880"/>
                    <a:pt x="3378854" y="2375210"/>
                  </a:cubicBezTo>
                  <a:cubicBezTo>
                    <a:pt x="3345794" y="2557043"/>
                    <a:pt x="3327938" y="2561414"/>
                    <a:pt x="3278493" y="2709747"/>
                  </a:cubicBezTo>
                  <a:cubicBezTo>
                    <a:pt x="3266221" y="2746563"/>
                    <a:pt x="3257311" y="2784443"/>
                    <a:pt x="3245039" y="2821259"/>
                  </a:cubicBezTo>
                  <a:cubicBezTo>
                    <a:pt x="3234996" y="2851388"/>
                    <a:pt x="3221629" y="2880340"/>
                    <a:pt x="3211586" y="2910469"/>
                  </a:cubicBezTo>
                  <a:cubicBezTo>
                    <a:pt x="3203029" y="2936141"/>
                    <a:pt x="3200481" y="2963892"/>
                    <a:pt x="3189283" y="2988527"/>
                  </a:cubicBezTo>
                  <a:cubicBezTo>
                    <a:pt x="3181592" y="3005446"/>
                    <a:pt x="3167925" y="3019021"/>
                    <a:pt x="3155830" y="3033132"/>
                  </a:cubicBezTo>
                  <a:cubicBezTo>
                    <a:pt x="3137333" y="3054713"/>
                    <a:pt x="3114734" y="3075982"/>
                    <a:pt x="3088922" y="3088888"/>
                  </a:cubicBezTo>
                  <a:cubicBezTo>
                    <a:pt x="3078409" y="3094145"/>
                    <a:pt x="3066620" y="3096322"/>
                    <a:pt x="3055469" y="3100039"/>
                  </a:cubicBezTo>
                  <a:cubicBezTo>
                    <a:pt x="2981127" y="3096322"/>
                    <a:pt x="2906388" y="3097420"/>
                    <a:pt x="2832444" y="3088888"/>
                  </a:cubicBezTo>
                  <a:cubicBezTo>
                    <a:pt x="2809090" y="3086193"/>
                    <a:pt x="2765537" y="3066586"/>
                    <a:pt x="2765537" y="3066586"/>
                  </a:cubicBezTo>
                  <a:lnTo>
                    <a:pt x="2720932" y="3021981"/>
                  </a:lnTo>
                  <a:cubicBezTo>
                    <a:pt x="2694515" y="2995564"/>
                    <a:pt x="2666632" y="2970592"/>
                    <a:pt x="2654025" y="2932771"/>
                  </a:cubicBezTo>
                  <a:cubicBezTo>
                    <a:pt x="2650308" y="2921620"/>
                    <a:pt x="2645725" y="2910721"/>
                    <a:pt x="2642874" y="2899317"/>
                  </a:cubicBezTo>
                  <a:cubicBezTo>
                    <a:pt x="2635078" y="2868134"/>
                    <a:pt x="2625544" y="2806495"/>
                    <a:pt x="2620571" y="2776654"/>
                  </a:cubicBezTo>
                  <a:cubicBezTo>
                    <a:pt x="2602095" y="2536462"/>
                    <a:pt x="2601807" y="2599685"/>
                    <a:pt x="2620571" y="2252547"/>
                  </a:cubicBezTo>
                  <a:cubicBezTo>
                    <a:pt x="2621205" y="2240810"/>
                    <a:pt x="2629079" y="2230546"/>
                    <a:pt x="2631722" y="2219093"/>
                  </a:cubicBezTo>
                  <a:cubicBezTo>
                    <a:pt x="2640246" y="2182157"/>
                    <a:pt x="2642038" y="2143543"/>
                    <a:pt x="2654025" y="2107581"/>
                  </a:cubicBezTo>
                  <a:cubicBezTo>
                    <a:pt x="2661459" y="2085279"/>
                    <a:pt x="2670625" y="2063481"/>
                    <a:pt x="2676327" y="2040674"/>
                  </a:cubicBezTo>
                  <a:cubicBezTo>
                    <a:pt x="2680044" y="2025806"/>
                    <a:pt x="2684153" y="2011030"/>
                    <a:pt x="2687478" y="1996069"/>
                  </a:cubicBezTo>
                  <a:cubicBezTo>
                    <a:pt x="2691590" y="1977567"/>
                    <a:pt x="2693184" y="1958467"/>
                    <a:pt x="2698630" y="1940313"/>
                  </a:cubicBezTo>
                  <a:cubicBezTo>
                    <a:pt x="2704382" y="1921140"/>
                    <a:pt x="2715180" y="1903729"/>
                    <a:pt x="2720932" y="1884556"/>
                  </a:cubicBezTo>
                  <a:cubicBezTo>
                    <a:pt x="2726378" y="1866402"/>
                    <a:pt x="2726637" y="1846954"/>
                    <a:pt x="2732083" y="1828800"/>
                  </a:cubicBezTo>
                  <a:cubicBezTo>
                    <a:pt x="2754660" y="1753544"/>
                    <a:pt x="2750334" y="1794324"/>
                    <a:pt x="2776688" y="1728439"/>
                  </a:cubicBezTo>
                  <a:cubicBezTo>
                    <a:pt x="2785419" y="1706612"/>
                    <a:pt x="2785951" y="1681093"/>
                    <a:pt x="2798991" y="1661532"/>
                  </a:cubicBezTo>
                  <a:cubicBezTo>
                    <a:pt x="2806425" y="1650381"/>
                    <a:pt x="2815299" y="1640065"/>
                    <a:pt x="2821293" y="1628078"/>
                  </a:cubicBezTo>
                  <a:cubicBezTo>
                    <a:pt x="2826550" y="1617565"/>
                    <a:pt x="2829351" y="1605965"/>
                    <a:pt x="2832444" y="1594625"/>
                  </a:cubicBezTo>
                  <a:cubicBezTo>
                    <a:pt x="2840509" y="1565053"/>
                    <a:pt x="2845054" y="1534494"/>
                    <a:pt x="2854747" y="1505415"/>
                  </a:cubicBezTo>
                  <a:lnTo>
                    <a:pt x="2877049" y="1438508"/>
                  </a:lnTo>
                  <a:cubicBezTo>
                    <a:pt x="2880766" y="1427357"/>
                    <a:pt x="2882943" y="1415567"/>
                    <a:pt x="2888200" y="1405054"/>
                  </a:cubicBezTo>
                  <a:lnTo>
                    <a:pt x="2899352" y="1382752"/>
                  </a:lnTo>
                </a:path>
              </a:pathLst>
            </a:custGeom>
            <a:noFill/>
            <a:ln w="25400">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dirty="0"/>
            </a:p>
          </p:txBody>
        </p:sp>
        <p:grpSp>
          <p:nvGrpSpPr>
            <p:cNvPr id="20" name="Group 19">
              <a:extLst>
                <a:ext uri="{FF2B5EF4-FFF2-40B4-BE49-F238E27FC236}">
                  <a16:creationId xmlns:a16="http://schemas.microsoft.com/office/drawing/2014/main" id="{6DC5CD0B-8E16-F4E9-45F2-C6D8B237F624}"/>
                </a:ext>
              </a:extLst>
            </p:cNvPr>
            <p:cNvGrpSpPr/>
            <p:nvPr/>
          </p:nvGrpSpPr>
          <p:grpSpPr>
            <a:xfrm>
              <a:off x="5351455" y="1489161"/>
              <a:ext cx="1872966" cy="864776"/>
              <a:chOff x="4873451" y="1886389"/>
              <a:chExt cx="2393830" cy="1095457"/>
            </a:xfrm>
          </p:grpSpPr>
          <p:grpSp>
            <p:nvGrpSpPr>
              <p:cNvPr id="21" name="Group 20">
                <a:extLst>
                  <a:ext uri="{FF2B5EF4-FFF2-40B4-BE49-F238E27FC236}">
                    <a16:creationId xmlns:a16="http://schemas.microsoft.com/office/drawing/2014/main" id="{F6936CEB-30B1-8F99-4F51-49028FDD2566}"/>
                  </a:ext>
                </a:extLst>
              </p:cNvPr>
              <p:cNvGrpSpPr/>
              <p:nvPr/>
            </p:nvGrpSpPr>
            <p:grpSpPr>
              <a:xfrm>
                <a:off x="4873451" y="1886389"/>
                <a:ext cx="2393830" cy="1095457"/>
                <a:chOff x="4215161" y="3070603"/>
                <a:chExt cx="2460772" cy="1030442"/>
              </a:xfrm>
              <a:solidFill>
                <a:srgbClr val="000000"/>
              </a:solidFill>
            </p:grpSpPr>
            <p:sp>
              <p:nvSpPr>
                <p:cNvPr id="23" name="Cube 22">
                  <a:extLst>
                    <a:ext uri="{FF2B5EF4-FFF2-40B4-BE49-F238E27FC236}">
                      <a16:creationId xmlns:a16="http://schemas.microsoft.com/office/drawing/2014/main" id="{C2B14FF9-05A7-D6E4-7C58-6449B69174B5}"/>
                    </a:ext>
                  </a:extLst>
                </p:cNvPr>
                <p:cNvSpPr/>
                <p:nvPr/>
              </p:nvSpPr>
              <p:spPr>
                <a:xfrm>
                  <a:off x="4215161" y="3070603"/>
                  <a:ext cx="2460772" cy="1030442"/>
                </a:xfrm>
                <a:prstGeom prst="cube">
                  <a:avLst>
                    <a:gd name="adj" fmla="val 48438"/>
                  </a:avLst>
                </a:prstGeom>
                <a:grpFill/>
                <a:ln w="25400">
                  <a:noFill/>
                  <a:miter lim="800000"/>
                </a:ln>
                <a:effectLst/>
                <a:scene3d>
                  <a:camera prst="perspectiveRelaxed" fov="3300000">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sp>
              <p:nvSpPr>
                <p:cNvPr id="24" name="Rectangle 23">
                  <a:extLst>
                    <a:ext uri="{FF2B5EF4-FFF2-40B4-BE49-F238E27FC236}">
                      <a16:creationId xmlns:a16="http://schemas.microsoft.com/office/drawing/2014/main" id="{C0A2BBC3-1DA8-BED7-F409-F6731B40BEFC}"/>
                    </a:ext>
                  </a:extLst>
                </p:cNvPr>
                <p:cNvSpPr/>
                <p:nvPr/>
              </p:nvSpPr>
              <p:spPr>
                <a:xfrm>
                  <a:off x="4523749" y="3681016"/>
                  <a:ext cx="471998" cy="152399"/>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sp>
              <p:nvSpPr>
                <p:cNvPr id="25" name="Rectangle 24">
                  <a:extLst>
                    <a:ext uri="{FF2B5EF4-FFF2-40B4-BE49-F238E27FC236}">
                      <a16:creationId xmlns:a16="http://schemas.microsoft.com/office/drawing/2014/main" id="{F3BE9919-115B-4689-276F-9E4BA10AD1F2}"/>
                    </a:ext>
                  </a:extLst>
                </p:cNvPr>
                <p:cNvSpPr/>
                <p:nvPr/>
              </p:nvSpPr>
              <p:spPr>
                <a:xfrm>
                  <a:off x="5367520" y="3657599"/>
                  <a:ext cx="665287" cy="45719"/>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sp>
              <p:nvSpPr>
                <p:cNvPr id="26" name="Rectangle 25">
                  <a:extLst>
                    <a:ext uri="{FF2B5EF4-FFF2-40B4-BE49-F238E27FC236}">
                      <a16:creationId xmlns:a16="http://schemas.microsoft.com/office/drawing/2014/main" id="{3B81E320-E312-D6F0-7CEF-6E3DE95FF09A}"/>
                    </a:ext>
                  </a:extLst>
                </p:cNvPr>
                <p:cNvSpPr/>
                <p:nvPr/>
              </p:nvSpPr>
              <p:spPr>
                <a:xfrm>
                  <a:off x="5363805" y="3809999"/>
                  <a:ext cx="665287" cy="45719"/>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grpSp>
          <p:sp>
            <p:nvSpPr>
              <p:cNvPr id="22" name="TextBox 21">
                <a:extLst>
                  <a:ext uri="{FF2B5EF4-FFF2-40B4-BE49-F238E27FC236}">
                    <a16:creationId xmlns:a16="http://schemas.microsoft.com/office/drawing/2014/main" id="{E17D0E7E-9E19-6819-A589-D43881A4CAA3}"/>
                  </a:ext>
                </a:extLst>
              </p:cNvPr>
              <p:cNvSpPr txBox="1"/>
              <p:nvPr/>
            </p:nvSpPr>
            <p:spPr>
              <a:xfrm>
                <a:off x="5486873" y="2103856"/>
                <a:ext cx="1566018" cy="349696"/>
              </a:xfrm>
              <a:prstGeom prst="rect">
                <a:avLst/>
              </a:prstGeom>
            </p:spPr>
            <p:txBody>
              <a:bodyPr wrap="none" lIns="0" tIns="0" rIns="0" bIns="0" rtlCol="0">
                <a:spAutoFit/>
              </a:bodyPr>
              <a:lstStyle/>
              <a:p>
                <a:pPr>
                  <a:spcAft>
                    <a:spcPts val="600"/>
                  </a:spcAft>
                </a:pPr>
                <a:r>
                  <a:rPr lang="en-US" sz="1200" dirty="0">
                    <a:solidFill>
                      <a:schemeClr val="bg1"/>
                    </a:solidFill>
                    <a:latin typeface="Gill Sans MT" panose="020B0502020104020203" pitchFamily="34" charset="77"/>
                  </a:rPr>
                  <a:t>ToR Switch</a:t>
                </a:r>
              </a:p>
            </p:txBody>
          </p:sp>
        </p:grpSp>
        <p:grpSp>
          <p:nvGrpSpPr>
            <p:cNvPr id="27" name="Group 26">
              <a:extLst>
                <a:ext uri="{FF2B5EF4-FFF2-40B4-BE49-F238E27FC236}">
                  <a16:creationId xmlns:a16="http://schemas.microsoft.com/office/drawing/2014/main" id="{830CE628-90A2-8D4F-1236-CDD66F7A09A6}"/>
                </a:ext>
              </a:extLst>
            </p:cNvPr>
            <p:cNvGrpSpPr/>
            <p:nvPr/>
          </p:nvGrpSpPr>
          <p:grpSpPr>
            <a:xfrm>
              <a:off x="2040736" y="3370292"/>
              <a:ext cx="889450" cy="1368675"/>
              <a:chOff x="4865614" y="3066585"/>
              <a:chExt cx="1546337" cy="2453269"/>
            </a:xfrm>
            <a:solidFill>
              <a:srgbClr val="003834"/>
            </a:solidFill>
          </p:grpSpPr>
          <p:sp>
            <p:nvSpPr>
              <p:cNvPr id="28" name="Cube 27">
                <a:extLst>
                  <a:ext uri="{FF2B5EF4-FFF2-40B4-BE49-F238E27FC236}">
                    <a16:creationId xmlns:a16="http://schemas.microsoft.com/office/drawing/2014/main" id="{36122A14-6AC5-7EFD-650E-A08D4F88A124}"/>
                  </a:ext>
                </a:extLst>
              </p:cNvPr>
              <p:cNvSpPr/>
              <p:nvPr/>
            </p:nvSpPr>
            <p:spPr>
              <a:xfrm>
                <a:off x="4865614" y="3066585"/>
                <a:ext cx="1546337" cy="2453269"/>
              </a:xfrm>
              <a:prstGeom prst="cube">
                <a:avLst/>
              </a:prstGeom>
              <a:grp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1400" dirty="0">
                    <a:solidFill>
                      <a:schemeClr val="bg1"/>
                    </a:solidFill>
                    <a:latin typeface="Gill Sans MT" panose="020B0502020104020203" pitchFamily="34" charset="77"/>
                  </a:rPr>
                  <a:t>Host</a:t>
                </a:r>
                <a:endParaRPr lang="en-US" sz="1600" dirty="0">
                  <a:solidFill>
                    <a:schemeClr val="bg1"/>
                  </a:solidFill>
                  <a:latin typeface="Gill Sans MT" panose="020B0502020104020203" pitchFamily="34" charset="77"/>
                </a:endParaRPr>
              </a:p>
            </p:txBody>
          </p:sp>
          <p:sp>
            <p:nvSpPr>
              <p:cNvPr id="29" name="Rectangle 28">
                <a:extLst>
                  <a:ext uri="{FF2B5EF4-FFF2-40B4-BE49-F238E27FC236}">
                    <a16:creationId xmlns:a16="http://schemas.microsoft.com/office/drawing/2014/main" id="{10318B56-2A7D-8B61-6A7B-68B08399BBA5}"/>
                  </a:ext>
                </a:extLst>
              </p:cNvPr>
              <p:cNvSpPr/>
              <p:nvPr/>
            </p:nvSpPr>
            <p:spPr>
              <a:xfrm>
                <a:off x="4964703" y="3619948"/>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sp>
            <p:nvSpPr>
              <p:cNvPr id="30" name="Rectangle 29">
                <a:extLst>
                  <a:ext uri="{FF2B5EF4-FFF2-40B4-BE49-F238E27FC236}">
                    <a16:creationId xmlns:a16="http://schemas.microsoft.com/office/drawing/2014/main" id="{22C0BD1D-F706-37BC-8380-A24E6E4B3816}"/>
                  </a:ext>
                </a:extLst>
              </p:cNvPr>
              <p:cNvSpPr/>
              <p:nvPr/>
            </p:nvSpPr>
            <p:spPr>
              <a:xfrm>
                <a:off x="5509565" y="3619947"/>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sp>
            <p:nvSpPr>
              <p:cNvPr id="31" name="Rectangle 30">
                <a:extLst>
                  <a:ext uri="{FF2B5EF4-FFF2-40B4-BE49-F238E27FC236}">
                    <a16:creationId xmlns:a16="http://schemas.microsoft.com/office/drawing/2014/main" id="{490F8B0D-52D8-B7F4-FA5F-8EFDF0728867}"/>
                  </a:ext>
                </a:extLst>
              </p:cNvPr>
              <p:cNvSpPr/>
              <p:nvPr/>
            </p:nvSpPr>
            <p:spPr>
              <a:xfrm>
                <a:off x="4950415" y="4946100"/>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sp>
            <p:nvSpPr>
              <p:cNvPr id="32" name="Rectangle 31">
                <a:extLst>
                  <a:ext uri="{FF2B5EF4-FFF2-40B4-BE49-F238E27FC236}">
                    <a16:creationId xmlns:a16="http://schemas.microsoft.com/office/drawing/2014/main" id="{3BBF2CB5-730F-27EE-494A-215134247FC4}"/>
                  </a:ext>
                </a:extLst>
              </p:cNvPr>
              <p:cNvSpPr/>
              <p:nvPr/>
            </p:nvSpPr>
            <p:spPr>
              <a:xfrm>
                <a:off x="5495277" y="4946099"/>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sp>
            <p:nvSpPr>
              <p:cNvPr id="33" name="Rectangle 32">
                <a:extLst>
                  <a:ext uri="{FF2B5EF4-FFF2-40B4-BE49-F238E27FC236}">
                    <a16:creationId xmlns:a16="http://schemas.microsoft.com/office/drawing/2014/main" id="{B845155E-CBD0-D030-30A7-5F8FDAEF73A5}"/>
                  </a:ext>
                </a:extLst>
              </p:cNvPr>
              <p:cNvSpPr/>
              <p:nvPr/>
            </p:nvSpPr>
            <p:spPr>
              <a:xfrm>
                <a:off x="4950415" y="5108115"/>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sp>
            <p:nvSpPr>
              <p:cNvPr id="34" name="Rectangle 33">
                <a:extLst>
                  <a:ext uri="{FF2B5EF4-FFF2-40B4-BE49-F238E27FC236}">
                    <a16:creationId xmlns:a16="http://schemas.microsoft.com/office/drawing/2014/main" id="{F654E80E-8085-2562-AF2A-95D36F3F9B5E}"/>
                  </a:ext>
                </a:extLst>
              </p:cNvPr>
              <p:cNvSpPr/>
              <p:nvPr/>
            </p:nvSpPr>
            <p:spPr>
              <a:xfrm>
                <a:off x="5495277" y="5108114"/>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grpSp>
        <p:sp>
          <p:nvSpPr>
            <p:cNvPr id="35" name="Cube 34">
              <a:extLst>
                <a:ext uri="{FF2B5EF4-FFF2-40B4-BE49-F238E27FC236}">
                  <a16:creationId xmlns:a16="http://schemas.microsoft.com/office/drawing/2014/main" id="{09B7155E-DD73-2E88-771B-253FD0C9477E}"/>
                </a:ext>
              </a:extLst>
            </p:cNvPr>
            <p:cNvSpPr/>
            <p:nvPr/>
          </p:nvSpPr>
          <p:spPr>
            <a:xfrm>
              <a:off x="1918135" y="3079164"/>
              <a:ext cx="368173" cy="255071"/>
            </a:xfrm>
            <a:prstGeom prst="cube">
              <a:avLst/>
            </a:prstGeom>
            <a:solidFill>
              <a:srgbClr val="820024"/>
            </a:solidFill>
            <a:ln w="25400">
              <a:noFill/>
              <a:miter lim="800000"/>
            </a:ln>
            <a:effectLst>
              <a:glow rad="101600">
                <a:srgbClr val="820024">
                  <a:alpha val="60000"/>
                </a:srgbClr>
              </a:glo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800" dirty="0">
                  <a:solidFill>
                    <a:schemeClr val="bg1"/>
                  </a:solidFill>
                  <a:latin typeface="Gill Sans MT" panose="020B0502020104020203" pitchFamily="34" charset="77"/>
                </a:rPr>
                <a:t>VM</a:t>
              </a:r>
            </a:p>
          </p:txBody>
        </p:sp>
        <p:sp>
          <p:nvSpPr>
            <p:cNvPr id="36" name="Cube 35">
              <a:extLst>
                <a:ext uri="{FF2B5EF4-FFF2-40B4-BE49-F238E27FC236}">
                  <a16:creationId xmlns:a16="http://schemas.microsoft.com/office/drawing/2014/main" id="{76D7BFEE-B256-3860-5A56-E106F0819852}"/>
                </a:ext>
              </a:extLst>
            </p:cNvPr>
            <p:cNvSpPr/>
            <p:nvPr/>
          </p:nvSpPr>
          <p:spPr>
            <a:xfrm>
              <a:off x="2310123" y="3082900"/>
              <a:ext cx="368173" cy="255071"/>
            </a:xfrm>
            <a:prstGeom prst="cube">
              <a:avLst/>
            </a:prstGeom>
            <a:solidFill>
              <a:srgbClr val="820024"/>
            </a:solid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800" dirty="0">
                  <a:solidFill>
                    <a:schemeClr val="bg1"/>
                  </a:solidFill>
                  <a:latin typeface="Gill Sans MT" panose="020B0502020104020203" pitchFamily="34" charset="77"/>
                </a:rPr>
                <a:t>VM</a:t>
              </a:r>
            </a:p>
          </p:txBody>
        </p:sp>
        <p:sp>
          <p:nvSpPr>
            <p:cNvPr id="37" name="Cube 36">
              <a:extLst>
                <a:ext uri="{FF2B5EF4-FFF2-40B4-BE49-F238E27FC236}">
                  <a16:creationId xmlns:a16="http://schemas.microsoft.com/office/drawing/2014/main" id="{A981F41D-F82D-7F09-3C47-45159BAA68EE}"/>
                </a:ext>
              </a:extLst>
            </p:cNvPr>
            <p:cNvSpPr/>
            <p:nvPr/>
          </p:nvSpPr>
          <p:spPr>
            <a:xfrm>
              <a:off x="2716592" y="3079164"/>
              <a:ext cx="368173" cy="255071"/>
            </a:xfrm>
            <a:prstGeom prst="cube">
              <a:avLst/>
            </a:prstGeom>
            <a:solidFill>
              <a:srgbClr val="820024"/>
            </a:solid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800" dirty="0">
                  <a:solidFill>
                    <a:schemeClr val="bg1"/>
                  </a:solidFill>
                  <a:latin typeface="Gill Sans MT" panose="020B0502020104020203" pitchFamily="34" charset="77"/>
                </a:rPr>
                <a:t>VM</a:t>
              </a:r>
            </a:p>
          </p:txBody>
        </p:sp>
        <p:sp>
          <p:nvSpPr>
            <p:cNvPr id="38" name="Cube 37">
              <a:extLst>
                <a:ext uri="{FF2B5EF4-FFF2-40B4-BE49-F238E27FC236}">
                  <a16:creationId xmlns:a16="http://schemas.microsoft.com/office/drawing/2014/main" id="{84461DED-BC1D-F3D8-79EF-7F43C5E5D839}"/>
                </a:ext>
              </a:extLst>
            </p:cNvPr>
            <p:cNvSpPr/>
            <p:nvPr/>
          </p:nvSpPr>
          <p:spPr>
            <a:xfrm>
              <a:off x="1863078" y="3370293"/>
              <a:ext cx="368173" cy="153043"/>
            </a:xfrm>
            <a:prstGeom prst="cube">
              <a:avLst/>
            </a:prstGeom>
            <a:solidFill>
              <a:schemeClr val="tx2">
                <a:lumMod val="50000"/>
              </a:schemeClr>
            </a:solidFill>
            <a:ln w="25400">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600" dirty="0">
                  <a:solidFill>
                    <a:schemeClr val="bg1"/>
                  </a:solidFill>
                  <a:latin typeface="Gill Sans MT" panose="020B0502020104020203" pitchFamily="34" charset="77"/>
                </a:rPr>
                <a:t>vNIC</a:t>
              </a:r>
            </a:p>
          </p:txBody>
        </p:sp>
        <p:sp>
          <p:nvSpPr>
            <p:cNvPr id="39" name="Cube 38">
              <a:extLst>
                <a:ext uri="{FF2B5EF4-FFF2-40B4-BE49-F238E27FC236}">
                  <a16:creationId xmlns:a16="http://schemas.microsoft.com/office/drawing/2014/main" id="{02F4B4BB-7920-04EF-ADED-A51B6AEF54CC}"/>
                </a:ext>
              </a:extLst>
            </p:cNvPr>
            <p:cNvSpPr/>
            <p:nvPr/>
          </p:nvSpPr>
          <p:spPr>
            <a:xfrm>
              <a:off x="2279914" y="3370292"/>
              <a:ext cx="368173" cy="153043"/>
            </a:xfrm>
            <a:prstGeom prst="cube">
              <a:avLst/>
            </a:prstGeom>
            <a:solidFill>
              <a:schemeClr val="tx2">
                <a:lumMod val="50000"/>
              </a:schemeClr>
            </a:solidFill>
            <a:ln w="25400">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600" dirty="0">
                  <a:solidFill>
                    <a:schemeClr val="bg1"/>
                  </a:solidFill>
                  <a:latin typeface="Gill Sans MT" panose="020B0502020104020203" pitchFamily="34" charset="77"/>
                </a:rPr>
                <a:t>vNIC</a:t>
              </a:r>
            </a:p>
          </p:txBody>
        </p:sp>
        <p:sp>
          <p:nvSpPr>
            <p:cNvPr id="40" name="Cube 39">
              <a:extLst>
                <a:ext uri="{FF2B5EF4-FFF2-40B4-BE49-F238E27FC236}">
                  <a16:creationId xmlns:a16="http://schemas.microsoft.com/office/drawing/2014/main" id="{958D5A9E-9F90-A649-A4C2-D04FCB59F875}"/>
                </a:ext>
              </a:extLst>
            </p:cNvPr>
            <p:cNvSpPr/>
            <p:nvPr/>
          </p:nvSpPr>
          <p:spPr>
            <a:xfrm>
              <a:off x="2697504" y="3372994"/>
              <a:ext cx="368173" cy="153043"/>
            </a:xfrm>
            <a:prstGeom prst="cube">
              <a:avLst/>
            </a:prstGeom>
            <a:solidFill>
              <a:schemeClr val="tx2">
                <a:lumMod val="50000"/>
              </a:schemeClr>
            </a:solidFill>
            <a:ln w="25400">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600" dirty="0">
                  <a:solidFill>
                    <a:schemeClr val="bg1"/>
                  </a:solidFill>
                  <a:latin typeface="Gill Sans MT" panose="020B0502020104020203" pitchFamily="34" charset="77"/>
                </a:rPr>
                <a:t>vNIC</a:t>
              </a:r>
            </a:p>
          </p:txBody>
        </p:sp>
        <p:grpSp>
          <p:nvGrpSpPr>
            <p:cNvPr id="41" name="Group 40">
              <a:extLst>
                <a:ext uri="{FF2B5EF4-FFF2-40B4-BE49-F238E27FC236}">
                  <a16:creationId xmlns:a16="http://schemas.microsoft.com/office/drawing/2014/main" id="{0309DCDE-1A27-E9DA-CCA3-BC5471A17B55}"/>
                </a:ext>
              </a:extLst>
            </p:cNvPr>
            <p:cNvGrpSpPr/>
            <p:nvPr/>
          </p:nvGrpSpPr>
          <p:grpSpPr>
            <a:xfrm>
              <a:off x="4177743" y="3370290"/>
              <a:ext cx="889450" cy="1368675"/>
              <a:chOff x="4865614" y="3066585"/>
              <a:chExt cx="1546337" cy="2453269"/>
            </a:xfrm>
            <a:solidFill>
              <a:srgbClr val="003834"/>
            </a:solidFill>
          </p:grpSpPr>
          <p:sp>
            <p:nvSpPr>
              <p:cNvPr id="42" name="Cube 41">
                <a:extLst>
                  <a:ext uri="{FF2B5EF4-FFF2-40B4-BE49-F238E27FC236}">
                    <a16:creationId xmlns:a16="http://schemas.microsoft.com/office/drawing/2014/main" id="{10087594-B92A-7A8B-4048-E74961E019D6}"/>
                  </a:ext>
                </a:extLst>
              </p:cNvPr>
              <p:cNvSpPr/>
              <p:nvPr/>
            </p:nvSpPr>
            <p:spPr>
              <a:xfrm>
                <a:off x="4865614" y="3066585"/>
                <a:ext cx="1546337" cy="2453269"/>
              </a:xfrm>
              <a:prstGeom prst="cube">
                <a:avLst/>
              </a:prstGeom>
              <a:grp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1400" dirty="0">
                    <a:solidFill>
                      <a:schemeClr val="bg1"/>
                    </a:solidFill>
                    <a:latin typeface="Gill Sans MT" panose="020B0502020104020203" pitchFamily="34" charset="77"/>
                  </a:rPr>
                  <a:t>Host</a:t>
                </a:r>
                <a:endParaRPr lang="en-US" sz="1600" dirty="0">
                  <a:solidFill>
                    <a:schemeClr val="bg1"/>
                  </a:solidFill>
                  <a:latin typeface="Gill Sans MT" panose="020B0502020104020203" pitchFamily="34" charset="77"/>
                </a:endParaRPr>
              </a:p>
            </p:txBody>
          </p:sp>
          <p:sp>
            <p:nvSpPr>
              <p:cNvPr id="43" name="Rectangle 42">
                <a:extLst>
                  <a:ext uri="{FF2B5EF4-FFF2-40B4-BE49-F238E27FC236}">
                    <a16:creationId xmlns:a16="http://schemas.microsoft.com/office/drawing/2014/main" id="{263DE1A9-33C0-B087-757D-1E0368E8C5EB}"/>
                  </a:ext>
                </a:extLst>
              </p:cNvPr>
              <p:cNvSpPr/>
              <p:nvPr/>
            </p:nvSpPr>
            <p:spPr>
              <a:xfrm>
                <a:off x="4964703" y="3619948"/>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sp>
            <p:nvSpPr>
              <p:cNvPr id="44" name="Rectangle 43">
                <a:extLst>
                  <a:ext uri="{FF2B5EF4-FFF2-40B4-BE49-F238E27FC236}">
                    <a16:creationId xmlns:a16="http://schemas.microsoft.com/office/drawing/2014/main" id="{D9EE90B7-3F73-8384-610A-6CA859EDDCAD}"/>
                  </a:ext>
                </a:extLst>
              </p:cNvPr>
              <p:cNvSpPr/>
              <p:nvPr/>
            </p:nvSpPr>
            <p:spPr>
              <a:xfrm>
                <a:off x="5509565" y="3619947"/>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sp>
            <p:nvSpPr>
              <p:cNvPr id="45" name="Rectangle 44">
                <a:extLst>
                  <a:ext uri="{FF2B5EF4-FFF2-40B4-BE49-F238E27FC236}">
                    <a16:creationId xmlns:a16="http://schemas.microsoft.com/office/drawing/2014/main" id="{574E816F-D5F4-FD1D-7CED-81A7523BA2CF}"/>
                  </a:ext>
                </a:extLst>
              </p:cNvPr>
              <p:cNvSpPr/>
              <p:nvPr/>
            </p:nvSpPr>
            <p:spPr>
              <a:xfrm>
                <a:off x="4950415" y="4946100"/>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sp>
            <p:nvSpPr>
              <p:cNvPr id="46" name="Rectangle 45">
                <a:extLst>
                  <a:ext uri="{FF2B5EF4-FFF2-40B4-BE49-F238E27FC236}">
                    <a16:creationId xmlns:a16="http://schemas.microsoft.com/office/drawing/2014/main" id="{B4A8A4EE-7DFC-79B7-DCAB-8DADEB4BD427}"/>
                  </a:ext>
                </a:extLst>
              </p:cNvPr>
              <p:cNvSpPr/>
              <p:nvPr/>
            </p:nvSpPr>
            <p:spPr>
              <a:xfrm>
                <a:off x="5495277" y="4946099"/>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sp>
            <p:nvSpPr>
              <p:cNvPr id="47" name="Rectangle 46">
                <a:extLst>
                  <a:ext uri="{FF2B5EF4-FFF2-40B4-BE49-F238E27FC236}">
                    <a16:creationId xmlns:a16="http://schemas.microsoft.com/office/drawing/2014/main" id="{43A013A9-5535-53FA-6AE6-0C9CDB4B3133}"/>
                  </a:ext>
                </a:extLst>
              </p:cNvPr>
              <p:cNvSpPr/>
              <p:nvPr/>
            </p:nvSpPr>
            <p:spPr>
              <a:xfrm>
                <a:off x="4950415" y="5108115"/>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sp>
            <p:nvSpPr>
              <p:cNvPr id="48" name="Rectangle 47">
                <a:extLst>
                  <a:ext uri="{FF2B5EF4-FFF2-40B4-BE49-F238E27FC236}">
                    <a16:creationId xmlns:a16="http://schemas.microsoft.com/office/drawing/2014/main" id="{00234830-8A41-98B3-1707-4D5C41B7976E}"/>
                  </a:ext>
                </a:extLst>
              </p:cNvPr>
              <p:cNvSpPr/>
              <p:nvPr/>
            </p:nvSpPr>
            <p:spPr>
              <a:xfrm>
                <a:off x="5495277" y="5108114"/>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grpSp>
        <p:sp>
          <p:nvSpPr>
            <p:cNvPr id="49" name="Cube 48">
              <a:extLst>
                <a:ext uri="{FF2B5EF4-FFF2-40B4-BE49-F238E27FC236}">
                  <a16:creationId xmlns:a16="http://schemas.microsoft.com/office/drawing/2014/main" id="{390494FE-0182-7AFD-9309-8331909963FA}"/>
                </a:ext>
              </a:extLst>
            </p:cNvPr>
            <p:cNvSpPr/>
            <p:nvPr/>
          </p:nvSpPr>
          <p:spPr>
            <a:xfrm>
              <a:off x="4055142" y="3079162"/>
              <a:ext cx="368173" cy="255071"/>
            </a:xfrm>
            <a:prstGeom prst="cube">
              <a:avLst/>
            </a:prstGeom>
            <a:solidFill>
              <a:srgbClr val="820024"/>
            </a:solid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800" dirty="0">
                  <a:solidFill>
                    <a:schemeClr val="bg1"/>
                  </a:solidFill>
                  <a:latin typeface="Gill Sans MT" panose="020B0502020104020203" pitchFamily="34" charset="77"/>
                </a:rPr>
                <a:t>VM</a:t>
              </a:r>
            </a:p>
          </p:txBody>
        </p:sp>
        <p:sp>
          <p:nvSpPr>
            <p:cNvPr id="50" name="Cube 49">
              <a:extLst>
                <a:ext uri="{FF2B5EF4-FFF2-40B4-BE49-F238E27FC236}">
                  <a16:creationId xmlns:a16="http://schemas.microsoft.com/office/drawing/2014/main" id="{392CE43A-3F01-9817-1DB0-966F227B600A}"/>
                </a:ext>
              </a:extLst>
            </p:cNvPr>
            <p:cNvSpPr/>
            <p:nvPr/>
          </p:nvSpPr>
          <p:spPr>
            <a:xfrm>
              <a:off x="4447130" y="3082898"/>
              <a:ext cx="368173" cy="255071"/>
            </a:xfrm>
            <a:prstGeom prst="cube">
              <a:avLst/>
            </a:prstGeom>
            <a:solidFill>
              <a:srgbClr val="820024"/>
            </a:solidFill>
            <a:ln w="25400">
              <a:noFill/>
              <a:miter lim="800000"/>
            </a:ln>
            <a:effectLst>
              <a:glow rad="101600">
                <a:srgbClr val="820024">
                  <a:alpha val="60000"/>
                </a:srgbClr>
              </a:glo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800" dirty="0">
                  <a:solidFill>
                    <a:schemeClr val="bg1"/>
                  </a:solidFill>
                  <a:latin typeface="Gill Sans MT" panose="020B0502020104020203" pitchFamily="34" charset="77"/>
                </a:rPr>
                <a:t>VM</a:t>
              </a:r>
            </a:p>
          </p:txBody>
        </p:sp>
        <p:sp>
          <p:nvSpPr>
            <p:cNvPr id="51" name="Cube 50">
              <a:extLst>
                <a:ext uri="{FF2B5EF4-FFF2-40B4-BE49-F238E27FC236}">
                  <a16:creationId xmlns:a16="http://schemas.microsoft.com/office/drawing/2014/main" id="{06906FAE-F2DA-3AB6-3ECF-304DA9FE5DDF}"/>
                </a:ext>
              </a:extLst>
            </p:cNvPr>
            <p:cNvSpPr/>
            <p:nvPr/>
          </p:nvSpPr>
          <p:spPr>
            <a:xfrm>
              <a:off x="4853599" y="3079162"/>
              <a:ext cx="368173" cy="255071"/>
            </a:xfrm>
            <a:prstGeom prst="cube">
              <a:avLst/>
            </a:prstGeom>
            <a:solidFill>
              <a:srgbClr val="820024"/>
            </a:solid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800" dirty="0">
                  <a:solidFill>
                    <a:schemeClr val="bg1"/>
                  </a:solidFill>
                  <a:latin typeface="Gill Sans MT" panose="020B0502020104020203" pitchFamily="34" charset="77"/>
                </a:rPr>
                <a:t>VM</a:t>
              </a:r>
            </a:p>
          </p:txBody>
        </p:sp>
        <p:sp>
          <p:nvSpPr>
            <p:cNvPr id="52" name="Cube 51">
              <a:extLst>
                <a:ext uri="{FF2B5EF4-FFF2-40B4-BE49-F238E27FC236}">
                  <a16:creationId xmlns:a16="http://schemas.microsoft.com/office/drawing/2014/main" id="{21A50749-D2B0-E357-9FF5-3F26A1873A29}"/>
                </a:ext>
              </a:extLst>
            </p:cNvPr>
            <p:cNvSpPr/>
            <p:nvPr/>
          </p:nvSpPr>
          <p:spPr>
            <a:xfrm>
              <a:off x="4000085" y="3370291"/>
              <a:ext cx="368173" cy="153043"/>
            </a:xfrm>
            <a:prstGeom prst="cube">
              <a:avLst/>
            </a:prstGeom>
            <a:solidFill>
              <a:schemeClr val="tx2">
                <a:lumMod val="50000"/>
              </a:schemeClr>
            </a:solidFill>
            <a:ln w="25400">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600" dirty="0">
                  <a:solidFill>
                    <a:schemeClr val="bg1"/>
                  </a:solidFill>
                  <a:latin typeface="Gill Sans MT" panose="020B0502020104020203" pitchFamily="34" charset="77"/>
                </a:rPr>
                <a:t>vNIC</a:t>
              </a:r>
            </a:p>
          </p:txBody>
        </p:sp>
        <p:sp>
          <p:nvSpPr>
            <p:cNvPr id="53" name="Cube 52">
              <a:extLst>
                <a:ext uri="{FF2B5EF4-FFF2-40B4-BE49-F238E27FC236}">
                  <a16:creationId xmlns:a16="http://schemas.microsoft.com/office/drawing/2014/main" id="{4265F0BD-D816-1853-6E6A-6CBFF23A5663}"/>
                </a:ext>
              </a:extLst>
            </p:cNvPr>
            <p:cNvSpPr/>
            <p:nvPr/>
          </p:nvSpPr>
          <p:spPr>
            <a:xfrm>
              <a:off x="4416921" y="3370290"/>
              <a:ext cx="368173" cy="153043"/>
            </a:xfrm>
            <a:prstGeom prst="cube">
              <a:avLst/>
            </a:prstGeom>
            <a:solidFill>
              <a:schemeClr val="tx2">
                <a:lumMod val="50000"/>
              </a:schemeClr>
            </a:solidFill>
            <a:ln w="25400">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600" dirty="0">
                  <a:solidFill>
                    <a:schemeClr val="bg1"/>
                  </a:solidFill>
                  <a:latin typeface="Gill Sans MT" panose="020B0502020104020203" pitchFamily="34" charset="77"/>
                </a:rPr>
                <a:t>vNIC</a:t>
              </a:r>
            </a:p>
          </p:txBody>
        </p:sp>
        <p:sp>
          <p:nvSpPr>
            <p:cNvPr id="54" name="Cube 53">
              <a:extLst>
                <a:ext uri="{FF2B5EF4-FFF2-40B4-BE49-F238E27FC236}">
                  <a16:creationId xmlns:a16="http://schemas.microsoft.com/office/drawing/2014/main" id="{0EF9A43A-C61F-9646-F304-D809795155FC}"/>
                </a:ext>
              </a:extLst>
            </p:cNvPr>
            <p:cNvSpPr/>
            <p:nvPr/>
          </p:nvSpPr>
          <p:spPr>
            <a:xfrm>
              <a:off x="4834511" y="3372992"/>
              <a:ext cx="368173" cy="153043"/>
            </a:xfrm>
            <a:prstGeom prst="cube">
              <a:avLst/>
            </a:prstGeom>
            <a:solidFill>
              <a:schemeClr val="tx2">
                <a:lumMod val="50000"/>
              </a:schemeClr>
            </a:solidFill>
            <a:ln w="25400">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600" dirty="0">
                  <a:solidFill>
                    <a:schemeClr val="bg1"/>
                  </a:solidFill>
                  <a:latin typeface="Gill Sans MT" panose="020B0502020104020203" pitchFamily="34" charset="77"/>
                </a:rPr>
                <a:t>vNIC</a:t>
              </a:r>
            </a:p>
          </p:txBody>
        </p:sp>
        <p:grpSp>
          <p:nvGrpSpPr>
            <p:cNvPr id="55" name="Group 54">
              <a:extLst>
                <a:ext uri="{FF2B5EF4-FFF2-40B4-BE49-F238E27FC236}">
                  <a16:creationId xmlns:a16="http://schemas.microsoft.com/office/drawing/2014/main" id="{CC6EAB36-41C5-ACDA-C756-BADD9B80BE6E}"/>
                </a:ext>
              </a:extLst>
            </p:cNvPr>
            <p:cNvGrpSpPr/>
            <p:nvPr/>
          </p:nvGrpSpPr>
          <p:grpSpPr>
            <a:xfrm>
              <a:off x="7764231" y="3370291"/>
              <a:ext cx="889450" cy="1368675"/>
              <a:chOff x="4865614" y="3066585"/>
              <a:chExt cx="1546337" cy="2453269"/>
            </a:xfrm>
            <a:solidFill>
              <a:srgbClr val="003834"/>
            </a:solidFill>
          </p:grpSpPr>
          <p:sp>
            <p:nvSpPr>
              <p:cNvPr id="56" name="Cube 55">
                <a:extLst>
                  <a:ext uri="{FF2B5EF4-FFF2-40B4-BE49-F238E27FC236}">
                    <a16:creationId xmlns:a16="http://schemas.microsoft.com/office/drawing/2014/main" id="{F410B899-AFD9-BBF5-30D4-B5B62360D595}"/>
                  </a:ext>
                </a:extLst>
              </p:cNvPr>
              <p:cNvSpPr/>
              <p:nvPr/>
            </p:nvSpPr>
            <p:spPr>
              <a:xfrm>
                <a:off x="4865614" y="3066585"/>
                <a:ext cx="1546337" cy="2453269"/>
              </a:xfrm>
              <a:prstGeom prst="cube">
                <a:avLst/>
              </a:prstGeom>
              <a:grp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1400" dirty="0">
                    <a:solidFill>
                      <a:schemeClr val="bg1"/>
                    </a:solidFill>
                    <a:latin typeface="Gill Sans MT" panose="020B0502020104020203" pitchFamily="34" charset="77"/>
                  </a:rPr>
                  <a:t>Host</a:t>
                </a:r>
                <a:endParaRPr lang="en-US" sz="1600" dirty="0">
                  <a:solidFill>
                    <a:schemeClr val="bg1"/>
                  </a:solidFill>
                  <a:latin typeface="Gill Sans MT" panose="020B0502020104020203" pitchFamily="34" charset="77"/>
                </a:endParaRPr>
              </a:p>
            </p:txBody>
          </p:sp>
          <p:sp>
            <p:nvSpPr>
              <p:cNvPr id="57" name="Rectangle 56">
                <a:extLst>
                  <a:ext uri="{FF2B5EF4-FFF2-40B4-BE49-F238E27FC236}">
                    <a16:creationId xmlns:a16="http://schemas.microsoft.com/office/drawing/2014/main" id="{17695D5B-32F4-83AF-CEF9-AED42A48E28F}"/>
                  </a:ext>
                </a:extLst>
              </p:cNvPr>
              <p:cNvSpPr/>
              <p:nvPr/>
            </p:nvSpPr>
            <p:spPr>
              <a:xfrm>
                <a:off x="4964703" y="3619948"/>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sp>
            <p:nvSpPr>
              <p:cNvPr id="58" name="Rectangle 57">
                <a:extLst>
                  <a:ext uri="{FF2B5EF4-FFF2-40B4-BE49-F238E27FC236}">
                    <a16:creationId xmlns:a16="http://schemas.microsoft.com/office/drawing/2014/main" id="{E83B7496-E002-7566-8739-6A8810E0BD01}"/>
                  </a:ext>
                </a:extLst>
              </p:cNvPr>
              <p:cNvSpPr/>
              <p:nvPr/>
            </p:nvSpPr>
            <p:spPr>
              <a:xfrm>
                <a:off x="5509565" y="3619947"/>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sp>
            <p:nvSpPr>
              <p:cNvPr id="59" name="Rectangle 58">
                <a:extLst>
                  <a:ext uri="{FF2B5EF4-FFF2-40B4-BE49-F238E27FC236}">
                    <a16:creationId xmlns:a16="http://schemas.microsoft.com/office/drawing/2014/main" id="{DFD57F94-52B8-912A-3814-7C26ACC62529}"/>
                  </a:ext>
                </a:extLst>
              </p:cNvPr>
              <p:cNvSpPr/>
              <p:nvPr/>
            </p:nvSpPr>
            <p:spPr>
              <a:xfrm>
                <a:off x="4950415" y="4946100"/>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sp>
            <p:nvSpPr>
              <p:cNvPr id="60" name="Rectangle 59">
                <a:extLst>
                  <a:ext uri="{FF2B5EF4-FFF2-40B4-BE49-F238E27FC236}">
                    <a16:creationId xmlns:a16="http://schemas.microsoft.com/office/drawing/2014/main" id="{712E9FF1-E56E-359D-771F-E62B32DCEEF1}"/>
                  </a:ext>
                </a:extLst>
              </p:cNvPr>
              <p:cNvSpPr/>
              <p:nvPr/>
            </p:nvSpPr>
            <p:spPr>
              <a:xfrm>
                <a:off x="5495277" y="4946099"/>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sp>
            <p:nvSpPr>
              <p:cNvPr id="61" name="Rectangle 60">
                <a:extLst>
                  <a:ext uri="{FF2B5EF4-FFF2-40B4-BE49-F238E27FC236}">
                    <a16:creationId xmlns:a16="http://schemas.microsoft.com/office/drawing/2014/main" id="{B70FC869-4F79-CBD3-C0D6-6E76B5497DB7}"/>
                  </a:ext>
                </a:extLst>
              </p:cNvPr>
              <p:cNvSpPr/>
              <p:nvPr/>
            </p:nvSpPr>
            <p:spPr>
              <a:xfrm>
                <a:off x="4950415" y="5108115"/>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sp>
            <p:nvSpPr>
              <p:cNvPr id="62" name="Rectangle 61">
                <a:extLst>
                  <a:ext uri="{FF2B5EF4-FFF2-40B4-BE49-F238E27FC236}">
                    <a16:creationId xmlns:a16="http://schemas.microsoft.com/office/drawing/2014/main" id="{E09FE6E5-090D-EF3E-5FF5-0053988143DA}"/>
                  </a:ext>
                </a:extLst>
              </p:cNvPr>
              <p:cNvSpPr/>
              <p:nvPr/>
            </p:nvSpPr>
            <p:spPr>
              <a:xfrm>
                <a:off x="5495277" y="5108114"/>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grpSp>
        <p:sp>
          <p:nvSpPr>
            <p:cNvPr id="63" name="Cube 62">
              <a:extLst>
                <a:ext uri="{FF2B5EF4-FFF2-40B4-BE49-F238E27FC236}">
                  <a16:creationId xmlns:a16="http://schemas.microsoft.com/office/drawing/2014/main" id="{B0C87708-F177-ADFC-E5FF-EB9FAED263B4}"/>
                </a:ext>
              </a:extLst>
            </p:cNvPr>
            <p:cNvSpPr/>
            <p:nvPr/>
          </p:nvSpPr>
          <p:spPr>
            <a:xfrm>
              <a:off x="7641630" y="3079163"/>
              <a:ext cx="368173" cy="255071"/>
            </a:xfrm>
            <a:prstGeom prst="cube">
              <a:avLst/>
            </a:prstGeom>
            <a:solidFill>
              <a:srgbClr val="820024"/>
            </a:solid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800" dirty="0">
                  <a:solidFill>
                    <a:schemeClr val="bg1"/>
                  </a:solidFill>
                  <a:latin typeface="Gill Sans MT" panose="020B0502020104020203" pitchFamily="34" charset="77"/>
                </a:rPr>
                <a:t>VM</a:t>
              </a:r>
            </a:p>
          </p:txBody>
        </p:sp>
        <p:sp>
          <p:nvSpPr>
            <p:cNvPr id="64" name="Cube 63">
              <a:extLst>
                <a:ext uri="{FF2B5EF4-FFF2-40B4-BE49-F238E27FC236}">
                  <a16:creationId xmlns:a16="http://schemas.microsoft.com/office/drawing/2014/main" id="{BC607E12-FA51-23B4-C0B5-2E4764764257}"/>
                </a:ext>
              </a:extLst>
            </p:cNvPr>
            <p:cNvSpPr/>
            <p:nvPr/>
          </p:nvSpPr>
          <p:spPr>
            <a:xfrm>
              <a:off x="8033619" y="3082899"/>
              <a:ext cx="368173" cy="255071"/>
            </a:xfrm>
            <a:prstGeom prst="cube">
              <a:avLst/>
            </a:prstGeom>
            <a:solidFill>
              <a:srgbClr val="820024"/>
            </a:solidFill>
            <a:ln w="25400">
              <a:noFill/>
              <a:miter lim="800000"/>
            </a:ln>
            <a:effectLst>
              <a:glow rad="101600">
                <a:srgbClr val="820024">
                  <a:alpha val="60000"/>
                </a:srgbClr>
              </a:glo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800" dirty="0">
                  <a:solidFill>
                    <a:schemeClr val="bg1"/>
                  </a:solidFill>
                  <a:latin typeface="Gill Sans MT" panose="020B0502020104020203" pitchFamily="34" charset="77"/>
                </a:rPr>
                <a:t>VM</a:t>
              </a:r>
            </a:p>
          </p:txBody>
        </p:sp>
        <p:sp>
          <p:nvSpPr>
            <p:cNvPr id="65" name="Cube 64">
              <a:extLst>
                <a:ext uri="{FF2B5EF4-FFF2-40B4-BE49-F238E27FC236}">
                  <a16:creationId xmlns:a16="http://schemas.microsoft.com/office/drawing/2014/main" id="{9835F9A9-2302-33C8-14A0-5455069738D7}"/>
                </a:ext>
              </a:extLst>
            </p:cNvPr>
            <p:cNvSpPr/>
            <p:nvPr/>
          </p:nvSpPr>
          <p:spPr>
            <a:xfrm>
              <a:off x="8440087" y="3079163"/>
              <a:ext cx="368173" cy="255071"/>
            </a:xfrm>
            <a:prstGeom prst="cube">
              <a:avLst/>
            </a:prstGeom>
            <a:solidFill>
              <a:srgbClr val="820024"/>
            </a:solid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800" dirty="0">
                  <a:solidFill>
                    <a:schemeClr val="bg1"/>
                  </a:solidFill>
                  <a:latin typeface="Gill Sans MT" panose="020B0502020104020203" pitchFamily="34" charset="77"/>
                </a:rPr>
                <a:t>VM</a:t>
              </a:r>
            </a:p>
          </p:txBody>
        </p:sp>
        <p:sp>
          <p:nvSpPr>
            <p:cNvPr id="66" name="Cube 65">
              <a:extLst>
                <a:ext uri="{FF2B5EF4-FFF2-40B4-BE49-F238E27FC236}">
                  <a16:creationId xmlns:a16="http://schemas.microsoft.com/office/drawing/2014/main" id="{46B77466-29CA-A013-0D6B-95C37636E3D4}"/>
                </a:ext>
              </a:extLst>
            </p:cNvPr>
            <p:cNvSpPr/>
            <p:nvPr/>
          </p:nvSpPr>
          <p:spPr>
            <a:xfrm>
              <a:off x="7586573" y="3370291"/>
              <a:ext cx="368173" cy="153043"/>
            </a:xfrm>
            <a:prstGeom prst="cube">
              <a:avLst/>
            </a:prstGeom>
            <a:solidFill>
              <a:schemeClr val="tx2">
                <a:lumMod val="50000"/>
              </a:schemeClr>
            </a:solidFill>
            <a:ln w="25400">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600" dirty="0">
                  <a:solidFill>
                    <a:schemeClr val="bg1"/>
                  </a:solidFill>
                  <a:latin typeface="Gill Sans MT" panose="020B0502020104020203" pitchFamily="34" charset="77"/>
                </a:rPr>
                <a:t>vNIC</a:t>
              </a:r>
            </a:p>
          </p:txBody>
        </p:sp>
        <p:sp>
          <p:nvSpPr>
            <p:cNvPr id="67" name="Cube 66">
              <a:extLst>
                <a:ext uri="{FF2B5EF4-FFF2-40B4-BE49-F238E27FC236}">
                  <a16:creationId xmlns:a16="http://schemas.microsoft.com/office/drawing/2014/main" id="{B89A53BA-5ED8-D3CB-6CC4-B691E7F9BB73}"/>
                </a:ext>
              </a:extLst>
            </p:cNvPr>
            <p:cNvSpPr/>
            <p:nvPr/>
          </p:nvSpPr>
          <p:spPr>
            <a:xfrm>
              <a:off x="8003410" y="3370291"/>
              <a:ext cx="368173" cy="153043"/>
            </a:xfrm>
            <a:prstGeom prst="cube">
              <a:avLst/>
            </a:prstGeom>
            <a:solidFill>
              <a:schemeClr val="tx2">
                <a:lumMod val="50000"/>
              </a:schemeClr>
            </a:solidFill>
            <a:ln w="25400">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600" dirty="0">
                  <a:solidFill>
                    <a:schemeClr val="bg1"/>
                  </a:solidFill>
                  <a:latin typeface="Gill Sans MT" panose="020B0502020104020203" pitchFamily="34" charset="77"/>
                </a:rPr>
                <a:t>vNIC</a:t>
              </a:r>
            </a:p>
          </p:txBody>
        </p:sp>
        <p:sp>
          <p:nvSpPr>
            <p:cNvPr id="68" name="Cube 67">
              <a:extLst>
                <a:ext uri="{FF2B5EF4-FFF2-40B4-BE49-F238E27FC236}">
                  <a16:creationId xmlns:a16="http://schemas.microsoft.com/office/drawing/2014/main" id="{C5DAF336-E46C-DD26-F2C6-AA0066849319}"/>
                </a:ext>
              </a:extLst>
            </p:cNvPr>
            <p:cNvSpPr/>
            <p:nvPr/>
          </p:nvSpPr>
          <p:spPr>
            <a:xfrm>
              <a:off x="8420999" y="3372993"/>
              <a:ext cx="368173" cy="153043"/>
            </a:xfrm>
            <a:prstGeom prst="cube">
              <a:avLst/>
            </a:prstGeom>
            <a:solidFill>
              <a:schemeClr val="tx2">
                <a:lumMod val="50000"/>
              </a:schemeClr>
            </a:solidFill>
            <a:ln w="25400">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600" dirty="0">
                  <a:solidFill>
                    <a:schemeClr val="bg1"/>
                  </a:solidFill>
                  <a:latin typeface="Gill Sans MT" panose="020B0502020104020203" pitchFamily="34" charset="77"/>
                </a:rPr>
                <a:t>vNIC</a:t>
              </a:r>
            </a:p>
          </p:txBody>
        </p:sp>
        <p:grpSp>
          <p:nvGrpSpPr>
            <p:cNvPr id="69" name="Group 68">
              <a:extLst>
                <a:ext uri="{FF2B5EF4-FFF2-40B4-BE49-F238E27FC236}">
                  <a16:creationId xmlns:a16="http://schemas.microsoft.com/office/drawing/2014/main" id="{4A0A84A6-8899-5183-B4FB-45F772CFE0EA}"/>
                </a:ext>
              </a:extLst>
            </p:cNvPr>
            <p:cNvGrpSpPr/>
            <p:nvPr/>
          </p:nvGrpSpPr>
          <p:grpSpPr>
            <a:xfrm>
              <a:off x="9393302" y="3370291"/>
              <a:ext cx="889450" cy="1368675"/>
              <a:chOff x="4865614" y="3066585"/>
              <a:chExt cx="1546337" cy="2453269"/>
            </a:xfrm>
            <a:solidFill>
              <a:srgbClr val="003834"/>
            </a:solidFill>
          </p:grpSpPr>
          <p:sp>
            <p:nvSpPr>
              <p:cNvPr id="70" name="Cube 69">
                <a:extLst>
                  <a:ext uri="{FF2B5EF4-FFF2-40B4-BE49-F238E27FC236}">
                    <a16:creationId xmlns:a16="http://schemas.microsoft.com/office/drawing/2014/main" id="{5322957D-3C2E-5C4C-8C6A-A71B22A711D9}"/>
                  </a:ext>
                </a:extLst>
              </p:cNvPr>
              <p:cNvSpPr/>
              <p:nvPr/>
            </p:nvSpPr>
            <p:spPr>
              <a:xfrm>
                <a:off x="4865614" y="3066585"/>
                <a:ext cx="1546337" cy="2453269"/>
              </a:xfrm>
              <a:prstGeom prst="cube">
                <a:avLst/>
              </a:prstGeom>
              <a:grp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1400" dirty="0">
                    <a:solidFill>
                      <a:schemeClr val="bg1"/>
                    </a:solidFill>
                    <a:latin typeface="Gill Sans MT" panose="020B0502020104020203" pitchFamily="34" charset="77"/>
                  </a:rPr>
                  <a:t>Host</a:t>
                </a:r>
                <a:endParaRPr lang="en-US" sz="1600" dirty="0">
                  <a:solidFill>
                    <a:schemeClr val="bg1"/>
                  </a:solidFill>
                  <a:latin typeface="Gill Sans MT" panose="020B0502020104020203" pitchFamily="34" charset="77"/>
                </a:endParaRPr>
              </a:p>
            </p:txBody>
          </p:sp>
          <p:sp>
            <p:nvSpPr>
              <p:cNvPr id="71" name="Rectangle 70">
                <a:extLst>
                  <a:ext uri="{FF2B5EF4-FFF2-40B4-BE49-F238E27FC236}">
                    <a16:creationId xmlns:a16="http://schemas.microsoft.com/office/drawing/2014/main" id="{1E51A1E7-1C24-4637-37E4-519887F3732E}"/>
                  </a:ext>
                </a:extLst>
              </p:cNvPr>
              <p:cNvSpPr/>
              <p:nvPr/>
            </p:nvSpPr>
            <p:spPr>
              <a:xfrm>
                <a:off x="4964703" y="3619948"/>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sp>
            <p:nvSpPr>
              <p:cNvPr id="72" name="Rectangle 71">
                <a:extLst>
                  <a:ext uri="{FF2B5EF4-FFF2-40B4-BE49-F238E27FC236}">
                    <a16:creationId xmlns:a16="http://schemas.microsoft.com/office/drawing/2014/main" id="{3ACC062A-BA49-5AC8-A0EE-3C66DF562465}"/>
                  </a:ext>
                </a:extLst>
              </p:cNvPr>
              <p:cNvSpPr/>
              <p:nvPr/>
            </p:nvSpPr>
            <p:spPr>
              <a:xfrm>
                <a:off x="5509565" y="3619947"/>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sp>
            <p:nvSpPr>
              <p:cNvPr id="73" name="Rectangle 72">
                <a:extLst>
                  <a:ext uri="{FF2B5EF4-FFF2-40B4-BE49-F238E27FC236}">
                    <a16:creationId xmlns:a16="http://schemas.microsoft.com/office/drawing/2014/main" id="{EA8C22FA-659D-AB49-0B45-0569FD656F83}"/>
                  </a:ext>
                </a:extLst>
              </p:cNvPr>
              <p:cNvSpPr/>
              <p:nvPr/>
            </p:nvSpPr>
            <p:spPr>
              <a:xfrm>
                <a:off x="4950415" y="4946100"/>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sp>
            <p:nvSpPr>
              <p:cNvPr id="74" name="Rectangle 73">
                <a:extLst>
                  <a:ext uri="{FF2B5EF4-FFF2-40B4-BE49-F238E27FC236}">
                    <a16:creationId xmlns:a16="http://schemas.microsoft.com/office/drawing/2014/main" id="{AEB77CF7-91F4-13BF-DE30-F4899571AD4C}"/>
                  </a:ext>
                </a:extLst>
              </p:cNvPr>
              <p:cNvSpPr/>
              <p:nvPr/>
            </p:nvSpPr>
            <p:spPr>
              <a:xfrm>
                <a:off x="5495277" y="4946099"/>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sp>
            <p:nvSpPr>
              <p:cNvPr id="75" name="Rectangle 74">
                <a:extLst>
                  <a:ext uri="{FF2B5EF4-FFF2-40B4-BE49-F238E27FC236}">
                    <a16:creationId xmlns:a16="http://schemas.microsoft.com/office/drawing/2014/main" id="{05DA32E5-7246-A4FB-0AA8-8744EC0FF116}"/>
                  </a:ext>
                </a:extLst>
              </p:cNvPr>
              <p:cNvSpPr/>
              <p:nvPr/>
            </p:nvSpPr>
            <p:spPr>
              <a:xfrm>
                <a:off x="4950415" y="5108115"/>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sp>
            <p:nvSpPr>
              <p:cNvPr id="76" name="Rectangle 75">
                <a:extLst>
                  <a:ext uri="{FF2B5EF4-FFF2-40B4-BE49-F238E27FC236}">
                    <a16:creationId xmlns:a16="http://schemas.microsoft.com/office/drawing/2014/main" id="{25D6A730-5829-7448-F67C-ADA3C31E4E52}"/>
                  </a:ext>
                </a:extLst>
              </p:cNvPr>
              <p:cNvSpPr/>
              <p:nvPr/>
            </p:nvSpPr>
            <p:spPr>
              <a:xfrm>
                <a:off x="5495277" y="5108114"/>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grpSp>
        <p:sp>
          <p:nvSpPr>
            <p:cNvPr id="77" name="Cube 76">
              <a:extLst>
                <a:ext uri="{FF2B5EF4-FFF2-40B4-BE49-F238E27FC236}">
                  <a16:creationId xmlns:a16="http://schemas.microsoft.com/office/drawing/2014/main" id="{14ED49DA-0C56-F56C-5A0A-8A91D273DFA6}"/>
                </a:ext>
              </a:extLst>
            </p:cNvPr>
            <p:cNvSpPr/>
            <p:nvPr/>
          </p:nvSpPr>
          <p:spPr>
            <a:xfrm>
              <a:off x="9270701" y="3079163"/>
              <a:ext cx="368173" cy="255071"/>
            </a:xfrm>
            <a:prstGeom prst="cube">
              <a:avLst/>
            </a:prstGeom>
            <a:solidFill>
              <a:srgbClr val="820024"/>
            </a:solid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800" dirty="0">
                  <a:solidFill>
                    <a:schemeClr val="bg1"/>
                  </a:solidFill>
                  <a:latin typeface="Gill Sans MT" panose="020B0502020104020203" pitchFamily="34" charset="77"/>
                </a:rPr>
                <a:t>VM</a:t>
              </a:r>
            </a:p>
          </p:txBody>
        </p:sp>
        <p:sp>
          <p:nvSpPr>
            <p:cNvPr id="78" name="Cube 77">
              <a:extLst>
                <a:ext uri="{FF2B5EF4-FFF2-40B4-BE49-F238E27FC236}">
                  <a16:creationId xmlns:a16="http://schemas.microsoft.com/office/drawing/2014/main" id="{E95434A4-ADCC-5B75-D46A-430E0F41F972}"/>
                </a:ext>
              </a:extLst>
            </p:cNvPr>
            <p:cNvSpPr/>
            <p:nvPr/>
          </p:nvSpPr>
          <p:spPr>
            <a:xfrm>
              <a:off x="9662689" y="3082899"/>
              <a:ext cx="368173" cy="255071"/>
            </a:xfrm>
            <a:prstGeom prst="cube">
              <a:avLst/>
            </a:prstGeom>
            <a:solidFill>
              <a:srgbClr val="820024"/>
            </a:solidFill>
            <a:ln w="25400">
              <a:noFill/>
              <a:miter lim="800000"/>
            </a:ln>
            <a:effectLst>
              <a:glow rad="101600">
                <a:srgbClr val="820024">
                  <a:alpha val="60000"/>
                </a:srgbClr>
              </a:glo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800" dirty="0">
                  <a:solidFill>
                    <a:schemeClr val="bg1"/>
                  </a:solidFill>
                  <a:latin typeface="Gill Sans MT" panose="020B0502020104020203" pitchFamily="34" charset="77"/>
                </a:rPr>
                <a:t>VM</a:t>
              </a:r>
            </a:p>
          </p:txBody>
        </p:sp>
        <p:sp>
          <p:nvSpPr>
            <p:cNvPr id="79" name="Cube 78">
              <a:extLst>
                <a:ext uri="{FF2B5EF4-FFF2-40B4-BE49-F238E27FC236}">
                  <a16:creationId xmlns:a16="http://schemas.microsoft.com/office/drawing/2014/main" id="{D5CB07E0-8BC1-FF1A-D957-57F7CF31F753}"/>
                </a:ext>
              </a:extLst>
            </p:cNvPr>
            <p:cNvSpPr/>
            <p:nvPr/>
          </p:nvSpPr>
          <p:spPr>
            <a:xfrm>
              <a:off x="10069158" y="3079163"/>
              <a:ext cx="368173" cy="255071"/>
            </a:xfrm>
            <a:prstGeom prst="cube">
              <a:avLst/>
            </a:prstGeom>
            <a:solidFill>
              <a:srgbClr val="820024"/>
            </a:solid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800" dirty="0">
                  <a:solidFill>
                    <a:schemeClr val="bg1"/>
                  </a:solidFill>
                  <a:latin typeface="Gill Sans MT" panose="020B0502020104020203" pitchFamily="34" charset="77"/>
                </a:rPr>
                <a:t>VM</a:t>
              </a:r>
            </a:p>
          </p:txBody>
        </p:sp>
        <p:sp>
          <p:nvSpPr>
            <p:cNvPr id="80" name="Cube 79">
              <a:extLst>
                <a:ext uri="{FF2B5EF4-FFF2-40B4-BE49-F238E27FC236}">
                  <a16:creationId xmlns:a16="http://schemas.microsoft.com/office/drawing/2014/main" id="{DD5D3706-E88A-24C6-7D88-FA6A4529CAC4}"/>
                </a:ext>
              </a:extLst>
            </p:cNvPr>
            <p:cNvSpPr/>
            <p:nvPr/>
          </p:nvSpPr>
          <p:spPr>
            <a:xfrm>
              <a:off x="9215644" y="3370291"/>
              <a:ext cx="368173" cy="153043"/>
            </a:xfrm>
            <a:prstGeom prst="cube">
              <a:avLst/>
            </a:prstGeom>
            <a:solidFill>
              <a:schemeClr val="tx2">
                <a:lumMod val="50000"/>
              </a:schemeClr>
            </a:solidFill>
            <a:ln w="25400">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600" dirty="0">
                  <a:solidFill>
                    <a:schemeClr val="bg1"/>
                  </a:solidFill>
                  <a:latin typeface="Gill Sans MT" panose="020B0502020104020203" pitchFamily="34" charset="77"/>
                </a:rPr>
                <a:t>vNIC</a:t>
              </a:r>
            </a:p>
          </p:txBody>
        </p:sp>
        <p:sp>
          <p:nvSpPr>
            <p:cNvPr id="81" name="Cube 80">
              <a:extLst>
                <a:ext uri="{FF2B5EF4-FFF2-40B4-BE49-F238E27FC236}">
                  <a16:creationId xmlns:a16="http://schemas.microsoft.com/office/drawing/2014/main" id="{9B6B29D3-F0AD-9DE1-54BC-5FB26DC5EFE6}"/>
                </a:ext>
              </a:extLst>
            </p:cNvPr>
            <p:cNvSpPr/>
            <p:nvPr/>
          </p:nvSpPr>
          <p:spPr>
            <a:xfrm>
              <a:off x="9632480" y="3370291"/>
              <a:ext cx="368173" cy="153043"/>
            </a:xfrm>
            <a:prstGeom prst="cube">
              <a:avLst/>
            </a:prstGeom>
            <a:solidFill>
              <a:schemeClr val="tx2">
                <a:lumMod val="50000"/>
              </a:schemeClr>
            </a:solidFill>
            <a:ln w="25400">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600" dirty="0">
                  <a:solidFill>
                    <a:schemeClr val="bg1"/>
                  </a:solidFill>
                  <a:latin typeface="Gill Sans MT" panose="020B0502020104020203" pitchFamily="34" charset="77"/>
                </a:rPr>
                <a:t>vNIC</a:t>
              </a:r>
            </a:p>
          </p:txBody>
        </p:sp>
        <p:sp>
          <p:nvSpPr>
            <p:cNvPr id="82" name="Cube 81">
              <a:extLst>
                <a:ext uri="{FF2B5EF4-FFF2-40B4-BE49-F238E27FC236}">
                  <a16:creationId xmlns:a16="http://schemas.microsoft.com/office/drawing/2014/main" id="{F8F71C29-5707-BB0A-A73A-8B9AE92F6644}"/>
                </a:ext>
              </a:extLst>
            </p:cNvPr>
            <p:cNvSpPr/>
            <p:nvPr/>
          </p:nvSpPr>
          <p:spPr>
            <a:xfrm>
              <a:off x="10050070" y="3372993"/>
              <a:ext cx="368173" cy="153043"/>
            </a:xfrm>
            <a:prstGeom prst="cube">
              <a:avLst/>
            </a:prstGeom>
            <a:solidFill>
              <a:schemeClr val="tx2">
                <a:lumMod val="50000"/>
              </a:schemeClr>
            </a:solidFill>
            <a:ln w="25400">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600" dirty="0">
                  <a:solidFill>
                    <a:schemeClr val="bg1"/>
                  </a:solidFill>
                  <a:latin typeface="Gill Sans MT" panose="020B0502020104020203" pitchFamily="34" charset="77"/>
                </a:rPr>
                <a:t>vNIC</a:t>
              </a:r>
            </a:p>
          </p:txBody>
        </p:sp>
        <p:sp>
          <p:nvSpPr>
            <p:cNvPr id="83" name="Freeform 82">
              <a:extLst>
                <a:ext uri="{FF2B5EF4-FFF2-40B4-BE49-F238E27FC236}">
                  <a16:creationId xmlns:a16="http://schemas.microsoft.com/office/drawing/2014/main" id="{A6369A8A-7506-FB14-DCCB-DDC0D3940E23}"/>
                </a:ext>
              </a:extLst>
            </p:cNvPr>
            <p:cNvSpPr/>
            <p:nvPr/>
          </p:nvSpPr>
          <p:spPr>
            <a:xfrm>
              <a:off x="2118333" y="2055727"/>
              <a:ext cx="3231909" cy="1049816"/>
            </a:xfrm>
            <a:custGeom>
              <a:avLst/>
              <a:gdLst>
                <a:gd name="connsiteX0" fmla="*/ 0 w 5242207"/>
                <a:gd name="connsiteY0" fmla="*/ 1318925 h 1376075"/>
                <a:gd name="connsiteX1" fmla="*/ 1985962 w 5242207"/>
                <a:gd name="connsiteY1" fmla="*/ 633125 h 1376075"/>
                <a:gd name="connsiteX2" fmla="*/ 5229225 w 5242207"/>
                <a:gd name="connsiteY2" fmla="*/ 18762 h 1376075"/>
                <a:gd name="connsiteX3" fmla="*/ 3200400 w 5242207"/>
                <a:gd name="connsiteY3" fmla="*/ 1376075 h 1376075"/>
                <a:gd name="connsiteX0" fmla="*/ 0 w 5250265"/>
                <a:gd name="connsiteY0" fmla="*/ 1318925 h 1399749"/>
                <a:gd name="connsiteX1" fmla="*/ 1985962 w 5250265"/>
                <a:gd name="connsiteY1" fmla="*/ 633125 h 1399749"/>
                <a:gd name="connsiteX2" fmla="*/ 5229225 w 5250265"/>
                <a:gd name="connsiteY2" fmla="*/ 18762 h 1399749"/>
                <a:gd name="connsiteX3" fmla="*/ 4107077 w 5250265"/>
                <a:gd name="connsiteY3" fmla="*/ 1399749 h 1399749"/>
                <a:gd name="connsiteX0" fmla="*/ 0 w 5247750"/>
                <a:gd name="connsiteY0" fmla="*/ 1318925 h 1411585"/>
                <a:gd name="connsiteX1" fmla="*/ 1985962 w 5247750"/>
                <a:gd name="connsiteY1" fmla="*/ 633125 h 1411585"/>
                <a:gd name="connsiteX2" fmla="*/ 5229225 w 5247750"/>
                <a:gd name="connsiteY2" fmla="*/ 18762 h 1411585"/>
                <a:gd name="connsiteX3" fmla="*/ 3908741 w 5247750"/>
                <a:gd name="connsiteY3" fmla="*/ 1411585 h 1411585"/>
              </a:gdLst>
              <a:ahLst/>
              <a:cxnLst>
                <a:cxn ang="0">
                  <a:pos x="connsiteX0" y="connsiteY0"/>
                </a:cxn>
                <a:cxn ang="0">
                  <a:pos x="connsiteX1" y="connsiteY1"/>
                </a:cxn>
                <a:cxn ang="0">
                  <a:pos x="connsiteX2" y="connsiteY2"/>
                </a:cxn>
                <a:cxn ang="0">
                  <a:pos x="connsiteX3" y="connsiteY3"/>
                </a:cxn>
              </a:cxnLst>
              <a:rect l="l" t="t" r="r" b="b"/>
              <a:pathLst>
                <a:path w="5247750" h="1411585">
                  <a:moveTo>
                    <a:pt x="0" y="1318925"/>
                  </a:moveTo>
                  <a:cubicBezTo>
                    <a:pt x="557212" y="1084372"/>
                    <a:pt x="1114425" y="849819"/>
                    <a:pt x="1985962" y="633125"/>
                  </a:cubicBezTo>
                  <a:cubicBezTo>
                    <a:pt x="2857500" y="416431"/>
                    <a:pt x="5026819" y="-105063"/>
                    <a:pt x="5229225" y="18762"/>
                  </a:cubicBezTo>
                  <a:cubicBezTo>
                    <a:pt x="5431631" y="142587"/>
                    <a:pt x="3908741" y="1411585"/>
                    <a:pt x="3908741" y="1411585"/>
                  </a:cubicBezTo>
                </a:path>
              </a:pathLst>
            </a:custGeom>
            <a:noFill/>
            <a:ln w="127000">
              <a:solidFill>
                <a:srgbClr val="FF0000">
                  <a:alpha val="69346"/>
                </a:srgbClr>
              </a:solidFill>
              <a:miter lim="800000"/>
              <a:tailEnd type="triangle" w="sm" len="sm"/>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dirty="0"/>
            </a:p>
          </p:txBody>
        </p:sp>
        <p:sp>
          <p:nvSpPr>
            <p:cNvPr id="84" name="Freeform 83">
              <a:extLst>
                <a:ext uri="{FF2B5EF4-FFF2-40B4-BE49-F238E27FC236}">
                  <a16:creationId xmlns:a16="http://schemas.microsoft.com/office/drawing/2014/main" id="{C5AC8A44-D5F6-5E06-B0F2-756306033E62}"/>
                </a:ext>
              </a:extLst>
            </p:cNvPr>
            <p:cNvSpPr/>
            <p:nvPr/>
          </p:nvSpPr>
          <p:spPr>
            <a:xfrm>
              <a:off x="4731701" y="2145483"/>
              <a:ext cx="3463772" cy="953180"/>
            </a:xfrm>
            <a:custGeom>
              <a:avLst/>
              <a:gdLst>
                <a:gd name="connsiteX0" fmla="*/ 0 w 4427034"/>
                <a:gd name="connsiteY0" fmla="*/ 1204333 h 1204333"/>
                <a:gd name="connsiteX1" fmla="*/ 1873405 w 4427034"/>
                <a:gd name="connsiteY1" fmla="*/ 2 h 1204333"/>
                <a:gd name="connsiteX2" fmla="*/ 4427034 w 4427034"/>
                <a:gd name="connsiteY2" fmla="*/ 1193182 h 1204333"/>
                <a:gd name="connsiteX0" fmla="*/ 0 w 4427034"/>
                <a:gd name="connsiteY0" fmla="*/ 1287572 h 1287572"/>
                <a:gd name="connsiteX1" fmla="*/ 2330605 w 4427034"/>
                <a:gd name="connsiteY1" fmla="*/ 2 h 1287572"/>
                <a:gd name="connsiteX2" fmla="*/ 4427034 w 4427034"/>
                <a:gd name="connsiteY2" fmla="*/ 1276421 h 1287572"/>
              </a:gdLst>
              <a:ahLst/>
              <a:cxnLst>
                <a:cxn ang="0">
                  <a:pos x="connsiteX0" y="connsiteY0"/>
                </a:cxn>
                <a:cxn ang="0">
                  <a:pos x="connsiteX1" y="connsiteY1"/>
                </a:cxn>
                <a:cxn ang="0">
                  <a:pos x="connsiteX2" y="connsiteY2"/>
                </a:cxn>
              </a:cxnLst>
              <a:rect l="l" t="t" r="r" b="b"/>
              <a:pathLst>
                <a:path w="4427034" h="1287572">
                  <a:moveTo>
                    <a:pt x="0" y="1287572"/>
                  </a:moveTo>
                  <a:cubicBezTo>
                    <a:pt x="567783" y="686335"/>
                    <a:pt x="1592766" y="1860"/>
                    <a:pt x="2330605" y="2"/>
                  </a:cubicBezTo>
                  <a:cubicBezTo>
                    <a:pt x="3068444" y="-1857"/>
                    <a:pt x="4427034" y="1276421"/>
                    <a:pt x="4427034" y="1276421"/>
                  </a:cubicBezTo>
                </a:path>
              </a:pathLst>
            </a:custGeom>
            <a:noFill/>
            <a:ln w="127000">
              <a:solidFill>
                <a:schemeClr val="accent5">
                  <a:lumMod val="75000"/>
                  <a:alpha val="69000"/>
                </a:schemeClr>
              </a:solidFill>
              <a:miter lim="800000"/>
              <a:tailEnd type="triangle" w="sm" len="sm"/>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dirty="0"/>
            </a:p>
          </p:txBody>
        </p:sp>
        <p:sp>
          <p:nvSpPr>
            <p:cNvPr id="85" name="Freeform 84">
              <a:extLst>
                <a:ext uri="{FF2B5EF4-FFF2-40B4-BE49-F238E27FC236}">
                  <a16:creationId xmlns:a16="http://schemas.microsoft.com/office/drawing/2014/main" id="{AC18018D-9004-8CFF-AE4D-93085F251B80}"/>
                </a:ext>
              </a:extLst>
            </p:cNvPr>
            <p:cNvSpPr/>
            <p:nvPr/>
          </p:nvSpPr>
          <p:spPr>
            <a:xfrm>
              <a:off x="4731701" y="1986540"/>
              <a:ext cx="5130222" cy="1165294"/>
            </a:xfrm>
            <a:custGeom>
              <a:avLst/>
              <a:gdLst>
                <a:gd name="connsiteX0" fmla="*/ 0 w 6478858"/>
                <a:gd name="connsiteY0" fmla="*/ 1170947 h 1215552"/>
                <a:gd name="connsiteX1" fmla="*/ 2375210 w 6478858"/>
                <a:gd name="connsiteY1" fmla="*/ 69 h 1215552"/>
                <a:gd name="connsiteX2" fmla="*/ 6478858 w 6478858"/>
                <a:gd name="connsiteY2" fmla="*/ 1215552 h 1215552"/>
              </a:gdLst>
              <a:ahLst/>
              <a:cxnLst>
                <a:cxn ang="0">
                  <a:pos x="connsiteX0" y="connsiteY0"/>
                </a:cxn>
                <a:cxn ang="0">
                  <a:pos x="connsiteX1" y="connsiteY1"/>
                </a:cxn>
                <a:cxn ang="0">
                  <a:pos x="connsiteX2" y="connsiteY2"/>
                </a:cxn>
              </a:cxnLst>
              <a:rect l="l" t="t" r="r" b="b"/>
              <a:pathLst>
                <a:path w="6478858" h="1215552">
                  <a:moveTo>
                    <a:pt x="0" y="1170947"/>
                  </a:moveTo>
                  <a:cubicBezTo>
                    <a:pt x="647700" y="581791"/>
                    <a:pt x="1295400" y="-7365"/>
                    <a:pt x="2375210" y="69"/>
                  </a:cubicBezTo>
                  <a:cubicBezTo>
                    <a:pt x="3455020" y="7503"/>
                    <a:pt x="5794917" y="1011113"/>
                    <a:pt x="6478858" y="1215552"/>
                  </a:cubicBezTo>
                </a:path>
              </a:pathLst>
            </a:custGeom>
            <a:noFill/>
            <a:ln w="127000">
              <a:solidFill>
                <a:schemeClr val="accent2">
                  <a:alpha val="69346"/>
                </a:schemeClr>
              </a:solidFill>
              <a:miter lim="800000"/>
              <a:tailEnd type="triangle" w="sm" len="sm"/>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dirty="0"/>
            </a:p>
          </p:txBody>
        </p:sp>
        <p:sp>
          <p:nvSpPr>
            <p:cNvPr id="86" name="TextBox 85">
              <a:extLst>
                <a:ext uri="{FF2B5EF4-FFF2-40B4-BE49-F238E27FC236}">
                  <a16:creationId xmlns:a16="http://schemas.microsoft.com/office/drawing/2014/main" id="{B7B35762-5374-13DB-8820-69DADEFC0D15}"/>
                </a:ext>
              </a:extLst>
            </p:cNvPr>
            <p:cNvSpPr txBox="1"/>
            <p:nvPr/>
          </p:nvSpPr>
          <p:spPr>
            <a:xfrm rot="20689034">
              <a:off x="2889828" y="2209965"/>
              <a:ext cx="733820" cy="276057"/>
            </a:xfrm>
            <a:prstGeom prst="rect">
              <a:avLst/>
            </a:prstGeom>
          </p:spPr>
          <p:txBody>
            <a:bodyPr wrap="none" lIns="0" tIns="0" rIns="0" bIns="0" rtlCol="0">
              <a:spAutoFit/>
            </a:bodyPr>
            <a:lstStyle/>
            <a:p>
              <a:pPr algn="l">
                <a:spcAft>
                  <a:spcPts val="600"/>
                </a:spcAft>
              </a:pPr>
              <a:r>
                <a:rPr lang="en-US" sz="1200" dirty="0">
                  <a:solidFill>
                    <a:srgbClr val="FF0000"/>
                  </a:solidFill>
                  <a:latin typeface="Gill Sans MT" panose="020B0502020104020203" pitchFamily="34" charset="77"/>
                </a:rPr>
                <a:t>Flow 1</a:t>
              </a:r>
            </a:p>
          </p:txBody>
        </p:sp>
        <p:sp>
          <p:nvSpPr>
            <p:cNvPr id="87" name="TextBox 86">
              <a:extLst>
                <a:ext uri="{FF2B5EF4-FFF2-40B4-BE49-F238E27FC236}">
                  <a16:creationId xmlns:a16="http://schemas.microsoft.com/office/drawing/2014/main" id="{BA6FFAE6-576B-BBE0-19FE-2370D87DF4CB}"/>
                </a:ext>
              </a:extLst>
            </p:cNvPr>
            <p:cNvSpPr txBox="1"/>
            <p:nvPr/>
          </p:nvSpPr>
          <p:spPr>
            <a:xfrm rot="1960697">
              <a:off x="7031027" y="2572189"/>
              <a:ext cx="733820" cy="276057"/>
            </a:xfrm>
            <a:prstGeom prst="rect">
              <a:avLst/>
            </a:prstGeom>
          </p:spPr>
          <p:txBody>
            <a:bodyPr wrap="none" lIns="0" tIns="0" rIns="0" bIns="0" rtlCol="0">
              <a:spAutoFit/>
            </a:bodyPr>
            <a:lstStyle/>
            <a:p>
              <a:pPr algn="l">
                <a:spcAft>
                  <a:spcPts val="600"/>
                </a:spcAft>
              </a:pPr>
              <a:r>
                <a:rPr lang="en-US" sz="1200" dirty="0">
                  <a:solidFill>
                    <a:schemeClr val="tx1">
                      <a:lumMod val="50000"/>
                      <a:lumOff val="50000"/>
                    </a:schemeClr>
                  </a:solidFill>
                  <a:latin typeface="Gill Sans MT" panose="020B0502020104020203" pitchFamily="34" charset="77"/>
                </a:rPr>
                <a:t>Flow 2</a:t>
              </a:r>
            </a:p>
          </p:txBody>
        </p:sp>
        <p:sp>
          <p:nvSpPr>
            <p:cNvPr id="88" name="TextBox 87">
              <a:extLst>
                <a:ext uri="{FF2B5EF4-FFF2-40B4-BE49-F238E27FC236}">
                  <a16:creationId xmlns:a16="http://schemas.microsoft.com/office/drawing/2014/main" id="{DF8F77F1-14EC-64FD-2B80-13462678B717}"/>
                </a:ext>
              </a:extLst>
            </p:cNvPr>
            <p:cNvSpPr txBox="1"/>
            <p:nvPr/>
          </p:nvSpPr>
          <p:spPr>
            <a:xfrm rot="1309174">
              <a:off x="7674373" y="2393963"/>
              <a:ext cx="733820" cy="276057"/>
            </a:xfrm>
            <a:prstGeom prst="rect">
              <a:avLst/>
            </a:prstGeom>
          </p:spPr>
          <p:txBody>
            <a:bodyPr wrap="none" lIns="0" tIns="0" rIns="0" bIns="0" rtlCol="0">
              <a:spAutoFit/>
            </a:bodyPr>
            <a:lstStyle/>
            <a:p>
              <a:pPr algn="l">
                <a:spcAft>
                  <a:spcPts val="600"/>
                </a:spcAft>
              </a:pPr>
              <a:r>
                <a:rPr lang="en-US" sz="1200" dirty="0">
                  <a:solidFill>
                    <a:schemeClr val="accent2"/>
                  </a:solidFill>
                  <a:latin typeface="Gill Sans MT" panose="020B0502020104020203" pitchFamily="34" charset="77"/>
                </a:rPr>
                <a:t>Flow 3</a:t>
              </a:r>
            </a:p>
          </p:txBody>
        </p:sp>
        <p:cxnSp>
          <p:nvCxnSpPr>
            <p:cNvPr id="89" name="Straight Connector 88">
              <a:extLst>
                <a:ext uri="{FF2B5EF4-FFF2-40B4-BE49-F238E27FC236}">
                  <a16:creationId xmlns:a16="http://schemas.microsoft.com/office/drawing/2014/main" id="{5F5838AF-30EF-F9F9-040A-DE8258E2DC38}"/>
                </a:ext>
              </a:extLst>
            </p:cNvPr>
            <p:cNvCxnSpPr>
              <a:cxnSpLocks/>
            </p:cNvCxnSpPr>
            <p:nvPr/>
          </p:nvCxnSpPr>
          <p:spPr bwMode="gray">
            <a:xfrm>
              <a:off x="5287974" y="1481698"/>
              <a:ext cx="365503" cy="241177"/>
            </a:xfrm>
            <a:prstGeom prst="line">
              <a:avLst/>
            </a:prstGeom>
            <a:ln w="12700">
              <a:solidFill>
                <a:srgbClr val="00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E0E3E979-4476-31BC-A9EA-E0401DD138F7}"/>
                </a:ext>
              </a:extLst>
            </p:cNvPr>
            <p:cNvCxnSpPr>
              <a:cxnSpLocks/>
            </p:cNvCxnSpPr>
            <p:nvPr/>
          </p:nvCxnSpPr>
          <p:spPr bwMode="gray">
            <a:xfrm>
              <a:off x="5761560" y="1195844"/>
              <a:ext cx="218313" cy="475555"/>
            </a:xfrm>
            <a:prstGeom prst="line">
              <a:avLst/>
            </a:prstGeom>
            <a:ln w="12700">
              <a:solidFill>
                <a:srgbClr val="00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17358951-9BFE-E1BE-0190-BCF6630767E2}"/>
                </a:ext>
              </a:extLst>
            </p:cNvPr>
            <p:cNvCxnSpPr>
              <a:cxnSpLocks/>
            </p:cNvCxnSpPr>
            <p:nvPr/>
          </p:nvCxnSpPr>
          <p:spPr bwMode="gray">
            <a:xfrm>
              <a:off x="6421294" y="1036679"/>
              <a:ext cx="0" cy="629367"/>
            </a:xfrm>
            <a:prstGeom prst="line">
              <a:avLst/>
            </a:prstGeom>
            <a:ln w="12700">
              <a:solidFill>
                <a:srgbClr val="00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9470F72C-0A22-F715-D162-C5EA448CACD7}"/>
                </a:ext>
              </a:extLst>
            </p:cNvPr>
            <p:cNvCxnSpPr>
              <a:cxnSpLocks/>
            </p:cNvCxnSpPr>
            <p:nvPr/>
          </p:nvCxnSpPr>
          <p:spPr bwMode="gray">
            <a:xfrm flipH="1">
              <a:off x="6901244" y="1262285"/>
              <a:ext cx="295098" cy="390383"/>
            </a:xfrm>
            <a:prstGeom prst="line">
              <a:avLst/>
            </a:prstGeom>
            <a:ln w="12700">
              <a:solidFill>
                <a:srgbClr val="00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A684C083-A67D-5A0F-CDC5-E29EBA366354}"/>
                </a:ext>
              </a:extLst>
            </p:cNvPr>
            <p:cNvCxnSpPr>
              <a:cxnSpLocks/>
            </p:cNvCxnSpPr>
            <p:nvPr/>
          </p:nvCxnSpPr>
          <p:spPr bwMode="gray">
            <a:xfrm flipH="1">
              <a:off x="7224420" y="1532262"/>
              <a:ext cx="434348" cy="287170"/>
            </a:xfrm>
            <a:prstGeom prst="line">
              <a:avLst/>
            </a:prstGeom>
            <a:ln w="12700">
              <a:solidFill>
                <a:srgbClr val="000000"/>
              </a:solidFill>
              <a:miter lim="800000"/>
              <a:tailEnd type="none"/>
            </a:ln>
          </p:spPr>
          <p:style>
            <a:lnRef idx="1">
              <a:schemeClr val="accent1"/>
            </a:lnRef>
            <a:fillRef idx="0">
              <a:schemeClr val="accent1"/>
            </a:fillRef>
            <a:effectRef idx="0">
              <a:schemeClr val="accent1"/>
            </a:effectRef>
            <a:fontRef idx="minor">
              <a:schemeClr val="tx1"/>
            </a:fontRef>
          </p:style>
        </p:cxnSp>
      </p:grpSp>
      <p:sp>
        <p:nvSpPr>
          <p:cNvPr id="122" name="TextBox 121">
            <a:extLst>
              <a:ext uri="{FF2B5EF4-FFF2-40B4-BE49-F238E27FC236}">
                <a16:creationId xmlns:a16="http://schemas.microsoft.com/office/drawing/2014/main" id="{E95CEE81-FE6A-62F7-C7BC-8522C00660EB}"/>
              </a:ext>
            </a:extLst>
          </p:cNvPr>
          <p:cNvSpPr txBox="1"/>
          <p:nvPr/>
        </p:nvSpPr>
        <p:spPr>
          <a:xfrm>
            <a:off x="379549" y="1242979"/>
            <a:ext cx="1582017" cy="340519"/>
          </a:xfrm>
          <a:prstGeom prst="roundRect">
            <a:avLst/>
          </a:prstGeom>
          <a:solidFill>
            <a:schemeClr val="bg1"/>
          </a:solidFill>
          <a:ln w="38100">
            <a:noFill/>
          </a:ln>
        </p:spPr>
        <p:txBody>
          <a:bodyPr wrap="square" lIns="0" tIns="0" rIns="0" bIns="0" rtlCol="0">
            <a:spAutoFit/>
          </a:bodyPr>
          <a:lstStyle/>
          <a:p>
            <a:pPr algn="ctr"/>
            <a:r>
              <a:rPr lang="en-US" sz="2000" dirty="0">
                <a:solidFill>
                  <a:schemeClr val="bg2">
                    <a:lumMod val="10000"/>
                  </a:schemeClr>
                </a:solidFill>
                <a:latin typeface="Gill Sans MT" panose="020B0502020104020203" pitchFamily="34" charset="77"/>
              </a:rPr>
              <a:t>Actual system</a:t>
            </a:r>
          </a:p>
        </p:txBody>
      </p:sp>
      <p:sp>
        <p:nvSpPr>
          <p:cNvPr id="125" name="Slide Number Placeholder 124">
            <a:extLst>
              <a:ext uri="{FF2B5EF4-FFF2-40B4-BE49-F238E27FC236}">
                <a16:creationId xmlns:a16="http://schemas.microsoft.com/office/drawing/2014/main" id="{D9E4C217-18DF-992B-C519-3BDD54D340ED}"/>
              </a:ext>
            </a:extLst>
          </p:cNvPr>
          <p:cNvSpPr>
            <a:spLocks noGrp="1"/>
          </p:cNvSpPr>
          <p:nvPr>
            <p:ph type="sldNum" sz="quarter" idx="12"/>
          </p:nvPr>
        </p:nvSpPr>
        <p:spPr/>
        <p:txBody>
          <a:bodyPr/>
          <a:lstStyle/>
          <a:p>
            <a:fld id="{078ED684-E1A4-0343-8670-8594C227EEC7}" type="slidenum">
              <a:rPr lang="en-US" smtClean="0"/>
              <a:t>23</a:t>
            </a:fld>
            <a:endParaRPr lang="en-US"/>
          </a:p>
        </p:txBody>
      </p:sp>
    </p:spTree>
    <p:extLst>
      <p:ext uri="{BB962C8B-B14F-4D97-AF65-F5344CB8AC3E}">
        <p14:creationId xmlns:p14="http://schemas.microsoft.com/office/powerpoint/2010/main" val="604914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 name="Content Placeholder 2">
            <a:extLst>
              <a:ext uri="{FF2B5EF4-FFF2-40B4-BE49-F238E27FC236}">
                <a16:creationId xmlns:a16="http://schemas.microsoft.com/office/drawing/2014/main" id="{AFCB4859-FFCA-9006-8767-4415C5E84827}"/>
              </a:ext>
            </a:extLst>
          </p:cNvPr>
          <p:cNvSpPr txBox="1">
            <a:spLocks/>
          </p:cNvSpPr>
          <p:nvPr/>
        </p:nvSpPr>
        <p:spPr>
          <a:xfrm>
            <a:off x="1992790" y="5192825"/>
            <a:ext cx="8557881" cy="13989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Edges based on loosely defined “</a:t>
            </a:r>
            <a:r>
              <a:rPr lang="en-US" sz="2400" i="1" dirty="0"/>
              <a:t>neighborhood” </a:t>
            </a:r>
            <a:r>
              <a:rPr lang="en-US" sz="2400" dirty="0"/>
              <a:t>relationship</a:t>
            </a:r>
          </a:p>
          <a:p>
            <a:pPr lvl="1"/>
            <a:r>
              <a:rPr lang="en-US" sz="1600" dirty="0">
                <a:solidFill>
                  <a:schemeClr val="tx1">
                    <a:lumMod val="50000"/>
                    <a:lumOff val="50000"/>
                  </a:schemeClr>
                </a:solidFill>
              </a:rPr>
              <a:t>e.g.  VM and its host,  flow and its src, dst</a:t>
            </a:r>
          </a:p>
        </p:txBody>
      </p:sp>
      <p:sp>
        <p:nvSpPr>
          <p:cNvPr id="2" name="Title 1">
            <a:extLst>
              <a:ext uri="{FF2B5EF4-FFF2-40B4-BE49-F238E27FC236}">
                <a16:creationId xmlns:a16="http://schemas.microsoft.com/office/drawing/2014/main" id="{BCE6DCF9-AB5D-7919-F213-03051B984D1E}"/>
              </a:ext>
            </a:extLst>
          </p:cNvPr>
          <p:cNvSpPr>
            <a:spLocks noGrp="1"/>
          </p:cNvSpPr>
          <p:nvPr>
            <p:ph type="title"/>
          </p:nvPr>
        </p:nvSpPr>
        <p:spPr>
          <a:xfrm>
            <a:off x="138626" y="451187"/>
            <a:ext cx="11967125" cy="530421"/>
          </a:xfrm>
        </p:spPr>
        <p:txBody>
          <a:bodyPr>
            <a:normAutofit fontScale="90000"/>
          </a:bodyPr>
          <a:lstStyle/>
          <a:p>
            <a:pPr algn="ctr"/>
            <a:r>
              <a:rPr lang="en-US" dirty="0"/>
              <a:t>Model weak dependencies between entities</a:t>
            </a:r>
          </a:p>
        </p:txBody>
      </p:sp>
      <p:grpSp>
        <p:nvGrpSpPr>
          <p:cNvPr id="95" name="Group 94">
            <a:extLst>
              <a:ext uri="{FF2B5EF4-FFF2-40B4-BE49-F238E27FC236}">
                <a16:creationId xmlns:a16="http://schemas.microsoft.com/office/drawing/2014/main" id="{C56418D8-FF4D-8D5C-9D86-C70F721CFDF5}"/>
              </a:ext>
            </a:extLst>
          </p:cNvPr>
          <p:cNvGrpSpPr/>
          <p:nvPr/>
        </p:nvGrpSpPr>
        <p:grpSpPr>
          <a:xfrm>
            <a:off x="127413" y="1770066"/>
            <a:ext cx="5058731" cy="2533931"/>
            <a:chOff x="1677924" y="1036679"/>
            <a:chExt cx="8836152" cy="3787965"/>
          </a:xfrm>
        </p:grpSpPr>
        <p:cxnSp>
          <p:nvCxnSpPr>
            <p:cNvPr id="4" name="Straight Connector 3">
              <a:extLst>
                <a:ext uri="{FF2B5EF4-FFF2-40B4-BE49-F238E27FC236}">
                  <a16:creationId xmlns:a16="http://schemas.microsoft.com/office/drawing/2014/main" id="{77203213-1553-8490-E831-4FC98EAAA26A}"/>
                </a:ext>
              </a:extLst>
            </p:cNvPr>
            <p:cNvCxnSpPr>
              <a:cxnSpLocks/>
              <a:stCxn id="10" idx="3"/>
            </p:cNvCxnSpPr>
            <p:nvPr/>
          </p:nvCxnSpPr>
          <p:spPr bwMode="gray">
            <a:xfrm flipV="1">
              <a:off x="3161510" y="2022562"/>
              <a:ext cx="3057116" cy="1788666"/>
            </a:xfrm>
            <a:prstGeom prst="line">
              <a:avLst/>
            </a:prstGeom>
            <a:ln w="12700">
              <a:solidFill>
                <a:srgbClr val="00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4AE1382E-E93E-EEB6-353A-162D4A8C58AC}"/>
                </a:ext>
              </a:extLst>
            </p:cNvPr>
            <p:cNvCxnSpPr>
              <a:cxnSpLocks/>
              <a:stCxn id="11" idx="3"/>
            </p:cNvCxnSpPr>
            <p:nvPr/>
          </p:nvCxnSpPr>
          <p:spPr bwMode="gray">
            <a:xfrm flipV="1">
              <a:off x="5298517" y="2165392"/>
              <a:ext cx="926088" cy="1645833"/>
            </a:xfrm>
            <a:prstGeom prst="line">
              <a:avLst/>
            </a:prstGeom>
            <a:ln w="12700">
              <a:solidFill>
                <a:srgbClr val="00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D39A465-F909-6B9A-89BD-16680BEE8A66}"/>
                </a:ext>
              </a:extLst>
            </p:cNvPr>
            <p:cNvCxnSpPr>
              <a:cxnSpLocks/>
              <a:stCxn id="9" idx="1"/>
            </p:cNvCxnSpPr>
            <p:nvPr/>
          </p:nvCxnSpPr>
          <p:spPr bwMode="gray">
            <a:xfrm flipH="1" flipV="1">
              <a:off x="6711103" y="2148053"/>
              <a:ext cx="796976" cy="1663173"/>
            </a:xfrm>
            <a:prstGeom prst="line">
              <a:avLst/>
            </a:prstGeom>
            <a:ln w="12700">
              <a:solidFill>
                <a:srgbClr val="00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D8FE794-9956-88A4-85D2-E60B6C0CB312}"/>
                </a:ext>
              </a:extLst>
            </p:cNvPr>
            <p:cNvCxnSpPr>
              <a:cxnSpLocks/>
              <a:stCxn id="8" idx="1"/>
              <a:endCxn id="25" idx="3"/>
            </p:cNvCxnSpPr>
            <p:nvPr/>
          </p:nvCxnSpPr>
          <p:spPr bwMode="gray">
            <a:xfrm flipH="1" flipV="1">
              <a:off x="6734919" y="2000970"/>
              <a:ext cx="2402231" cy="1810257"/>
            </a:xfrm>
            <a:prstGeom prst="line">
              <a:avLst/>
            </a:prstGeom>
            <a:ln w="12700">
              <a:solidFill>
                <a:srgbClr val="000000"/>
              </a:solidFill>
              <a:miter lim="800000"/>
              <a:tailEnd type="non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E2AE77C1-CF7A-6F70-D733-FA8FF7C24D06}"/>
                </a:ext>
              </a:extLst>
            </p:cNvPr>
            <p:cNvSpPr/>
            <p:nvPr/>
          </p:nvSpPr>
          <p:spPr>
            <a:xfrm>
              <a:off x="9137150" y="2797809"/>
              <a:ext cx="1376926" cy="2026834"/>
            </a:xfrm>
            <a:prstGeom prst="rect">
              <a:avLst/>
            </a:prstGeom>
            <a:solidFill>
              <a:srgbClr val="0091DA">
                <a:alpha val="9804"/>
              </a:srgbClr>
            </a:solidFill>
            <a:ln w="25400">
              <a:noFill/>
              <a:miter lim="800000"/>
            </a:ln>
            <a:effectLst>
              <a:softEdge rad="63500"/>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sp>
          <p:nvSpPr>
            <p:cNvPr id="9" name="Rectangle 8">
              <a:extLst>
                <a:ext uri="{FF2B5EF4-FFF2-40B4-BE49-F238E27FC236}">
                  <a16:creationId xmlns:a16="http://schemas.microsoft.com/office/drawing/2014/main" id="{1AEC4773-781B-8189-45D6-CE8C51EB6A51}"/>
                </a:ext>
              </a:extLst>
            </p:cNvPr>
            <p:cNvSpPr/>
            <p:nvPr/>
          </p:nvSpPr>
          <p:spPr>
            <a:xfrm>
              <a:off x="7508079" y="2797809"/>
              <a:ext cx="1376926" cy="2026834"/>
            </a:xfrm>
            <a:prstGeom prst="rect">
              <a:avLst/>
            </a:prstGeom>
            <a:solidFill>
              <a:srgbClr val="0091DA">
                <a:alpha val="9804"/>
              </a:srgbClr>
            </a:solidFill>
            <a:ln w="25400">
              <a:noFill/>
              <a:miter lim="800000"/>
            </a:ln>
            <a:effectLst>
              <a:softEdge rad="63500"/>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sp>
          <p:nvSpPr>
            <p:cNvPr id="10" name="Rectangle 9">
              <a:extLst>
                <a:ext uri="{FF2B5EF4-FFF2-40B4-BE49-F238E27FC236}">
                  <a16:creationId xmlns:a16="http://schemas.microsoft.com/office/drawing/2014/main" id="{3B523F4D-C7E4-2124-5429-A4AEBD686B44}"/>
                </a:ext>
              </a:extLst>
            </p:cNvPr>
            <p:cNvSpPr/>
            <p:nvPr/>
          </p:nvSpPr>
          <p:spPr>
            <a:xfrm>
              <a:off x="1784584" y="2797811"/>
              <a:ext cx="1376926" cy="2026833"/>
            </a:xfrm>
            <a:prstGeom prst="rect">
              <a:avLst/>
            </a:prstGeom>
            <a:solidFill>
              <a:srgbClr val="0091DA">
                <a:alpha val="9804"/>
              </a:srgbClr>
            </a:solidFill>
            <a:ln w="25400">
              <a:noFill/>
              <a:miter lim="800000"/>
            </a:ln>
            <a:effectLst>
              <a:softEdge rad="63500"/>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sp>
          <p:nvSpPr>
            <p:cNvPr id="11" name="Rectangle 10">
              <a:extLst>
                <a:ext uri="{FF2B5EF4-FFF2-40B4-BE49-F238E27FC236}">
                  <a16:creationId xmlns:a16="http://schemas.microsoft.com/office/drawing/2014/main" id="{598DF158-8F74-A8D6-0B25-ED38E936BA6E}"/>
                </a:ext>
              </a:extLst>
            </p:cNvPr>
            <p:cNvSpPr/>
            <p:nvPr/>
          </p:nvSpPr>
          <p:spPr>
            <a:xfrm>
              <a:off x="3921591" y="2797808"/>
              <a:ext cx="1376926" cy="2026833"/>
            </a:xfrm>
            <a:prstGeom prst="rect">
              <a:avLst/>
            </a:prstGeom>
            <a:solidFill>
              <a:srgbClr val="0091DA">
                <a:alpha val="9804"/>
              </a:srgbClr>
            </a:solidFill>
            <a:ln w="25400">
              <a:noFill/>
              <a:miter lim="800000"/>
            </a:ln>
            <a:effectLst>
              <a:softEdge rad="63500"/>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sp>
          <p:nvSpPr>
            <p:cNvPr id="12" name="TextBox 11">
              <a:extLst>
                <a:ext uri="{FF2B5EF4-FFF2-40B4-BE49-F238E27FC236}">
                  <a16:creationId xmlns:a16="http://schemas.microsoft.com/office/drawing/2014/main" id="{F00E3C22-F11B-51D7-ED75-5D2AEE28E2AD}"/>
                </a:ext>
              </a:extLst>
            </p:cNvPr>
            <p:cNvSpPr txBox="1"/>
            <p:nvPr/>
          </p:nvSpPr>
          <p:spPr>
            <a:xfrm>
              <a:off x="1677924" y="1921549"/>
              <a:ext cx="1000783" cy="610849"/>
            </a:xfrm>
            <a:prstGeom prst="roundRect">
              <a:avLst/>
            </a:prstGeom>
            <a:solidFill>
              <a:srgbClr val="C00000"/>
            </a:solidFill>
            <a:ln w="38100">
              <a:noFill/>
            </a:ln>
          </p:spPr>
          <p:txBody>
            <a:bodyPr wrap="square" lIns="0" tIns="0" rIns="0" bIns="0" rtlCol="0">
              <a:spAutoFit/>
            </a:bodyPr>
            <a:lstStyle/>
            <a:p>
              <a:pPr algn="ctr"/>
              <a:r>
                <a:rPr lang="en-US" sz="1200" dirty="0">
                  <a:solidFill>
                    <a:schemeClr val="bg1"/>
                  </a:solidFill>
                  <a:latin typeface="Gill Sans MT" panose="020B0502020104020203" pitchFamily="34" charset="77"/>
                </a:rPr>
                <a:t>Crawler</a:t>
              </a:r>
            </a:p>
            <a:p>
              <a:pPr algn="ctr"/>
              <a:r>
                <a:rPr lang="en-US" sz="1200" dirty="0">
                  <a:solidFill>
                    <a:schemeClr val="bg1"/>
                  </a:solidFill>
                  <a:latin typeface="Gill Sans MT" panose="020B0502020104020203" pitchFamily="34" charset="77"/>
                </a:rPr>
                <a:t>Machine</a:t>
              </a:r>
            </a:p>
          </p:txBody>
        </p:sp>
        <p:cxnSp>
          <p:nvCxnSpPr>
            <p:cNvPr id="13" name="Straight Arrow Connector 12">
              <a:extLst>
                <a:ext uri="{FF2B5EF4-FFF2-40B4-BE49-F238E27FC236}">
                  <a16:creationId xmlns:a16="http://schemas.microsoft.com/office/drawing/2014/main" id="{90C87A92-0A8C-C00F-39B6-2DEF0DC3F62E}"/>
                </a:ext>
              </a:extLst>
            </p:cNvPr>
            <p:cNvCxnSpPr>
              <a:cxnSpLocks/>
              <a:stCxn id="12" idx="2"/>
              <a:endCxn id="35" idx="0"/>
            </p:cNvCxnSpPr>
            <p:nvPr/>
          </p:nvCxnSpPr>
          <p:spPr bwMode="gray">
            <a:xfrm flipH="1">
              <a:off x="2139477" y="2532398"/>
              <a:ext cx="38838" cy="546766"/>
            </a:xfrm>
            <a:prstGeom prst="straightConnector1">
              <a:avLst/>
            </a:prstGeom>
            <a:ln w="25400">
              <a:solidFill>
                <a:schemeClr val="bg2">
                  <a:lumMod val="10000"/>
                </a:schemeClr>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59A592FF-B74D-BF15-AD0B-045EFED1D41E}"/>
                </a:ext>
              </a:extLst>
            </p:cNvPr>
            <p:cNvSpPr txBox="1"/>
            <p:nvPr/>
          </p:nvSpPr>
          <p:spPr>
            <a:xfrm>
              <a:off x="3731306" y="1301349"/>
              <a:ext cx="1270971" cy="610849"/>
            </a:xfrm>
            <a:prstGeom prst="roundRect">
              <a:avLst/>
            </a:prstGeom>
            <a:solidFill>
              <a:schemeClr val="bg1"/>
            </a:solidFill>
            <a:ln w="38100">
              <a:solidFill>
                <a:schemeClr val="bg2">
                  <a:lumMod val="50000"/>
                </a:schemeClr>
              </a:solidFill>
            </a:ln>
          </p:spPr>
          <p:txBody>
            <a:bodyPr wrap="square" lIns="0" tIns="0" rIns="0" bIns="0" rtlCol="0">
              <a:spAutoFit/>
            </a:bodyPr>
            <a:lstStyle/>
            <a:p>
              <a:pPr algn="ctr"/>
              <a:r>
                <a:rPr lang="en-US" sz="1200" dirty="0">
                  <a:solidFill>
                    <a:schemeClr val="bg2">
                      <a:lumMod val="10000"/>
                    </a:schemeClr>
                  </a:solidFill>
                  <a:latin typeface="Gill Sans MT" panose="020B0502020104020203" pitchFamily="34" charset="77"/>
                </a:rPr>
                <a:t>Frontend</a:t>
              </a:r>
            </a:p>
            <a:p>
              <a:pPr algn="ctr"/>
              <a:r>
                <a:rPr lang="en-US" sz="1200" dirty="0">
                  <a:solidFill>
                    <a:schemeClr val="bg2">
                      <a:lumMod val="10000"/>
                    </a:schemeClr>
                  </a:solidFill>
                  <a:latin typeface="Gill Sans MT" panose="020B0502020104020203" pitchFamily="34" charset="77"/>
                </a:rPr>
                <a:t>Server</a:t>
              </a:r>
            </a:p>
          </p:txBody>
        </p:sp>
        <p:cxnSp>
          <p:nvCxnSpPr>
            <p:cNvPr id="15" name="Straight Arrow Connector 14">
              <a:extLst>
                <a:ext uri="{FF2B5EF4-FFF2-40B4-BE49-F238E27FC236}">
                  <a16:creationId xmlns:a16="http://schemas.microsoft.com/office/drawing/2014/main" id="{A1F02960-BC9F-2A16-DCC4-F0ADA051EC43}"/>
                </a:ext>
              </a:extLst>
            </p:cNvPr>
            <p:cNvCxnSpPr>
              <a:cxnSpLocks/>
              <a:stCxn id="14" idx="2"/>
              <a:endCxn id="50" idx="1"/>
            </p:cNvCxnSpPr>
            <p:nvPr/>
          </p:nvCxnSpPr>
          <p:spPr bwMode="gray">
            <a:xfrm>
              <a:off x="4366791" y="1912198"/>
              <a:ext cx="227171" cy="1234468"/>
            </a:xfrm>
            <a:prstGeom prst="straightConnector1">
              <a:avLst/>
            </a:prstGeom>
            <a:ln w="25400">
              <a:solidFill>
                <a:schemeClr val="bg2">
                  <a:lumMod val="10000"/>
                </a:schemeClr>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6CB7FC07-7212-549F-9A18-44CA80E4FBB3}"/>
                </a:ext>
              </a:extLst>
            </p:cNvPr>
            <p:cNvSpPr txBox="1"/>
            <p:nvPr/>
          </p:nvSpPr>
          <p:spPr>
            <a:xfrm>
              <a:off x="8490077" y="1169771"/>
              <a:ext cx="1427697" cy="610849"/>
            </a:xfrm>
            <a:prstGeom prst="roundRect">
              <a:avLst/>
            </a:prstGeom>
            <a:solidFill>
              <a:schemeClr val="bg1"/>
            </a:solidFill>
            <a:ln w="38100">
              <a:solidFill>
                <a:schemeClr val="bg2">
                  <a:lumMod val="50000"/>
                </a:schemeClr>
              </a:solidFill>
            </a:ln>
          </p:spPr>
          <p:txBody>
            <a:bodyPr wrap="square" lIns="0" tIns="0" rIns="0" bIns="0" rtlCol="0">
              <a:spAutoFit/>
            </a:bodyPr>
            <a:lstStyle/>
            <a:p>
              <a:pPr algn="ctr">
                <a:spcAft>
                  <a:spcPts val="600"/>
                </a:spcAft>
              </a:pPr>
              <a:r>
                <a:rPr lang="en-US" sz="1200" dirty="0">
                  <a:solidFill>
                    <a:schemeClr val="bg2">
                      <a:lumMod val="10000"/>
                    </a:schemeClr>
                  </a:solidFill>
                  <a:latin typeface="Gill Sans MT" panose="020B0502020104020203" pitchFamily="34" charset="77"/>
                </a:rPr>
                <a:t>Backend Servers</a:t>
              </a:r>
            </a:p>
          </p:txBody>
        </p:sp>
        <p:cxnSp>
          <p:nvCxnSpPr>
            <p:cNvPr id="17" name="Straight Arrow Connector 16">
              <a:extLst>
                <a:ext uri="{FF2B5EF4-FFF2-40B4-BE49-F238E27FC236}">
                  <a16:creationId xmlns:a16="http://schemas.microsoft.com/office/drawing/2014/main" id="{048D57BD-553D-02BC-6BCD-B548F03CD57B}"/>
                </a:ext>
              </a:extLst>
            </p:cNvPr>
            <p:cNvCxnSpPr>
              <a:cxnSpLocks/>
              <a:stCxn id="16" idx="2"/>
              <a:endCxn id="64" idx="0"/>
            </p:cNvCxnSpPr>
            <p:nvPr/>
          </p:nvCxnSpPr>
          <p:spPr bwMode="gray">
            <a:xfrm flipH="1">
              <a:off x="8254961" y="1780620"/>
              <a:ext cx="948965" cy="1302279"/>
            </a:xfrm>
            <a:prstGeom prst="straightConnector1">
              <a:avLst/>
            </a:prstGeom>
            <a:ln w="25400">
              <a:solidFill>
                <a:schemeClr val="bg2">
                  <a:lumMod val="10000"/>
                </a:schemeClr>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D17F8F67-BA45-F82C-3C9B-1500F4BAD309}"/>
                </a:ext>
              </a:extLst>
            </p:cNvPr>
            <p:cNvCxnSpPr>
              <a:cxnSpLocks/>
              <a:stCxn id="16" idx="2"/>
              <a:endCxn id="78" idx="0"/>
            </p:cNvCxnSpPr>
            <p:nvPr/>
          </p:nvCxnSpPr>
          <p:spPr bwMode="gray">
            <a:xfrm>
              <a:off x="9203926" y="1780620"/>
              <a:ext cx="680105" cy="1302279"/>
            </a:xfrm>
            <a:prstGeom prst="straightConnector1">
              <a:avLst/>
            </a:prstGeom>
            <a:ln w="25400">
              <a:solidFill>
                <a:schemeClr val="bg2">
                  <a:lumMod val="10000"/>
                </a:schemeClr>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19" name="Freeform 18">
              <a:extLst>
                <a:ext uri="{FF2B5EF4-FFF2-40B4-BE49-F238E27FC236}">
                  <a16:creationId xmlns:a16="http://schemas.microsoft.com/office/drawing/2014/main" id="{0214643A-6F3C-4AC1-75D2-C01F1924EE6E}"/>
                </a:ext>
              </a:extLst>
            </p:cNvPr>
            <p:cNvSpPr/>
            <p:nvPr/>
          </p:nvSpPr>
          <p:spPr>
            <a:xfrm>
              <a:off x="2393410" y="2139136"/>
              <a:ext cx="3210778" cy="2447234"/>
            </a:xfrm>
            <a:custGeom>
              <a:avLst/>
              <a:gdLst>
                <a:gd name="connsiteX0" fmla="*/ 122698 w 4103683"/>
                <a:gd name="connsiteY0" fmla="*/ 1449659 h 3100039"/>
                <a:gd name="connsiteX1" fmla="*/ 122698 w 4103683"/>
                <a:gd name="connsiteY1" fmla="*/ 1449659 h 3100039"/>
                <a:gd name="connsiteX2" fmla="*/ 89244 w 4103683"/>
                <a:gd name="connsiteY2" fmla="*/ 1572322 h 3100039"/>
                <a:gd name="connsiteX3" fmla="*/ 66942 w 4103683"/>
                <a:gd name="connsiteY3" fmla="*/ 1639230 h 3100039"/>
                <a:gd name="connsiteX4" fmla="*/ 55791 w 4103683"/>
                <a:gd name="connsiteY4" fmla="*/ 1672683 h 3100039"/>
                <a:gd name="connsiteX5" fmla="*/ 44639 w 4103683"/>
                <a:gd name="connsiteY5" fmla="*/ 1761893 h 3100039"/>
                <a:gd name="connsiteX6" fmla="*/ 22337 w 4103683"/>
                <a:gd name="connsiteY6" fmla="*/ 1862254 h 3100039"/>
                <a:gd name="connsiteX7" fmla="*/ 11186 w 4103683"/>
                <a:gd name="connsiteY7" fmla="*/ 1929161 h 3100039"/>
                <a:gd name="connsiteX8" fmla="*/ 35 w 4103683"/>
                <a:gd name="connsiteY8" fmla="*/ 2062976 h 3100039"/>
                <a:gd name="connsiteX9" fmla="*/ 22337 w 4103683"/>
                <a:gd name="connsiteY9" fmla="*/ 2709747 h 3100039"/>
                <a:gd name="connsiteX10" fmla="*/ 66942 w 4103683"/>
                <a:gd name="connsiteY10" fmla="*/ 2854713 h 3100039"/>
                <a:gd name="connsiteX11" fmla="*/ 78093 w 4103683"/>
                <a:gd name="connsiteY11" fmla="*/ 2888166 h 3100039"/>
                <a:gd name="connsiteX12" fmla="*/ 122698 w 4103683"/>
                <a:gd name="connsiteY12" fmla="*/ 2955074 h 3100039"/>
                <a:gd name="connsiteX13" fmla="*/ 256513 w 4103683"/>
                <a:gd name="connsiteY13" fmla="*/ 2988527 h 3100039"/>
                <a:gd name="connsiteX14" fmla="*/ 468386 w 4103683"/>
                <a:gd name="connsiteY14" fmla="*/ 2966225 h 3100039"/>
                <a:gd name="connsiteX15" fmla="*/ 591049 w 4103683"/>
                <a:gd name="connsiteY15" fmla="*/ 2865864 h 3100039"/>
                <a:gd name="connsiteX16" fmla="*/ 613352 w 4103683"/>
                <a:gd name="connsiteY16" fmla="*/ 2843561 h 3100039"/>
                <a:gd name="connsiteX17" fmla="*/ 669108 w 4103683"/>
                <a:gd name="connsiteY17" fmla="*/ 2776654 h 3100039"/>
                <a:gd name="connsiteX18" fmla="*/ 702561 w 4103683"/>
                <a:gd name="connsiteY18" fmla="*/ 2709747 h 3100039"/>
                <a:gd name="connsiteX19" fmla="*/ 713713 w 4103683"/>
                <a:gd name="connsiteY19" fmla="*/ 2676293 h 3100039"/>
                <a:gd name="connsiteX20" fmla="*/ 791771 w 4103683"/>
                <a:gd name="connsiteY20" fmla="*/ 2531327 h 3100039"/>
                <a:gd name="connsiteX21" fmla="*/ 825225 w 4103683"/>
                <a:gd name="connsiteY21" fmla="*/ 2453269 h 3100039"/>
                <a:gd name="connsiteX22" fmla="*/ 858678 w 4103683"/>
                <a:gd name="connsiteY22" fmla="*/ 2397513 h 3100039"/>
                <a:gd name="connsiteX23" fmla="*/ 869830 w 4103683"/>
                <a:gd name="connsiteY23" fmla="*/ 2364059 h 3100039"/>
                <a:gd name="connsiteX24" fmla="*/ 914435 w 4103683"/>
                <a:gd name="connsiteY24" fmla="*/ 2286000 h 3100039"/>
                <a:gd name="connsiteX25" fmla="*/ 925586 w 4103683"/>
                <a:gd name="connsiteY25" fmla="*/ 2252547 h 3100039"/>
                <a:gd name="connsiteX26" fmla="*/ 959039 w 4103683"/>
                <a:gd name="connsiteY26" fmla="*/ 2207942 h 3100039"/>
                <a:gd name="connsiteX27" fmla="*/ 1025947 w 4103683"/>
                <a:gd name="connsiteY27" fmla="*/ 2062976 h 3100039"/>
                <a:gd name="connsiteX28" fmla="*/ 1059400 w 4103683"/>
                <a:gd name="connsiteY28" fmla="*/ 2007220 h 3100039"/>
                <a:gd name="connsiteX29" fmla="*/ 1115156 w 4103683"/>
                <a:gd name="connsiteY29" fmla="*/ 1884556 h 3100039"/>
                <a:gd name="connsiteX30" fmla="*/ 1148610 w 4103683"/>
                <a:gd name="connsiteY30" fmla="*/ 1828800 h 3100039"/>
                <a:gd name="connsiteX31" fmla="*/ 1215517 w 4103683"/>
                <a:gd name="connsiteY31" fmla="*/ 1672683 h 3100039"/>
                <a:gd name="connsiteX32" fmla="*/ 1382786 w 4103683"/>
                <a:gd name="connsiteY32" fmla="*/ 1371600 h 3100039"/>
                <a:gd name="connsiteX33" fmla="*/ 1616961 w 4103683"/>
                <a:gd name="connsiteY33" fmla="*/ 981308 h 3100039"/>
                <a:gd name="connsiteX34" fmla="*/ 2029556 w 4103683"/>
                <a:gd name="connsiteY34" fmla="*/ 546410 h 3100039"/>
                <a:gd name="connsiteX35" fmla="*/ 2129917 w 4103683"/>
                <a:gd name="connsiteY35" fmla="*/ 457200 h 3100039"/>
                <a:gd name="connsiteX36" fmla="*/ 2364093 w 4103683"/>
                <a:gd name="connsiteY36" fmla="*/ 278781 h 3100039"/>
                <a:gd name="connsiteX37" fmla="*/ 2542513 w 4103683"/>
                <a:gd name="connsiteY37" fmla="*/ 200722 h 3100039"/>
                <a:gd name="connsiteX38" fmla="*/ 2609420 w 4103683"/>
                <a:gd name="connsiteY38" fmla="*/ 189571 h 3100039"/>
                <a:gd name="connsiteX39" fmla="*/ 2676327 w 4103683"/>
                <a:gd name="connsiteY39" fmla="*/ 167269 h 3100039"/>
                <a:gd name="connsiteX40" fmla="*/ 2743235 w 4103683"/>
                <a:gd name="connsiteY40" fmla="*/ 156117 h 3100039"/>
                <a:gd name="connsiteX41" fmla="*/ 2798991 w 4103683"/>
                <a:gd name="connsiteY41" fmla="*/ 144966 h 3100039"/>
                <a:gd name="connsiteX42" fmla="*/ 3055469 w 4103683"/>
                <a:gd name="connsiteY42" fmla="*/ 122664 h 3100039"/>
                <a:gd name="connsiteX43" fmla="*/ 3144678 w 4103683"/>
                <a:gd name="connsiteY43" fmla="*/ 100361 h 3100039"/>
                <a:gd name="connsiteX44" fmla="*/ 3233888 w 4103683"/>
                <a:gd name="connsiteY44" fmla="*/ 78059 h 3100039"/>
                <a:gd name="connsiteX45" fmla="*/ 3289644 w 4103683"/>
                <a:gd name="connsiteY45" fmla="*/ 66908 h 3100039"/>
                <a:gd name="connsiteX46" fmla="*/ 3356552 w 4103683"/>
                <a:gd name="connsiteY46" fmla="*/ 44605 h 3100039"/>
                <a:gd name="connsiteX47" fmla="*/ 3423459 w 4103683"/>
                <a:gd name="connsiteY47" fmla="*/ 33454 h 3100039"/>
                <a:gd name="connsiteX48" fmla="*/ 3479215 w 4103683"/>
                <a:gd name="connsiteY48" fmla="*/ 22303 h 3100039"/>
                <a:gd name="connsiteX49" fmla="*/ 3523820 w 4103683"/>
                <a:gd name="connsiteY49" fmla="*/ 11152 h 3100039"/>
                <a:gd name="connsiteX50" fmla="*/ 3624181 w 4103683"/>
                <a:gd name="connsiteY50" fmla="*/ 0 h 3100039"/>
                <a:gd name="connsiteX51" fmla="*/ 3914113 w 4103683"/>
                <a:gd name="connsiteY51" fmla="*/ 11152 h 3100039"/>
                <a:gd name="connsiteX52" fmla="*/ 3981020 w 4103683"/>
                <a:gd name="connsiteY52" fmla="*/ 33454 h 3100039"/>
                <a:gd name="connsiteX53" fmla="*/ 4047927 w 4103683"/>
                <a:gd name="connsiteY53" fmla="*/ 78059 h 3100039"/>
                <a:gd name="connsiteX54" fmla="*/ 4070230 w 4103683"/>
                <a:gd name="connsiteY54" fmla="*/ 100361 h 3100039"/>
                <a:gd name="connsiteX55" fmla="*/ 4103683 w 4103683"/>
                <a:gd name="connsiteY55" fmla="*/ 167269 h 3100039"/>
                <a:gd name="connsiteX56" fmla="*/ 4092532 w 4103683"/>
                <a:gd name="connsiteY56" fmla="*/ 223025 h 3100039"/>
                <a:gd name="connsiteX57" fmla="*/ 4003322 w 4103683"/>
                <a:gd name="connsiteY57" fmla="*/ 278781 h 3100039"/>
                <a:gd name="connsiteX58" fmla="*/ 3958717 w 4103683"/>
                <a:gd name="connsiteY58" fmla="*/ 312234 h 3100039"/>
                <a:gd name="connsiteX59" fmla="*/ 3891810 w 4103683"/>
                <a:gd name="connsiteY59" fmla="*/ 334537 h 3100039"/>
                <a:gd name="connsiteX60" fmla="*/ 3769147 w 4103683"/>
                <a:gd name="connsiteY60" fmla="*/ 401444 h 3100039"/>
                <a:gd name="connsiteX61" fmla="*/ 3713391 w 4103683"/>
                <a:gd name="connsiteY61" fmla="*/ 434898 h 3100039"/>
                <a:gd name="connsiteX62" fmla="*/ 3635332 w 4103683"/>
                <a:gd name="connsiteY62" fmla="*/ 524108 h 3100039"/>
                <a:gd name="connsiteX63" fmla="*/ 3568425 w 4103683"/>
                <a:gd name="connsiteY63" fmla="*/ 613317 h 3100039"/>
                <a:gd name="connsiteX64" fmla="*/ 3557274 w 4103683"/>
                <a:gd name="connsiteY64" fmla="*/ 646771 h 3100039"/>
                <a:gd name="connsiteX65" fmla="*/ 3512669 w 4103683"/>
                <a:gd name="connsiteY65" fmla="*/ 735981 h 3100039"/>
                <a:gd name="connsiteX66" fmla="*/ 3490366 w 4103683"/>
                <a:gd name="connsiteY66" fmla="*/ 825191 h 3100039"/>
                <a:gd name="connsiteX67" fmla="*/ 3479215 w 4103683"/>
                <a:gd name="connsiteY67" fmla="*/ 936703 h 3100039"/>
                <a:gd name="connsiteX68" fmla="*/ 3468064 w 4103683"/>
                <a:gd name="connsiteY68" fmla="*/ 992459 h 3100039"/>
                <a:gd name="connsiteX69" fmla="*/ 3456913 w 4103683"/>
                <a:gd name="connsiteY69" fmla="*/ 1126274 h 3100039"/>
                <a:gd name="connsiteX70" fmla="*/ 3434610 w 4103683"/>
                <a:gd name="connsiteY70" fmla="*/ 1405054 h 3100039"/>
                <a:gd name="connsiteX71" fmla="*/ 3401156 w 4103683"/>
                <a:gd name="connsiteY71" fmla="*/ 2129883 h 3100039"/>
                <a:gd name="connsiteX72" fmla="*/ 3390005 w 4103683"/>
                <a:gd name="connsiteY72" fmla="*/ 2219093 h 3100039"/>
                <a:gd name="connsiteX73" fmla="*/ 3378854 w 4103683"/>
                <a:gd name="connsiteY73" fmla="*/ 2375210 h 3100039"/>
                <a:gd name="connsiteX74" fmla="*/ 3278493 w 4103683"/>
                <a:gd name="connsiteY74" fmla="*/ 2709747 h 3100039"/>
                <a:gd name="connsiteX75" fmla="*/ 3245039 w 4103683"/>
                <a:gd name="connsiteY75" fmla="*/ 2821259 h 3100039"/>
                <a:gd name="connsiteX76" fmla="*/ 3211586 w 4103683"/>
                <a:gd name="connsiteY76" fmla="*/ 2910469 h 3100039"/>
                <a:gd name="connsiteX77" fmla="*/ 3189283 w 4103683"/>
                <a:gd name="connsiteY77" fmla="*/ 2988527 h 3100039"/>
                <a:gd name="connsiteX78" fmla="*/ 3155830 w 4103683"/>
                <a:gd name="connsiteY78" fmla="*/ 3033132 h 3100039"/>
                <a:gd name="connsiteX79" fmla="*/ 3088922 w 4103683"/>
                <a:gd name="connsiteY79" fmla="*/ 3088888 h 3100039"/>
                <a:gd name="connsiteX80" fmla="*/ 3055469 w 4103683"/>
                <a:gd name="connsiteY80" fmla="*/ 3100039 h 3100039"/>
                <a:gd name="connsiteX81" fmla="*/ 2832444 w 4103683"/>
                <a:gd name="connsiteY81" fmla="*/ 3088888 h 3100039"/>
                <a:gd name="connsiteX82" fmla="*/ 2765537 w 4103683"/>
                <a:gd name="connsiteY82" fmla="*/ 3066586 h 3100039"/>
                <a:gd name="connsiteX83" fmla="*/ 2720932 w 4103683"/>
                <a:gd name="connsiteY83" fmla="*/ 3021981 h 3100039"/>
                <a:gd name="connsiteX84" fmla="*/ 2654025 w 4103683"/>
                <a:gd name="connsiteY84" fmla="*/ 2932771 h 3100039"/>
                <a:gd name="connsiteX85" fmla="*/ 2642874 w 4103683"/>
                <a:gd name="connsiteY85" fmla="*/ 2899317 h 3100039"/>
                <a:gd name="connsiteX86" fmla="*/ 2620571 w 4103683"/>
                <a:gd name="connsiteY86" fmla="*/ 2776654 h 3100039"/>
                <a:gd name="connsiteX87" fmla="*/ 2620571 w 4103683"/>
                <a:gd name="connsiteY87" fmla="*/ 2252547 h 3100039"/>
                <a:gd name="connsiteX88" fmla="*/ 2631722 w 4103683"/>
                <a:gd name="connsiteY88" fmla="*/ 2219093 h 3100039"/>
                <a:gd name="connsiteX89" fmla="*/ 2654025 w 4103683"/>
                <a:gd name="connsiteY89" fmla="*/ 2107581 h 3100039"/>
                <a:gd name="connsiteX90" fmla="*/ 2676327 w 4103683"/>
                <a:gd name="connsiteY90" fmla="*/ 2040674 h 3100039"/>
                <a:gd name="connsiteX91" fmla="*/ 2687478 w 4103683"/>
                <a:gd name="connsiteY91" fmla="*/ 1996069 h 3100039"/>
                <a:gd name="connsiteX92" fmla="*/ 2698630 w 4103683"/>
                <a:gd name="connsiteY92" fmla="*/ 1940313 h 3100039"/>
                <a:gd name="connsiteX93" fmla="*/ 2720932 w 4103683"/>
                <a:gd name="connsiteY93" fmla="*/ 1884556 h 3100039"/>
                <a:gd name="connsiteX94" fmla="*/ 2732083 w 4103683"/>
                <a:gd name="connsiteY94" fmla="*/ 1828800 h 3100039"/>
                <a:gd name="connsiteX95" fmla="*/ 2776688 w 4103683"/>
                <a:gd name="connsiteY95" fmla="*/ 1728439 h 3100039"/>
                <a:gd name="connsiteX96" fmla="*/ 2798991 w 4103683"/>
                <a:gd name="connsiteY96" fmla="*/ 1661532 h 3100039"/>
                <a:gd name="connsiteX97" fmla="*/ 2821293 w 4103683"/>
                <a:gd name="connsiteY97" fmla="*/ 1628078 h 3100039"/>
                <a:gd name="connsiteX98" fmla="*/ 2832444 w 4103683"/>
                <a:gd name="connsiteY98" fmla="*/ 1594625 h 3100039"/>
                <a:gd name="connsiteX99" fmla="*/ 2854747 w 4103683"/>
                <a:gd name="connsiteY99" fmla="*/ 1505415 h 3100039"/>
                <a:gd name="connsiteX100" fmla="*/ 2877049 w 4103683"/>
                <a:gd name="connsiteY100" fmla="*/ 1438508 h 3100039"/>
                <a:gd name="connsiteX101" fmla="*/ 2888200 w 4103683"/>
                <a:gd name="connsiteY101" fmla="*/ 1405054 h 3100039"/>
                <a:gd name="connsiteX102" fmla="*/ 2899352 w 4103683"/>
                <a:gd name="connsiteY102" fmla="*/ 1382752 h 310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4103683" h="3100039">
                  <a:moveTo>
                    <a:pt x="122698" y="1449659"/>
                  </a:moveTo>
                  <a:lnTo>
                    <a:pt x="122698" y="1449659"/>
                  </a:lnTo>
                  <a:cubicBezTo>
                    <a:pt x="111547" y="1490547"/>
                    <a:pt x="101202" y="1531663"/>
                    <a:pt x="89244" y="1572322"/>
                  </a:cubicBezTo>
                  <a:cubicBezTo>
                    <a:pt x="82611" y="1594876"/>
                    <a:pt x="74376" y="1616927"/>
                    <a:pt x="66942" y="1639230"/>
                  </a:cubicBezTo>
                  <a:lnTo>
                    <a:pt x="55791" y="1672683"/>
                  </a:lnTo>
                  <a:cubicBezTo>
                    <a:pt x="52074" y="1702420"/>
                    <a:pt x="49196" y="1732273"/>
                    <a:pt x="44639" y="1761893"/>
                  </a:cubicBezTo>
                  <a:cubicBezTo>
                    <a:pt x="31653" y="1846297"/>
                    <a:pt x="37138" y="1788249"/>
                    <a:pt x="22337" y="1862254"/>
                  </a:cubicBezTo>
                  <a:cubicBezTo>
                    <a:pt x="17903" y="1884425"/>
                    <a:pt x="14903" y="1906859"/>
                    <a:pt x="11186" y="1929161"/>
                  </a:cubicBezTo>
                  <a:cubicBezTo>
                    <a:pt x="7469" y="1973766"/>
                    <a:pt x="-604" y="2018221"/>
                    <a:pt x="35" y="2062976"/>
                  </a:cubicBezTo>
                  <a:cubicBezTo>
                    <a:pt x="3116" y="2278672"/>
                    <a:pt x="9287" y="2494424"/>
                    <a:pt x="22337" y="2709747"/>
                  </a:cubicBezTo>
                  <a:cubicBezTo>
                    <a:pt x="25576" y="2763193"/>
                    <a:pt x="48875" y="2806535"/>
                    <a:pt x="66942" y="2854713"/>
                  </a:cubicBezTo>
                  <a:cubicBezTo>
                    <a:pt x="71069" y="2865719"/>
                    <a:pt x="73463" y="2877362"/>
                    <a:pt x="78093" y="2888166"/>
                  </a:cubicBezTo>
                  <a:cubicBezTo>
                    <a:pt x="88927" y="2913445"/>
                    <a:pt x="98868" y="2939187"/>
                    <a:pt x="122698" y="2955074"/>
                  </a:cubicBezTo>
                  <a:cubicBezTo>
                    <a:pt x="172134" y="2988031"/>
                    <a:pt x="190421" y="2980266"/>
                    <a:pt x="256513" y="2988527"/>
                  </a:cubicBezTo>
                  <a:cubicBezTo>
                    <a:pt x="293000" y="2986095"/>
                    <a:pt x="409632" y="2988258"/>
                    <a:pt x="468386" y="2966225"/>
                  </a:cubicBezTo>
                  <a:cubicBezTo>
                    <a:pt x="530398" y="2942970"/>
                    <a:pt x="535557" y="2921356"/>
                    <a:pt x="591049" y="2865864"/>
                  </a:cubicBezTo>
                  <a:cubicBezTo>
                    <a:pt x="598483" y="2858430"/>
                    <a:pt x="607044" y="2851972"/>
                    <a:pt x="613352" y="2843561"/>
                  </a:cubicBezTo>
                  <a:cubicBezTo>
                    <a:pt x="653113" y="2790545"/>
                    <a:pt x="633663" y="2812097"/>
                    <a:pt x="669108" y="2776654"/>
                  </a:cubicBezTo>
                  <a:cubicBezTo>
                    <a:pt x="697134" y="2692572"/>
                    <a:pt x="659330" y="2796207"/>
                    <a:pt x="702561" y="2709747"/>
                  </a:cubicBezTo>
                  <a:cubicBezTo>
                    <a:pt x="707818" y="2699233"/>
                    <a:pt x="708456" y="2686807"/>
                    <a:pt x="713713" y="2676293"/>
                  </a:cubicBezTo>
                  <a:cubicBezTo>
                    <a:pt x="745725" y="2612270"/>
                    <a:pt x="765922" y="2608873"/>
                    <a:pt x="791771" y="2531327"/>
                  </a:cubicBezTo>
                  <a:cubicBezTo>
                    <a:pt x="804932" y="2491845"/>
                    <a:pt x="802257" y="2494611"/>
                    <a:pt x="825225" y="2453269"/>
                  </a:cubicBezTo>
                  <a:cubicBezTo>
                    <a:pt x="835751" y="2434323"/>
                    <a:pt x="848985" y="2416899"/>
                    <a:pt x="858678" y="2397513"/>
                  </a:cubicBezTo>
                  <a:cubicBezTo>
                    <a:pt x="863935" y="2386999"/>
                    <a:pt x="864573" y="2374573"/>
                    <a:pt x="869830" y="2364059"/>
                  </a:cubicBezTo>
                  <a:cubicBezTo>
                    <a:pt x="925822" y="2252075"/>
                    <a:pt x="855788" y="2422841"/>
                    <a:pt x="914435" y="2286000"/>
                  </a:cubicBezTo>
                  <a:cubicBezTo>
                    <a:pt x="919065" y="2275196"/>
                    <a:pt x="919754" y="2262753"/>
                    <a:pt x="925586" y="2252547"/>
                  </a:cubicBezTo>
                  <a:cubicBezTo>
                    <a:pt x="934807" y="2236410"/>
                    <a:pt x="949674" y="2223996"/>
                    <a:pt x="959039" y="2207942"/>
                  </a:cubicBezTo>
                  <a:cubicBezTo>
                    <a:pt x="1059747" y="2035298"/>
                    <a:pt x="962908" y="2189055"/>
                    <a:pt x="1025947" y="2062976"/>
                  </a:cubicBezTo>
                  <a:cubicBezTo>
                    <a:pt x="1035640" y="2043590"/>
                    <a:pt x="1049707" y="2026606"/>
                    <a:pt x="1059400" y="2007220"/>
                  </a:cubicBezTo>
                  <a:cubicBezTo>
                    <a:pt x="1151599" y="1822822"/>
                    <a:pt x="997219" y="2100776"/>
                    <a:pt x="1115156" y="1884556"/>
                  </a:cubicBezTo>
                  <a:cubicBezTo>
                    <a:pt x="1125535" y="1865528"/>
                    <a:pt x="1139332" y="1848388"/>
                    <a:pt x="1148610" y="1828800"/>
                  </a:cubicBezTo>
                  <a:cubicBezTo>
                    <a:pt x="1172847" y="1777633"/>
                    <a:pt x="1187760" y="1722029"/>
                    <a:pt x="1215517" y="1672683"/>
                  </a:cubicBezTo>
                  <a:cubicBezTo>
                    <a:pt x="1311332" y="1502346"/>
                    <a:pt x="1301891" y="1520944"/>
                    <a:pt x="1382786" y="1371600"/>
                  </a:cubicBezTo>
                  <a:cubicBezTo>
                    <a:pt x="1451212" y="1245275"/>
                    <a:pt x="1529552" y="1089284"/>
                    <a:pt x="1616961" y="981308"/>
                  </a:cubicBezTo>
                  <a:cubicBezTo>
                    <a:pt x="1866419" y="673154"/>
                    <a:pt x="1734913" y="810573"/>
                    <a:pt x="2029556" y="546410"/>
                  </a:cubicBezTo>
                  <a:lnTo>
                    <a:pt x="2129917" y="457200"/>
                  </a:lnTo>
                  <a:cubicBezTo>
                    <a:pt x="2200786" y="394669"/>
                    <a:pt x="2279710" y="320973"/>
                    <a:pt x="2364093" y="278781"/>
                  </a:cubicBezTo>
                  <a:cubicBezTo>
                    <a:pt x="2408098" y="256778"/>
                    <a:pt x="2502111" y="207456"/>
                    <a:pt x="2542513" y="200722"/>
                  </a:cubicBezTo>
                  <a:cubicBezTo>
                    <a:pt x="2564815" y="197005"/>
                    <a:pt x="2587485" y="195055"/>
                    <a:pt x="2609420" y="189571"/>
                  </a:cubicBezTo>
                  <a:cubicBezTo>
                    <a:pt x="2632227" y="183869"/>
                    <a:pt x="2653520" y="172971"/>
                    <a:pt x="2676327" y="167269"/>
                  </a:cubicBezTo>
                  <a:cubicBezTo>
                    <a:pt x="2698262" y="161785"/>
                    <a:pt x="2720989" y="160162"/>
                    <a:pt x="2743235" y="156117"/>
                  </a:cubicBezTo>
                  <a:cubicBezTo>
                    <a:pt x="2761883" y="152726"/>
                    <a:pt x="2780132" y="146852"/>
                    <a:pt x="2798991" y="144966"/>
                  </a:cubicBezTo>
                  <a:cubicBezTo>
                    <a:pt x="2973716" y="127494"/>
                    <a:pt x="2922848" y="143067"/>
                    <a:pt x="3055469" y="122664"/>
                  </a:cubicBezTo>
                  <a:cubicBezTo>
                    <a:pt x="3138928" y="109824"/>
                    <a:pt x="3083212" y="117125"/>
                    <a:pt x="3144678" y="100361"/>
                  </a:cubicBezTo>
                  <a:cubicBezTo>
                    <a:pt x="3174250" y="92296"/>
                    <a:pt x="3203831" y="84070"/>
                    <a:pt x="3233888" y="78059"/>
                  </a:cubicBezTo>
                  <a:cubicBezTo>
                    <a:pt x="3252473" y="74342"/>
                    <a:pt x="3271358" y="71895"/>
                    <a:pt x="3289644" y="66908"/>
                  </a:cubicBezTo>
                  <a:cubicBezTo>
                    <a:pt x="3312325" y="60722"/>
                    <a:pt x="3333745" y="50307"/>
                    <a:pt x="3356552" y="44605"/>
                  </a:cubicBezTo>
                  <a:cubicBezTo>
                    <a:pt x="3378487" y="39121"/>
                    <a:pt x="3401214" y="37499"/>
                    <a:pt x="3423459" y="33454"/>
                  </a:cubicBezTo>
                  <a:cubicBezTo>
                    <a:pt x="3442107" y="30064"/>
                    <a:pt x="3460713" y="26414"/>
                    <a:pt x="3479215" y="22303"/>
                  </a:cubicBezTo>
                  <a:cubicBezTo>
                    <a:pt x="3494176" y="18978"/>
                    <a:pt x="3508672" y="13482"/>
                    <a:pt x="3523820" y="11152"/>
                  </a:cubicBezTo>
                  <a:cubicBezTo>
                    <a:pt x="3557088" y="6034"/>
                    <a:pt x="3590727" y="3717"/>
                    <a:pt x="3624181" y="0"/>
                  </a:cubicBezTo>
                  <a:cubicBezTo>
                    <a:pt x="3720825" y="3717"/>
                    <a:pt x="3817820" y="2124"/>
                    <a:pt x="3914113" y="11152"/>
                  </a:cubicBezTo>
                  <a:cubicBezTo>
                    <a:pt x="3937519" y="13346"/>
                    <a:pt x="3961460" y="20414"/>
                    <a:pt x="3981020" y="33454"/>
                  </a:cubicBezTo>
                  <a:cubicBezTo>
                    <a:pt x="4003322" y="48322"/>
                    <a:pt x="4028973" y="59106"/>
                    <a:pt x="4047927" y="78059"/>
                  </a:cubicBezTo>
                  <a:cubicBezTo>
                    <a:pt x="4055361" y="85493"/>
                    <a:pt x="4063662" y="92151"/>
                    <a:pt x="4070230" y="100361"/>
                  </a:cubicBezTo>
                  <a:cubicBezTo>
                    <a:pt x="4094934" y="131241"/>
                    <a:pt x="4091906" y="131936"/>
                    <a:pt x="4103683" y="167269"/>
                  </a:cubicBezTo>
                  <a:cubicBezTo>
                    <a:pt x="4099966" y="185854"/>
                    <a:pt x="4102577" y="206953"/>
                    <a:pt x="4092532" y="223025"/>
                  </a:cubicBezTo>
                  <a:cubicBezTo>
                    <a:pt x="4076334" y="248942"/>
                    <a:pt x="4027247" y="263828"/>
                    <a:pt x="4003322" y="278781"/>
                  </a:cubicBezTo>
                  <a:cubicBezTo>
                    <a:pt x="3987562" y="288631"/>
                    <a:pt x="3975340" y="303922"/>
                    <a:pt x="3958717" y="312234"/>
                  </a:cubicBezTo>
                  <a:cubicBezTo>
                    <a:pt x="3937690" y="322747"/>
                    <a:pt x="3911370" y="321497"/>
                    <a:pt x="3891810" y="334537"/>
                  </a:cubicBezTo>
                  <a:cubicBezTo>
                    <a:pt x="3808248" y="390245"/>
                    <a:pt x="3849790" y="369187"/>
                    <a:pt x="3769147" y="401444"/>
                  </a:cubicBezTo>
                  <a:cubicBezTo>
                    <a:pt x="3673791" y="496800"/>
                    <a:pt x="3829198" y="348042"/>
                    <a:pt x="3713391" y="434898"/>
                  </a:cubicBezTo>
                  <a:cubicBezTo>
                    <a:pt x="3655450" y="478354"/>
                    <a:pt x="3668496" y="479889"/>
                    <a:pt x="3635332" y="524108"/>
                  </a:cubicBezTo>
                  <a:cubicBezTo>
                    <a:pt x="3555869" y="630057"/>
                    <a:pt x="3618843" y="537690"/>
                    <a:pt x="3568425" y="613317"/>
                  </a:cubicBezTo>
                  <a:cubicBezTo>
                    <a:pt x="3564708" y="624468"/>
                    <a:pt x="3562531" y="636257"/>
                    <a:pt x="3557274" y="646771"/>
                  </a:cubicBezTo>
                  <a:cubicBezTo>
                    <a:pt x="3521462" y="718394"/>
                    <a:pt x="3543540" y="635649"/>
                    <a:pt x="3512669" y="735981"/>
                  </a:cubicBezTo>
                  <a:cubicBezTo>
                    <a:pt x="3503655" y="765277"/>
                    <a:pt x="3490366" y="825191"/>
                    <a:pt x="3490366" y="825191"/>
                  </a:cubicBezTo>
                  <a:cubicBezTo>
                    <a:pt x="3486649" y="862362"/>
                    <a:pt x="3484152" y="899675"/>
                    <a:pt x="3479215" y="936703"/>
                  </a:cubicBezTo>
                  <a:cubicBezTo>
                    <a:pt x="3476710" y="955490"/>
                    <a:pt x="3470278" y="973635"/>
                    <a:pt x="3468064" y="992459"/>
                  </a:cubicBezTo>
                  <a:cubicBezTo>
                    <a:pt x="3462834" y="1036912"/>
                    <a:pt x="3460346" y="1081646"/>
                    <a:pt x="3456913" y="1126274"/>
                  </a:cubicBezTo>
                  <a:cubicBezTo>
                    <a:pt x="3435800" y="1400737"/>
                    <a:pt x="3456021" y="1169529"/>
                    <a:pt x="3434610" y="1405054"/>
                  </a:cubicBezTo>
                  <a:cubicBezTo>
                    <a:pt x="3429291" y="1532705"/>
                    <a:pt x="3406988" y="2083226"/>
                    <a:pt x="3401156" y="2129883"/>
                  </a:cubicBezTo>
                  <a:cubicBezTo>
                    <a:pt x="3397439" y="2159620"/>
                    <a:pt x="3392718" y="2189248"/>
                    <a:pt x="3390005" y="2219093"/>
                  </a:cubicBezTo>
                  <a:cubicBezTo>
                    <a:pt x="3385282" y="2271050"/>
                    <a:pt x="3388187" y="2323880"/>
                    <a:pt x="3378854" y="2375210"/>
                  </a:cubicBezTo>
                  <a:cubicBezTo>
                    <a:pt x="3345794" y="2557043"/>
                    <a:pt x="3327938" y="2561414"/>
                    <a:pt x="3278493" y="2709747"/>
                  </a:cubicBezTo>
                  <a:cubicBezTo>
                    <a:pt x="3266221" y="2746563"/>
                    <a:pt x="3257311" y="2784443"/>
                    <a:pt x="3245039" y="2821259"/>
                  </a:cubicBezTo>
                  <a:cubicBezTo>
                    <a:pt x="3234996" y="2851388"/>
                    <a:pt x="3221629" y="2880340"/>
                    <a:pt x="3211586" y="2910469"/>
                  </a:cubicBezTo>
                  <a:cubicBezTo>
                    <a:pt x="3203029" y="2936141"/>
                    <a:pt x="3200481" y="2963892"/>
                    <a:pt x="3189283" y="2988527"/>
                  </a:cubicBezTo>
                  <a:cubicBezTo>
                    <a:pt x="3181592" y="3005446"/>
                    <a:pt x="3167925" y="3019021"/>
                    <a:pt x="3155830" y="3033132"/>
                  </a:cubicBezTo>
                  <a:cubicBezTo>
                    <a:pt x="3137333" y="3054713"/>
                    <a:pt x="3114734" y="3075982"/>
                    <a:pt x="3088922" y="3088888"/>
                  </a:cubicBezTo>
                  <a:cubicBezTo>
                    <a:pt x="3078409" y="3094145"/>
                    <a:pt x="3066620" y="3096322"/>
                    <a:pt x="3055469" y="3100039"/>
                  </a:cubicBezTo>
                  <a:cubicBezTo>
                    <a:pt x="2981127" y="3096322"/>
                    <a:pt x="2906388" y="3097420"/>
                    <a:pt x="2832444" y="3088888"/>
                  </a:cubicBezTo>
                  <a:cubicBezTo>
                    <a:pt x="2809090" y="3086193"/>
                    <a:pt x="2765537" y="3066586"/>
                    <a:pt x="2765537" y="3066586"/>
                  </a:cubicBezTo>
                  <a:lnTo>
                    <a:pt x="2720932" y="3021981"/>
                  </a:lnTo>
                  <a:cubicBezTo>
                    <a:pt x="2694515" y="2995564"/>
                    <a:pt x="2666632" y="2970592"/>
                    <a:pt x="2654025" y="2932771"/>
                  </a:cubicBezTo>
                  <a:cubicBezTo>
                    <a:pt x="2650308" y="2921620"/>
                    <a:pt x="2645725" y="2910721"/>
                    <a:pt x="2642874" y="2899317"/>
                  </a:cubicBezTo>
                  <a:cubicBezTo>
                    <a:pt x="2635078" y="2868134"/>
                    <a:pt x="2625544" y="2806495"/>
                    <a:pt x="2620571" y="2776654"/>
                  </a:cubicBezTo>
                  <a:cubicBezTo>
                    <a:pt x="2602095" y="2536462"/>
                    <a:pt x="2601807" y="2599685"/>
                    <a:pt x="2620571" y="2252547"/>
                  </a:cubicBezTo>
                  <a:cubicBezTo>
                    <a:pt x="2621205" y="2240810"/>
                    <a:pt x="2629079" y="2230546"/>
                    <a:pt x="2631722" y="2219093"/>
                  </a:cubicBezTo>
                  <a:cubicBezTo>
                    <a:pt x="2640246" y="2182157"/>
                    <a:pt x="2642038" y="2143543"/>
                    <a:pt x="2654025" y="2107581"/>
                  </a:cubicBezTo>
                  <a:cubicBezTo>
                    <a:pt x="2661459" y="2085279"/>
                    <a:pt x="2670625" y="2063481"/>
                    <a:pt x="2676327" y="2040674"/>
                  </a:cubicBezTo>
                  <a:cubicBezTo>
                    <a:pt x="2680044" y="2025806"/>
                    <a:pt x="2684153" y="2011030"/>
                    <a:pt x="2687478" y="1996069"/>
                  </a:cubicBezTo>
                  <a:cubicBezTo>
                    <a:pt x="2691590" y="1977567"/>
                    <a:pt x="2693184" y="1958467"/>
                    <a:pt x="2698630" y="1940313"/>
                  </a:cubicBezTo>
                  <a:cubicBezTo>
                    <a:pt x="2704382" y="1921140"/>
                    <a:pt x="2715180" y="1903729"/>
                    <a:pt x="2720932" y="1884556"/>
                  </a:cubicBezTo>
                  <a:cubicBezTo>
                    <a:pt x="2726378" y="1866402"/>
                    <a:pt x="2726637" y="1846954"/>
                    <a:pt x="2732083" y="1828800"/>
                  </a:cubicBezTo>
                  <a:cubicBezTo>
                    <a:pt x="2754660" y="1753544"/>
                    <a:pt x="2750334" y="1794324"/>
                    <a:pt x="2776688" y="1728439"/>
                  </a:cubicBezTo>
                  <a:cubicBezTo>
                    <a:pt x="2785419" y="1706612"/>
                    <a:pt x="2785951" y="1681093"/>
                    <a:pt x="2798991" y="1661532"/>
                  </a:cubicBezTo>
                  <a:cubicBezTo>
                    <a:pt x="2806425" y="1650381"/>
                    <a:pt x="2815299" y="1640065"/>
                    <a:pt x="2821293" y="1628078"/>
                  </a:cubicBezTo>
                  <a:cubicBezTo>
                    <a:pt x="2826550" y="1617565"/>
                    <a:pt x="2829351" y="1605965"/>
                    <a:pt x="2832444" y="1594625"/>
                  </a:cubicBezTo>
                  <a:cubicBezTo>
                    <a:pt x="2840509" y="1565053"/>
                    <a:pt x="2845054" y="1534494"/>
                    <a:pt x="2854747" y="1505415"/>
                  </a:cubicBezTo>
                  <a:lnTo>
                    <a:pt x="2877049" y="1438508"/>
                  </a:lnTo>
                  <a:cubicBezTo>
                    <a:pt x="2880766" y="1427357"/>
                    <a:pt x="2882943" y="1415567"/>
                    <a:pt x="2888200" y="1405054"/>
                  </a:cubicBezTo>
                  <a:lnTo>
                    <a:pt x="2899352" y="1382752"/>
                  </a:lnTo>
                </a:path>
              </a:pathLst>
            </a:custGeom>
            <a:noFill/>
            <a:ln w="25400">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dirty="0"/>
            </a:p>
          </p:txBody>
        </p:sp>
        <p:grpSp>
          <p:nvGrpSpPr>
            <p:cNvPr id="20" name="Group 19">
              <a:extLst>
                <a:ext uri="{FF2B5EF4-FFF2-40B4-BE49-F238E27FC236}">
                  <a16:creationId xmlns:a16="http://schemas.microsoft.com/office/drawing/2014/main" id="{6DC5CD0B-8E16-F4E9-45F2-C6D8B237F624}"/>
                </a:ext>
              </a:extLst>
            </p:cNvPr>
            <p:cNvGrpSpPr/>
            <p:nvPr/>
          </p:nvGrpSpPr>
          <p:grpSpPr>
            <a:xfrm>
              <a:off x="5351455" y="1489161"/>
              <a:ext cx="1872966" cy="864776"/>
              <a:chOff x="4873451" y="1886389"/>
              <a:chExt cx="2393830" cy="1095457"/>
            </a:xfrm>
          </p:grpSpPr>
          <p:grpSp>
            <p:nvGrpSpPr>
              <p:cNvPr id="21" name="Group 20">
                <a:extLst>
                  <a:ext uri="{FF2B5EF4-FFF2-40B4-BE49-F238E27FC236}">
                    <a16:creationId xmlns:a16="http://schemas.microsoft.com/office/drawing/2014/main" id="{F6936CEB-30B1-8F99-4F51-49028FDD2566}"/>
                  </a:ext>
                </a:extLst>
              </p:cNvPr>
              <p:cNvGrpSpPr/>
              <p:nvPr/>
            </p:nvGrpSpPr>
            <p:grpSpPr>
              <a:xfrm>
                <a:off x="4873451" y="1886389"/>
                <a:ext cx="2393830" cy="1095457"/>
                <a:chOff x="4215161" y="3070603"/>
                <a:chExt cx="2460772" cy="1030442"/>
              </a:xfrm>
              <a:solidFill>
                <a:srgbClr val="000000"/>
              </a:solidFill>
            </p:grpSpPr>
            <p:sp>
              <p:nvSpPr>
                <p:cNvPr id="23" name="Cube 22">
                  <a:extLst>
                    <a:ext uri="{FF2B5EF4-FFF2-40B4-BE49-F238E27FC236}">
                      <a16:creationId xmlns:a16="http://schemas.microsoft.com/office/drawing/2014/main" id="{C2B14FF9-05A7-D6E4-7C58-6449B69174B5}"/>
                    </a:ext>
                  </a:extLst>
                </p:cNvPr>
                <p:cNvSpPr/>
                <p:nvPr/>
              </p:nvSpPr>
              <p:spPr>
                <a:xfrm>
                  <a:off x="4215161" y="3070603"/>
                  <a:ext cx="2460772" cy="1030442"/>
                </a:xfrm>
                <a:prstGeom prst="cube">
                  <a:avLst>
                    <a:gd name="adj" fmla="val 48438"/>
                  </a:avLst>
                </a:prstGeom>
                <a:grpFill/>
                <a:ln w="25400">
                  <a:noFill/>
                  <a:miter lim="800000"/>
                </a:ln>
                <a:effectLst/>
                <a:scene3d>
                  <a:camera prst="perspectiveRelaxed" fov="3300000">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sp>
              <p:nvSpPr>
                <p:cNvPr id="24" name="Rectangle 23">
                  <a:extLst>
                    <a:ext uri="{FF2B5EF4-FFF2-40B4-BE49-F238E27FC236}">
                      <a16:creationId xmlns:a16="http://schemas.microsoft.com/office/drawing/2014/main" id="{C0A2BBC3-1DA8-BED7-F409-F6731B40BEFC}"/>
                    </a:ext>
                  </a:extLst>
                </p:cNvPr>
                <p:cNvSpPr/>
                <p:nvPr/>
              </p:nvSpPr>
              <p:spPr>
                <a:xfrm>
                  <a:off x="4523749" y="3681016"/>
                  <a:ext cx="471998" cy="152399"/>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sp>
              <p:nvSpPr>
                <p:cNvPr id="25" name="Rectangle 24">
                  <a:extLst>
                    <a:ext uri="{FF2B5EF4-FFF2-40B4-BE49-F238E27FC236}">
                      <a16:creationId xmlns:a16="http://schemas.microsoft.com/office/drawing/2014/main" id="{F3BE9919-115B-4689-276F-9E4BA10AD1F2}"/>
                    </a:ext>
                  </a:extLst>
                </p:cNvPr>
                <p:cNvSpPr/>
                <p:nvPr/>
              </p:nvSpPr>
              <p:spPr>
                <a:xfrm>
                  <a:off x="5367520" y="3657599"/>
                  <a:ext cx="665287" cy="45719"/>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sp>
              <p:nvSpPr>
                <p:cNvPr id="26" name="Rectangle 25">
                  <a:extLst>
                    <a:ext uri="{FF2B5EF4-FFF2-40B4-BE49-F238E27FC236}">
                      <a16:creationId xmlns:a16="http://schemas.microsoft.com/office/drawing/2014/main" id="{3B81E320-E312-D6F0-7CEF-6E3DE95FF09A}"/>
                    </a:ext>
                  </a:extLst>
                </p:cNvPr>
                <p:cNvSpPr/>
                <p:nvPr/>
              </p:nvSpPr>
              <p:spPr>
                <a:xfrm>
                  <a:off x="5363805" y="3809999"/>
                  <a:ext cx="665287" cy="45719"/>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grpSp>
          <p:sp>
            <p:nvSpPr>
              <p:cNvPr id="22" name="TextBox 21">
                <a:extLst>
                  <a:ext uri="{FF2B5EF4-FFF2-40B4-BE49-F238E27FC236}">
                    <a16:creationId xmlns:a16="http://schemas.microsoft.com/office/drawing/2014/main" id="{E17D0E7E-9E19-6819-A589-D43881A4CAA3}"/>
                  </a:ext>
                </a:extLst>
              </p:cNvPr>
              <p:cNvSpPr txBox="1"/>
              <p:nvPr/>
            </p:nvSpPr>
            <p:spPr>
              <a:xfrm>
                <a:off x="5486873" y="2103856"/>
                <a:ext cx="1566018" cy="349696"/>
              </a:xfrm>
              <a:prstGeom prst="rect">
                <a:avLst/>
              </a:prstGeom>
            </p:spPr>
            <p:txBody>
              <a:bodyPr wrap="none" lIns="0" tIns="0" rIns="0" bIns="0" rtlCol="0">
                <a:spAutoFit/>
              </a:bodyPr>
              <a:lstStyle/>
              <a:p>
                <a:pPr>
                  <a:spcAft>
                    <a:spcPts val="600"/>
                  </a:spcAft>
                </a:pPr>
                <a:r>
                  <a:rPr lang="en-US" sz="1200" dirty="0">
                    <a:solidFill>
                      <a:schemeClr val="bg1"/>
                    </a:solidFill>
                    <a:latin typeface="Gill Sans MT" panose="020B0502020104020203" pitchFamily="34" charset="77"/>
                  </a:rPr>
                  <a:t>ToR Switch</a:t>
                </a:r>
              </a:p>
            </p:txBody>
          </p:sp>
        </p:grpSp>
        <p:grpSp>
          <p:nvGrpSpPr>
            <p:cNvPr id="27" name="Group 26">
              <a:extLst>
                <a:ext uri="{FF2B5EF4-FFF2-40B4-BE49-F238E27FC236}">
                  <a16:creationId xmlns:a16="http://schemas.microsoft.com/office/drawing/2014/main" id="{830CE628-90A2-8D4F-1236-CDD66F7A09A6}"/>
                </a:ext>
              </a:extLst>
            </p:cNvPr>
            <p:cNvGrpSpPr/>
            <p:nvPr/>
          </p:nvGrpSpPr>
          <p:grpSpPr>
            <a:xfrm>
              <a:off x="2040736" y="3370292"/>
              <a:ext cx="889450" cy="1368675"/>
              <a:chOff x="4865614" y="3066585"/>
              <a:chExt cx="1546337" cy="2453269"/>
            </a:xfrm>
            <a:solidFill>
              <a:srgbClr val="003834"/>
            </a:solidFill>
          </p:grpSpPr>
          <p:sp>
            <p:nvSpPr>
              <p:cNvPr id="28" name="Cube 27">
                <a:extLst>
                  <a:ext uri="{FF2B5EF4-FFF2-40B4-BE49-F238E27FC236}">
                    <a16:creationId xmlns:a16="http://schemas.microsoft.com/office/drawing/2014/main" id="{36122A14-6AC5-7EFD-650E-A08D4F88A124}"/>
                  </a:ext>
                </a:extLst>
              </p:cNvPr>
              <p:cNvSpPr/>
              <p:nvPr/>
            </p:nvSpPr>
            <p:spPr>
              <a:xfrm>
                <a:off x="4865614" y="3066585"/>
                <a:ext cx="1546337" cy="2453269"/>
              </a:xfrm>
              <a:prstGeom prst="cube">
                <a:avLst/>
              </a:prstGeom>
              <a:grp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1400" dirty="0">
                    <a:solidFill>
                      <a:schemeClr val="bg1"/>
                    </a:solidFill>
                    <a:latin typeface="Gill Sans MT" panose="020B0502020104020203" pitchFamily="34" charset="77"/>
                  </a:rPr>
                  <a:t>Host</a:t>
                </a:r>
                <a:endParaRPr lang="en-US" sz="1600" dirty="0">
                  <a:solidFill>
                    <a:schemeClr val="bg1"/>
                  </a:solidFill>
                  <a:latin typeface="Gill Sans MT" panose="020B0502020104020203" pitchFamily="34" charset="77"/>
                </a:endParaRPr>
              </a:p>
            </p:txBody>
          </p:sp>
          <p:sp>
            <p:nvSpPr>
              <p:cNvPr id="29" name="Rectangle 28">
                <a:extLst>
                  <a:ext uri="{FF2B5EF4-FFF2-40B4-BE49-F238E27FC236}">
                    <a16:creationId xmlns:a16="http://schemas.microsoft.com/office/drawing/2014/main" id="{10318B56-2A7D-8B61-6A7B-68B08399BBA5}"/>
                  </a:ext>
                </a:extLst>
              </p:cNvPr>
              <p:cNvSpPr/>
              <p:nvPr/>
            </p:nvSpPr>
            <p:spPr>
              <a:xfrm>
                <a:off x="4964703" y="3619948"/>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sp>
            <p:nvSpPr>
              <p:cNvPr id="30" name="Rectangle 29">
                <a:extLst>
                  <a:ext uri="{FF2B5EF4-FFF2-40B4-BE49-F238E27FC236}">
                    <a16:creationId xmlns:a16="http://schemas.microsoft.com/office/drawing/2014/main" id="{22C0BD1D-F706-37BC-8380-A24E6E4B3816}"/>
                  </a:ext>
                </a:extLst>
              </p:cNvPr>
              <p:cNvSpPr/>
              <p:nvPr/>
            </p:nvSpPr>
            <p:spPr>
              <a:xfrm>
                <a:off x="5509565" y="3619947"/>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sp>
            <p:nvSpPr>
              <p:cNvPr id="31" name="Rectangle 30">
                <a:extLst>
                  <a:ext uri="{FF2B5EF4-FFF2-40B4-BE49-F238E27FC236}">
                    <a16:creationId xmlns:a16="http://schemas.microsoft.com/office/drawing/2014/main" id="{490F8B0D-52D8-B7F4-FA5F-8EFDF0728867}"/>
                  </a:ext>
                </a:extLst>
              </p:cNvPr>
              <p:cNvSpPr/>
              <p:nvPr/>
            </p:nvSpPr>
            <p:spPr>
              <a:xfrm>
                <a:off x="4950415" y="4946100"/>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sp>
            <p:nvSpPr>
              <p:cNvPr id="32" name="Rectangle 31">
                <a:extLst>
                  <a:ext uri="{FF2B5EF4-FFF2-40B4-BE49-F238E27FC236}">
                    <a16:creationId xmlns:a16="http://schemas.microsoft.com/office/drawing/2014/main" id="{3BBF2CB5-730F-27EE-494A-215134247FC4}"/>
                  </a:ext>
                </a:extLst>
              </p:cNvPr>
              <p:cNvSpPr/>
              <p:nvPr/>
            </p:nvSpPr>
            <p:spPr>
              <a:xfrm>
                <a:off x="5495277" y="4946099"/>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sp>
            <p:nvSpPr>
              <p:cNvPr id="33" name="Rectangle 32">
                <a:extLst>
                  <a:ext uri="{FF2B5EF4-FFF2-40B4-BE49-F238E27FC236}">
                    <a16:creationId xmlns:a16="http://schemas.microsoft.com/office/drawing/2014/main" id="{B845155E-CBD0-D030-30A7-5F8FDAEF73A5}"/>
                  </a:ext>
                </a:extLst>
              </p:cNvPr>
              <p:cNvSpPr/>
              <p:nvPr/>
            </p:nvSpPr>
            <p:spPr>
              <a:xfrm>
                <a:off x="4950415" y="5108115"/>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sp>
            <p:nvSpPr>
              <p:cNvPr id="34" name="Rectangle 33">
                <a:extLst>
                  <a:ext uri="{FF2B5EF4-FFF2-40B4-BE49-F238E27FC236}">
                    <a16:creationId xmlns:a16="http://schemas.microsoft.com/office/drawing/2014/main" id="{F654E80E-8085-2562-AF2A-95D36F3F9B5E}"/>
                  </a:ext>
                </a:extLst>
              </p:cNvPr>
              <p:cNvSpPr/>
              <p:nvPr/>
            </p:nvSpPr>
            <p:spPr>
              <a:xfrm>
                <a:off x="5495277" y="5108114"/>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grpSp>
        <p:sp>
          <p:nvSpPr>
            <p:cNvPr id="35" name="Cube 34">
              <a:extLst>
                <a:ext uri="{FF2B5EF4-FFF2-40B4-BE49-F238E27FC236}">
                  <a16:creationId xmlns:a16="http://schemas.microsoft.com/office/drawing/2014/main" id="{09B7155E-DD73-2E88-771B-253FD0C9477E}"/>
                </a:ext>
              </a:extLst>
            </p:cNvPr>
            <p:cNvSpPr/>
            <p:nvPr/>
          </p:nvSpPr>
          <p:spPr>
            <a:xfrm>
              <a:off x="1918135" y="3079164"/>
              <a:ext cx="368173" cy="255071"/>
            </a:xfrm>
            <a:prstGeom prst="cube">
              <a:avLst/>
            </a:prstGeom>
            <a:solidFill>
              <a:srgbClr val="820024"/>
            </a:solidFill>
            <a:ln w="25400">
              <a:noFill/>
              <a:miter lim="800000"/>
            </a:ln>
            <a:effectLst>
              <a:glow rad="101600">
                <a:srgbClr val="820024">
                  <a:alpha val="60000"/>
                </a:srgbClr>
              </a:glo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800" dirty="0">
                  <a:solidFill>
                    <a:schemeClr val="bg1"/>
                  </a:solidFill>
                  <a:latin typeface="Gill Sans MT" panose="020B0502020104020203" pitchFamily="34" charset="77"/>
                </a:rPr>
                <a:t>VM</a:t>
              </a:r>
            </a:p>
          </p:txBody>
        </p:sp>
        <p:sp>
          <p:nvSpPr>
            <p:cNvPr id="36" name="Cube 35">
              <a:extLst>
                <a:ext uri="{FF2B5EF4-FFF2-40B4-BE49-F238E27FC236}">
                  <a16:creationId xmlns:a16="http://schemas.microsoft.com/office/drawing/2014/main" id="{76D7BFEE-B256-3860-5A56-E106F0819852}"/>
                </a:ext>
              </a:extLst>
            </p:cNvPr>
            <p:cNvSpPr/>
            <p:nvPr/>
          </p:nvSpPr>
          <p:spPr>
            <a:xfrm>
              <a:off x="2310123" y="3082900"/>
              <a:ext cx="368173" cy="255071"/>
            </a:xfrm>
            <a:prstGeom prst="cube">
              <a:avLst/>
            </a:prstGeom>
            <a:solidFill>
              <a:srgbClr val="820024"/>
            </a:solid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800" dirty="0">
                  <a:solidFill>
                    <a:schemeClr val="bg1"/>
                  </a:solidFill>
                  <a:latin typeface="Gill Sans MT" panose="020B0502020104020203" pitchFamily="34" charset="77"/>
                </a:rPr>
                <a:t>VM</a:t>
              </a:r>
            </a:p>
          </p:txBody>
        </p:sp>
        <p:sp>
          <p:nvSpPr>
            <p:cNvPr id="37" name="Cube 36">
              <a:extLst>
                <a:ext uri="{FF2B5EF4-FFF2-40B4-BE49-F238E27FC236}">
                  <a16:creationId xmlns:a16="http://schemas.microsoft.com/office/drawing/2014/main" id="{A981F41D-F82D-7F09-3C47-45159BAA68EE}"/>
                </a:ext>
              </a:extLst>
            </p:cNvPr>
            <p:cNvSpPr/>
            <p:nvPr/>
          </p:nvSpPr>
          <p:spPr>
            <a:xfrm>
              <a:off x="2716592" y="3079164"/>
              <a:ext cx="368173" cy="255071"/>
            </a:xfrm>
            <a:prstGeom prst="cube">
              <a:avLst/>
            </a:prstGeom>
            <a:solidFill>
              <a:srgbClr val="820024"/>
            </a:solid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800" dirty="0">
                  <a:solidFill>
                    <a:schemeClr val="bg1"/>
                  </a:solidFill>
                  <a:latin typeface="Gill Sans MT" panose="020B0502020104020203" pitchFamily="34" charset="77"/>
                </a:rPr>
                <a:t>VM</a:t>
              </a:r>
            </a:p>
          </p:txBody>
        </p:sp>
        <p:sp>
          <p:nvSpPr>
            <p:cNvPr id="38" name="Cube 37">
              <a:extLst>
                <a:ext uri="{FF2B5EF4-FFF2-40B4-BE49-F238E27FC236}">
                  <a16:creationId xmlns:a16="http://schemas.microsoft.com/office/drawing/2014/main" id="{84461DED-BC1D-F3D8-79EF-7F43C5E5D839}"/>
                </a:ext>
              </a:extLst>
            </p:cNvPr>
            <p:cNvSpPr/>
            <p:nvPr/>
          </p:nvSpPr>
          <p:spPr>
            <a:xfrm>
              <a:off x="1863078" y="3370293"/>
              <a:ext cx="368173" cy="153043"/>
            </a:xfrm>
            <a:prstGeom prst="cube">
              <a:avLst/>
            </a:prstGeom>
            <a:solidFill>
              <a:schemeClr val="tx2">
                <a:lumMod val="50000"/>
              </a:schemeClr>
            </a:solidFill>
            <a:ln w="25400">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600" dirty="0">
                  <a:solidFill>
                    <a:schemeClr val="bg1"/>
                  </a:solidFill>
                  <a:latin typeface="Gill Sans MT" panose="020B0502020104020203" pitchFamily="34" charset="77"/>
                </a:rPr>
                <a:t>vNIC</a:t>
              </a:r>
            </a:p>
          </p:txBody>
        </p:sp>
        <p:sp>
          <p:nvSpPr>
            <p:cNvPr id="39" name="Cube 38">
              <a:extLst>
                <a:ext uri="{FF2B5EF4-FFF2-40B4-BE49-F238E27FC236}">
                  <a16:creationId xmlns:a16="http://schemas.microsoft.com/office/drawing/2014/main" id="{02F4B4BB-7920-04EF-ADED-A51B6AEF54CC}"/>
                </a:ext>
              </a:extLst>
            </p:cNvPr>
            <p:cNvSpPr/>
            <p:nvPr/>
          </p:nvSpPr>
          <p:spPr>
            <a:xfrm>
              <a:off x="2279914" y="3370292"/>
              <a:ext cx="368173" cy="153043"/>
            </a:xfrm>
            <a:prstGeom prst="cube">
              <a:avLst/>
            </a:prstGeom>
            <a:solidFill>
              <a:schemeClr val="tx2">
                <a:lumMod val="50000"/>
              </a:schemeClr>
            </a:solidFill>
            <a:ln w="25400">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600" dirty="0">
                  <a:solidFill>
                    <a:schemeClr val="bg1"/>
                  </a:solidFill>
                  <a:latin typeface="Gill Sans MT" panose="020B0502020104020203" pitchFamily="34" charset="77"/>
                </a:rPr>
                <a:t>vNIC</a:t>
              </a:r>
            </a:p>
          </p:txBody>
        </p:sp>
        <p:sp>
          <p:nvSpPr>
            <p:cNvPr id="40" name="Cube 39">
              <a:extLst>
                <a:ext uri="{FF2B5EF4-FFF2-40B4-BE49-F238E27FC236}">
                  <a16:creationId xmlns:a16="http://schemas.microsoft.com/office/drawing/2014/main" id="{958D5A9E-9F90-A649-A4C2-D04FCB59F875}"/>
                </a:ext>
              </a:extLst>
            </p:cNvPr>
            <p:cNvSpPr/>
            <p:nvPr/>
          </p:nvSpPr>
          <p:spPr>
            <a:xfrm>
              <a:off x="2697504" y="3372994"/>
              <a:ext cx="368173" cy="153043"/>
            </a:xfrm>
            <a:prstGeom prst="cube">
              <a:avLst/>
            </a:prstGeom>
            <a:solidFill>
              <a:schemeClr val="tx2">
                <a:lumMod val="50000"/>
              </a:schemeClr>
            </a:solidFill>
            <a:ln w="25400">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600" dirty="0">
                  <a:solidFill>
                    <a:schemeClr val="bg1"/>
                  </a:solidFill>
                  <a:latin typeface="Gill Sans MT" panose="020B0502020104020203" pitchFamily="34" charset="77"/>
                </a:rPr>
                <a:t>vNIC</a:t>
              </a:r>
            </a:p>
          </p:txBody>
        </p:sp>
        <p:grpSp>
          <p:nvGrpSpPr>
            <p:cNvPr id="41" name="Group 40">
              <a:extLst>
                <a:ext uri="{FF2B5EF4-FFF2-40B4-BE49-F238E27FC236}">
                  <a16:creationId xmlns:a16="http://schemas.microsoft.com/office/drawing/2014/main" id="{0309DCDE-1A27-E9DA-CCA3-BC5471A17B55}"/>
                </a:ext>
              </a:extLst>
            </p:cNvPr>
            <p:cNvGrpSpPr/>
            <p:nvPr/>
          </p:nvGrpSpPr>
          <p:grpSpPr>
            <a:xfrm>
              <a:off x="4177743" y="3370290"/>
              <a:ext cx="889450" cy="1368675"/>
              <a:chOff x="4865614" y="3066585"/>
              <a:chExt cx="1546337" cy="2453269"/>
            </a:xfrm>
            <a:solidFill>
              <a:srgbClr val="003834"/>
            </a:solidFill>
          </p:grpSpPr>
          <p:sp>
            <p:nvSpPr>
              <p:cNvPr id="42" name="Cube 41">
                <a:extLst>
                  <a:ext uri="{FF2B5EF4-FFF2-40B4-BE49-F238E27FC236}">
                    <a16:creationId xmlns:a16="http://schemas.microsoft.com/office/drawing/2014/main" id="{10087594-B92A-7A8B-4048-E74961E019D6}"/>
                  </a:ext>
                </a:extLst>
              </p:cNvPr>
              <p:cNvSpPr/>
              <p:nvPr/>
            </p:nvSpPr>
            <p:spPr>
              <a:xfrm>
                <a:off x="4865614" y="3066585"/>
                <a:ext cx="1546337" cy="2453269"/>
              </a:xfrm>
              <a:prstGeom prst="cube">
                <a:avLst/>
              </a:prstGeom>
              <a:grp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1400" dirty="0">
                    <a:solidFill>
                      <a:schemeClr val="bg1"/>
                    </a:solidFill>
                    <a:latin typeface="Gill Sans MT" panose="020B0502020104020203" pitchFamily="34" charset="77"/>
                  </a:rPr>
                  <a:t>Host</a:t>
                </a:r>
                <a:endParaRPr lang="en-US" sz="1600" dirty="0">
                  <a:solidFill>
                    <a:schemeClr val="bg1"/>
                  </a:solidFill>
                  <a:latin typeface="Gill Sans MT" panose="020B0502020104020203" pitchFamily="34" charset="77"/>
                </a:endParaRPr>
              </a:p>
            </p:txBody>
          </p:sp>
          <p:sp>
            <p:nvSpPr>
              <p:cNvPr id="43" name="Rectangle 42">
                <a:extLst>
                  <a:ext uri="{FF2B5EF4-FFF2-40B4-BE49-F238E27FC236}">
                    <a16:creationId xmlns:a16="http://schemas.microsoft.com/office/drawing/2014/main" id="{263DE1A9-33C0-B087-757D-1E0368E8C5EB}"/>
                  </a:ext>
                </a:extLst>
              </p:cNvPr>
              <p:cNvSpPr/>
              <p:nvPr/>
            </p:nvSpPr>
            <p:spPr>
              <a:xfrm>
                <a:off x="4964703" y="3619948"/>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sp>
            <p:nvSpPr>
              <p:cNvPr id="44" name="Rectangle 43">
                <a:extLst>
                  <a:ext uri="{FF2B5EF4-FFF2-40B4-BE49-F238E27FC236}">
                    <a16:creationId xmlns:a16="http://schemas.microsoft.com/office/drawing/2014/main" id="{D9EE90B7-3F73-8384-610A-6CA859EDDCAD}"/>
                  </a:ext>
                </a:extLst>
              </p:cNvPr>
              <p:cNvSpPr/>
              <p:nvPr/>
            </p:nvSpPr>
            <p:spPr>
              <a:xfrm>
                <a:off x="5509565" y="3619947"/>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sp>
            <p:nvSpPr>
              <p:cNvPr id="45" name="Rectangle 44">
                <a:extLst>
                  <a:ext uri="{FF2B5EF4-FFF2-40B4-BE49-F238E27FC236}">
                    <a16:creationId xmlns:a16="http://schemas.microsoft.com/office/drawing/2014/main" id="{574E816F-D5F4-FD1D-7CED-81A7523BA2CF}"/>
                  </a:ext>
                </a:extLst>
              </p:cNvPr>
              <p:cNvSpPr/>
              <p:nvPr/>
            </p:nvSpPr>
            <p:spPr>
              <a:xfrm>
                <a:off x="4950415" y="4946100"/>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sp>
            <p:nvSpPr>
              <p:cNvPr id="46" name="Rectangle 45">
                <a:extLst>
                  <a:ext uri="{FF2B5EF4-FFF2-40B4-BE49-F238E27FC236}">
                    <a16:creationId xmlns:a16="http://schemas.microsoft.com/office/drawing/2014/main" id="{B4A8A4EE-7DFC-79B7-DCAB-8DADEB4BD427}"/>
                  </a:ext>
                </a:extLst>
              </p:cNvPr>
              <p:cNvSpPr/>
              <p:nvPr/>
            </p:nvSpPr>
            <p:spPr>
              <a:xfrm>
                <a:off x="5495277" y="4946099"/>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sp>
            <p:nvSpPr>
              <p:cNvPr id="47" name="Rectangle 46">
                <a:extLst>
                  <a:ext uri="{FF2B5EF4-FFF2-40B4-BE49-F238E27FC236}">
                    <a16:creationId xmlns:a16="http://schemas.microsoft.com/office/drawing/2014/main" id="{43A013A9-5535-53FA-6AE6-0C9CDB4B3133}"/>
                  </a:ext>
                </a:extLst>
              </p:cNvPr>
              <p:cNvSpPr/>
              <p:nvPr/>
            </p:nvSpPr>
            <p:spPr>
              <a:xfrm>
                <a:off x="4950415" y="5108115"/>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sp>
            <p:nvSpPr>
              <p:cNvPr id="48" name="Rectangle 47">
                <a:extLst>
                  <a:ext uri="{FF2B5EF4-FFF2-40B4-BE49-F238E27FC236}">
                    <a16:creationId xmlns:a16="http://schemas.microsoft.com/office/drawing/2014/main" id="{00234830-8A41-98B3-1707-4D5C41B7976E}"/>
                  </a:ext>
                </a:extLst>
              </p:cNvPr>
              <p:cNvSpPr/>
              <p:nvPr/>
            </p:nvSpPr>
            <p:spPr>
              <a:xfrm>
                <a:off x="5495277" y="5108114"/>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grpSp>
        <p:sp>
          <p:nvSpPr>
            <p:cNvPr id="49" name="Cube 48">
              <a:extLst>
                <a:ext uri="{FF2B5EF4-FFF2-40B4-BE49-F238E27FC236}">
                  <a16:creationId xmlns:a16="http://schemas.microsoft.com/office/drawing/2014/main" id="{390494FE-0182-7AFD-9309-8331909963FA}"/>
                </a:ext>
              </a:extLst>
            </p:cNvPr>
            <p:cNvSpPr/>
            <p:nvPr/>
          </p:nvSpPr>
          <p:spPr>
            <a:xfrm>
              <a:off x="4055142" y="3079162"/>
              <a:ext cx="368173" cy="255071"/>
            </a:xfrm>
            <a:prstGeom prst="cube">
              <a:avLst/>
            </a:prstGeom>
            <a:solidFill>
              <a:srgbClr val="820024"/>
            </a:solid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800" dirty="0">
                  <a:solidFill>
                    <a:schemeClr val="bg1"/>
                  </a:solidFill>
                  <a:latin typeface="Gill Sans MT" panose="020B0502020104020203" pitchFamily="34" charset="77"/>
                </a:rPr>
                <a:t>VM</a:t>
              </a:r>
            </a:p>
          </p:txBody>
        </p:sp>
        <p:sp>
          <p:nvSpPr>
            <p:cNvPr id="50" name="Cube 49">
              <a:extLst>
                <a:ext uri="{FF2B5EF4-FFF2-40B4-BE49-F238E27FC236}">
                  <a16:creationId xmlns:a16="http://schemas.microsoft.com/office/drawing/2014/main" id="{392CE43A-3F01-9817-1DB0-966F227B600A}"/>
                </a:ext>
              </a:extLst>
            </p:cNvPr>
            <p:cNvSpPr/>
            <p:nvPr/>
          </p:nvSpPr>
          <p:spPr>
            <a:xfrm>
              <a:off x="4447130" y="3082898"/>
              <a:ext cx="368173" cy="255071"/>
            </a:xfrm>
            <a:prstGeom prst="cube">
              <a:avLst/>
            </a:prstGeom>
            <a:solidFill>
              <a:srgbClr val="820024"/>
            </a:solidFill>
            <a:ln w="25400">
              <a:noFill/>
              <a:miter lim="800000"/>
            </a:ln>
            <a:effectLst>
              <a:glow rad="101600">
                <a:srgbClr val="820024">
                  <a:alpha val="60000"/>
                </a:srgbClr>
              </a:glo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800" dirty="0">
                  <a:solidFill>
                    <a:schemeClr val="bg1"/>
                  </a:solidFill>
                  <a:latin typeface="Gill Sans MT" panose="020B0502020104020203" pitchFamily="34" charset="77"/>
                </a:rPr>
                <a:t>VM</a:t>
              </a:r>
            </a:p>
          </p:txBody>
        </p:sp>
        <p:sp>
          <p:nvSpPr>
            <p:cNvPr id="51" name="Cube 50">
              <a:extLst>
                <a:ext uri="{FF2B5EF4-FFF2-40B4-BE49-F238E27FC236}">
                  <a16:creationId xmlns:a16="http://schemas.microsoft.com/office/drawing/2014/main" id="{06906FAE-F2DA-3AB6-3ECF-304DA9FE5DDF}"/>
                </a:ext>
              </a:extLst>
            </p:cNvPr>
            <p:cNvSpPr/>
            <p:nvPr/>
          </p:nvSpPr>
          <p:spPr>
            <a:xfrm>
              <a:off x="4853599" y="3079162"/>
              <a:ext cx="368173" cy="255071"/>
            </a:xfrm>
            <a:prstGeom prst="cube">
              <a:avLst/>
            </a:prstGeom>
            <a:solidFill>
              <a:srgbClr val="820024"/>
            </a:solid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800" dirty="0">
                  <a:solidFill>
                    <a:schemeClr val="bg1"/>
                  </a:solidFill>
                  <a:latin typeface="Gill Sans MT" panose="020B0502020104020203" pitchFamily="34" charset="77"/>
                </a:rPr>
                <a:t>VM</a:t>
              </a:r>
            </a:p>
          </p:txBody>
        </p:sp>
        <p:sp>
          <p:nvSpPr>
            <p:cNvPr id="52" name="Cube 51">
              <a:extLst>
                <a:ext uri="{FF2B5EF4-FFF2-40B4-BE49-F238E27FC236}">
                  <a16:creationId xmlns:a16="http://schemas.microsoft.com/office/drawing/2014/main" id="{21A50749-D2B0-E357-9FF5-3F26A1873A29}"/>
                </a:ext>
              </a:extLst>
            </p:cNvPr>
            <p:cNvSpPr/>
            <p:nvPr/>
          </p:nvSpPr>
          <p:spPr>
            <a:xfrm>
              <a:off x="4000085" y="3370291"/>
              <a:ext cx="368173" cy="153043"/>
            </a:xfrm>
            <a:prstGeom prst="cube">
              <a:avLst/>
            </a:prstGeom>
            <a:solidFill>
              <a:schemeClr val="tx2">
                <a:lumMod val="50000"/>
              </a:schemeClr>
            </a:solidFill>
            <a:ln w="25400">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600" dirty="0">
                  <a:solidFill>
                    <a:schemeClr val="bg1"/>
                  </a:solidFill>
                  <a:latin typeface="Gill Sans MT" panose="020B0502020104020203" pitchFamily="34" charset="77"/>
                </a:rPr>
                <a:t>vNIC</a:t>
              </a:r>
            </a:p>
          </p:txBody>
        </p:sp>
        <p:sp>
          <p:nvSpPr>
            <p:cNvPr id="53" name="Cube 52">
              <a:extLst>
                <a:ext uri="{FF2B5EF4-FFF2-40B4-BE49-F238E27FC236}">
                  <a16:creationId xmlns:a16="http://schemas.microsoft.com/office/drawing/2014/main" id="{4265F0BD-D816-1853-6E6A-6CBFF23A5663}"/>
                </a:ext>
              </a:extLst>
            </p:cNvPr>
            <p:cNvSpPr/>
            <p:nvPr/>
          </p:nvSpPr>
          <p:spPr>
            <a:xfrm>
              <a:off x="4416921" y="3370290"/>
              <a:ext cx="368173" cy="153043"/>
            </a:xfrm>
            <a:prstGeom prst="cube">
              <a:avLst/>
            </a:prstGeom>
            <a:solidFill>
              <a:schemeClr val="tx2">
                <a:lumMod val="50000"/>
              </a:schemeClr>
            </a:solidFill>
            <a:ln w="25400">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600" dirty="0">
                  <a:solidFill>
                    <a:schemeClr val="bg1"/>
                  </a:solidFill>
                  <a:latin typeface="Gill Sans MT" panose="020B0502020104020203" pitchFamily="34" charset="77"/>
                </a:rPr>
                <a:t>vNIC</a:t>
              </a:r>
            </a:p>
          </p:txBody>
        </p:sp>
        <p:sp>
          <p:nvSpPr>
            <p:cNvPr id="54" name="Cube 53">
              <a:extLst>
                <a:ext uri="{FF2B5EF4-FFF2-40B4-BE49-F238E27FC236}">
                  <a16:creationId xmlns:a16="http://schemas.microsoft.com/office/drawing/2014/main" id="{0EF9A43A-C61F-9646-F304-D809795155FC}"/>
                </a:ext>
              </a:extLst>
            </p:cNvPr>
            <p:cNvSpPr/>
            <p:nvPr/>
          </p:nvSpPr>
          <p:spPr>
            <a:xfrm>
              <a:off x="4834511" y="3372992"/>
              <a:ext cx="368173" cy="153043"/>
            </a:xfrm>
            <a:prstGeom prst="cube">
              <a:avLst/>
            </a:prstGeom>
            <a:solidFill>
              <a:schemeClr val="tx2">
                <a:lumMod val="50000"/>
              </a:schemeClr>
            </a:solidFill>
            <a:ln w="25400">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600" dirty="0">
                  <a:solidFill>
                    <a:schemeClr val="bg1"/>
                  </a:solidFill>
                  <a:latin typeface="Gill Sans MT" panose="020B0502020104020203" pitchFamily="34" charset="77"/>
                </a:rPr>
                <a:t>vNIC</a:t>
              </a:r>
            </a:p>
          </p:txBody>
        </p:sp>
        <p:grpSp>
          <p:nvGrpSpPr>
            <p:cNvPr id="55" name="Group 54">
              <a:extLst>
                <a:ext uri="{FF2B5EF4-FFF2-40B4-BE49-F238E27FC236}">
                  <a16:creationId xmlns:a16="http://schemas.microsoft.com/office/drawing/2014/main" id="{CC6EAB36-41C5-ACDA-C756-BADD9B80BE6E}"/>
                </a:ext>
              </a:extLst>
            </p:cNvPr>
            <p:cNvGrpSpPr/>
            <p:nvPr/>
          </p:nvGrpSpPr>
          <p:grpSpPr>
            <a:xfrm>
              <a:off x="7764231" y="3370291"/>
              <a:ext cx="889450" cy="1368675"/>
              <a:chOff x="4865614" y="3066585"/>
              <a:chExt cx="1546337" cy="2453269"/>
            </a:xfrm>
            <a:solidFill>
              <a:srgbClr val="003834"/>
            </a:solidFill>
          </p:grpSpPr>
          <p:sp>
            <p:nvSpPr>
              <p:cNvPr id="56" name="Cube 55">
                <a:extLst>
                  <a:ext uri="{FF2B5EF4-FFF2-40B4-BE49-F238E27FC236}">
                    <a16:creationId xmlns:a16="http://schemas.microsoft.com/office/drawing/2014/main" id="{F410B899-AFD9-BBF5-30D4-B5B62360D595}"/>
                  </a:ext>
                </a:extLst>
              </p:cNvPr>
              <p:cNvSpPr/>
              <p:nvPr/>
            </p:nvSpPr>
            <p:spPr>
              <a:xfrm>
                <a:off x="4865614" y="3066585"/>
                <a:ext cx="1546337" cy="2453269"/>
              </a:xfrm>
              <a:prstGeom prst="cube">
                <a:avLst/>
              </a:prstGeom>
              <a:grp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1400" dirty="0">
                    <a:solidFill>
                      <a:schemeClr val="bg1"/>
                    </a:solidFill>
                    <a:latin typeface="Gill Sans MT" panose="020B0502020104020203" pitchFamily="34" charset="77"/>
                  </a:rPr>
                  <a:t>Host</a:t>
                </a:r>
                <a:endParaRPr lang="en-US" sz="1600" dirty="0">
                  <a:solidFill>
                    <a:schemeClr val="bg1"/>
                  </a:solidFill>
                  <a:latin typeface="Gill Sans MT" panose="020B0502020104020203" pitchFamily="34" charset="77"/>
                </a:endParaRPr>
              </a:p>
            </p:txBody>
          </p:sp>
          <p:sp>
            <p:nvSpPr>
              <p:cNvPr id="57" name="Rectangle 56">
                <a:extLst>
                  <a:ext uri="{FF2B5EF4-FFF2-40B4-BE49-F238E27FC236}">
                    <a16:creationId xmlns:a16="http://schemas.microsoft.com/office/drawing/2014/main" id="{17695D5B-32F4-83AF-CEF9-AED42A48E28F}"/>
                  </a:ext>
                </a:extLst>
              </p:cNvPr>
              <p:cNvSpPr/>
              <p:nvPr/>
            </p:nvSpPr>
            <p:spPr>
              <a:xfrm>
                <a:off x="4964703" y="3619948"/>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sp>
            <p:nvSpPr>
              <p:cNvPr id="58" name="Rectangle 57">
                <a:extLst>
                  <a:ext uri="{FF2B5EF4-FFF2-40B4-BE49-F238E27FC236}">
                    <a16:creationId xmlns:a16="http://schemas.microsoft.com/office/drawing/2014/main" id="{E83B7496-E002-7566-8739-6A8810E0BD01}"/>
                  </a:ext>
                </a:extLst>
              </p:cNvPr>
              <p:cNvSpPr/>
              <p:nvPr/>
            </p:nvSpPr>
            <p:spPr>
              <a:xfrm>
                <a:off x="5509565" y="3619947"/>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sp>
            <p:nvSpPr>
              <p:cNvPr id="59" name="Rectangle 58">
                <a:extLst>
                  <a:ext uri="{FF2B5EF4-FFF2-40B4-BE49-F238E27FC236}">
                    <a16:creationId xmlns:a16="http://schemas.microsoft.com/office/drawing/2014/main" id="{DFD57F94-52B8-912A-3814-7C26ACC62529}"/>
                  </a:ext>
                </a:extLst>
              </p:cNvPr>
              <p:cNvSpPr/>
              <p:nvPr/>
            </p:nvSpPr>
            <p:spPr>
              <a:xfrm>
                <a:off x="4950415" y="4946100"/>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sp>
            <p:nvSpPr>
              <p:cNvPr id="60" name="Rectangle 59">
                <a:extLst>
                  <a:ext uri="{FF2B5EF4-FFF2-40B4-BE49-F238E27FC236}">
                    <a16:creationId xmlns:a16="http://schemas.microsoft.com/office/drawing/2014/main" id="{712E9FF1-E56E-359D-771F-E62B32DCEEF1}"/>
                  </a:ext>
                </a:extLst>
              </p:cNvPr>
              <p:cNvSpPr/>
              <p:nvPr/>
            </p:nvSpPr>
            <p:spPr>
              <a:xfrm>
                <a:off x="5495277" y="4946099"/>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sp>
            <p:nvSpPr>
              <p:cNvPr id="61" name="Rectangle 60">
                <a:extLst>
                  <a:ext uri="{FF2B5EF4-FFF2-40B4-BE49-F238E27FC236}">
                    <a16:creationId xmlns:a16="http://schemas.microsoft.com/office/drawing/2014/main" id="{B70FC869-4F79-CBD3-C0D6-6E76B5497DB7}"/>
                  </a:ext>
                </a:extLst>
              </p:cNvPr>
              <p:cNvSpPr/>
              <p:nvPr/>
            </p:nvSpPr>
            <p:spPr>
              <a:xfrm>
                <a:off x="4950415" y="5108115"/>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sp>
            <p:nvSpPr>
              <p:cNvPr id="62" name="Rectangle 61">
                <a:extLst>
                  <a:ext uri="{FF2B5EF4-FFF2-40B4-BE49-F238E27FC236}">
                    <a16:creationId xmlns:a16="http://schemas.microsoft.com/office/drawing/2014/main" id="{E09FE6E5-090D-EF3E-5FF5-0053988143DA}"/>
                  </a:ext>
                </a:extLst>
              </p:cNvPr>
              <p:cNvSpPr/>
              <p:nvPr/>
            </p:nvSpPr>
            <p:spPr>
              <a:xfrm>
                <a:off x="5495277" y="5108114"/>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grpSp>
        <p:sp>
          <p:nvSpPr>
            <p:cNvPr id="63" name="Cube 62">
              <a:extLst>
                <a:ext uri="{FF2B5EF4-FFF2-40B4-BE49-F238E27FC236}">
                  <a16:creationId xmlns:a16="http://schemas.microsoft.com/office/drawing/2014/main" id="{B0C87708-F177-ADFC-E5FF-EB9FAED263B4}"/>
                </a:ext>
              </a:extLst>
            </p:cNvPr>
            <p:cNvSpPr/>
            <p:nvPr/>
          </p:nvSpPr>
          <p:spPr>
            <a:xfrm>
              <a:off x="7641630" y="3079163"/>
              <a:ext cx="368173" cy="255071"/>
            </a:xfrm>
            <a:prstGeom prst="cube">
              <a:avLst/>
            </a:prstGeom>
            <a:solidFill>
              <a:srgbClr val="820024"/>
            </a:solid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800" dirty="0">
                  <a:solidFill>
                    <a:schemeClr val="bg1"/>
                  </a:solidFill>
                  <a:latin typeface="Gill Sans MT" panose="020B0502020104020203" pitchFamily="34" charset="77"/>
                </a:rPr>
                <a:t>VM</a:t>
              </a:r>
            </a:p>
          </p:txBody>
        </p:sp>
        <p:sp>
          <p:nvSpPr>
            <p:cNvPr id="64" name="Cube 63">
              <a:extLst>
                <a:ext uri="{FF2B5EF4-FFF2-40B4-BE49-F238E27FC236}">
                  <a16:creationId xmlns:a16="http://schemas.microsoft.com/office/drawing/2014/main" id="{BC607E12-FA51-23B4-C0B5-2E4764764257}"/>
                </a:ext>
              </a:extLst>
            </p:cNvPr>
            <p:cNvSpPr/>
            <p:nvPr/>
          </p:nvSpPr>
          <p:spPr>
            <a:xfrm>
              <a:off x="8033619" y="3082899"/>
              <a:ext cx="368173" cy="255071"/>
            </a:xfrm>
            <a:prstGeom prst="cube">
              <a:avLst/>
            </a:prstGeom>
            <a:solidFill>
              <a:srgbClr val="820024"/>
            </a:solidFill>
            <a:ln w="25400">
              <a:noFill/>
              <a:miter lim="800000"/>
            </a:ln>
            <a:effectLst>
              <a:glow rad="101600">
                <a:srgbClr val="820024">
                  <a:alpha val="60000"/>
                </a:srgbClr>
              </a:glo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800" dirty="0">
                  <a:solidFill>
                    <a:schemeClr val="bg1"/>
                  </a:solidFill>
                  <a:latin typeface="Gill Sans MT" panose="020B0502020104020203" pitchFamily="34" charset="77"/>
                </a:rPr>
                <a:t>VM</a:t>
              </a:r>
            </a:p>
          </p:txBody>
        </p:sp>
        <p:sp>
          <p:nvSpPr>
            <p:cNvPr id="65" name="Cube 64">
              <a:extLst>
                <a:ext uri="{FF2B5EF4-FFF2-40B4-BE49-F238E27FC236}">
                  <a16:creationId xmlns:a16="http://schemas.microsoft.com/office/drawing/2014/main" id="{9835F9A9-2302-33C8-14A0-5455069738D7}"/>
                </a:ext>
              </a:extLst>
            </p:cNvPr>
            <p:cNvSpPr/>
            <p:nvPr/>
          </p:nvSpPr>
          <p:spPr>
            <a:xfrm>
              <a:off x="8440087" y="3079163"/>
              <a:ext cx="368173" cy="255071"/>
            </a:xfrm>
            <a:prstGeom prst="cube">
              <a:avLst/>
            </a:prstGeom>
            <a:solidFill>
              <a:srgbClr val="820024"/>
            </a:solid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800" dirty="0">
                  <a:solidFill>
                    <a:schemeClr val="bg1"/>
                  </a:solidFill>
                  <a:latin typeface="Gill Sans MT" panose="020B0502020104020203" pitchFamily="34" charset="77"/>
                </a:rPr>
                <a:t>VM</a:t>
              </a:r>
            </a:p>
          </p:txBody>
        </p:sp>
        <p:sp>
          <p:nvSpPr>
            <p:cNvPr id="66" name="Cube 65">
              <a:extLst>
                <a:ext uri="{FF2B5EF4-FFF2-40B4-BE49-F238E27FC236}">
                  <a16:creationId xmlns:a16="http://schemas.microsoft.com/office/drawing/2014/main" id="{46B77466-29CA-A013-0D6B-95C37636E3D4}"/>
                </a:ext>
              </a:extLst>
            </p:cNvPr>
            <p:cNvSpPr/>
            <p:nvPr/>
          </p:nvSpPr>
          <p:spPr>
            <a:xfrm>
              <a:off x="7586573" y="3370291"/>
              <a:ext cx="368173" cy="153043"/>
            </a:xfrm>
            <a:prstGeom prst="cube">
              <a:avLst/>
            </a:prstGeom>
            <a:solidFill>
              <a:schemeClr val="tx2">
                <a:lumMod val="50000"/>
              </a:schemeClr>
            </a:solidFill>
            <a:ln w="25400">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600" dirty="0">
                  <a:solidFill>
                    <a:schemeClr val="bg1"/>
                  </a:solidFill>
                  <a:latin typeface="Gill Sans MT" panose="020B0502020104020203" pitchFamily="34" charset="77"/>
                </a:rPr>
                <a:t>vNIC</a:t>
              </a:r>
            </a:p>
          </p:txBody>
        </p:sp>
        <p:sp>
          <p:nvSpPr>
            <p:cNvPr id="67" name="Cube 66">
              <a:extLst>
                <a:ext uri="{FF2B5EF4-FFF2-40B4-BE49-F238E27FC236}">
                  <a16:creationId xmlns:a16="http://schemas.microsoft.com/office/drawing/2014/main" id="{B89A53BA-5ED8-D3CB-6CC4-B691E7F9BB73}"/>
                </a:ext>
              </a:extLst>
            </p:cNvPr>
            <p:cNvSpPr/>
            <p:nvPr/>
          </p:nvSpPr>
          <p:spPr>
            <a:xfrm>
              <a:off x="8003410" y="3370291"/>
              <a:ext cx="368173" cy="153043"/>
            </a:xfrm>
            <a:prstGeom prst="cube">
              <a:avLst/>
            </a:prstGeom>
            <a:solidFill>
              <a:schemeClr val="tx2">
                <a:lumMod val="50000"/>
              </a:schemeClr>
            </a:solidFill>
            <a:ln w="25400">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600" dirty="0">
                  <a:solidFill>
                    <a:schemeClr val="bg1"/>
                  </a:solidFill>
                  <a:latin typeface="Gill Sans MT" panose="020B0502020104020203" pitchFamily="34" charset="77"/>
                </a:rPr>
                <a:t>vNIC</a:t>
              </a:r>
            </a:p>
          </p:txBody>
        </p:sp>
        <p:sp>
          <p:nvSpPr>
            <p:cNvPr id="68" name="Cube 67">
              <a:extLst>
                <a:ext uri="{FF2B5EF4-FFF2-40B4-BE49-F238E27FC236}">
                  <a16:creationId xmlns:a16="http://schemas.microsoft.com/office/drawing/2014/main" id="{C5DAF336-E46C-DD26-F2C6-AA0066849319}"/>
                </a:ext>
              </a:extLst>
            </p:cNvPr>
            <p:cNvSpPr/>
            <p:nvPr/>
          </p:nvSpPr>
          <p:spPr>
            <a:xfrm>
              <a:off x="8420999" y="3372993"/>
              <a:ext cx="368173" cy="153043"/>
            </a:xfrm>
            <a:prstGeom prst="cube">
              <a:avLst/>
            </a:prstGeom>
            <a:solidFill>
              <a:schemeClr val="tx2">
                <a:lumMod val="50000"/>
              </a:schemeClr>
            </a:solidFill>
            <a:ln w="25400">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600" dirty="0">
                  <a:solidFill>
                    <a:schemeClr val="bg1"/>
                  </a:solidFill>
                  <a:latin typeface="Gill Sans MT" panose="020B0502020104020203" pitchFamily="34" charset="77"/>
                </a:rPr>
                <a:t>vNIC</a:t>
              </a:r>
            </a:p>
          </p:txBody>
        </p:sp>
        <p:grpSp>
          <p:nvGrpSpPr>
            <p:cNvPr id="69" name="Group 68">
              <a:extLst>
                <a:ext uri="{FF2B5EF4-FFF2-40B4-BE49-F238E27FC236}">
                  <a16:creationId xmlns:a16="http://schemas.microsoft.com/office/drawing/2014/main" id="{4A0A84A6-8899-5183-B4FB-45F772CFE0EA}"/>
                </a:ext>
              </a:extLst>
            </p:cNvPr>
            <p:cNvGrpSpPr/>
            <p:nvPr/>
          </p:nvGrpSpPr>
          <p:grpSpPr>
            <a:xfrm>
              <a:off x="9393302" y="3370291"/>
              <a:ext cx="889450" cy="1368675"/>
              <a:chOff x="4865614" y="3066585"/>
              <a:chExt cx="1546337" cy="2453269"/>
            </a:xfrm>
            <a:solidFill>
              <a:srgbClr val="003834"/>
            </a:solidFill>
          </p:grpSpPr>
          <p:sp>
            <p:nvSpPr>
              <p:cNvPr id="70" name="Cube 69">
                <a:extLst>
                  <a:ext uri="{FF2B5EF4-FFF2-40B4-BE49-F238E27FC236}">
                    <a16:creationId xmlns:a16="http://schemas.microsoft.com/office/drawing/2014/main" id="{5322957D-3C2E-5C4C-8C6A-A71B22A711D9}"/>
                  </a:ext>
                </a:extLst>
              </p:cNvPr>
              <p:cNvSpPr/>
              <p:nvPr/>
            </p:nvSpPr>
            <p:spPr>
              <a:xfrm>
                <a:off x="4865614" y="3066585"/>
                <a:ext cx="1546337" cy="2453269"/>
              </a:xfrm>
              <a:prstGeom prst="cube">
                <a:avLst/>
              </a:prstGeom>
              <a:grp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1400" dirty="0">
                    <a:solidFill>
                      <a:schemeClr val="bg1"/>
                    </a:solidFill>
                    <a:latin typeface="Gill Sans MT" panose="020B0502020104020203" pitchFamily="34" charset="77"/>
                  </a:rPr>
                  <a:t>Host</a:t>
                </a:r>
                <a:endParaRPr lang="en-US" sz="1600" dirty="0">
                  <a:solidFill>
                    <a:schemeClr val="bg1"/>
                  </a:solidFill>
                  <a:latin typeface="Gill Sans MT" panose="020B0502020104020203" pitchFamily="34" charset="77"/>
                </a:endParaRPr>
              </a:p>
            </p:txBody>
          </p:sp>
          <p:sp>
            <p:nvSpPr>
              <p:cNvPr id="71" name="Rectangle 70">
                <a:extLst>
                  <a:ext uri="{FF2B5EF4-FFF2-40B4-BE49-F238E27FC236}">
                    <a16:creationId xmlns:a16="http://schemas.microsoft.com/office/drawing/2014/main" id="{1E51A1E7-1C24-4637-37E4-519887F3732E}"/>
                  </a:ext>
                </a:extLst>
              </p:cNvPr>
              <p:cNvSpPr/>
              <p:nvPr/>
            </p:nvSpPr>
            <p:spPr>
              <a:xfrm>
                <a:off x="4964703" y="3619948"/>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sp>
            <p:nvSpPr>
              <p:cNvPr id="72" name="Rectangle 71">
                <a:extLst>
                  <a:ext uri="{FF2B5EF4-FFF2-40B4-BE49-F238E27FC236}">
                    <a16:creationId xmlns:a16="http://schemas.microsoft.com/office/drawing/2014/main" id="{3ACC062A-BA49-5AC8-A0EE-3C66DF562465}"/>
                  </a:ext>
                </a:extLst>
              </p:cNvPr>
              <p:cNvSpPr/>
              <p:nvPr/>
            </p:nvSpPr>
            <p:spPr>
              <a:xfrm>
                <a:off x="5509565" y="3619947"/>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sp>
            <p:nvSpPr>
              <p:cNvPr id="73" name="Rectangle 72">
                <a:extLst>
                  <a:ext uri="{FF2B5EF4-FFF2-40B4-BE49-F238E27FC236}">
                    <a16:creationId xmlns:a16="http://schemas.microsoft.com/office/drawing/2014/main" id="{EA8C22FA-659D-AB49-0B45-0569FD656F83}"/>
                  </a:ext>
                </a:extLst>
              </p:cNvPr>
              <p:cNvSpPr/>
              <p:nvPr/>
            </p:nvSpPr>
            <p:spPr>
              <a:xfrm>
                <a:off x="4950415" y="4946100"/>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sp>
            <p:nvSpPr>
              <p:cNvPr id="74" name="Rectangle 73">
                <a:extLst>
                  <a:ext uri="{FF2B5EF4-FFF2-40B4-BE49-F238E27FC236}">
                    <a16:creationId xmlns:a16="http://schemas.microsoft.com/office/drawing/2014/main" id="{AEB77CF7-91F4-13BF-DE30-F4899571AD4C}"/>
                  </a:ext>
                </a:extLst>
              </p:cNvPr>
              <p:cNvSpPr/>
              <p:nvPr/>
            </p:nvSpPr>
            <p:spPr>
              <a:xfrm>
                <a:off x="5495277" y="4946099"/>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sp>
            <p:nvSpPr>
              <p:cNvPr id="75" name="Rectangle 74">
                <a:extLst>
                  <a:ext uri="{FF2B5EF4-FFF2-40B4-BE49-F238E27FC236}">
                    <a16:creationId xmlns:a16="http://schemas.microsoft.com/office/drawing/2014/main" id="{05DA32E5-7246-A4FB-0AA8-8744EC0FF116}"/>
                  </a:ext>
                </a:extLst>
              </p:cNvPr>
              <p:cNvSpPr/>
              <p:nvPr/>
            </p:nvSpPr>
            <p:spPr>
              <a:xfrm>
                <a:off x="4950415" y="5108115"/>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sp>
            <p:nvSpPr>
              <p:cNvPr id="76" name="Rectangle 75">
                <a:extLst>
                  <a:ext uri="{FF2B5EF4-FFF2-40B4-BE49-F238E27FC236}">
                    <a16:creationId xmlns:a16="http://schemas.microsoft.com/office/drawing/2014/main" id="{25D6A730-5829-7448-F67C-ADA3C31E4E52}"/>
                  </a:ext>
                </a:extLst>
              </p:cNvPr>
              <p:cNvSpPr/>
              <p:nvPr/>
            </p:nvSpPr>
            <p:spPr>
              <a:xfrm>
                <a:off x="5495277" y="5108114"/>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grpSp>
        <p:sp>
          <p:nvSpPr>
            <p:cNvPr id="77" name="Cube 76">
              <a:extLst>
                <a:ext uri="{FF2B5EF4-FFF2-40B4-BE49-F238E27FC236}">
                  <a16:creationId xmlns:a16="http://schemas.microsoft.com/office/drawing/2014/main" id="{14ED49DA-0C56-F56C-5A0A-8A91D273DFA6}"/>
                </a:ext>
              </a:extLst>
            </p:cNvPr>
            <p:cNvSpPr/>
            <p:nvPr/>
          </p:nvSpPr>
          <p:spPr>
            <a:xfrm>
              <a:off x="9270701" y="3079163"/>
              <a:ext cx="368173" cy="255071"/>
            </a:xfrm>
            <a:prstGeom prst="cube">
              <a:avLst/>
            </a:prstGeom>
            <a:solidFill>
              <a:srgbClr val="820024"/>
            </a:solid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800" dirty="0">
                  <a:solidFill>
                    <a:schemeClr val="bg1"/>
                  </a:solidFill>
                  <a:latin typeface="Gill Sans MT" panose="020B0502020104020203" pitchFamily="34" charset="77"/>
                </a:rPr>
                <a:t>VM</a:t>
              </a:r>
            </a:p>
          </p:txBody>
        </p:sp>
        <p:sp>
          <p:nvSpPr>
            <p:cNvPr id="78" name="Cube 77">
              <a:extLst>
                <a:ext uri="{FF2B5EF4-FFF2-40B4-BE49-F238E27FC236}">
                  <a16:creationId xmlns:a16="http://schemas.microsoft.com/office/drawing/2014/main" id="{E95434A4-ADCC-5B75-D46A-430E0F41F972}"/>
                </a:ext>
              </a:extLst>
            </p:cNvPr>
            <p:cNvSpPr/>
            <p:nvPr/>
          </p:nvSpPr>
          <p:spPr>
            <a:xfrm>
              <a:off x="9662689" y="3082899"/>
              <a:ext cx="368173" cy="255071"/>
            </a:xfrm>
            <a:prstGeom prst="cube">
              <a:avLst/>
            </a:prstGeom>
            <a:solidFill>
              <a:srgbClr val="820024"/>
            </a:solidFill>
            <a:ln w="25400">
              <a:noFill/>
              <a:miter lim="800000"/>
            </a:ln>
            <a:effectLst>
              <a:glow rad="101600">
                <a:srgbClr val="820024">
                  <a:alpha val="60000"/>
                </a:srgbClr>
              </a:glo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800" dirty="0">
                  <a:solidFill>
                    <a:schemeClr val="bg1"/>
                  </a:solidFill>
                  <a:latin typeface="Gill Sans MT" panose="020B0502020104020203" pitchFamily="34" charset="77"/>
                </a:rPr>
                <a:t>VM</a:t>
              </a:r>
            </a:p>
          </p:txBody>
        </p:sp>
        <p:sp>
          <p:nvSpPr>
            <p:cNvPr id="79" name="Cube 78">
              <a:extLst>
                <a:ext uri="{FF2B5EF4-FFF2-40B4-BE49-F238E27FC236}">
                  <a16:creationId xmlns:a16="http://schemas.microsoft.com/office/drawing/2014/main" id="{D5CB07E0-8BC1-FF1A-D957-57F7CF31F753}"/>
                </a:ext>
              </a:extLst>
            </p:cNvPr>
            <p:cNvSpPr/>
            <p:nvPr/>
          </p:nvSpPr>
          <p:spPr>
            <a:xfrm>
              <a:off x="10069158" y="3079163"/>
              <a:ext cx="368173" cy="255071"/>
            </a:xfrm>
            <a:prstGeom prst="cube">
              <a:avLst/>
            </a:prstGeom>
            <a:solidFill>
              <a:srgbClr val="820024"/>
            </a:solid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800" dirty="0">
                  <a:solidFill>
                    <a:schemeClr val="bg1"/>
                  </a:solidFill>
                  <a:latin typeface="Gill Sans MT" panose="020B0502020104020203" pitchFamily="34" charset="77"/>
                </a:rPr>
                <a:t>VM</a:t>
              </a:r>
            </a:p>
          </p:txBody>
        </p:sp>
        <p:sp>
          <p:nvSpPr>
            <p:cNvPr id="80" name="Cube 79">
              <a:extLst>
                <a:ext uri="{FF2B5EF4-FFF2-40B4-BE49-F238E27FC236}">
                  <a16:creationId xmlns:a16="http://schemas.microsoft.com/office/drawing/2014/main" id="{DD5D3706-E88A-24C6-7D88-FA6A4529CAC4}"/>
                </a:ext>
              </a:extLst>
            </p:cNvPr>
            <p:cNvSpPr/>
            <p:nvPr/>
          </p:nvSpPr>
          <p:spPr>
            <a:xfrm>
              <a:off x="9215644" y="3370291"/>
              <a:ext cx="368173" cy="153043"/>
            </a:xfrm>
            <a:prstGeom prst="cube">
              <a:avLst/>
            </a:prstGeom>
            <a:solidFill>
              <a:schemeClr val="tx2">
                <a:lumMod val="50000"/>
              </a:schemeClr>
            </a:solidFill>
            <a:ln w="25400">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600" dirty="0">
                  <a:solidFill>
                    <a:schemeClr val="bg1"/>
                  </a:solidFill>
                  <a:latin typeface="Gill Sans MT" panose="020B0502020104020203" pitchFamily="34" charset="77"/>
                </a:rPr>
                <a:t>vNIC</a:t>
              </a:r>
            </a:p>
          </p:txBody>
        </p:sp>
        <p:sp>
          <p:nvSpPr>
            <p:cNvPr id="81" name="Cube 80">
              <a:extLst>
                <a:ext uri="{FF2B5EF4-FFF2-40B4-BE49-F238E27FC236}">
                  <a16:creationId xmlns:a16="http://schemas.microsoft.com/office/drawing/2014/main" id="{9B6B29D3-F0AD-9DE1-54BC-5FB26DC5EFE6}"/>
                </a:ext>
              </a:extLst>
            </p:cNvPr>
            <p:cNvSpPr/>
            <p:nvPr/>
          </p:nvSpPr>
          <p:spPr>
            <a:xfrm>
              <a:off x="9632480" y="3370291"/>
              <a:ext cx="368173" cy="153043"/>
            </a:xfrm>
            <a:prstGeom prst="cube">
              <a:avLst/>
            </a:prstGeom>
            <a:solidFill>
              <a:schemeClr val="tx2">
                <a:lumMod val="50000"/>
              </a:schemeClr>
            </a:solidFill>
            <a:ln w="25400">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600" dirty="0">
                  <a:solidFill>
                    <a:schemeClr val="bg1"/>
                  </a:solidFill>
                  <a:latin typeface="Gill Sans MT" panose="020B0502020104020203" pitchFamily="34" charset="77"/>
                </a:rPr>
                <a:t>vNIC</a:t>
              </a:r>
            </a:p>
          </p:txBody>
        </p:sp>
        <p:sp>
          <p:nvSpPr>
            <p:cNvPr id="82" name="Cube 81">
              <a:extLst>
                <a:ext uri="{FF2B5EF4-FFF2-40B4-BE49-F238E27FC236}">
                  <a16:creationId xmlns:a16="http://schemas.microsoft.com/office/drawing/2014/main" id="{F8F71C29-5707-BB0A-A73A-8B9AE92F6644}"/>
                </a:ext>
              </a:extLst>
            </p:cNvPr>
            <p:cNvSpPr/>
            <p:nvPr/>
          </p:nvSpPr>
          <p:spPr>
            <a:xfrm>
              <a:off x="10050070" y="3372993"/>
              <a:ext cx="368173" cy="153043"/>
            </a:xfrm>
            <a:prstGeom prst="cube">
              <a:avLst/>
            </a:prstGeom>
            <a:solidFill>
              <a:schemeClr val="tx2">
                <a:lumMod val="50000"/>
              </a:schemeClr>
            </a:solidFill>
            <a:ln w="25400">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600" dirty="0">
                  <a:solidFill>
                    <a:schemeClr val="bg1"/>
                  </a:solidFill>
                  <a:latin typeface="Gill Sans MT" panose="020B0502020104020203" pitchFamily="34" charset="77"/>
                </a:rPr>
                <a:t>vNIC</a:t>
              </a:r>
            </a:p>
          </p:txBody>
        </p:sp>
        <p:sp>
          <p:nvSpPr>
            <p:cNvPr id="83" name="Freeform 82">
              <a:extLst>
                <a:ext uri="{FF2B5EF4-FFF2-40B4-BE49-F238E27FC236}">
                  <a16:creationId xmlns:a16="http://schemas.microsoft.com/office/drawing/2014/main" id="{A6369A8A-7506-FB14-DCCB-DDC0D3940E23}"/>
                </a:ext>
              </a:extLst>
            </p:cNvPr>
            <p:cNvSpPr/>
            <p:nvPr/>
          </p:nvSpPr>
          <p:spPr>
            <a:xfrm>
              <a:off x="2118333" y="2055727"/>
              <a:ext cx="3231909" cy="1049816"/>
            </a:xfrm>
            <a:custGeom>
              <a:avLst/>
              <a:gdLst>
                <a:gd name="connsiteX0" fmla="*/ 0 w 5242207"/>
                <a:gd name="connsiteY0" fmla="*/ 1318925 h 1376075"/>
                <a:gd name="connsiteX1" fmla="*/ 1985962 w 5242207"/>
                <a:gd name="connsiteY1" fmla="*/ 633125 h 1376075"/>
                <a:gd name="connsiteX2" fmla="*/ 5229225 w 5242207"/>
                <a:gd name="connsiteY2" fmla="*/ 18762 h 1376075"/>
                <a:gd name="connsiteX3" fmla="*/ 3200400 w 5242207"/>
                <a:gd name="connsiteY3" fmla="*/ 1376075 h 1376075"/>
                <a:gd name="connsiteX0" fmla="*/ 0 w 5250265"/>
                <a:gd name="connsiteY0" fmla="*/ 1318925 h 1399749"/>
                <a:gd name="connsiteX1" fmla="*/ 1985962 w 5250265"/>
                <a:gd name="connsiteY1" fmla="*/ 633125 h 1399749"/>
                <a:gd name="connsiteX2" fmla="*/ 5229225 w 5250265"/>
                <a:gd name="connsiteY2" fmla="*/ 18762 h 1399749"/>
                <a:gd name="connsiteX3" fmla="*/ 4107077 w 5250265"/>
                <a:gd name="connsiteY3" fmla="*/ 1399749 h 1399749"/>
                <a:gd name="connsiteX0" fmla="*/ 0 w 5247750"/>
                <a:gd name="connsiteY0" fmla="*/ 1318925 h 1411585"/>
                <a:gd name="connsiteX1" fmla="*/ 1985962 w 5247750"/>
                <a:gd name="connsiteY1" fmla="*/ 633125 h 1411585"/>
                <a:gd name="connsiteX2" fmla="*/ 5229225 w 5247750"/>
                <a:gd name="connsiteY2" fmla="*/ 18762 h 1411585"/>
                <a:gd name="connsiteX3" fmla="*/ 3908741 w 5247750"/>
                <a:gd name="connsiteY3" fmla="*/ 1411585 h 1411585"/>
              </a:gdLst>
              <a:ahLst/>
              <a:cxnLst>
                <a:cxn ang="0">
                  <a:pos x="connsiteX0" y="connsiteY0"/>
                </a:cxn>
                <a:cxn ang="0">
                  <a:pos x="connsiteX1" y="connsiteY1"/>
                </a:cxn>
                <a:cxn ang="0">
                  <a:pos x="connsiteX2" y="connsiteY2"/>
                </a:cxn>
                <a:cxn ang="0">
                  <a:pos x="connsiteX3" y="connsiteY3"/>
                </a:cxn>
              </a:cxnLst>
              <a:rect l="l" t="t" r="r" b="b"/>
              <a:pathLst>
                <a:path w="5247750" h="1411585">
                  <a:moveTo>
                    <a:pt x="0" y="1318925"/>
                  </a:moveTo>
                  <a:cubicBezTo>
                    <a:pt x="557212" y="1084372"/>
                    <a:pt x="1114425" y="849819"/>
                    <a:pt x="1985962" y="633125"/>
                  </a:cubicBezTo>
                  <a:cubicBezTo>
                    <a:pt x="2857500" y="416431"/>
                    <a:pt x="5026819" y="-105063"/>
                    <a:pt x="5229225" y="18762"/>
                  </a:cubicBezTo>
                  <a:cubicBezTo>
                    <a:pt x="5431631" y="142587"/>
                    <a:pt x="3908741" y="1411585"/>
                    <a:pt x="3908741" y="1411585"/>
                  </a:cubicBezTo>
                </a:path>
              </a:pathLst>
            </a:custGeom>
            <a:noFill/>
            <a:ln w="127000">
              <a:solidFill>
                <a:srgbClr val="FF0000">
                  <a:alpha val="69346"/>
                </a:srgbClr>
              </a:solidFill>
              <a:miter lim="800000"/>
              <a:tailEnd type="triangle" w="sm" len="sm"/>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dirty="0"/>
            </a:p>
          </p:txBody>
        </p:sp>
        <p:sp>
          <p:nvSpPr>
            <p:cNvPr id="84" name="Freeform 83">
              <a:extLst>
                <a:ext uri="{FF2B5EF4-FFF2-40B4-BE49-F238E27FC236}">
                  <a16:creationId xmlns:a16="http://schemas.microsoft.com/office/drawing/2014/main" id="{C5AC8A44-D5F6-5E06-B0F2-756306033E62}"/>
                </a:ext>
              </a:extLst>
            </p:cNvPr>
            <p:cNvSpPr/>
            <p:nvPr/>
          </p:nvSpPr>
          <p:spPr>
            <a:xfrm>
              <a:off x="4731701" y="2145483"/>
              <a:ext cx="3463772" cy="953180"/>
            </a:xfrm>
            <a:custGeom>
              <a:avLst/>
              <a:gdLst>
                <a:gd name="connsiteX0" fmla="*/ 0 w 4427034"/>
                <a:gd name="connsiteY0" fmla="*/ 1204333 h 1204333"/>
                <a:gd name="connsiteX1" fmla="*/ 1873405 w 4427034"/>
                <a:gd name="connsiteY1" fmla="*/ 2 h 1204333"/>
                <a:gd name="connsiteX2" fmla="*/ 4427034 w 4427034"/>
                <a:gd name="connsiteY2" fmla="*/ 1193182 h 1204333"/>
                <a:gd name="connsiteX0" fmla="*/ 0 w 4427034"/>
                <a:gd name="connsiteY0" fmla="*/ 1287572 h 1287572"/>
                <a:gd name="connsiteX1" fmla="*/ 2330605 w 4427034"/>
                <a:gd name="connsiteY1" fmla="*/ 2 h 1287572"/>
                <a:gd name="connsiteX2" fmla="*/ 4427034 w 4427034"/>
                <a:gd name="connsiteY2" fmla="*/ 1276421 h 1287572"/>
              </a:gdLst>
              <a:ahLst/>
              <a:cxnLst>
                <a:cxn ang="0">
                  <a:pos x="connsiteX0" y="connsiteY0"/>
                </a:cxn>
                <a:cxn ang="0">
                  <a:pos x="connsiteX1" y="connsiteY1"/>
                </a:cxn>
                <a:cxn ang="0">
                  <a:pos x="connsiteX2" y="connsiteY2"/>
                </a:cxn>
              </a:cxnLst>
              <a:rect l="l" t="t" r="r" b="b"/>
              <a:pathLst>
                <a:path w="4427034" h="1287572">
                  <a:moveTo>
                    <a:pt x="0" y="1287572"/>
                  </a:moveTo>
                  <a:cubicBezTo>
                    <a:pt x="567783" y="686335"/>
                    <a:pt x="1592766" y="1860"/>
                    <a:pt x="2330605" y="2"/>
                  </a:cubicBezTo>
                  <a:cubicBezTo>
                    <a:pt x="3068444" y="-1857"/>
                    <a:pt x="4427034" y="1276421"/>
                    <a:pt x="4427034" y="1276421"/>
                  </a:cubicBezTo>
                </a:path>
              </a:pathLst>
            </a:custGeom>
            <a:noFill/>
            <a:ln w="127000">
              <a:solidFill>
                <a:schemeClr val="accent5">
                  <a:lumMod val="75000"/>
                  <a:alpha val="69000"/>
                </a:schemeClr>
              </a:solidFill>
              <a:miter lim="800000"/>
              <a:tailEnd type="triangle" w="sm" len="sm"/>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dirty="0"/>
            </a:p>
          </p:txBody>
        </p:sp>
        <p:sp>
          <p:nvSpPr>
            <p:cNvPr id="85" name="Freeform 84">
              <a:extLst>
                <a:ext uri="{FF2B5EF4-FFF2-40B4-BE49-F238E27FC236}">
                  <a16:creationId xmlns:a16="http://schemas.microsoft.com/office/drawing/2014/main" id="{AC18018D-9004-8CFF-AE4D-93085F251B80}"/>
                </a:ext>
              </a:extLst>
            </p:cNvPr>
            <p:cNvSpPr/>
            <p:nvPr/>
          </p:nvSpPr>
          <p:spPr>
            <a:xfrm>
              <a:off x="4731701" y="1986540"/>
              <a:ext cx="5130222" cy="1165294"/>
            </a:xfrm>
            <a:custGeom>
              <a:avLst/>
              <a:gdLst>
                <a:gd name="connsiteX0" fmla="*/ 0 w 6478858"/>
                <a:gd name="connsiteY0" fmla="*/ 1170947 h 1215552"/>
                <a:gd name="connsiteX1" fmla="*/ 2375210 w 6478858"/>
                <a:gd name="connsiteY1" fmla="*/ 69 h 1215552"/>
                <a:gd name="connsiteX2" fmla="*/ 6478858 w 6478858"/>
                <a:gd name="connsiteY2" fmla="*/ 1215552 h 1215552"/>
              </a:gdLst>
              <a:ahLst/>
              <a:cxnLst>
                <a:cxn ang="0">
                  <a:pos x="connsiteX0" y="connsiteY0"/>
                </a:cxn>
                <a:cxn ang="0">
                  <a:pos x="connsiteX1" y="connsiteY1"/>
                </a:cxn>
                <a:cxn ang="0">
                  <a:pos x="connsiteX2" y="connsiteY2"/>
                </a:cxn>
              </a:cxnLst>
              <a:rect l="l" t="t" r="r" b="b"/>
              <a:pathLst>
                <a:path w="6478858" h="1215552">
                  <a:moveTo>
                    <a:pt x="0" y="1170947"/>
                  </a:moveTo>
                  <a:cubicBezTo>
                    <a:pt x="647700" y="581791"/>
                    <a:pt x="1295400" y="-7365"/>
                    <a:pt x="2375210" y="69"/>
                  </a:cubicBezTo>
                  <a:cubicBezTo>
                    <a:pt x="3455020" y="7503"/>
                    <a:pt x="5794917" y="1011113"/>
                    <a:pt x="6478858" y="1215552"/>
                  </a:cubicBezTo>
                </a:path>
              </a:pathLst>
            </a:custGeom>
            <a:noFill/>
            <a:ln w="127000">
              <a:solidFill>
                <a:schemeClr val="accent2">
                  <a:alpha val="69346"/>
                </a:schemeClr>
              </a:solidFill>
              <a:miter lim="800000"/>
              <a:tailEnd type="triangle" w="sm" len="sm"/>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dirty="0"/>
            </a:p>
          </p:txBody>
        </p:sp>
        <p:sp>
          <p:nvSpPr>
            <p:cNvPr id="86" name="TextBox 85">
              <a:extLst>
                <a:ext uri="{FF2B5EF4-FFF2-40B4-BE49-F238E27FC236}">
                  <a16:creationId xmlns:a16="http://schemas.microsoft.com/office/drawing/2014/main" id="{B7B35762-5374-13DB-8820-69DADEFC0D15}"/>
                </a:ext>
              </a:extLst>
            </p:cNvPr>
            <p:cNvSpPr txBox="1"/>
            <p:nvPr/>
          </p:nvSpPr>
          <p:spPr>
            <a:xfrm rot="20689034">
              <a:off x="2889828" y="2209965"/>
              <a:ext cx="733820" cy="276057"/>
            </a:xfrm>
            <a:prstGeom prst="rect">
              <a:avLst/>
            </a:prstGeom>
          </p:spPr>
          <p:txBody>
            <a:bodyPr wrap="none" lIns="0" tIns="0" rIns="0" bIns="0" rtlCol="0">
              <a:spAutoFit/>
            </a:bodyPr>
            <a:lstStyle/>
            <a:p>
              <a:pPr algn="l">
                <a:spcAft>
                  <a:spcPts val="600"/>
                </a:spcAft>
              </a:pPr>
              <a:r>
                <a:rPr lang="en-US" sz="1200" dirty="0">
                  <a:solidFill>
                    <a:srgbClr val="FF0000"/>
                  </a:solidFill>
                  <a:latin typeface="Gill Sans MT" panose="020B0502020104020203" pitchFamily="34" charset="77"/>
                </a:rPr>
                <a:t>Flow 1</a:t>
              </a:r>
            </a:p>
          </p:txBody>
        </p:sp>
        <p:sp>
          <p:nvSpPr>
            <p:cNvPr id="87" name="TextBox 86">
              <a:extLst>
                <a:ext uri="{FF2B5EF4-FFF2-40B4-BE49-F238E27FC236}">
                  <a16:creationId xmlns:a16="http://schemas.microsoft.com/office/drawing/2014/main" id="{BA6FFAE6-576B-BBE0-19FE-2370D87DF4CB}"/>
                </a:ext>
              </a:extLst>
            </p:cNvPr>
            <p:cNvSpPr txBox="1"/>
            <p:nvPr/>
          </p:nvSpPr>
          <p:spPr>
            <a:xfrm rot="1960697">
              <a:off x="7031027" y="2572189"/>
              <a:ext cx="733820" cy="276057"/>
            </a:xfrm>
            <a:prstGeom prst="rect">
              <a:avLst/>
            </a:prstGeom>
          </p:spPr>
          <p:txBody>
            <a:bodyPr wrap="none" lIns="0" tIns="0" rIns="0" bIns="0" rtlCol="0">
              <a:spAutoFit/>
            </a:bodyPr>
            <a:lstStyle/>
            <a:p>
              <a:pPr algn="l">
                <a:spcAft>
                  <a:spcPts val="600"/>
                </a:spcAft>
              </a:pPr>
              <a:r>
                <a:rPr lang="en-US" sz="1200" dirty="0">
                  <a:solidFill>
                    <a:schemeClr val="tx1">
                      <a:lumMod val="50000"/>
                      <a:lumOff val="50000"/>
                    </a:schemeClr>
                  </a:solidFill>
                  <a:latin typeface="Gill Sans MT" panose="020B0502020104020203" pitchFamily="34" charset="77"/>
                </a:rPr>
                <a:t>Flow 2</a:t>
              </a:r>
            </a:p>
          </p:txBody>
        </p:sp>
        <p:sp>
          <p:nvSpPr>
            <p:cNvPr id="88" name="TextBox 87">
              <a:extLst>
                <a:ext uri="{FF2B5EF4-FFF2-40B4-BE49-F238E27FC236}">
                  <a16:creationId xmlns:a16="http://schemas.microsoft.com/office/drawing/2014/main" id="{DF8F77F1-14EC-64FD-2B80-13462678B717}"/>
                </a:ext>
              </a:extLst>
            </p:cNvPr>
            <p:cNvSpPr txBox="1"/>
            <p:nvPr/>
          </p:nvSpPr>
          <p:spPr>
            <a:xfrm rot="1309174">
              <a:off x="7674373" y="2393963"/>
              <a:ext cx="733820" cy="276057"/>
            </a:xfrm>
            <a:prstGeom prst="rect">
              <a:avLst/>
            </a:prstGeom>
          </p:spPr>
          <p:txBody>
            <a:bodyPr wrap="none" lIns="0" tIns="0" rIns="0" bIns="0" rtlCol="0">
              <a:spAutoFit/>
            </a:bodyPr>
            <a:lstStyle/>
            <a:p>
              <a:pPr algn="l">
                <a:spcAft>
                  <a:spcPts val="600"/>
                </a:spcAft>
              </a:pPr>
              <a:r>
                <a:rPr lang="en-US" sz="1200" dirty="0">
                  <a:solidFill>
                    <a:schemeClr val="accent2"/>
                  </a:solidFill>
                  <a:latin typeface="Gill Sans MT" panose="020B0502020104020203" pitchFamily="34" charset="77"/>
                </a:rPr>
                <a:t>Flow 3</a:t>
              </a:r>
            </a:p>
          </p:txBody>
        </p:sp>
        <p:cxnSp>
          <p:nvCxnSpPr>
            <p:cNvPr id="89" name="Straight Connector 88">
              <a:extLst>
                <a:ext uri="{FF2B5EF4-FFF2-40B4-BE49-F238E27FC236}">
                  <a16:creationId xmlns:a16="http://schemas.microsoft.com/office/drawing/2014/main" id="{5F5838AF-30EF-F9F9-040A-DE8258E2DC38}"/>
                </a:ext>
              </a:extLst>
            </p:cNvPr>
            <p:cNvCxnSpPr>
              <a:cxnSpLocks/>
            </p:cNvCxnSpPr>
            <p:nvPr/>
          </p:nvCxnSpPr>
          <p:spPr bwMode="gray">
            <a:xfrm>
              <a:off x="5287974" y="1481698"/>
              <a:ext cx="365503" cy="241177"/>
            </a:xfrm>
            <a:prstGeom prst="line">
              <a:avLst/>
            </a:prstGeom>
            <a:ln w="12700">
              <a:solidFill>
                <a:srgbClr val="00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E0E3E979-4476-31BC-A9EA-E0401DD138F7}"/>
                </a:ext>
              </a:extLst>
            </p:cNvPr>
            <p:cNvCxnSpPr>
              <a:cxnSpLocks/>
            </p:cNvCxnSpPr>
            <p:nvPr/>
          </p:nvCxnSpPr>
          <p:spPr bwMode="gray">
            <a:xfrm>
              <a:off x="5761560" y="1195844"/>
              <a:ext cx="218313" cy="475555"/>
            </a:xfrm>
            <a:prstGeom prst="line">
              <a:avLst/>
            </a:prstGeom>
            <a:ln w="12700">
              <a:solidFill>
                <a:srgbClr val="00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17358951-9BFE-E1BE-0190-BCF6630767E2}"/>
                </a:ext>
              </a:extLst>
            </p:cNvPr>
            <p:cNvCxnSpPr>
              <a:cxnSpLocks/>
            </p:cNvCxnSpPr>
            <p:nvPr/>
          </p:nvCxnSpPr>
          <p:spPr bwMode="gray">
            <a:xfrm>
              <a:off x="6421294" y="1036679"/>
              <a:ext cx="0" cy="629367"/>
            </a:xfrm>
            <a:prstGeom prst="line">
              <a:avLst/>
            </a:prstGeom>
            <a:ln w="12700">
              <a:solidFill>
                <a:srgbClr val="00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9470F72C-0A22-F715-D162-C5EA448CACD7}"/>
                </a:ext>
              </a:extLst>
            </p:cNvPr>
            <p:cNvCxnSpPr>
              <a:cxnSpLocks/>
            </p:cNvCxnSpPr>
            <p:nvPr/>
          </p:nvCxnSpPr>
          <p:spPr bwMode="gray">
            <a:xfrm flipH="1">
              <a:off x="6901244" y="1262285"/>
              <a:ext cx="295098" cy="390383"/>
            </a:xfrm>
            <a:prstGeom prst="line">
              <a:avLst/>
            </a:prstGeom>
            <a:ln w="12700">
              <a:solidFill>
                <a:srgbClr val="00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A684C083-A67D-5A0F-CDC5-E29EBA366354}"/>
                </a:ext>
              </a:extLst>
            </p:cNvPr>
            <p:cNvCxnSpPr>
              <a:cxnSpLocks/>
            </p:cNvCxnSpPr>
            <p:nvPr/>
          </p:nvCxnSpPr>
          <p:spPr bwMode="gray">
            <a:xfrm flipH="1">
              <a:off x="7224420" y="1532262"/>
              <a:ext cx="434348" cy="287170"/>
            </a:xfrm>
            <a:prstGeom prst="line">
              <a:avLst/>
            </a:prstGeom>
            <a:ln w="12700">
              <a:solidFill>
                <a:srgbClr val="000000"/>
              </a:solidFill>
              <a:miter lim="800000"/>
              <a:tailEnd type="none"/>
            </a:ln>
          </p:spPr>
          <p:style>
            <a:lnRef idx="1">
              <a:schemeClr val="accent1"/>
            </a:lnRef>
            <a:fillRef idx="0">
              <a:schemeClr val="accent1"/>
            </a:fillRef>
            <a:effectRef idx="0">
              <a:schemeClr val="accent1"/>
            </a:effectRef>
            <a:fontRef idx="minor">
              <a:schemeClr val="tx1"/>
            </a:fontRef>
          </p:style>
        </p:cxnSp>
      </p:grpSp>
      <p:sp>
        <p:nvSpPr>
          <p:cNvPr id="263" name="Rounded Rectangle 262">
            <a:extLst>
              <a:ext uri="{FF2B5EF4-FFF2-40B4-BE49-F238E27FC236}">
                <a16:creationId xmlns:a16="http://schemas.microsoft.com/office/drawing/2014/main" id="{DC4B80A7-5EAE-2CE2-0BC8-D87FD210E7F9}"/>
              </a:ext>
            </a:extLst>
          </p:cNvPr>
          <p:cNvSpPr/>
          <p:nvPr/>
        </p:nvSpPr>
        <p:spPr>
          <a:xfrm>
            <a:off x="10202535" y="1726107"/>
            <a:ext cx="1125533" cy="1312512"/>
          </a:xfrm>
          <a:prstGeom prst="roundRect">
            <a:avLst/>
          </a:prstGeom>
          <a:solidFill>
            <a:srgbClr val="0070C0">
              <a:alpha val="4000"/>
            </a:srgbClr>
          </a:solidFill>
          <a:ln w="25400">
            <a:noFill/>
            <a:miter lim="800000"/>
          </a:ln>
          <a:effectLst>
            <a:softEdge rad="63500"/>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700" dirty="0">
              <a:solidFill>
                <a:schemeClr val="bg1"/>
              </a:solidFill>
            </a:endParaRPr>
          </a:p>
        </p:txBody>
      </p:sp>
      <p:cxnSp>
        <p:nvCxnSpPr>
          <p:cNvPr id="275" name="Straight Arrow Connector 274">
            <a:extLst>
              <a:ext uri="{FF2B5EF4-FFF2-40B4-BE49-F238E27FC236}">
                <a16:creationId xmlns:a16="http://schemas.microsoft.com/office/drawing/2014/main" id="{6FAF64B0-D363-DAD6-5245-D7927D09E9F2}"/>
              </a:ext>
            </a:extLst>
          </p:cNvPr>
          <p:cNvCxnSpPr>
            <a:cxnSpLocks/>
          </p:cNvCxnSpPr>
          <p:nvPr/>
        </p:nvCxnSpPr>
        <p:spPr bwMode="gray">
          <a:xfrm>
            <a:off x="6301505" y="3036645"/>
            <a:ext cx="427150" cy="351892"/>
          </a:xfrm>
          <a:prstGeom prst="straightConnector1">
            <a:avLst/>
          </a:prstGeom>
          <a:ln w="5080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276" name="Straight Arrow Connector 275">
            <a:extLst>
              <a:ext uri="{FF2B5EF4-FFF2-40B4-BE49-F238E27FC236}">
                <a16:creationId xmlns:a16="http://schemas.microsoft.com/office/drawing/2014/main" id="{96BB3865-A73D-889D-2BDF-8B1C6D258A7F}"/>
              </a:ext>
            </a:extLst>
          </p:cNvPr>
          <p:cNvCxnSpPr>
            <a:cxnSpLocks/>
            <a:stCxn id="323" idx="1"/>
          </p:cNvCxnSpPr>
          <p:nvPr/>
        </p:nvCxnSpPr>
        <p:spPr bwMode="gray">
          <a:xfrm flipH="1" flipV="1">
            <a:off x="6999757" y="3376543"/>
            <a:ext cx="549541" cy="10357"/>
          </a:xfrm>
          <a:prstGeom prst="straightConnector1">
            <a:avLst/>
          </a:prstGeom>
          <a:ln w="50800">
            <a:solidFill>
              <a:schemeClr val="bg2">
                <a:lumMod val="75000"/>
                <a:alpha val="78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7" name="Straight Arrow Connector 276">
            <a:extLst>
              <a:ext uri="{FF2B5EF4-FFF2-40B4-BE49-F238E27FC236}">
                <a16:creationId xmlns:a16="http://schemas.microsoft.com/office/drawing/2014/main" id="{A62CB772-5437-8756-D1B8-370096683A17}"/>
              </a:ext>
            </a:extLst>
          </p:cNvPr>
          <p:cNvCxnSpPr>
            <a:cxnSpLocks/>
          </p:cNvCxnSpPr>
          <p:nvPr/>
        </p:nvCxnSpPr>
        <p:spPr bwMode="gray">
          <a:xfrm>
            <a:off x="7864013" y="3378369"/>
            <a:ext cx="445495" cy="4009"/>
          </a:xfrm>
          <a:prstGeom prst="straightConnector1">
            <a:avLst/>
          </a:prstGeom>
          <a:ln w="50800">
            <a:solidFill>
              <a:schemeClr val="bg2">
                <a:lumMod val="75000"/>
                <a:alpha val="78000"/>
              </a:schemeClr>
            </a:solidFill>
            <a:miter lim="800000"/>
            <a:headEnd type="none" w="sm" len="sm"/>
            <a:tailEnd type="none" w="med" len="med"/>
          </a:ln>
        </p:spPr>
        <p:style>
          <a:lnRef idx="1">
            <a:schemeClr val="accent1"/>
          </a:lnRef>
          <a:fillRef idx="0">
            <a:schemeClr val="accent1"/>
          </a:fillRef>
          <a:effectRef idx="0">
            <a:schemeClr val="accent1"/>
          </a:effectRef>
          <a:fontRef idx="minor">
            <a:schemeClr val="tx1"/>
          </a:fontRef>
        </p:style>
      </p:cxnSp>
      <p:cxnSp>
        <p:nvCxnSpPr>
          <p:cNvPr id="278" name="Straight Arrow Connector 277">
            <a:extLst>
              <a:ext uri="{FF2B5EF4-FFF2-40B4-BE49-F238E27FC236}">
                <a16:creationId xmlns:a16="http://schemas.microsoft.com/office/drawing/2014/main" id="{8B5290CA-F65C-8623-B8D6-13A6AD81F765}"/>
              </a:ext>
            </a:extLst>
          </p:cNvPr>
          <p:cNvCxnSpPr>
            <a:cxnSpLocks/>
            <a:endCxn id="270" idx="2"/>
          </p:cNvCxnSpPr>
          <p:nvPr/>
        </p:nvCxnSpPr>
        <p:spPr bwMode="gray">
          <a:xfrm>
            <a:off x="9677136" y="3378369"/>
            <a:ext cx="681173" cy="2078"/>
          </a:xfrm>
          <a:prstGeom prst="straightConnector1">
            <a:avLst/>
          </a:prstGeom>
          <a:ln w="50800">
            <a:solidFill>
              <a:schemeClr val="bg2">
                <a:lumMod val="75000"/>
                <a:alpha val="78000"/>
              </a:schemeClr>
            </a:solidFill>
            <a:miter lim="800000"/>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279" name="Straight Arrow Connector 278">
            <a:extLst>
              <a:ext uri="{FF2B5EF4-FFF2-40B4-BE49-F238E27FC236}">
                <a16:creationId xmlns:a16="http://schemas.microsoft.com/office/drawing/2014/main" id="{342D19BA-981F-70B3-4176-5DB5422BA15A}"/>
              </a:ext>
            </a:extLst>
          </p:cNvPr>
          <p:cNvCxnSpPr>
            <a:cxnSpLocks/>
            <a:stCxn id="271" idx="0"/>
            <a:endCxn id="270" idx="4"/>
          </p:cNvCxnSpPr>
          <p:nvPr/>
        </p:nvCxnSpPr>
        <p:spPr bwMode="gray">
          <a:xfrm flipH="1" flipV="1">
            <a:off x="10609557" y="3640462"/>
            <a:ext cx="3303" cy="353819"/>
          </a:xfrm>
          <a:prstGeom prst="straightConnector1">
            <a:avLst/>
          </a:prstGeom>
          <a:ln w="5080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280" name="Straight Arrow Connector 279">
            <a:extLst>
              <a:ext uri="{FF2B5EF4-FFF2-40B4-BE49-F238E27FC236}">
                <a16:creationId xmlns:a16="http://schemas.microsoft.com/office/drawing/2014/main" id="{CDE8C52D-17F5-F9AB-0999-41988C53AD1E}"/>
              </a:ext>
            </a:extLst>
          </p:cNvPr>
          <p:cNvCxnSpPr>
            <a:cxnSpLocks/>
          </p:cNvCxnSpPr>
          <p:nvPr/>
        </p:nvCxnSpPr>
        <p:spPr bwMode="gray">
          <a:xfrm flipV="1">
            <a:off x="8834844" y="3378369"/>
            <a:ext cx="385477" cy="4009"/>
          </a:xfrm>
          <a:prstGeom prst="straightConnector1">
            <a:avLst/>
          </a:prstGeom>
          <a:ln w="50800">
            <a:solidFill>
              <a:schemeClr val="bg2">
                <a:lumMod val="75000"/>
                <a:alpha val="78000"/>
              </a:schemeClr>
            </a:solidFill>
            <a:miter lim="800000"/>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281" name="Straight Arrow Connector 280">
            <a:extLst>
              <a:ext uri="{FF2B5EF4-FFF2-40B4-BE49-F238E27FC236}">
                <a16:creationId xmlns:a16="http://schemas.microsoft.com/office/drawing/2014/main" id="{49099D0F-4CD9-6C40-51BD-C831C73D2321}"/>
              </a:ext>
            </a:extLst>
          </p:cNvPr>
          <p:cNvCxnSpPr>
            <a:cxnSpLocks/>
            <a:endCxn id="272" idx="2"/>
          </p:cNvCxnSpPr>
          <p:nvPr/>
        </p:nvCxnSpPr>
        <p:spPr bwMode="gray">
          <a:xfrm>
            <a:off x="9650183" y="2742652"/>
            <a:ext cx="682462" cy="22959"/>
          </a:xfrm>
          <a:prstGeom prst="straightConnector1">
            <a:avLst/>
          </a:prstGeom>
          <a:ln w="50800">
            <a:solidFill>
              <a:schemeClr val="bg2">
                <a:lumMod val="75000"/>
                <a:alpha val="78000"/>
              </a:schemeClr>
            </a:solidFill>
            <a:miter lim="800000"/>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316" name="Straight Arrow Connector 315">
            <a:extLst>
              <a:ext uri="{FF2B5EF4-FFF2-40B4-BE49-F238E27FC236}">
                <a16:creationId xmlns:a16="http://schemas.microsoft.com/office/drawing/2014/main" id="{FBF8AF0D-5774-F402-8664-9519BE37A0D8}"/>
              </a:ext>
            </a:extLst>
          </p:cNvPr>
          <p:cNvCxnSpPr>
            <a:cxnSpLocks/>
            <a:endCxn id="315" idx="2"/>
          </p:cNvCxnSpPr>
          <p:nvPr/>
        </p:nvCxnSpPr>
        <p:spPr bwMode="gray">
          <a:xfrm>
            <a:off x="8816195" y="4201044"/>
            <a:ext cx="184717" cy="53716"/>
          </a:xfrm>
          <a:prstGeom prst="straightConnector1">
            <a:avLst/>
          </a:prstGeom>
          <a:ln w="5080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282" name="Straight Arrow Connector 281">
            <a:extLst>
              <a:ext uri="{FF2B5EF4-FFF2-40B4-BE49-F238E27FC236}">
                <a16:creationId xmlns:a16="http://schemas.microsoft.com/office/drawing/2014/main" id="{5DA1253C-CA53-3F5A-9E07-F694859967C0}"/>
              </a:ext>
            </a:extLst>
          </p:cNvPr>
          <p:cNvCxnSpPr>
            <a:cxnSpLocks/>
          </p:cNvCxnSpPr>
          <p:nvPr/>
        </p:nvCxnSpPr>
        <p:spPr bwMode="gray">
          <a:xfrm flipH="1">
            <a:off x="8572176" y="2756521"/>
            <a:ext cx="842619" cy="632017"/>
          </a:xfrm>
          <a:prstGeom prst="straightConnector1">
            <a:avLst/>
          </a:prstGeom>
          <a:ln w="50800">
            <a:solidFill>
              <a:schemeClr val="bg2">
                <a:lumMod val="75000"/>
                <a:alpha val="78000"/>
              </a:schemeClr>
            </a:solidFill>
            <a:miter lim="800000"/>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287" name="Straight Arrow Connector 286">
            <a:extLst>
              <a:ext uri="{FF2B5EF4-FFF2-40B4-BE49-F238E27FC236}">
                <a16:creationId xmlns:a16="http://schemas.microsoft.com/office/drawing/2014/main" id="{DAC2FD66-5B64-DDE0-48DC-0DED55C564E2}"/>
              </a:ext>
            </a:extLst>
          </p:cNvPr>
          <p:cNvCxnSpPr>
            <a:cxnSpLocks/>
            <a:endCxn id="269" idx="7"/>
          </p:cNvCxnSpPr>
          <p:nvPr/>
        </p:nvCxnSpPr>
        <p:spPr bwMode="gray">
          <a:xfrm flipH="1" flipV="1">
            <a:off x="8337811" y="4001634"/>
            <a:ext cx="89980" cy="28534"/>
          </a:xfrm>
          <a:prstGeom prst="straightConnector1">
            <a:avLst/>
          </a:prstGeom>
          <a:ln w="5080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288" name="Straight Arrow Connector 287">
            <a:extLst>
              <a:ext uri="{FF2B5EF4-FFF2-40B4-BE49-F238E27FC236}">
                <a16:creationId xmlns:a16="http://schemas.microsoft.com/office/drawing/2014/main" id="{A0825FD5-0FBB-E649-3C04-7D54AB7CA40B}"/>
              </a:ext>
            </a:extLst>
          </p:cNvPr>
          <p:cNvCxnSpPr>
            <a:cxnSpLocks/>
          </p:cNvCxnSpPr>
          <p:nvPr/>
        </p:nvCxnSpPr>
        <p:spPr bwMode="gray">
          <a:xfrm flipH="1" flipV="1">
            <a:off x="8572176" y="3654214"/>
            <a:ext cx="17737" cy="308273"/>
          </a:xfrm>
          <a:prstGeom prst="straightConnector1">
            <a:avLst/>
          </a:prstGeom>
          <a:ln w="5080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303" name="Straight Arrow Connector 302">
            <a:extLst>
              <a:ext uri="{FF2B5EF4-FFF2-40B4-BE49-F238E27FC236}">
                <a16:creationId xmlns:a16="http://schemas.microsoft.com/office/drawing/2014/main" id="{13F548BB-2D3B-9186-3E24-EE9D7468A289}"/>
              </a:ext>
            </a:extLst>
          </p:cNvPr>
          <p:cNvCxnSpPr>
            <a:cxnSpLocks/>
            <a:stCxn id="272" idx="0"/>
            <a:endCxn id="302" idx="4"/>
          </p:cNvCxnSpPr>
          <p:nvPr/>
        </p:nvCxnSpPr>
        <p:spPr bwMode="gray">
          <a:xfrm flipH="1" flipV="1">
            <a:off x="10580455" y="2233232"/>
            <a:ext cx="3439" cy="272363"/>
          </a:xfrm>
          <a:prstGeom prst="straightConnector1">
            <a:avLst/>
          </a:prstGeom>
          <a:ln w="5080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sp>
        <p:nvSpPr>
          <p:cNvPr id="315" name="Oval 314">
            <a:extLst>
              <a:ext uri="{FF2B5EF4-FFF2-40B4-BE49-F238E27FC236}">
                <a16:creationId xmlns:a16="http://schemas.microsoft.com/office/drawing/2014/main" id="{0B2BBD1D-D807-CA64-647C-DF49B3F291AB}"/>
              </a:ext>
            </a:extLst>
          </p:cNvPr>
          <p:cNvSpPr>
            <a:spLocks noChangeAspect="1"/>
          </p:cNvSpPr>
          <p:nvPr/>
        </p:nvSpPr>
        <p:spPr>
          <a:xfrm>
            <a:off x="9000912" y="3994744"/>
            <a:ext cx="502496" cy="520033"/>
          </a:xfrm>
          <a:prstGeom prst="ellipse">
            <a:avLst/>
          </a:prstGeom>
          <a:solidFill>
            <a:schemeClr val="bg1"/>
          </a:solidFill>
          <a:ln w="57150">
            <a:solidFill>
              <a:srgbClr val="820024"/>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700" dirty="0">
              <a:solidFill>
                <a:schemeClr val="bg2">
                  <a:lumMod val="10000"/>
                </a:schemeClr>
              </a:solidFill>
            </a:endParaRPr>
          </a:p>
        </p:txBody>
      </p:sp>
      <p:sp>
        <p:nvSpPr>
          <p:cNvPr id="318" name="Oval 317">
            <a:extLst>
              <a:ext uri="{FF2B5EF4-FFF2-40B4-BE49-F238E27FC236}">
                <a16:creationId xmlns:a16="http://schemas.microsoft.com/office/drawing/2014/main" id="{76848C33-2D2C-77DD-EA20-24744798BFCC}"/>
              </a:ext>
            </a:extLst>
          </p:cNvPr>
          <p:cNvSpPr>
            <a:spLocks noChangeAspect="1"/>
          </p:cNvSpPr>
          <p:nvPr/>
        </p:nvSpPr>
        <p:spPr>
          <a:xfrm rot="18931841">
            <a:off x="8359390" y="3962475"/>
            <a:ext cx="456814" cy="472757"/>
          </a:xfrm>
          <a:prstGeom prst="ellipse">
            <a:avLst/>
          </a:prstGeom>
          <a:solidFill>
            <a:schemeClr val="bg1"/>
          </a:solidFill>
          <a:ln w="57150">
            <a:solidFill>
              <a:srgbClr val="003834"/>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700" dirty="0">
              <a:solidFill>
                <a:schemeClr val="bg1"/>
              </a:solidFill>
            </a:endParaRPr>
          </a:p>
        </p:txBody>
      </p:sp>
      <p:sp>
        <p:nvSpPr>
          <p:cNvPr id="320" name="Oval 319">
            <a:extLst>
              <a:ext uri="{FF2B5EF4-FFF2-40B4-BE49-F238E27FC236}">
                <a16:creationId xmlns:a16="http://schemas.microsoft.com/office/drawing/2014/main" id="{9785E0A6-4E46-EF62-F6A8-B55E5D1AAA5C}"/>
              </a:ext>
            </a:extLst>
          </p:cNvPr>
          <p:cNvSpPr>
            <a:spLocks noChangeAspect="1"/>
          </p:cNvSpPr>
          <p:nvPr/>
        </p:nvSpPr>
        <p:spPr>
          <a:xfrm>
            <a:off x="7461662" y="3149980"/>
            <a:ext cx="478755" cy="472757"/>
          </a:xfrm>
          <a:prstGeom prst="ellipse">
            <a:avLst/>
          </a:prstGeom>
          <a:solidFill>
            <a:schemeClr val="bg1"/>
          </a:solidFill>
          <a:ln w="57150">
            <a:solidFill>
              <a:srgbClr val="FF0000"/>
            </a:solidFill>
            <a:prstDash val="solid"/>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800" dirty="0">
              <a:solidFill>
                <a:schemeClr val="bg1"/>
              </a:solidFill>
            </a:endParaRPr>
          </a:p>
        </p:txBody>
      </p:sp>
      <p:sp>
        <p:nvSpPr>
          <p:cNvPr id="326" name="Oval 325">
            <a:extLst>
              <a:ext uri="{FF2B5EF4-FFF2-40B4-BE49-F238E27FC236}">
                <a16:creationId xmlns:a16="http://schemas.microsoft.com/office/drawing/2014/main" id="{C5ABDA6E-3149-8DFB-B3EA-E3E34E310432}"/>
              </a:ext>
            </a:extLst>
          </p:cNvPr>
          <p:cNvSpPr>
            <a:spLocks noChangeAspect="1"/>
          </p:cNvSpPr>
          <p:nvPr/>
        </p:nvSpPr>
        <p:spPr>
          <a:xfrm>
            <a:off x="6514849" y="3129929"/>
            <a:ext cx="526630" cy="520033"/>
          </a:xfrm>
          <a:prstGeom prst="ellipse">
            <a:avLst/>
          </a:prstGeom>
          <a:solidFill>
            <a:schemeClr val="bg1"/>
          </a:solidFill>
          <a:ln w="57150">
            <a:solidFill>
              <a:srgbClr val="820024"/>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600"/>
              </a:spcAft>
            </a:pPr>
            <a:endParaRPr lang="en-US" sz="800" dirty="0">
              <a:solidFill>
                <a:schemeClr val="bg2">
                  <a:lumMod val="10000"/>
                </a:schemeClr>
              </a:solidFill>
              <a:latin typeface="Gill Sans MT" panose="020B0502020104020203" pitchFamily="34" charset="77"/>
            </a:endParaRPr>
          </a:p>
        </p:txBody>
      </p:sp>
      <p:sp>
        <p:nvSpPr>
          <p:cNvPr id="324" name="Oval 323">
            <a:extLst>
              <a:ext uri="{FF2B5EF4-FFF2-40B4-BE49-F238E27FC236}">
                <a16:creationId xmlns:a16="http://schemas.microsoft.com/office/drawing/2014/main" id="{15FB1296-DC21-BF34-D9AF-90760761F03E}"/>
              </a:ext>
            </a:extLst>
          </p:cNvPr>
          <p:cNvSpPr>
            <a:spLocks noChangeAspect="1"/>
          </p:cNvSpPr>
          <p:nvPr/>
        </p:nvSpPr>
        <p:spPr>
          <a:xfrm>
            <a:off x="8309508" y="3110542"/>
            <a:ext cx="525337" cy="543670"/>
          </a:xfrm>
          <a:prstGeom prst="ellipse">
            <a:avLst/>
          </a:prstGeom>
          <a:solidFill>
            <a:schemeClr val="bg1"/>
          </a:solidFill>
          <a:ln w="57150">
            <a:solidFill>
              <a:srgbClr val="820024"/>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800" dirty="0">
              <a:solidFill>
                <a:schemeClr val="bg1"/>
              </a:solidFill>
            </a:endParaRPr>
          </a:p>
        </p:txBody>
      </p:sp>
      <p:sp>
        <p:nvSpPr>
          <p:cNvPr id="255" name="Oval 254">
            <a:extLst>
              <a:ext uri="{FF2B5EF4-FFF2-40B4-BE49-F238E27FC236}">
                <a16:creationId xmlns:a16="http://schemas.microsoft.com/office/drawing/2014/main" id="{645626EE-BE37-3700-A677-28BDD4F889CA}"/>
              </a:ext>
            </a:extLst>
          </p:cNvPr>
          <p:cNvSpPr>
            <a:spLocks noChangeAspect="1"/>
          </p:cNvSpPr>
          <p:nvPr/>
        </p:nvSpPr>
        <p:spPr>
          <a:xfrm>
            <a:off x="9220322" y="3141989"/>
            <a:ext cx="456814" cy="472757"/>
          </a:xfrm>
          <a:prstGeom prst="ellipse">
            <a:avLst/>
          </a:prstGeom>
          <a:solidFill>
            <a:schemeClr val="bg1"/>
          </a:solidFill>
          <a:ln w="57150">
            <a:solidFill>
              <a:schemeClr val="accent1"/>
            </a:solidFill>
            <a:prstDash val="solid"/>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800" dirty="0">
              <a:solidFill>
                <a:schemeClr val="bg1"/>
              </a:solidFill>
            </a:endParaRPr>
          </a:p>
        </p:txBody>
      </p:sp>
      <p:sp>
        <p:nvSpPr>
          <p:cNvPr id="270" name="Oval 269">
            <a:extLst>
              <a:ext uri="{FF2B5EF4-FFF2-40B4-BE49-F238E27FC236}">
                <a16:creationId xmlns:a16="http://schemas.microsoft.com/office/drawing/2014/main" id="{90DB4697-87BC-F112-A3A0-FF99E704CB19}"/>
              </a:ext>
            </a:extLst>
          </p:cNvPr>
          <p:cNvSpPr>
            <a:spLocks noChangeAspect="1"/>
          </p:cNvSpPr>
          <p:nvPr/>
        </p:nvSpPr>
        <p:spPr>
          <a:xfrm>
            <a:off x="10358309" y="3120430"/>
            <a:ext cx="502496" cy="520033"/>
          </a:xfrm>
          <a:prstGeom prst="ellipse">
            <a:avLst/>
          </a:prstGeom>
          <a:solidFill>
            <a:srgbClr val="A10907"/>
          </a:solidFill>
          <a:ln w="5715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700" dirty="0">
              <a:solidFill>
                <a:schemeClr val="bg1"/>
              </a:solidFill>
            </a:endParaRPr>
          </a:p>
        </p:txBody>
      </p:sp>
      <p:sp>
        <p:nvSpPr>
          <p:cNvPr id="272" name="Oval 271">
            <a:extLst>
              <a:ext uri="{FF2B5EF4-FFF2-40B4-BE49-F238E27FC236}">
                <a16:creationId xmlns:a16="http://schemas.microsoft.com/office/drawing/2014/main" id="{965E063F-1A74-FA54-D9FE-52A81899A2FA}"/>
              </a:ext>
            </a:extLst>
          </p:cNvPr>
          <p:cNvSpPr>
            <a:spLocks noChangeAspect="1"/>
          </p:cNvSpPr>
          <p:nvPr/>
        </p:nvSpPr>
        <p:spPr>
          <a:xfrm>
            <a:off x="10332645" y="2505594"/>
            <a:ext cx="502496" cy="520033"/>
          </a:xfrm>
          <a:prstGeom prst="ellipse">
            <a:avLst/>
          </a:prstGeom>
          <a:solidFill>
            <a:srgbClr val="A10907"/>
          </a:solidFill>
          <a:ln w="5715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700" dirty="0">
              <a:solidFill>
                <a:schemeClr val="bg1"/>
              </a:solidFill>
            </a:endParaRPr>
          </a:p>
        </p:txBody>
      </p:sp>
      <p:sp>
        <p:nvSpPr>
          <p:cNvPr id="259" name="Oval 258">
            <a:extLst>
              <a:ext uri="{FF2B5EF4-FFF2-40B4-BE49-F238E27FC236}">
                <a16:creationId xmlns:a16="http://schemas.microsoft.com/office/drawing/2014/main" id="{22F64C9F-7239-E8C3-1F50-49CCB03289DC}"/>
              </a:ext>
            </a:extLst>
          </p:cNvPr>
          <p:cNvSpPr>
            <a:spLocks noChangeAspect="1"/>
          </p:cNvSpPr>
          <p:nvPr/>
        </p:nvSpPr>
        <p:spPr>
          <a:xfrm>
            <a:off x="9150199" y="1728121"/>
            <a:ext cx="456814" cy="472757"/>
          </a:xfrm>
          <a:prstGeom prst="ellipse">
            <a:avLst/>
          </a:prstGeom>
          <a:solidFill>
            <a:schemeClr val="bg1"/>
          </a:solidFill>
          <a:ln w="57150">
            <a:solidFill>
              <a:schemeClr val="bg2">
                <a:lumMod val="1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700" dirty="0">
              <a:solidFill>
                <a:schemeClr val="bg1"/>
              </a:solidFill>
            </a:endParaRPr>
          </a:p>
        </p:txBody>
      </p:sp>
      <p:sp>
        <p:nvSpPr>
          <p:cNvPr id="300" name="TextBox 299">
            <a:extLst>
              <a:ext uri="{FF2B5EF4-FFF2-40B4-BE49-F238E27FC236}">
                <a16:creationId xmlns:a16="http://schemas.microsoft.com/office/drawing/2014/main" id="{16E43D81-95BC-960E-22E4-E36E3FCE1067}"/>
              </a:ext>
            </a:extLst>
          </p:cNvPr>
          <p:cNvSpPr txBox="1"/>
          <p:nvPr/>
        </p:nvSpPr>
        <p:spPr>
          <a:xfrm>
            <a:off x="10396574" y="2652876"/>
            <a:ext cx="392735" cy="276999"/>
          </a:xfrm>
          <a:prstGeom prst="rect">
            <a:avLst/>
          </a:prstGeom>
        </p:spPr>
        <p:txBody>
          <a:bodyPr wrap="none" lIns="0" tIns="0" rIns="0" bIns="0" rtlCol="0">
            <a:spAutoFit/>
          </a:bodyPr>
          <a:lstStyle/>
          <a:p>
            <a:pPr algn="ctr">
              <a:spcAft>
                <a:spcPts val="600"/>
              </a:spcAft>
            </a:pPr>
            <a:r>
              <a:rPr lang="en-US" sz="900" dirty="0">
                <a:solidFill>
                  <a:schemeClr val="bg1"/>
                </a:solidFill>
                <a:latin typeface="Gill Sans MT" panose="020B0502020104020203" pitchFamily="34" charset="77"/>
              </a:rPr>
              <a:t>Backend</a:t>
            </a:r>
            <a:br>
              <a:rPr lang="en-US" sz="900" dirty="0">
                <a:solidFill>
                  <a:schemeClr val="bg1"/>
                </a:solidFill>
                <a:latin typeface="Gill Sans MT" panose="020B0502020104020203" pitchFamily="34" charset="77"/>
              </a:rPr>
            </a:br>
            <a:r>
              <a:rPr lang="en-US" sz="900" dirty="0">
                <a:solidFill>
                  <a:schemeClr val="bg1"/>
                </a:solidFill>
                <a:latin typeface="Gill Sans MT" panose="020B0502020104020203" pitchFamily="34" charset="77"/>
              </a:rPr>
              <a:t>VM</a:t>
            </a:r>
          </a:p>
        </p:txBody>
      </p:sp>
      <p:sp>
        <p:nvSpPr>
          <p:cNvPr id="299" name="TextBox 298">
            <a:extLst>
              <a:ext uri="{FF2B5EF4-FFF2-40B4-BE49-F238E27FC236}">
                <a16:creationId xmlns:a16="http://schemas.microsoft.com/office/drawing/2014/main" id="{EC95735D-DAC4-1CCA-859A-D08044D82700}"/>
              </a:ext>
            </a:extLst>
          </p:cNvPr>
          <p:cNvSpPr txBox="1"/>
          <p:nvPr/>
        </p:nvSpPr>
        <p:spPr>
          <a:xfrm>
            <a:off x="10416290" y="3250285"/>
            <a:ext cx="392735" cy="276999"/>
          </a:xfrm>
          <a:prstGeom prst="rect">
            <a:avLst/>
          </a:prstGeom>
        </p:spPr>
        <p:txBody>
          <a:bodyPr wrap="none" lIns="0" tIns="0" rIns="0" bIns="0" rtlCol="0">
            <a:spAutoFit/>
          </a:bodyPr>
          <a:lstStyle/>
          <a:p>
            <a:pPr algn="ctr">
              <a:spcAft>
                <a:spcPts val="600"/>
              </a:spcAft>
            </a:pPr>
            <a:r>
              <a:rPr lang="en-US" sz="900" dirty="0">
                <a:solidFill>
                  <a:schemeClr val="bg1"/>
                </a:solidFill>
                <a:latin typeface="Gill Sans MT" panose="020B0502020104020203" pitchFamily="34" charset="77"/>
              </a:rPr>
              <a:t>Backend</a:t>
            </a:r>
            <a:br>
              <a:rPr lang="en-US" sz="900" dirty="0">
                <a:solidFill>
                  <a:schemeClr val="bg1"/>
                </a:solidFill>
                <a:latin typeface="Gill Sans MT" panose="020B0502020104020203" pitchFamily="34" charset="77"/>
              </a:rPr>
            </a:br>
            <a:r>
              <a:rPr lang="en-US" sz="900" dirty="0">
                <a:solidFill>
                  <a:schemeClr val="bg1"/>
                </a:solidFill>
                <a:latin typeface="Gill Sans MT" panose="020B0502020104020203" pitchFamily="34" charset="77"/>
              </a:rPr>
              <a:t>VM</a:t>
            </a:r>
          </a:p>
        </p:txBody>
      </p:sp>
      <p:sp>
        <p:nvSpPr>
          <p:cNvPr id="305" name="Oval 304">
            <a:extLst>
              <a:ext uri="{FF2B5EF4-FFF2-40B4-BE49-F238E27FC236}">
                <a16:creationId xmlns:a16="http://schemas.microsoft.com/office/drawing/2014/main" id="{EF66DE27-AF8F-ACDA-A16C-EDBA2B275A3B}"/>
              </a:ext>
            </a:extLst>
          </p:cNvPr>
          <p:cNvSpPr>
            <a:spLocks noChangeAspect="1"/>
          </p:cNvSpPr>
          <p:nvPr/>
        </p:nvSpPr>
        <p:spPr>
          <a:xfrm rot="18931841">
            <a:off x="6075278" y="2814971"/>
            <a:ext cx="456814" cy="472757"/>
          </a:xfrm>
          <a:prstGeom prst="ellipse">
            <a:avLst/>
          </a:prstGeom>
          <a:solidFill>
            <a:schemeClr val="bg1"/>
          </a:solidFill>
          <a:ln w="57150">
            <a:solidFill>
              <a:srgbClr val="003834"/>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700" dirty="0">
              <a:solidFill>
                <a:schemeClr val="bg1"/>
              </a:solidFill>
            </a:endParaRPr>
          </a:p>
        </p:txBody>
      </p:sp>
      <p:sp>
        <p:nvSpPr>
          <p:cNvPr id="284" name="Oval 283">
            <a:extLst>
              <a:ext uri="{FF2B5EF4-FFF2-40B4-BE49-F238E27FC236}">
                <a16:creationId xmlns:a16="http://schemas.microsoft.com/office/drawing/2014/main" id="{24CE2F79-2515-75E8-1C46-B871BCA6EABF}"/>
              </a:ext>
            </a:extLst>
          </p:cNvPr>
          <p:cNvSpPr>
            <a:spLocks noChangeAspect="1"/>
          </p:cNvSpPr>
          <p:nvPr/>
        </p:nvSpPr>
        <p:spPr>
          <a:xfrm rot="5880619">
            <a:off x="6045481" y="3579986"/>
            <a:ext cx="472757" cy="456814"/>
          </a:xfrm>
          <a:prstGeom prst="ellipse">
            <a:avLst/>
          </a:prstGeom>
          <a:solidFill>
            <a:schemeClr val="bg1"/>
          </a:solidFill>
          <a:ln w="57150">
            <a:solidFill>
              <a:schemeClr val="bg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700" dirty="0">
              <a:solidFill>
                <a:schemeClr val="bg1"/>
              </a:solidFill>
            </a:endParaRPr>
          </a:p>
        </p:txBody>
      </p:sp>
      <p:sp>
        <p:nvSpPr>
          <p:cNvPr id="257" name="Oval 256">
            <a:extLst>
              <a:ext uri="{FF2B5EF4-FFF2-40B4-BE49-F238E27FC236}">
                <a16:creationId xmlns:a16="http://schemas.microsoft.com/office/drawing/2014/main" id="{901F9181-66E1-C4D3-8712-0A10C057545E}"/>
              </a:ext>
            </a:extLst>
          </p:cNvPr>
          <p:cNvSpPr>
            <a:spLocks noChangeAspect="1"/>
          </p:cNvSpPr>
          <p:nvPr/>
        </p:nvSpPr>
        <p:spPr>
          <a:xfrm>
            <a:off x="9193367" y="2506273"/>
            <a:ext cx="456814" cy="472757"/>
          </a:xfrm>
          <a:prstGeom prst="ellipse">
            <a:avLst/>
          </a:prstGeom>
          <a:solidFill>
            <a:schemeClr val="bg1"/>
          </a:solidFill>
          <a:ln w="57150">
            <a:solidFill>
              <a:srgbClr val="002060"/>
            </a:solidFill>
            <a:prstDash val="solid"/>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800" dirty="0">
              <a:solidFill>
                <a:schemeClr val="bg1"/>
              </a:solidFill>
            </a:endParaRPr>
          </a:p>
        </p:txBody>
      </p:sp>
      <p:sp>
        <p:nvSpPr>
          <p:cNvPr id="268" name="Oval 267">
            <a:extLst>
              <a:ext uri="{FF2B5EF4-FFF2-40B4-BE49-F238E27FC236}">
                <a16:creationId xmlns:a16="http://schemas.microsoft.com/office/drawing/2014/main" id="{B71D8047-C6DB-3D6D-94DC-B4826495E031}"/>
              </a:ext>
            </a:extLst>
          </p:cNvPr>
          <p:cNvSpPr>
            <a:spLocks noChangeAspect="1"/>
          </p:cNvSpPr>
          <p:nvPr/>
        </p:nvSpPr>
        <p:spPr>
          <a:xfrm>
            <a:off x="10872082" y="3592314"/>
            <a:ext cx="456814" cy="472757"/>
          </a:xfrm>
          <a:prstGeom prst="ellipse">
            <a:avLst/>
          </a:prstGeom>
          <a:solidFill>
            <a:schemeClr val="bg1"/>
          </a:solidFill>
          <a:ln w="57150">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700" dirty="0">
              <a:solidFill>
                <a:schemeClr val="bg1"/>
              </a:solidFill>
            </a:endParaRPr>
          </a:p>
        </p:txBody>
      </p:sp>
      <p:sp>
        <p:nvSpPr>
          <p:cNvPr id="273" name="Oval 272">
            <a:extLst>
              <a:ext uri="{FF2B5EF4-FFF2-40B4-BE49-F238E27FC236}">
                <a16:creationId xmlns:a16="http://schemas.microsoft.com/office/drawing/2014/main" id="{C457CB86-E9E5-9679-E8BA-EAB3AC90D0EA}"/>
              </a:ext>
            </a:extLst>
          </p:cNvPr>
          <p:cNvSpPr>
            <a:spLocks noChangeAspect="1"/>
          </p:cNvSpPr>
          <p:nvPr/>
        </p:nvSpPr>
        <p:spPr>
          <a:xfrm rot="4002393">
            <a:off x="10860860" y="2066504"/>
            <a:ext cx="472757" cy="456814"/>
          </a:xfrm>
          <a:prstGeom prst="ellipse">
            <a:avLst/>
          </a:prstGeom>
          <a:solidFill>
            <a:schemeClr val="bg1"/>
          </a:solidFill>
          <a:ln w="57150">
            <a:solidFill>
              <a:schemeClr val="bg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700" dirty="0">
              <a:solidFill>
                <a:schemeClr val="bg1"/>
              </a:solidFill>
            </a:endParaRPr>
          </a:p>
        </p:txBody>
      </p:sp>
      <p:sp>
        <p:nvSpPr>
          <p:cNvPr id="269" name="Oval 268">
            <a:extLst>
              <a:ext uri="{FF2B5EF4-FFF2-40B4-BE49-F238E27FC236}">
                <a16:creationId xmlns:a16="http://schemas.microsoft.com/office/drawing/2014/main" id="{37F02D53-DB99-6C42-817E-8ECB1DFF3657}"/>
              </a:ext>
            </a:extLst>
          </p:cNvPr>
          <p:cNvSpPr>
            <a:spLocks noChangeAspect="1"/>
          </p:cNvSpPr>
          <p:nvPr/>
        </p:nvSpPr>
        <p:spPr>
          <a:xfrm rot="4899634">
            <a:off x="7918207" y="3632091"/>
            <a:ext cx="472757" cy="456814"/>
          </a:xfrm>
          <a:prstGeom prst="ellipse">
            <a:avLst/>
          </a:prstGeom>
          <a:solidFill>
            <a:schemeClr val="bg1"/>
          </a:solidFill>
          <a:ln w="57150">
            <a:solidFill>
              <a:schemeClr val="bg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700" dirty="0">
              <a:solidFill>
                <a:schemeClr val="bg1"/>
              </a:solidFill>
            </a:endParaRPr>
          </a:p>
        </p:txBody>
      </p:sp>
      <p:sp>
        <p:nvSpPr>
          <p:cNvPr id="271" name="Oval 270">
            <a:extLst>
              <a:ext uri="{FF2B5EF4-FFF2-40B4-BE49-F238E27FC236}">
                <a16:creationId xmlns:a16="http://schemas.microsoft.com/office/drawing/2014/main" id="{B2EFB80C-35AB-A915-E9C0-515532AD42BE}"/>
              </a:ext>
            </a:extLst>
          </p:cNvPr>
          <p:cNvSpPr>
            <a:spLocks noChangeAspect="1"/>
          </p:cNvSpPr>
          <p:nvPr/>
        </p:nvSpPr>
        <p:spPr>
          <a:xfrm>
            <a:off x="10384453" y="3994281"/>
            <a:ext cx="456814" cy="472757"/>
          </a:xfrm>
          <a:prstGeom prst="ellipse">
            <a:avLst/>
          </a:prstGeom>
          <a:solidFill>
            <a:schemeClr val="bg1"/>
          </a:solidFill>
          <a:ln w="57150">
            <a:solidFill>
              <a:srgbClr val="003834"/>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700" dirty="0">
              <a:solidFill>
                <a:schemeClr val="bg1"/>
              </a:solidFill>
            </a:endParaRPr>
          </a:p>
        </p:txBody>
      </p:sp>
      <p:sp>
        <p:nvSpPr>
          <p:cNvPr id="302" name="Oval 301">
            <a:extLst>
              <a:ext uri="{FF2B5EF4-FFF2-40B4-BE49-F238E27FC236}">
                <a16:creationId xmlns:a16="http://schemas.microsoft.com/office/drawing/2014/main" id="{DCBACD78-BF5C-5A23-9B06-64B74C5089B6}"/>
              </a:ext>
            </a:extLst>
          </p:cNvPr>
          <p:cNvSpPr>
            <a:spLocks noChangeAspect="1"/>
          </p:cNvSpPr>
          <p:nvPr/>
        </p:nvSpPr>
        <p:spPr>
          <a:xfrm>
            <a:off x="10352047" y="1760474"/>
            <a:ext cx="456814" cy="472757"/>
          </a:xfrm>
          <a:prstGeom prst="ellipse">
            <a:avLst/>
          </a:prstGeom>
          <a:solidFill>
            <a:schemeClr val="bg1"/>
          </a:solidFill>
          <a:ln w="57150">
            <a:solidFill>
              <a:srgbClr val="003834"/>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700" dirty="0">
              <a:solidFill>
                <a:schemeClr val="bg1"/>
              </a:solidFill>
            </a:endParaRPr>
          </a:p>
        </p:txBody>
      </p:sp>
      <p:sp>
        <p:nvSpPr>
          <p:cNvPr id="294" name="TextBox 293">
            <a:extLst>
              <a:ext uri="{FF2B5EF4-FFF2-40B4-BE49-F238E27FC236}">
                <a16:creationId xmlns:a16="http://schemas.microsoft.com/office/drawing/2014/main" id="{31004AE1-69A3-D333-1D85-2440031A08F7}"/>
              </a:ext>
            </a:extLst>
          </p:cNvPr>
          <p:cNvSpPr txBox="1"/>
          <p:nvPr/>
        </p:nvSpPr>
        <p:spPr>
          <a:xfrm>
            <a:off x="6130171" y="3726682"/>
            <a:ext cx="293350" cy="161583"/>
          </a:xfrm>
          <a:prstGeom prst="rect">
            <a:avLst/>
          </a:prstGeom>
        </p:spPr>
        <p:txBody>
          <a:bodyPr wrap="none" lIns="0" tIns="0" rIns="0" bIns="0" rtlCol="0">
            <a:spAutoFit/>
          </a:bodyPr>
          <a:lstStyle/>
          <a:p>
            <a:pPr algn="l">
              <a:spcAft>
                <a:spcPts val="600"/>
              </a:spcAft>
            </a:pPr>
            <a:r>
              <a:rPr lang="en-US" sz="1050" dirty="0">
                <a:solidFill>
                  <a:schemeClr val="bg2">
                    <a:lumMod val="10000"/>
                  </a:schemeClr>
                </a:solidFill>
                <a:latin typeface="Gill Sans MT" panose="020B0502020104020203" pitchFamily="34" charset="77"/>
              </a:rPr>
              <a:t>vNIC</a:t>
            </a:r>
          </a:p>
        </p:txBody>
      </p:sp>
      <p:sp>
        <p:nvSpPr>
          <p:cNvPr id="296" name="TextBox 295">
            <a:extLst>
              <a:ext uri="{FF2B5EF4-FFF2-40B4-BE49-F238E27FC236}">
                <a16:creationId xmlns:a16="http://schemas.microsoft.com/office/drawing/2014/main" id="{AB040335-38A7-BEC7-B4A5-A6924DCB0AA1}"/>
              </a:ext>
            </a:extLst>
          </p:cNvPr>
          <p:cNvSpPr txBox="1"/>
          <p:nvPr/>
        </p:nvSpPr>
        <p:spPr>
          <a:xfrm>
            <a:off x="8015243" y="3776919"/>
            <a:ext cx="293350" cy="161583"/>
          </a:xfrm>
          <a:prstGeom prst="rect">
            <a:avLst/>
          </a:prstGeom>
        </p:spPr>
        <p:txBody>
          <a:bodyPr wrap="none" lIns="0" tIns="0" rIns="0" bIns="0" rtlCol="0">
            <a:spAutoFit/>
          </a:bodyPr>
          <a:lstStyle/>
          <a:p>
            <a:pPr algn="l">
              <a:spcAft>
                <a:spcPts val="600"/>
              </a:spcAft>
            </a:pPr>
            <a:r>
              <a:rPr lang="en-US" sz="1050" dirty="0">
                <a:solidFill>
                  <a:schemeClr val="bg2">
                    <a:lumMod val="10000"/>
                  </a:schemeClr>
                </a:solidFill>
                <a:latin typeface="Gill Sans MT" panose="020B0502020104020203" pitchFamily="34" charset="77"/>
              </a:rPr>
              <a:t>vNIC</a:t>
            </a:r>
          </a:p>
        </p:txBody>
      </p:sp>
      <p:sp>
        <p:nvSpPr>
          <p:cNvPr id="306" name="TextBox 305">
            <a:extLst>
              <a:ext uri="{FF2B5EF4-FFF2-40B4-BE49-F238E27FC236}">
                <a16:creationId xmlns:a16="http://schemas.microsoft.com/office/drawing/2014/main" id="{179514B0-F5FD-B6F8-7117-AD00295EF8B5}"/>
              </a:ext>
            </a:extLst>
          </p:cNvPr>
          <p:cNvSpPr txBox="1"/>
          <p:nvPr/>
        </p:nvSpPr>
        <p:spPr>
          <a:xfrm>
            <a:off x="6134546" y="2946741"/>
            <a:ext cx="280606" cy="174119"/>
          </a:xfrm>
          <a:prstGeom prst="rect">
            <a:avLst/>
          </a:prstGeom>
        </p:spPr>
        <p:txBody>
          <a:bodyPr wrap="none" lIns="0" tIns="0" rIns="0" bIns="0" rtlCol="0">
            <a:spAutoFit/>
          </a:bodyPr>
          <a:lstStyle/>
          <a:p>
            <a:pPr algn="l">
              <a:spcAft>
                <a:spcPts val="600"/>
              </a:spcAft>
            </a:pPr>
            <a:r>
              <a:rPr lang="en-US" sz="1100" dirty="0">
                <a:solidFill>
                  <a:schemeClr val="bg2">
                    <a:lumMod val="10000"/>
                  </a:schemeClr>
                </a:solidFill>
                <a:latin typeface="Gill Sans MT" panose="020B0502020104020203" pitchFamily="34" charset="77"/>
              </a:rPr>
              <a:t>Host</a:t>
            </a:r>
          </a:p>
        </p:txBody>
      </p:sp>
      <p:sp>
        <p:nvSpPr>
          <p:cNvPr id="260" name="TextBox 259">
            <a:extLst>
              <a:ext uri="{FF2B5EF4-FFF2-40B4-BE49-F238E27FC236}">
                <a16:creationId xmlns:a16="http://schemas.microsoft.com/office/drawing/2014/main" id="{0446BC6F-0CC5-984A-BB7D-77E5BECC9F37}"/>
              </a:ext>
            </a:extLst>
          </p:cNvPr>
          <p:cNvSpPr txBox="1"/>
          <p:nvPr/>
        </p:nvSpPr>
        <p:spPr>
          <a:xfrm>
            <a:off x="9200293" y="1815025"/>
            <a:ext cx="357470" cy="323165"/>
          </a:xfrm>
          <a:prstGeom prst="rect">
            <a:avLst/>
          </a:prstGeom>
        </p:spPr>
        <p:txBody>
          <a:bodyPr wrap="none" lIns="0" tIns="0" rIns="0" bIns="0" rtlCol="0">
            <a:spAutoFit/>
          </a:bodyPr>
          <a:lstStyle/>
          <a:p>
            <a:pPr algn="ctr"/>
            <a:r>
              <a:rPr lang="en-US" sz="1050" dirty="0">
                <a:solidFill>
                  <a:schemeClr val="bg2">
                    <a:lumMod val="10000"/>
                  </a:schemeClr>
                </a:solidFill>
                <a:latin typeface="Gill Sans MT" panose="020B0502020104020203" pitchFamily="34" charset="77"/>
              </a:rPr>
              <a:t>ToR</a:t>
            </a:r>
          </a:p>
          <a:p>
            <a:pPr algn="ctr"/>
            <a:r>
              <a:rPr lang="en-US" sz="1050" dirty="0">
                <a:solidFill>
                  <a:schemeClr val="bg2">
                    <a:lumMod val="10000"/>
                  </a:schemeClr>
                </a:solidFill>
                <a:latin typeface="Gill Sans MT" panose="020B0502020104020203" pitchFamily="34" charset="77"/>
              </a:rPr>
              <a:t>Switch</a:t>
            </a:r>
          </a:p>
        </p:txBody>
      </p:sp>
      <p:sp>
        <p:nvSpPr>
          <p:cNvPr id="298" name="TextBox 297">
            <a:extLst>
              <a:ext uri="{FF2B5EF4-FFF2-40B4-BE49-F238E27FC236}">
                <a16:creationId xmlns:a16="http://schemas.microsoft.com/office/drawing/2014/main" id="{5591FD2C-921C-C04D-4DB5-8F0BCB00CB2A}"/>
              </a:ext>
            </a:extLst>
          </p:cNvPr>
          <p:cNvSpPr txBox="1"/>
          <p:nvPr/>
        </p:nvSpPr>
        <p:spPr>
          <a:xfrm>
            <a:off x="10957894" y="2223881"/>
            <a:ext cx="293350" cy="161583"/>
          </a:xfrm>
          <a:prstGeom prst="rect">
            <a:avLst/>
          </a:prstGeom>
        </p:spPr>
        <p:txBody>
          <a:bodyPr wrap="none" lIns="0" tIns="0" rIns="0" bIns="0" rtlCol="0">
            <a:spAutoFit/>
          </a:bodyPr>
          <a:lstStyle/>
          <a:p>
            <a:pPr algn="l">
              <a:spcAft>
                <a:spcPts val="600"/>
              </a:spcAft>
            </a:pPr>
            <a:r>
              <a:rPr lang="en-US" sz="1050" dirty="0">
                <a:solidFill>
                  <a:schemeClr val="bg2">
                    <a:lumMod val="10000"/>
                  </a:schemeClr>
                </a:solidFill>
                <a:latin typeface="Gill Sans MT" panose="020B0502020104020203" pitchFamily="34" charset="77"/>
              </a:rPr>
              <a:t>vNIC</a:t>
            </a:r>
          </a:p>
        </p:txBody>
      </p:sp>
      <p:sp>
        <p:nvSpPr>
          <p:cNvPr id="256" name="TextBox 255">
            <a:extLst>
              <a:ext uri="{FF2B5EF4-FFF2-40B4-BE49-F238E27FC236}">
                <a16:creationId xmlns:a16="http://schemas.microsoft.com/office/drawing/2014/main" id="{8EC2AD1B-1DA8-5219-E450-7FEFE75E177B}"/>
              </a:ext>
            </a:extLst>
          </p:cNvPr>
          <p:cNvSpPr txBox="1"/>
          <p:nvPr/>
        </p:nvSpPr>
        <p:spPr>
          <a:xfrm>
            <a:off x="9285255" y="3313410"/>
            <a:ext cx="365485" cy="161583"/>
          </a:xfrm>
          <a:prstGeom prst="rect">
            <a:avLst/>
          </a:prstGeom>
        </p:spPr>
        <p:txBody>
          <a:bodyPr wrap="none" lIns="0" tIns="0" rIns="0" bIns="0" rtlCol="0">
            <a:spAutoFit/>
          </a:bodyPr>
          <a:lstStyle/>
          <a:p>
            <a:pPr algn="l">
              <a:spcAft>
                <a:spcPts val="600"/>
              </a:spcAft>
            </a:pPr>
            <a:r>
              <a:rPr lang="en-US" sz="1050" dirty="0">
                <a:solidFill>
                  <a:schemeClr val="bg2">
                    <a:lumMod val="10000"/>
                  </a:schemeClr>
                </a:solidFill>
                <a:latin typeface="Gill Sans MT" panose="020B0502020104020203" pitchFamily="34" charset="77"/>
              </a:rPr>
              <a:t>Flow 2</a:t>
            </a:r>
          </a:p>
        </p:txBody>
      </p:sp>
      <p:sp>
        <p:nvSpPr>
          <p:cNvPr id="258" name="TextBox 257">
            <a:extLst>
              <a:ext uri="{FF2B5EF4-FFF2-40B4-BE49-F238E27FC236}">
                <a16:creationId xmlns:a16="http://schemas.microsoft.com/office/drawing/2014/main" id="{D4A3E96F-BEAC-BACF-8FEB-FEFB4B409681}"/>
              </a:ext>
            </a:extLst>
          </p:cNvPr>
          <p:cNvSpPr txBox="1"/>
          <p:nvPr/>
        </p:nvSpPr>
        <p:spPr>
          <a:xfrm>
            <a:off x="9257188" y="2662411"/>
            <a:ext cx="365485" cy="161583"/>
          </a:xfrm>
          <a:prstGeom prst="rect">
            <a:avLst/>
          </a:prstGeom>
        </p:spPr>
        <p:txBody>
          <a:bodyPr wrap="none" lIns="0" tIns="0" rIns="0" bIns="0" rtlCol="0">
            <a:spAutoFit/>
          </a:bodyPr>
          <a:lstStyle/>
          <a:p>
            <a:pPr algn="l">
              <a:spcAft>
                <a:spcPts val="600"/>
              </a:spcAft>
            </a:pPr>
            <a:r>
              <a:rPr lang="en-US" sz="1050" dirty="0">
                <a:solidFill>
                  <a:schemeClr val="bg2">
                    <a:lumMod val="10000"/>
                  </a:schemeClr>
                </a:solidFill>
                <a:latin typeface="Gill Sans MT" panose="020B0502020104020203" pitchFamily="34" charset="77"/>
              </a:rPr>
              <a:t>Flow 3</a:t>
            </a:r>
          </a:p>
        </p:txBody>
      </p:sp>
      <p:sp>
        <p:nvSpPr>
          <p:cNvPr id="301" name="TextBox 300">
            <a:extLst>
              <a:ext uri="{FF2B5EF4-FFF2-40B4-BE49-F238E27FC236}">
                <a16:creationId xmlns:a16="http://schemas.microsoft.com/office/drawing/2014/main" id="{CB7F5442-297E-B614-11E9-9CB583610BE6}"/>
              </a:ext>
            </a:extLst>
          </p:cNvPr>
          <p:cNvSpPr txBox="1"/>
          <p:nvPr/>
        </p:nvSpPr>
        <p:spPr>
          <a:xfrm>
            <a:off x="10466851" y="4129591"/>
            <a:ext cx="280606" cy="174119"/>
          </a:xfrm>
          <a:prstGeom prst="rect">
            <a:avLst/>
          </a:prstGeom>
        </p:spPr>
        <p:txBody>
          <a:bodyPr wrap="none" lIns="0" tIns="0" rIns="0" bIns="0" rtlCol="0">
            <a:spAutoFit/>
          </a:bodyPr>
          <a:lstStyle/>
          <a:p>
            <a:pPr algn="l">
              <a:spcAft>
                <a:spcPts val="600"/>
              </a:spcAft>
            </a:pPr>
            <a:r>
              <a:rPr lang="en-US" sz="1100" dirty="0">
                <a:solidFill>
                  <a:schemeClr val="bg2">
                    <a:lumMod val="10000"/>
                  </a:schemeClr>
                </a:solidFill>
                <a:latin typeface="Gill Sans MT" panose="020B0502020104020203" pitchFamily="34" charset="77"/>
              </a:rPr>
              <a:t>Host</a:t>
            </a:r>
          </a:p>
        </p:txBody>
      </p:sp>
      <p:sp>
        <p:nvSpPr>
          <p:cNvPr id="304" name="TextBox 303">
            <a:extLst>
              <a:ext uri="{FF2B5EF4-FFF2-40B4-BE49-F238E27FC236}">
                <a16:creationId xmlns:a16="http://schemas.microsoft.com/office/drawing/2014/main" id="{9A0024E6-5395-6B4C-4EBF-54197094283A}"/>
              </a:ext>
            </a:extLst>
          </p:cNvPr>
          <p:cNvSpPr txBox="1"/>
          <p:nvPr/>
        </p:nvSpPr>
        <p:spPr>
          <a:xfrm>
            <a:off x="10422570" y="1893257"/>
            <a:ext cx="280606" cy="174119"/>
          </a:xfrm>
          <a:prstGeom prst="rect">
            <a:avLst/>
          </a:prstGeom>
        </p:spPr>
        <p:txBody>
          <a:bodyPr wrap="none" lIns="0" tIns="0" rIns="0" bIns="0" rtlCol="0">
            <a:spAutoFit/>
          </a:bodyPr>
          <a:lstStyle/>
          <a:p>
            <a:pPr algn="l">
              <a:spcAft>
                <a:spcPts val="600"/>
              </a:spcAft>
            </a:pPr>
            <a:r>
              <a:rPr lang="en-US" sz="1100" dirty="0">
                <a:solidFill>
                  <a:schemeClr val="bg2">
                    <a:lumMod val="10000"/>
                  </a:schemeClr>
                </a:solidFill>
                <a:latin typeface="Gill Sans MT" panose="020B0502020104020203" pitchFamily="34" charset="77"/>
              </a:rPr>
              <a:t>Host</a:t>
            </a:r>
          </a:p>
        </p:txBody>
      </p:sp>
      <p:sp>
        <p:nvSpPr>
          <p:cNvPr id="319" name="TextBox 318">
            <a:extLst>
              <a:ext uri="{FF2B5EF4-FFF2-40B4-BE49-F238E27FC236}">
                <a16:creationId xmlns:a16="http://schemas.microsoft.com/office/drawing/2014/main" id="{DF6CE895-A92E-4418-ED06-7EDFDCDDD00B}"/>
              </a:ext>
            </a:extLst>
          </p:cNvPr>
          <p:cNvSpPr txBox="1"/>
          <p:nvPr/>
        </p:nvSpPr>
        <p:spPr>
          <a:xfrm>
            <a:off x="8430502" y="4102293"/>
            <a:ext cx="280606" cy="174119"/>
          </a:xfrm>
          <a:prstGeom prst="rect">
            <a:avLst/>
          </a:prstGeom>
        </p:spPr>
        <p:txBody>
          <a:bodyPr wrap="none" lIns="0" tIns="0" rIns="0" bIns="0" rtlCol="0">
            <a:spAutoFit/>
          </a:bodyPr>
          <a:lstStyle/>
          <a:p>
            <a:pPr algn="l">
              <a:spcAft>
                <a:spcPts val="600"/>
              </a:spcAft>
            </a:pPr>
            <a:r>
              <a:rPr lang="en-US" sz="1100" dirty="0">
                <a:solidFill>
                  <a:schemeClr val="bg2">
                    <a:lumMod val="10000"/>
                  </a:schemeClr>
                </a:solidFill>
                <a:latin typeface="Gill Sans MT" panose="020B0502020104020203" pitchFamily="34" charset="77"/>
              </a:rPr>
              <a:t>Host</a:t>
            </a:r>
          </a:p>
        </p:txBody>
      </p:sp>
      <p:sp>
        <p:nvSpPr>
          <p:cNvPr id="327" name="TextBox 326">
            <a:extLst>
              <a:ext uri="{FF2B5EF4-FFF2-40B4-BE49-F238E27FC236}">
                <a16:creationId xmlns:a16="http://schemas.microsoft.com/office/drawing/2014/main" id="{1FB9616D-CCD0-9BA0-A2A2-0688BBFC9239}"/>
              </a:ext>
            </a:extLst>
          </p:cNvPr>
          <p:cNvSpPr txBox="1"/>
          <p:nvPr/>
        </p:nvSpPr>
        <p:spPr>
          <a:xfrm>
            <a:off x="6543504" y="3252942"/>
            <a:ext cx="471283" cy="338554"/>
          </a:xfrm>
          <a:prstGeom prst="rect">
            <a:avLst/>
          </a:prstGeom>
        </p:spPr>
        <p:txBody>
          <a:bodyPr wrap="none" lIns="0" tIns="0" rIns="0" bIns="0" rtlCol="0">
            <a:spAutoFit/>
          </a:bodyPr>
          <a:lstStyle/>
          <a:p>
            <a:pPr algn="ctr">
              <a:spcAft>
                <a:spcPts val="600"/>
              </a:spcAft>
            </a:pPr>
            <a:r>
              <a:rPr lang="en-US" sz="1100" dirty="0">
                <a:solidFill>
                  <a:schemeClr val="bg2">
                    <a:lumMod val="10000"/>
                  </a:schemeClr>
                </a:solidFill>
                <a:latin typeface="Gill Sans MT" panose="020B0502020104020203" pitchFamily="34" charset="77"/>
              </a:rPr>
              <a:t>Crawler</a:t>
            </a:r>
            <a:br>
              <a:rPr lang="en-US" sz="1100" dirty="0">
                <a:solidFill>
                  <a:schemeClr val="bg2">
                    <a:lumMod val="10000"/>
                  </a:schemeClr>
                </a:solidFill>
                <a:latin typeface="Gill Sans MT" panose="020B0502020104020203" pitchFamily="34" charset="77"/>
              </a:rPr>
            </a:br>
            <a:r>
              <a:rPr lang="en-US" sz="1100" dirty="0">
                <a:solidFill>
                  <a:schemeClr val="bg2">
                    <a:lumMod val="10000"/>
                  </a:schemeClr>
                </a:solidFill>
                <a:latin typeface="Gill Sans MT" panose="020B0502020104020203" pitchFamily="34" charset="77"/>
              </a:rPr>
              <a:t>VM</a:t>
            </a:r>
          </a:p>
        </p:txBody>
      </p:sp>
      <p:sp>
        <p:nvSpPr>
          <p:cNvPr id="325" name="TextBox 324">
            <a:extLst>
              <a:ext uri="{FF2B5EF4-FFF2-40B4-BE49-F238E27FC236}">
                <a16:creationId xmlns:a16="http://schemas.microsoft.com/office/drawing/2014/main" id="{4CCAC4BF-9903-225D-B7CA-FEED605F105E}"/>
              </a:ext>
            </a:extLst>
          </p:cNvPr>
          <p:cNvSpPr txBox="1"/>
          <p:nvPr/>
        </p:nvSpPr>
        <p:spPr>
          <a:xfrm>
            <a:off x="8360373" y="3262000"/>
            <a:ext cx="432811" cy="276999"/>
          </a:xfrm>
          <a:prstGeom prst="rect">
            <a:avLst/>
          </a:prstGeom>
        </p:spPr>
        <p:txBody>
          <a:bodyPr wrap="none" lIns="0" tIns="0" rIns="0" bIns="0" rtlCol="0">
            <a:spAutoFit/>
          </a:bodyPr>
          <a:lstStyle/>
          <a:p>
            <a:pPr algn="ctr">
              <a:spcAft>
                <a:spcPts val="600"/>
              </a:spcAft>
            </a:pPr>
            <a:r>
              <a:rPr lang="en-US" sz="900" dirty="0">
                <a:solidFill>
                  <a:schemeClr val="bg2">
                    <a:lumMod val="10000"/>
                  </a:schemeClr>
                </a:solidFill>
                <a:latin typeface="Gill Sans MT" panose="020B0502020104020203" pitchFamily="34" charset="77"/>
              </a:rPr>
              <a:t>Frontend</a:t>
            </a:r>
            <a:br>
              <a:rPr lang="en-US" sz="900" dirty="0">
                <a:solidFill>
                  <a:schemeClr val="bg2">
                    <a:lumMod val="10000"/>
                  </a:schemeClr>
                </a:solidFill>
                <a:latin typeface="Gill Sans MT" panose="020B0502020104020203" pitchFamily="34" charset="77"/>
              </a:rPr>
            </a:br>
            <a:r>
              <a:rPr lang="en-US" sz="900" dirty="0">
                <a:solidFill>
                  <a:schemeClr val="bg2">
                    <a:lumMod val="10000"/>
                  </a:schemeClr>
                </a:solidFill>
                <a:latin typeface="Gill Sans MT" panose="020B0502020104020203" pitchFamily="34" charset="77"/>
              </a:rPr>
              <a:t>VM</a:t>
            </a:r>
          </a:p>
        </p:txBody>
      </p:sp>
      <p:sp>
        <p:nvSpPr>
          <p:cNvPr id="323" name="TextBox 322">
            <a:extLst>
              <a:ext uri="{FF2B5EF4-FFF2-40B4-BE49-F238E27FC236}">
                <a16:creationId xmlns:a16="http://schemas.microsoft.com/office/drawing/2014/main" id="{AE409317-8261-921D-52BC-26237D789166}"/>
              </a:ext>
            </a:extLst>
          </p:cNvPr>
          <p:cNvSpPr txBox="1"/>
          <p:nvPr/>
        </p:nvSpPr>
        <p:spPr>
          <a:xfrm>
            <a:off x="7549298" y="3306108"/>
            <a:ext cx="365485" cy="161583"/>
          </a:xfrm>
          <a:prstGeom prst="rect">
            <a:avLst/>
          </a:prstGeom>
        </p:spPr>
        <p:txBody>
          <a:bodyPr wrap="none" lIns="0" tIns="0" rIns="0" bIns="0" rtlCol="0">
            <a:spAutoFit/>
          </a:bodyPr>
          <a:lstStyle/>
          <a:p>
            <a:pPr algn="l">
              <a:spcAft>
                <a:spcPts val="600"/>
              </a:spcAft>
            </a:pPr>
            <a:r>
              <a:rPr lang="en-US" sz="1050" dirty="0">
                <a:solidFill>
                  <a:schemeClr val="bg2">
                    <a:lumMod val="10000"/>
                  </a:schemeClr>
                </a:solidFill>
                <a:latin typeface="Gill Sans MT" panose="020B0502020104020203" pitchFamily="34" charset="77"/>
              </a:rPr>
              <a:t>Flow 1</a:t>
            </a:r>
          </a:p>
        </p:txBody>
      </p:sp>
      <p:sp>
        <p:nvSpPr>
          <p:cNvPr id="317" name="TextBox 316">
            <a:extLst>
              <a:ext uri="{FF2B5EF4-FFF2-40B4-BE49-F238E27FC236}">
                <a16:creationId xmlns:a16="http://schemas.microsoft.com/office/drawing/2014/main" id="{1BCE5762-9226-6595-2F91-BFA291C1FE60}"/>
              </a:ext>
            </a:extLst>
          </p:cNvPr>
          <p:cNvSpPr txBox="1"/>
          <p:nvPr/>
        </p:nvSpPr>
        <p:spPr>
          <a:xfrm>
            <a:off x="9160016" y="4177766"/>
            <a:ext cx="187552" cy="161583"/>
          </a:xfrm>
          <a:prstGeom prst="rect">
            <a:avLst/>
          </a:prstGeom>
        </p:spPr>
        <p:txBody>
          <a:bodyPr wrap="none" lIns="0" tIns="0" rIns="0" bIns="0" rtlCol="0">
            <a:spAutoFit/>
          </a:bodyPr>
          <a:lstStyle/>
          <a:p>
            <a:pPr algn="ctr">
              <a:spcAft>
                <a:spcPts val="600"/>
              </a:spcAft>
            </a:pPr>
            <a:r>
              <a:rPr lang="en-US" sz="1050" dirty="0">
                <a:solidFill>
                  <a:schemeClr val="bg2">
                    <a:lumMod val="10000"/>
                  </a:schemeClr>
                </a:solidFill>
                <a:latin typeface="Gill Sans MT" panose="020B0502020104020203" pitchFamily="34" charset="77"/>
              </a:rPr>
              <a:t>VM</a:t>
            </a:r>
          </a:p>
        </p:txBody>
      </p:sp>
      <p:sp>
        <p:nvSpPr>
          <p:cNvPr id="111" name="TextBox 110">
            <a:extLst>
              <a:ext uri="{FF2B5EF4-FFF2-40B4-BE49-F238E27FC236}">
                <a16:creationId xmlns:a16="http://schemas.microsoft.com/office/drawing/2014/main" id="{3B1DA610-9D9D-37D0-69D0-05D778295EC8}"/>
              </a:ext>
            </a:extLst>
          </p:cNvPr>
          <p:cNvSpPr txBox="1"/>
          <p:nvPr/>
        </p:nvSpPr>
        <p:spPr>
          <a:xfrm>
            <a:off x="10956808" y="3727835"/>
            <a:ext cx="293350" cy="161583"/>
          </a:xfrm>
          <a:prstGeom prst="rect">
            <a:avLst/>
          </a:prstGeom>
        </p:spPr>
        <p:txBody>
          <a:bodyPr wrap="none" lIns="0" tIns="0" rIns="0" bIns="0" rtlCol="0">
            <a:spAutoFit/>
          </a:bodyPr>
          <a:lstStyle/>
          <a:p>
            <a:pPr algn="l">
              <a:spcAft>
                <a:spcPts val="600"/>
              </a:spcAft>
            </a:pPr>
            <a:r>
              <a:rPr lang="en-US" sz="1050" dirty="0">
                <a:solidFill>
                  <a:schemeClr val="bg2">
                    <a:lumMod val="10000"/>
                  </a:schemeClr>
                </a:solidFill>
                <a:latin typeface="Gill Sans MT" panose="020B0502020104020203" pitchFamily="34" charset="77"/>
              </a:rPr>
              <a:t>vNIC</a:t>
            </a:r>
          </a:p>
        </p:txBody>
      </p:sp>
      <p:cxnSp>
        <p:nvCxnSpPr>
          <p:cNvPr id="120" name="Straight Connector 119">
            <a:extLst>
              <a:ext uri="{FF2B5EF4-FFF2-40B4-BE49-F238E27FC236}">
                <a16:creationId xmlns:a16="http://schemas.microsoft.com/office/drawing/2014/main" id="{D50C2F3F-7173-C1DC-742F-1B1513BB05A2}"/>
              </a:ext>
            </a:extLst>
          </p:cNvPr>
          <p:cNvCxnSpPr>
            <a:cxnSpLocks/>
          </p:cNvCxnSpPr>
          <p:nvPr/>
        </p:nvCxnSpPr>
        <p:spPr>
          <a:xfrm>
            <a:off x="5760354" y="1588599"/>
            <a:ext cx="0" cy="3319304"/>
          </a:xfrm>
          <a:prstGeom prst="line">
            <a:avLst/>
          </a:prstGeom>
          <a:ln w="38100" cap="rnd">
            <a:solidFill>
              <a:schemeClr val="tx1">
                <a:lumMod val="85000"/>
                <a:lumOff val="15000"/>
              </a:schemeClr>
            </a:solidFill>
            <a:prstDash val="dash"/>
          </a:ln>
        </p:spPr>
        <p:style>
          <a:lnRef idx="1">
            <a:schemeClr val="accent1"/>
          </a:lnRef>
          <a:fillRef idx="0">
            <a:schemeClr val="accent1"/>
          </a:fillRef>
          <a:effectRef idx="0">
            <a:schemeClr val="accent1"/>
          </a:effectRef>
          <a:fontRef idx="minor">
            <a:schemeClr val="tx1"/>
          </a:fontRef>
        </p:style>
      </p:cxnSp>
      <p:sp>
        <p:nvSpPr>
          <p:cNvPr id="122" name="TextBox 121">
            <a:extLst>
              <a:ext uri="{FF2B5EF4-FFF2-40B4-BE49-F238E27FC236}">
                <a16:creationId xmlns:a16="http://schemas.microsoft.com/office/drawing/2014/main" id="{E95CEE81-FE6A-62F7-C7BC-8522C00660EB}"/>
              </a:ext>
            </a:extLst>
          </p:cNvPr>
          <p:cNvSpPr txBox="1"/>
          <p:nvPr/>
        </p:nvSpPr>
        <p:spPr>
          <a:xfrm>
            <a:off x="379549" y="1242979"/>
            <a:ext cx="1582017" cy="340519"/>
          </a:xfrm>
          <a:prstGeom prst="roundRect">
            <a:avLst/>
          </a:prstGeom>
          <a:solidFill>
            <a:schemeClr val="bg1"/>
          </a:solidFill>
          <a:ln w="38100">
            <a:noFill/>
          </a:ln>
        </p:spPr>
        <p:txBody>
          <a:bodyPr wrap="square" lIns="0" tIns="0" rIns="0" bIns="0" rtlCol="0">
            <a:spAutoFit/>
          </a:bodyPr>
          <a:lstStyle/>
          <a:p>
            <a:pPr algn="ctr"/>
            <a:r>
              <a:rPr lang="en-US" sz="2000" dirty="0">
                <a:solidFill>
                  <a:schemeClr val="bg2">
                    <a:lumMod val="10000"/>
                  </a:schemeClr>
                </a:solidFill>
                <a:latin typeface="Gill Sans MT" panose="020B0502020104020203" pitchFamily="34" charset="77"/>
              </a:rPr>
              <a:t>Actual system</a:t>
            </a:r>
          </a:p>
        </p:txBody>
      </p:sp>
      <p:sp>
        <p:nvSpPr>
          <p:cNvPr id="123" name="TextBox 122">
            <a:extLst>
              <a:ext uri="{FF2B5EF4-FFF2-40B4-BE49-F238E27FC236}">
                <a16:creationId xmlns:a16="http://schemas.microsoft.com/office/drawing/2014/main" id="{ABEF9D0B-2610-FAD8-28C5-50D6F044CDA3}"/>
              </a:ext>
            </a:extLst>
          </p:cNvPr>
          <p:cNvSpPr txBox="1"/>
          <p:nvPr/>
        </p:nvSpPr>
        <p:spPr>
          <a:xfrm>
            <a:off x="6232858" y="1448357"/>
            <a:ext cx="2436317" cy="340519"/>
          </a:xfrm>
          <a:prstGeom prst="roundRect">
            <a:avLst/>
          </a:prstGeom>
          <a:solidFill>
            <a:schemeClr val="bg1"/>
          </a:solidFill>
          <a:ln w="38100">
            <a:noFill/>
          </a:ln>
        </p:spPr>
        <p:txBody>
          <a:bodyPr wrap="square" lIns="0" tIns="0" rIns="0" bIns="0" rtlCol="0">
            <a:spAutoFit/>
          </a:bodyPr>
          <a:lstStyle/>
          <a:p>
            <a:pPr algn="ctr"/>
            <a:r>
              <a:rPr lang="en-US" sz="2000" dirty="0">
                <a:solidFill>
                  <a:schemeClr val="bg2">
                    <a:lumMod val="10000"/>
                  </a:schemeClr>
                </a:solidFill>
                <a:latin typeface="Gill Sans MT" panose="020B0502020104020203" pitchFamily="34" charset="77"/>
              </a:rPr>
              <a:t>Relationship graph</a:t>
            </a:r>
          </a:p>
        </p:txBody>
      </p:sp>
      <p:sp>
        <p:nvSpPr>
          <p:cNvPr id="125" name="Slide Number Placeholder 124">
            <a:extLst>
              <a:ext uri="{FF2B5EF4-FFF2-40B4-BE49-F238E27FC236}">
                <a16:creationId xmlns:a16="http://schemas.microsoft.com/office/drawing/2014/main" id="{D9E4C217-18DF-992B-C519-3BDD54D340ED}"/>
              </a:ext>
            </a:extLst>
          </p:cNvPr>
          <p:cNvSpPr>
            <a:spLocks noGrp="1"/>
          </p:cNvSpPr>
          <p:nvPr>
            <p:ph type="sldNum" sz="quarter" idx="12"/>
          </p:nvPr>
        </p:nvSpPr>
        <p:spPr/>
        <p:txBody>
          <a:bodyPr/>
          <a:lstStyle/>
          <a:p>
            <a:fld id="{078ED684-E1A4-0343-8670-8594C227EEC7}" type="slidenum">
              <a:rPr lang="en-US" smtClean="0"/>
              <a:t>24</a:t>
            </a:fld>
            <a:endParaRPr lang="en-US"/>
          </a:p>
        </p:txBody>
      </p:sp>
      <p:sp>
        <p:nvSpPr>
          <p:cNvPr id="126" name="TextBox 125">
            <a:extLst>
              <a:ext uri="{FF2B5EF4-FFF2-40B4-BE49-F238E27FC236}">
                <a16:creationId xmlns:a16="http://schemas.microsoft.com/office/drawing/2014/main" id="{AA0A6557-3F02-B3BF-9720-8DEE32B44940}"/>
              </a:ext>
            </a:extLst>
          </p:cNvPr>
          <p:cNvSpPr txBox="1"/>
          <p:nvPr/>
        </p:nvSpPr>
        <p:spPr>
          <a:xfrm>
            <a:off x="6399780" y="1751293"/>
            <a:ext cx="2259198"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2">
                    <a:lumMod val="50000"/>
                  </a:schemeClr>
                </a:solidFill>
                <a:cs typeface="Calibri"/>
              </a:rPr>
              <a:t>(thousands of entities)</a:t>
            </a:r>
          </a:p>
        </p:txBody>
      </p:sp>
    </p:spTree>
    <p:extLst>
      <p:ext uri="{BB962C8B-B14F-4D97-AF65-F5344CB8AC3E}">
        <p14:creationId xmlns:p14="http://schemas.microsoft.com/office/powerpoint/2010/main" val="3525100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7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7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7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8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8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7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 name="Content Placeholder 2">
            <a:extLst>
              <a:ext uri="{FF2B5EF4-FFF2-40B4-BE49-F238E27FC236}">
                <a16:creationId xmlns:a16="http://schemas.microsoft.com/office/drawing/2014/main" id="{AFCB4859-FFCA-9006-8767-4415C5E84827}"/>
              </a:ext>
            </a:extLst>
          </p:cNvPr>
          <p:cNvSpPr txBox="1">
            <a:spLocks/>
          </p:cNvSpPr>
          <p:nvPr/>
        </p:nvSpPr>
        <p:spPr>
          <a:xfrm>
            <a:off x="1992790" y="5192825"/>
            <a:ext cx="8557881" cy="13989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Edges based on loosely defined “</a:t>
            </a:r>
            <a:r>
              <a:rPr lang="en-US" sz="2400" i="1" dirty="0"/>
              <a:t>neighborhood” </a:t>
            </a:r>
            <a:r>
              <a:rPr lang="en-US" sz="2400" dirty="0"/>
              <a:t>relationship</a:t>
            </a:r>
          </a:p>
          <a:p>
            <a:pPr lvl="1"/>
            <a:r>
              <a:rPr lang="en-US" sz="1600" dirty="0">
                <a:solidFill>
                  <a:schemeClr val="tx1">
                    <a:lumMod val="50000"/>
                    <a:lumOff val="50000"/>
                  </a:schemeClr>
                </a:solidFill>
              </a:rPr>
              <a:t>e.g.  VM and its host,  flow and its src, dst</a:t>
            </a:r>
          </a:p>
          <a:p>
            <a:r>
              <a:rPr lang="en-US" sz="2400" dirty="0"/>
              <a:t>Captures topological structure, while allowing cycles</a:t>
            </a:r>
          </a:p>
          <a:p>
            <a:pPr marL="0" indent="0">
              <a:buNone/>
            </a:pPr>
            <a:endParaRPr lang="en-US" sz="2400" dirty="0"/>
          </a:p>
        </p:txBody>
      </p:sp>
      <p:grpSp>
        <p:nvGrpSpPr>
          <p:cNvPr id="95" name="Group 94">
            <a:extLst>
              <a:ext uri="{FF2B5EF4-FFF2-40B4-BE49-F238E27FC236}">
                <a16:creationId xmlns:a16="http://schemas.microsoft.com/office/drawing/2014/main" id="{C56418D8-FF4D-8D5C-9D86-C70F721CFDF5}"/>
              </a:ext>
            </a:extLst>
          </p:cNvPr>
          <p:cNvGrpSpPr/>
          <p:nvPr/>
        </p:nvGrpSpPr>
        <p:grpSpPr>
          <a:xfrm>
            <a:off x="127413" y="1770066"/>
            <a:ext cx="5058731" cy="2533931"/>
            <a:chOff x="1677924" y="1036679"/>
            <a:chExt cx="8836152" cy="3787965"/>
          </a:xfrm>
        </p:grpSpPr>
        <p:cxnSp>
          <p:nvCxnSpPr>
            <p:cNvPr id="4" name="Straight Connector 3">
              <a:extLst>
                <a:ext uri="{FF2B5EF4-FFF2-40B4-BE49-F238E27FC236}">
                  <a16:creationId xmlns:a16="http://schemas.microsoft.com/office/drawing/2014/main" id="{77203213-1553-8490-E831-4FC98EAAA26A}"/>
                </a:ext>
              </a:extLst>
            </p:cNvPr>
            <p:cNvCxnSpPr>
              <a:cxnSpLocks/>
              <a:stCxn id="10" idx="3"/>
            </p:cNvCxnSpPr>
            <p:nvPr/>
          </p:nvCxnSpPr>
          <p:spPr bwMode="gray">
            <a:xfrm flipV="1">
              <a:off x="3161510" y="2022562"/>
              <a:ext cx="3057116" cy="1788666"/>
            </a:xfrm>
            <a:prstGeom prst="line">
              <a:avLst/>
            </a:prstGeom>
            <a:ln w="12700">
              <a:solidFill>
                <a:srgbClr val="00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4AE1382E-E93E-EEB6-353A-162D4A8C58AC}"/>
                </a:ext>
              </a:extLst>
            </p:cNvPr>
            <p:cNvCxnSpPr>
              <a:cxnSpLocks/>
              <a:stCxn id="11" idx="3"/>
            </p:cNvCxnSpPr>
            <p:nvPr/>
          </p:nvCxnSpPr>
          <p:spPr bwMode="gray">
            <a:xfrm flipV="1">
              <a:off x="5298517" y="2165392"/>
              <a:ext cx="926088" cy="1645833"/>
            </a:xfrm>
            <a:prstGeom prst="line">
              <a:avLst/>
            </a:prstGeom>
            <a:ln w="12700">
              <a:solidFill>
                <a:srgbClr val="00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D39A465-F909-6B9A-89BD-16680BEE8A66}"/>
                </a:ext>
              </a:extLst>
            </p:cNvPr>
            <p:cNvCxnSpPr>
              <a:cxnSpLocks/>
              <a:stCxn id="9" idx="1"/>
            </p:cNvCxnSpPr>
            <p:nvPr/>
          </p:nvCxnSpPr>
          <p:spPr bwMode="gray">
            <a:xfrm flipH="1" flipV="1">
              <a:off x="6711103" y="2148053"/>
              <a:ext cx="796976" cy="1663173"/>
            </a:xfrm>
            <a:prstGeom prst="line">
              <a:avLst/>
            </a:prstGeom>
            <a:ln w="12700">
              <a:solidFill>
                <a:srgbClr val="00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D8FE794-9956-88A4-85D2-E60B6C0CB312}"/>
                </a:ext>
              </a:extLst>
            </p:cNvPr>
            <p:cNvCxnSpPr>
              <a:cxnSpLocks/>
              <a:stCxn id="8" idx="1"/>
              <a:endCxn id="25" idx="3"/>
            </p:cNvCxnSpPr>
            <p:nvPr/>
          </p:nvCxnSpPr>
          <p:spPr bwMode="gray">
            <a:xfrm flipH="1" flipV="1">
              <a:off x="6734919" y="2000970"/>
              <a:ext cx="2402231" cy="1810257"/>
            </a:xfrm>
            <a:prstGeom prst="line">
              <a:avLst/>
            </a:prstGeom>
            <a:ln w="12700">
              <a:solidFill>
                <a:srgbClr val="000000"/>
              </a:solidFill>
              <a:miter lim="800000"/>
              <a:tailEnd type="non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E2AE77C1-CF7A-6F70-D733-FA8FF7C24D06}"/>
                </a:ext>
              </a:extLst>
            </p:cNvPr>
            <p:cNvSpPr/>
            <p:nvPr/>
          </p:nvSpPr>
          <p:spPr>
            <a:xfrm>
              <a:off x="9137150" y="2797809"/>
              <a:ext cx="1376926" cy="2026834"/>
            </a:xfrm>
            <a:prstGeom prst="rect">
              <a:avLst/>
            </a:prstGeom>
            <a:solidFill>
              <a:srgbClr val="0091DA">
                <a:alpha val="9804"/>
              </a:srgbClr>
            </a:solidFill>
            <a:ln w="25400">
              <a:noFill/>
              <a:miter lim="800000"/>
            </a:ln>
            <a:effectLst>
              <a:softEdge rad="63500"/>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sp>
          <p:nvSpPr>
            <p:cNvPr id="9" name="Rectangle 8">
              <a:extLst>
                <a:ext uri="{FF2B5EF4-FFF2-40B4-BE49-F238E27FC236}">
                  <a16:creationId xmlns:a16="http://schemas.microsoft.com/office/drawing/2014/main" id="{1AEC4773-781B-8189-45D6-CE8C51EB6A51}"/>
                </a:ext>
              </a:extLst>
            </p:cNvPr>
            <p:cNvSpPr/>
            <p:nvPr/>
          </p:nvSpPr>
          <p:spPr>
            <a:xfrm>
              <a:off x="7508079" y="2797809"/>
              <a:ext cx="1376926" cy="2026834"/>
            </a:xfrm>
            <a:prstGeom prst="rect">
              <a:avLst/>
            </a:prstGeom>
            <a:solidFill>
              <a:srgbClr val="0091DA">
                <a:alpha val="9804"/>
              </a:srgbClr>
            </a:solidFill>
            <a:ln w="25400">
              <a:noFill/>
              <a:miter lim="800000"/>
            </a:ln>
            <a:effectLst>
              <a:softEdge rad="63500"/>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sp>
          <p:nvSpPr>
            <p:cNvPr id="10" name="Rectangle 9">
              <a:extLst>
                <a:ext uri="{FF2B5EF4-FFF2-40B4-BE49-F238E27FC236}">
                  <a16:creationId xmlns:a16="http://schemas.microsoft.com/office/drawing/2014/main" id="{3B523F4D-C7E4-2124-5429-A4AEBD686B44}"/>
                </a:ext>
              </a:extLst>
            </p:cNvPr>
            <p:cNvSpPr/>
            <p:nvPr/>
          </p:nvSpPr>
          <p:spPr>
            <a:xfrm>
              <a:off x="1784584" y="2797811"/>
              <a:ext cx="1376926" cy="2026833"/>
            </a:xfrm>
            <a:prstGeom prst="rect">
              <a:avLst/>
            </a:prstGeom>
            <a:solidFill>
              <a:srgbClr val="0091DA">
                <a:alpha val="9804"/>
              </a:srgbClr>
            </a:solidFill>
            <a:ln w="25400">
              <a:noFill/>
              <a:miter lim="800000"/>
            </a:ln>
            <a:effectLst>
              <a:softEdge rad="63500"/>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sp>
          <p:nvSpPr>
            <p:cNvPr id="11" name="Rectangle 10">
              <a:extLst>
                <a:ext uri="{FF2B5EF4-FFF2-40B4-BE49-F238E27FC236}">
                  <a16:creationId xmlns:a16="http://schemas.microsoft.com/office/drawing/2014/main" id="{598DF158-8F74-A8D6-0B25-ED38E936BA6E}"/>
                </a:ext>
              </a:extLst>
            </p:cNvPr>
            <p:cNvSpPr/>
            <p:nvPr/>
          </p:nvSpPr>
          <p:spPr>
            <a:xfrm>
              <a:off x="3921591" y="2797808"/>
              <a:ext cx="1376926" cy="2026833"/>
            </a:xfrm>
            <a:prstGeom prst="rect">
              <a:avLst/>
            </a:prstGeom>
            <a:solidFill>
              <a:srgbClr val="0091DA">
                <a:alpha val="9804"/>
              </a:srgbClr>
            </a:solidFill>
            <a:ln w="25400">
              <a:noFill/>
              <a:miter lim="800000"/>
            </a:ln>
            <a:effectLst>
              <a:softEdge rad="63500"/>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sp>
          <p:nvSpPr>
            <p:cNvPr id="12" name="TextBox 11">
              <a:extLst>
                <a:ext uri="{FF2B5EF4-FFF2-40B4-BE49-F238E27FC236}">
                  <a16:creationId xmlns:a16="http://schemas.microsoft.com/office/drawing/2014/main" id="{F00E3C22-F11B-51D7-ED75-5D2AEE28E2AD}"/>
                </a:ext>
              </a:extLst>
            </p:cNvPr>
            <p:cNvSpPr txBox="1"/>
            <p:nvPr/>
          </p:nvSpPr>
          <p:spPr>
            <a:xfrm>
              <a:off x="1677924" y="1921549"/>
              <a:ext cx="1000783" cy="610849"/>
            </a:xfrm>
            <a:prstGeom prst="roundRect">
              <a:avLst/>
            </a:prstGeom>
            <a:solidFill>
              <a:srgbClr val="C00000"/>
            </a:solidFill>
            <a:ln w="38100">
              <a:noFill/>
            </a:ln>
          </p:spPr>
          <p:txBody>
            <a:bodyPr wrap="square" lIns="0" tIns="0" rIns="0" bIns="0" rtlCol="0">
              <a:spAutoFit/>
            </a:bodyPr>
            <a:lstStyle/>
            <a:p>
              <a:pPr algn="ctr"/>
              <a:r>
                <a:rPr lang="en-US" sz="1200" dirty="0">
                  <a:solidFill>
                    <a:schemeClr val="bg1"/>
                  </a:solidFill>
                  <a:latin typeface="Gill Sans MT" panose="020B0502020104020203" pitchFamily="34" charset="77"/>
                </a:rPr>
                <a:t>Crawler</a:t>
              </a:r>
            </a:p>
            <a:p>
              <a:pPr algn="ctr"/>
              <a:r>
                <a:rPr lang="en-US" sz="1200" dirty="0">
                  <a:solidFill>
                    <a:schemeClr val="bg1"/>
                  </a:solidFill>
                  <a:latin typeface="Gill Sans MT" panose="020B0502020104020203" pitchFamily="34" charset="77"/>
                </a:rPr>
                <a:t>Machine</a:t>
              </a:r>
            </a:p>
          </p:txBody>
        </p:sp>
        <p:cxnSp>
          <p:nvCxnSpPr>
            <p:cNvPr id="13" name="Straight Arrow Connector 12">
              <a:extLst>
                <a:ext uri="{FF2B5EF4-FFF2-40B4-BE49-F238E27FC236}">
                  <a16:creationId xmlns:a16="http://schemas.microsoft.com/office/drawing/2014/main" id="{90C87A92-0A8C-C00F-39B6-2DEF0DC3F62E}"/>
                </a:ext>
              </a:extLst>
            </p:cNvPr>
            <p:cNvCxnSpPr>
              <a:cxnSpLocks/>
              <a:stCxn id="12" idx="2"/>
              <a:endCxn id="35" idx="0"/>
            </p:cNvCxnSpPr>
            <p:nvPr/>
          </p:nvCxnSpPr>
          <p:spPr bwMode="gray">
            <a:xfrm flipH="1">
              <a:off x="2139477" y="2532398"/>
              <a:ext cx="38838" cy="546766"/>
            </a:xfrm>
            <a:prstGeom prst="straightConnector1">
              <a:avLst/>
            </a:prstGeom>
            <a:ln w="25400">
              <a:solidFill>
                <a:schemeClr val="bg2">
                  <a:lumMod val="10000"/>
                </a:schemeClr>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59A592FF-B74D-BF15-AD0B-045EFED1D41E}"/>
                </a:ext>
              </a:extLst>
            </p:cNvPr>
            <p:cNvSpPr txBox="1"/>
            <p:nvPr/>
          </p:nvSpPr>
          <p:spPr>
            <a:xfrm>
              <a:off x="3731306" y="1301349"/>
              <a:ext cx="1270971" cy="610849"/>
            </a:xfrm>
            <a:prstGeom prst="roundRect">
              <a:avLst/>
            </a:prstGeom>
            <a:solidFill>
              <a:schemeClr val="bg1"/>
            </a:solidFill>
            <a:ln w="38100">
              <a:solidFill>
                <a:schemeClr val="bg2">
                  <a:lumMod val="50000"/>
                </a:schemeClr>
              </a:solidFill>
            </a:ln>
          </p:spPr>
          <p:txBody>
            <a:bodyPr wrap="square" lIns="0" tIns="0" rIns="0" bIns="0" rtlCol="0">
              <a:spAutoFit/>
            </a:bodyPr>
            <a:lstStyle/>
            <a:p>
              <a:pPr algn="ctr"/>
              <a:r>
                <a:rPr lang="en-US" sz="1200" dirty="0">
                  <a:solidFill>
                    <a:schemeClr val="bg2">
                      <a:lumMod val="10000"/>
                    </a:schemeClr>
                  </a:solidFill>
                  <a:latin typeface="Gill Sans MT" panose="020B0502020104020203" pitchFamily="34" charset="77"/>
                </a:rPr>
                <a:t>Frontend</a:t>
              </a:r>
            </a:p>
            <a:p>
              <a:pPr algn="ctr"/>
              <a:r>
                <a:rPr lang="en-US" sz="1200" dirty="0">
                  <a:solidFill>
                    <a:schemeClr val="bg2">
                      <a:lumMod val="10000"/>
                    </a:schemeClr>
                  </a:solidFill>
                  <a:latin typeface="Gill Sans MT" panose="020B0502020104020203" pitchFamily="34" charset="77"/>
                </a:rPr>
                <a:t>Server</a:t>
              </a:r>
            </a:p>
          </p:txBody>
        </p:sp>
        <p:cxnSp>
          <p:nvCxnSpPr>
            <p:cNvPr id="15" name="Straight Arrow Connector 14">
              <a:extLst>
                <a:ext uri="{FF2B5EF4-FFF2-40B4-BE49-F238E27FC236}">
                  <a16:creationId xmlns:a16="http://schemas.microsoft.com/office/drawing/2014/main" id="{A1F02960-BC9F-2A16-DCC4-F0ADA051EC43}"/>
                </a:ext>
              </a:extLst>
            </p:cNvPr>
            <p:cNvCxnSpPr>
              <a:cxnSpLocks/>
              <a:stCxn id="14" idx="2"/>
              <a:endCxn id="50" idx="1"/>
            </p:cNvCxnSpPr>
            <p:nvPr/>
          </p:nvCxnSpPr>
          <p:spPr bwMode="gray">
            <a:xfrm>
              <a:off x="4366791" y="1912198"/>
              <a:ext cx="227171" cy="1234468"/>
            </a:xfrm>
            <a:prstGeom prst="straightConnector1">
              <a:avLst/>
            </a:prstGeom>
            <a:ln w="25400">
              <a:solidFill>
                <a:schemeClr val="bg2">
                  <a:lumMod val="10000"/>
                </a:schemeClr>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6CB7FC07-7212-549F-9A18-44CA80E4FBB3}"/>
                </a:ext>
              </a:extLst>
            </p:cNvPr>
            <p:cNvSpPr txBox="1"/>
            <p:nvPr/>
          </p:nvSpPr>
          <p:spPr>
            <a:xfrm>
              <a:off x="8490077" y="1169771"/>
              <a:ext cx="1427697" cy="610849"/>
            </a:xfrm>
            <a:prstGeom prst="roundRect">
              <a:avLst/>
            </a:prstGeom>
            <a:solidFill>
              <a:schemeClr val="bg1"/>
            </a:solidFill>
            <a:ln w="38100">
              <a:solidFill>
                <a:schemeClr val="bg2">
                  <a:lumMod val="50000"/>
                </a:schemeClr>
              </a:solidFill>
            </a:ln>
          </p:spPr>
          <p:txBody>
            <a:bodyPr wrap="square" lIns="0" tIns="0" rIns="0" bIns="0" rtlCol="0">
              <a:spAutoFit/>
            </a:bodyPr>
            <a:lstStyle/>
            <a:p>
              <a:pPr algn="ctr">
                <a:spcAft>
                  <a:spcPts val="600"/>
                </a:spcAft>
              </a:pPr>
              <a:r>
                <a:rPr lang="en-US" sz="1200" dirty="0">
                  <a:solidFill>
                    <a:schemeClr val="bg2">
                      <a:lumMod val="10000"/>
                    </a:schemeClr>
                  </a:solidFill>
                  <a:latin typeface="Gill Sans MT" panose="020B0502020104020203" pitchFamily="34" charset="77"/>
                </a:rPr>
                <a:t>Backend Servers</a:t>
              </a:r>
            </a:p>
          </p:txBody>
        </p:sp>
        <p:cxnSp>
          <p:nvCxnSpPr>
            <p:cNvPr id="17" name="Straight Arrow Connector 16">
              <a:extLst>
                <a:ext uri="{FF2B5EF4-FFF2-40B4-BE49-F238E27FC236}">
                  <a16:creationId xmlns:a16="http://schemas.microsoft.com/office/drawing/2014/main" id="{048D57BD-553D-02BC-6BCD-B548F03CD57B}"/>
                </a:ext>
              </a:extLst>
            </p:cNvPr>
            <p:cNvCxnSpPr>
              <a:cxnSpLocks/>
              <a:stCxn id="16" idx="2"/>
              <a:endCxn id="64" idx="0"/>
            </p:cNvCxnSpPr>
            <p:nvPr/>
          </p:nvCxnSpPr>
          <p:spPr bwMode="gray">
            <a:xfrm flipH="1">
              <a:off x="8254961" y="1780620"/>
              <a:ext cx="948965" cy="1302279"/>
            </a:xfrm>
            <a:prstGeom prst="straightConnector1">
              <a:avLst/>
            </a:prstGeom>
            <a:ln w="25400">
              <a:solidFill>
                <a:schemeClr val="bg2">
                  <a:lumMod val="10000"/>
                </a:schemeClr>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D17F8F67-BA45-F82C-3C9B-1500F4BAD309}"/>
                </a:ext>
              </a:extLst>
            </p:cNvPr>
            <p:cNvCxnSpPr>
              <a:cxnSpLocks/>
              <a:stCxn id="16" idx="2"/>
              <a:endCxn id="78" idx="0"/>
            </p:cNvCxnSpPr>
            <p:nvPr/>
          </p:nvCxnSpPr>
          <p:spPr bwMode="gray">
            <a:xfrm>
              <a:off x="9203926" y="1780620"/>
              <a:ext cx="680105" cy="1302279"/>
            </a:xfrm>
            <a:prstGeom prst="straightConnector1">
              <a:avLst/>
            </a:prstGeom>
            <a:ln w="25400">
              <a:solidFill>
                <a:schemeClr val="bg2">
                  <a:lumMod val="10000"/>
                </a:schemeClr>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19" name="Freeform 18">
              <a:extLst>
                <a:ext uri="{FF2B5EF4-FFF2-40B4-BE49-F238E27FC236}">
                  <a16:creationId xmlns:a16="http://schemas.microsoft.com/office/drawing/2014/main" id="{0214643A-6F3C-4AC1-75D2-C01F1924EE6E}"/>
                </a:ext>
              </a:extLst>
            </p:cNvPr>
            <p:cNvSpPr/>
            <p:nvPr/>
          </p:nvSpPr>
          <p:spPr>
            <a:xfrm>
              <a:off x="2393410" y="2139136"/>
              <a:ext cx="3210778" cy="2447234"/>
            </a:xfrm>
            <a:custGeom>
              <a:avLst/>
              <a:gdLst>
                <a:gd name="connsiteX0" fmla="*/ 122698 w 4103683"/>
                <a:gd name="connsiteY0" fmla="*/ 1449659 h 3100039"/>
                <a:gd name="connsiteX1" fmla="*/ 122698 w 4103683"/>
                <a:gd name="connsiteY1" fmla="*/ 1449659 h 3100039"/>
                <a:gd name="connsiteX2" fmla="*/ 89244 w 4103683"/>
                <a:gd name="connsiteY2" fmla="*/ 1572322 h 3100039"/>
                <a:gd name="connsiteX3" fmla="*/ 66942 w 4103683"/>
                <a:gd name="connsiteY3" fmla="*/ 1639230 h 3100039"/>
                <a:gd name="connsiteX4" fmla="*/ 55791 w 4103683"/>
                <a:gd name="connsiteY4" fmla="*/ 1672683 h 3100039"/>
                <a:gd name="connsiteX5" fmla="*/ 44639 w 4103683"/>
                <a:gd name="connsiteY5" fmla="*/ 1761893 h 3100039"/>
                <a:gd name="connsiteX6" fmla="*/ 22337 w 4103683"/>
                <a:gd name="connsiteY6" fmla="*/ 1862254 h 3100039"/>
                <a:gd name="connsiteX7" fmla="*/ 11186 w 4103683"/>
                <a:gd name="connsiteY7" fmla="*/ 1929161 h 3100039"/>
                <a:gd name="connsiteX8" fmla="*/ 35 w 4103683"/>
                <a:gd name="connsiteY8" fmla="*/ 2062976 h 3100039"/>
                <a:gd name="connsiteX9" fmla="*/ 22337 w 4103683"/>
                <a:gd name="connsiteY9" fmla="*/ 2709747 h 3100039"/>
                <a:gd name="connsiteX10" fmla="*/ 66942 w 4103683"/>
                <a:gd name="connsiteY10" fmla="*/ 2854713 h 3100039"/>
                <a:gd name="connsiteX11" fmla="*/ 78093 w 4103683"/>
                <a:gd name="connsiteY11" fmla="*/ 2888166 h 3100039"/>
                <a:gd name="connsiteX12" fmla="*/ 122698 w 4103683"/>
                <a:gd name="connsiteY12" fmla="*/ 2955074 h 3100039"/>
                <a:gd name="connsiteX13" fmla="*/ 256513 w 4103683"/>
                <a:gd name="connsiteY13" fmla="*/ 2988527 h 3100039"/>
                <a:gd name="connsiteX14" fmla="*/ 468386 w 4103683"/>
                <a:gd name="connsiteY14" fmla="*/ 2966225 h 3100039"/>
                <a:gd name="connsiteX15" fmla="*/ 591049 w 4103683"/>
                <a:gd name="connsiteY15" fmla="*/ 2865864 h 3100039"/>
                <a:gd name="connsiteX16" fmla="*/ 613352 w 4103683"/>
                <a:gd name="connsiteY16" fmla="*/ 2843561 h 3100039"/>
                <a:gd name="connsiteX17" fmla="*/ 669108 w 4103683"/>
                <a:gd name="connsiteY17" fmla="*/ 2776654 h 3100039"/>
                <a:gd name="connsiteX18" fmla="*/ 702561 w 4103683"/>
                <a:gd name="connsiteY18" fmla="*/ 2709747 h 3100039"/>
                <a:gd name="connsiteX19" fmla="*/ 713713 w 4103683"/>
                <a:gd name="connsiteY19" fmla="*/ 2676293 h 3100039"/>
                <a:gd name="connsiteX20" fmla="*/ 791771 w 4103683"/>
                <a:gd name="connsiteY20" fmla="*/ 2531327 h 3100039"/>
                <a:gd name="connsiteX21" fmla="*/ 825225 w 4103683"/>
                <a:gd name="connsiteY21" fmla="*/ 2453269 h 3100039"/>
                <a:gd name="connsiteX22" fmla="*/ 858678 w 4103683"/>
                <a:gd name="connsiteY22" fmla="*/ 2397513 h 3100039"/>
                <a:gd name="connsiteX23" fmla="*/ 869830 w 4103683"/>
                <a:gd name="connsiteY23" fmla="*/ 2364059 h 3100039"/>
                <a:gd name="connsiteX24" fmla="*/ 914435 w 4103683"/>
                <a:gd name="connsiteY24" fmla="*/ 2286000 h 3100039"/>
                <a:gd name="connsiteX25" fmla="*/ 925586 w 4103683"/>
                <a:gd name="connsiteY25" fmla="*/ 2252547 h 3100039"/>
                <a:gd name="connsiteX26" fmla="*/ 959039 w 4103683"/>
                <a:gd name="connsiteY26" fmla="*/ 2207942 h 3100039"/>
                <a:gd name="connsiteX27" fmla="*/ 1025947 w 4103683"/>
                <a:gd name="connsiteY27" fmla="*/ 2062976 h 3100039"/>
                <a:gd name="connsiteX28" fmla="*/ 1059400 w 4103683"/>
                <a:gd name="connsiteY28" fmla="*/ 2007220 h 3100039"/>
                <a:gd name="connsiteX29" fmla="*/ 1115156 w 4103683"/>
                <a:gd name="connsiteY29" fmla="*/ 1884556 h 3100039"/>
                <a:gd name="connsiteX30" fmla="*/ 1148610 w 4103683"/>
                <a:gd name="connsiteY30" fmla="*/ 1828800 h 3100039"/>
                <a:gd name="connsiteX31" fmla="*/ 1215517 w 4103683"/>
                <a:gd name="connsiteY31" fmla="*/ 1672683 h 3100039"/>
                <a:gd name="connsiteX32" fmla="*/ 1382786 w 4103683"/>
                <a:gd name="connsiteY32" fmla="*/ 1371600 h 3100039"/>
                <a:gd name="connsiteX33" fmla="*/ 1616961 w 4103683"/>
                <a:gd name="connsiteY33" fmla="*/ 981308 h 3100039"/>
                <a:gd name="connsiteX34" fmla="*/ 2029556 w 4103683"/>
                <a:gd name="connsiteY34" fmla="*/ 546410 h 3100039"/>
                <a:gd name="connsiteX35" fmla="*/ 2129917 w 4103683"/>
                <a:gd name="connsiteY35" fmla="*/ 457200 h 3100039"/>
                <a:gd name="connsiteX36" fmla="*/ 2364093 w 4103683"/>
                <a:gd name="connsiteY36" fmla="*/ 278781 h 3100039"/>
                <a:gd name="connsiteX37" fmla="*/ 2542513 w 4103683"/>
                <a:gd name="connsiteY37" fmla="*/ 200722 h 3100039"/>
                <a:gd name="connsiteX38" fmla="*/ 2609420 w 4103683"/>
                <a:gd name="connsiteY38" fmla="*/ 189571 h 3100039"/>
                <a:gd name="connsiteX39" fmla="*/ 2676327 w 4103683"/>
                <a:gd name="connsiteY39" fmla="*/ 167269 h 3100039"/>
                <a:gd name="connsiteX40" fmla="*/ 2743235 w 4103683"/>
                <a:gd name="connsiteY40" fmla="*/ 156117 h 3100039"/>
                <a:gd name="connsiteX41" fmla="*/ 2798991 w 4103683"/>
                <a:gd name="connsiteY41" fmla="*/ 144966 h 3100039"/>
                <a:gd name="connsiteX42" fmla="*/ 3055469 w 4103683"/>
                <a:gd name="connsiteY42" fmla="*/ 122664 h 3100039"/>
                <a:gd name="connsiteX43" fmla="*/ 3144678 w 4103683"/>
                <a:gd name="connsiteY43" fmla="*/ 100361 h 3100039"/>
                <a:gd name="connsiteX44" fmla="*/ 3233888 w 4103683"/>
                <a:gd name="connsiteY44" fmla="*/ 78059 h 3100039"/>
                <a:gd name="connsiteX45" fmla="*/ 3289644 w 4103683"/>
                <a:gd name="connsiteY45" fmla="*/ 66908 h 3100039"/>
                <a:gd name="connsiteX46" fmla="*/ 3356552 w 4103683"/>
                <a:gd name="connsiteY46" fmla="*/ 44605 h 3100039"/>
                <a:gd name="connsiteX47" fmla="*/ 3423459 w 4103683"/>
                <a:gd name="connsiteY47" fmla="*/ 33454 h 3100039"/>
                <a:gd name="connsiteX48" fmla="*/ 3479215 w 4103683"/>
                <a:gd name="connsiteY48" fmla="*/ 22303 h 3100039"/>
                <a:gd name="connsiteX49" fmla="*/ 3523820 w 4103683"/>
                <a:gd name="connsiteY49" fmla="*/ 11152 h 3100039"/>
                <a:gd name="connsiteX50" fmla="*/ 3624181 w 4103683"/>
                <a:gd name="connsiteY50" fmla="*/ 0 h 3100039"/>
                <a:gd name="connsiteX51" fmla="*/ 3914113 w 4103683"/>
                <a:gd name="connsiteY51" fmla="*/ 11152 h 3100039"/>
                <a:gd name="connsiteX52" fmla="*/ 3981020 w 4103683"/>
                <a:gd name="connsiteY52" fmla="*/ 33454 h 3100039"/>
                <a:gd name="connsiteX53" fmla="*/ 4047927 w 4103683"/>
                <a:gd name="connsiteY53" fmla="*/ 78059 h 3100039"/>
                <a:gd name="connsiteX54" fmla="*/ 4070230 w 4103683"/>
                <a:gd name="connsiteY54" fmla="*/ 100361 h 3100039"/>
                <a:gd name="connsiteX55" fmla="*/ 4103683 w 4103683"/>
                <a:gd name="connsiteY55" fmla="*/ 167269 h 3100039"/>
                <a:gd name="connsiteX56" fmla="*/ 4092532 w 4103683"/>
                <a:gd name="connsiteY56" fmla="*/ 223025 h 3100039"/>
                <a:gd name="connsiteX57" fmla="*/ 4003322 w 4103683"/>
                <a:gd name="connsiteY57" fmla="*/ 278781 h 3100039"/>
                <a:gd name="connsiteX58" fmla="*/ 3958717 w 4103683"/>
                <a:gd name="connsiteY58" fmla="*/ 312234 h 3100039"/>
                <a:gd name="connsiteX59" fmla="*/ 3891810 w 4103683"/>
                <a:gd name="connsiteY59" fmla="*/ 334537 h 3100039"/>
                <a:gd name="connsiteX60" fmla="*/ 3769147 w 4103683"/>
                <a:gd name="connsiteY60" fmla="*/ 401444 h 3100039"/>
                <a:gd name="connsiteX61" fmla="*/ 3713391 w 4103683"/>
                <a:gd name="connsiteY61" fmla="*/ 434898 h 3100039"/>
                <a:gd name="connsiteX62" fmla="*/ 3635332 w 4103683"/>
                <a:gd name="connsiteY62" fmla="*/ 524108 h 3100039"/>
                <a:gd name="connsiteX63" fmla="*/ 3568425 w 4103683"/>
                <a:gd name="connsiteY63" fmla="*/ 613317 h 3100039"/>
                <a:gd name="connsiteX64" fmla="*/ 3557274 w 4103683"/>
                <a:gd name="connsiteY64" fmla="*/ 646771 h 3100039"/>
                <a:gd name="connsiteX65" fmla="*/ 3512669 w 4103683"/>
                <a:gd name="connsiteY65" fmla="*/ 735981 h 3100039"/>
                <a:gd name="connsiteX66" fmla="*/ 3490366 w 4103683"/>
                <a:gd name="connsiteY66" fmla="*/ 825191 h 3100039"/>
                <a:gd name="connsiteX67" fmla="*/ 3479215 w 4103683"/>
                <a:gd name="connsiteY67" fmla="*/ 936703 h 3100039"/>
                <a:gd name="connsiteX68" fmla="*/ 3468064 w 4103683"/>
                <a:gd name="connsiteY68" fmla="*/ 992459 h 3100039"/>
                <a:gd name="connsiteX69" fmla="*/ 3456913 w 4103683"/>
                <a:gd name="connsiteY69" fmla="*/ 1126274 h 3100039"/>
                <a:gd name="connsiteX70" fmla="*/ 3434610 w 4103683"/>
                <a:gd name="connsiteY70" fmla="*/ 1405054 h 3100039"/>
                <a:gd name="connsiteX71" fmla="*/ 3401156 w 4103683"/>
                <a:gd name="connsiteY71" fmla="*/ 2129883 h 3100039"/>
                <a:gd name="connsiteX72" fmla="*/ 3390005 w 4103683"/>
                <a:gd name="connsiteY72" fmla="*/ 2219093 h 3100039"/>
                <a:gd name="connsiteX73" fmla="*/ 3378854 w 4103683"/>
                <a:gd name="connsiteY73" fmla="*/ 2375210 h 3100039"/>
                <a:gd name="connsiteX74" fmla="*/ 3278493 w 4103683"/>
                <a:gd name="connsiteY74" fmla="*/ 2709747 h 3100039"/>
                <a:gd name="connsiteX75" fmla="*/ 3245039 w 4103683"/>
                <a:gd name="connsiteY75" fmla="*/ 2821259 h 3100039"/>
                <a:gd name="connsiteX76" fmla="*/ 3211586 w 4103683"/>
                <a:gd name="connsiteY76" fmla="*/ 2910469 h 3100039"/>
                <a:gd name="connsiteX77" fmla="*/ 3189283 w 4103683"/>
                <a:gd name="connsiteY77" fmla="*/ 2988527 h 3100039"/>
                <a:gd name="connsiteX78" fmla="*/ 3155830 w 4103683"/>
                <a:gd name="connsiteY78" fmla="*/ 3033132 h 3100039"/>
                <a:gd name="connsiteX79" fmla="*/ 3088922 w 4103683"/>
                <a:gd name="connsiteY79" fmla="*/ 3088888 h 3100039"/>
                <a:gd name="connsiteX80" fmla="*/ 3055469 w 4103683"/>
                <a:gd name="connsiteY80" fmla="*/ 3100039 h 3100039"/>
                <a:gd name="connsiteX81" fmla="*/ 2832444 w 4103683"/>
                <a:gd name="connsiteY81" fmla="*/ 3088888 h 3100039"/>
                <a:gd name="connsiteX82" fmla="*/ 2765537 w 4103683"/>
                <a:gd name="connsiteY82" fmla="*/ 3066586 h 3100039"/>
                <a:gd name="connsiteX83" fmla="*/ 2720932 w 4103683"/>
                <a:gd name="connsiteY83" fmla="*/ 3021981 h 3100039"/>
                <a:gd name="connsiteX84" fmla="*/ 2654025 w 4103683"/>
                <a:gd name="connsiteY84" fmla="*/ 2932771 h 3100039"/>
                <a:gd name="connsiteX85" fmla="*/ 2642874 w 4103683"/>
                <a:gd name="connsiteY85" fmla="*/ 2899317 h 3100039"/>
                <a:gd name="connsiteX86" fmla="*/ 2620571 w 4103683"/>
                <a:gd name="connsiteY86" fmla="*/ 2776654 h 3100039"/>
                <a:gd name="connsiteX87" fmla="*/ 2620571 w 4103683"/>
                <a:gd name="connsiteY87" fmla="*/ 2252547 h 3100039"/>
                <a:gd name="connsiteX88" fmla="*/ 2631722 w 4103683"/>
                <a:gd name="connsiteY88" fmla="*/ 2219093 h 3100039"/>
                <a:gd name="connsiteX89" fmla="*/ 2654025 w 4103683"/>
                <a:gd name="connsiteY89" fmla="*/ 2107581 h 3100039"/>
                <a:gd name="connsiteX90" fmla="*/ 2676327 w 4103683"/>
                <a:gd name="connsiteY90" fmla="*/ 2040674 h 3100039"/>
                <a:gd name="connsiteX91" fmla="*/ 2687478 w 4103683"/>
                <a:gd name="connsiteY91" fmla="*/ 1996069 h 3100039"/>
                <a:gd name="connsiteX92" fmla="*/ 2698630 w 4103683"/>
                <a:gd name="connsiteY92" fmla="*/ 1940313 h 3100039"/>
                <a:gd name="connsiteX93" fmla="*/ 2720932 w 4103683"/>
                <a:gd name="connsiteY93" fmla="*/ 1884556 h 3100039"/>
                <a:gd name="connsiteX94" fmla="*/ 2732083 w 4103683"/>
                <a:gd name="connsiteY94" fmla="*/ 1828800 h 3100039"/>
                <a:gd name="connsiteX95" fmla="*/ 2776688 w 4103683"/>
                <a:gd name="connsiteY95" fmla="*/ 1728439 h 3100039"/>
                <a:gd name="connsiteX96" fmla="*/ 2798991 w 4103683"/>
                <a:gd name="connsiteY96" fmla="*/ 1661532 h 3100039"/>
                <a:gd name="connsiteX97" fmla="*/ 2821293 w 4103683"/>
                <a:gd name="connsiteY97" fmla="*/ 1628078 h 3100039"/>
                <a:gd name="connsiteX98" fmla="*/ 2832444 w 4103683"/>
                <a:gd name="connsiteY98" fmla="*/ 1594625 h 3100039"/>
                <a:gd name="connsiteX99" fmla="*/ 2854747 w 4103683"/>
                <a:gd name="connsiteY99" fmla="*/ 1505415 h 3100039"/>
                <a:gd name="connsiteX100" fmla="*/ 2877049 w 4103683"/>
                <a:gd name="connsiteY100" fmla="*/ 1438508 h 3100039"/>
                <a:gd name="connsiteX101" fmla="*/ 2888200 w 4103683"/>
                <a:gd name="connsiteY101" fmla="*/ 1405054 h 3100039"/>
                <a:gd name="connsiteX102" fmla="*/ 2899352 w 4103683"/>
                <a:gd name="connsiteY102" fmla="*/ 1382752 h 310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4103683" h="3100039">
                  <a:moveTo>
                    <a:pt x="122698" y="1449659"/>
                  </a:moveTo>
                  <a:lnTo>
                    <a:pt x="122698" y="1449659"/>
                  </a:lnTo>
                  <a:cubicBezTo>
                    <a:pt x="111547" y="1490547"/>
                    <a:pt x="101202" y="1531663"/>
                    <a:pt x="89244" y="1572322"/>
                  </a:cubicBezTo>
                  <a:cubicBezTo>
                    <a:pt x="82611" y="1594876"/>
                    <a:pt x="74376" y="1616927"/>
                    <a:pt x="66942" y="1639230"/>
                  </a:cubicBezTo>
                  <a:lnTo>
                    <a:pt x="55791" y="1672683"/>
                  </a:lnTo>
                  <a:cubicBezTo>
                    <a:pt x="52074" y="1702420"/>
                    <a:pt x="49196" y="1732273"/>
                    <a:pt x="44639" y="1761893"/>
                  </a:cubicBezTo>
                  <a:cubicBezTo>
                    <a:pt x="31653" y="1846297"/>
                    <a:pt x="37138" y="1788249"/>
                    <a:pt x="22337" y="1862254"/>
                  </a:cubicBezTo>
                  <a:cubicBezTo>
                    <a:pt x="17903" y="1884425"/>
                    <a:pt x="14903" y="1906859"/>
                    <a:pt x="11186" y="1929161"/>
                  </a:cubicBezTo>
                  <a:cubicBezTo>
                    <a:pt x="7469" y="1973766"/>
                    <a:pt x="-604" y="2018221"/>
                    <a:pt x="35" y="2062976"/>
                  </a:cubicBezTo>
                  <a:cubicBezTo>
                    <a:pt x="3116" y="2278672"/>
                    <a:pt x="9287" y="2494424"/>
                    <a:pt x="22337" y="2709747"/>
                  </a:cubicBezTo>
                  <a:cubicBezTo>
                    <a:pt x="25576" y="2763193"/>
                    <a:pt x="48875" y="2806535"/>
                    <a:pt x="66942" y="2854713"/>
                  </a:cubicBezTo>
                  <a:cubicBezTo>
                    <a:pt x="71069" y="2865719"/>
                    <a:pt x="73463" y="2877362"/>
                    <a:pt x="78093" y="2888166"/>
                  </a:cubicBezTo>
                  <a:cubicBezTo>
                    <a:pt x="88927" y="2913445"/>
                    <a:pt x="98868" y="2939187"/>
                    <a:pt x="122698" y="2955074"/>
                  </a:cubicBezTo>
                  <a:cubicBezTo>
                    <a:pt x="172134" y="2988031"/>
                    <a:pt x="190421" y="2980266"/>
                    <a:pt x="256513" y="2988527"/>
                  </a:cubicBezTo>
                  <a:cubicBezTo>
                    <a:pt x="293000" y="2986095"/>
                    <a:pt x="409632" y="2988258"/>
                    <a:pt x="468386" y="2966225"/>
                  </a:cubicBezTo>
                  <a:cubicBezTo>
                    <a:pt x="530398" y="2942970"/>
                    <a:pt x="535557" y="2921356"/>
                    <a:pt x="591049" y="2865864"/>
                  </a:cubicBezTo>
                  <a:cubicBezTo>
                    <a:pt x="598483" y="2858430"/>
                    <a:pt x="607044" y="2851972"/>
                    <a:pt x="613352" y="2843561"/>
                  </a:cubicBezTo>
                  <a:cubicBezTo>
                    <a:pt x="653113" y="2790545"/>
                    <a:pt x="633663" y="2812097"/>
                    <a:pt x="669108" y="2776654"/>
                  </a:cubicBezTo>
                  <a:cubicBezTo>
                    <a:pt x="697134" y="2692572"/>
                    <a:pt x="659330" y="2796207"/>
                    <a:pt x="702561" y="2709747"/>
                  </a:cubicBezTo>
                  <a:cubicBezTo>
                    <a:pt x="707818" y="2699233"/>
                    <a:pt x="708456" y="2686807"/>
                    <a:pt x="713713" y="2676293"/>
                  </a:cubicBezTo>
                  <a:cubicBezTo>
                    <a:pt x="745725" y="2612270"/>
                    <a:pt x="765922" y="2608873"/>
                    <a:pt x="791771" y="2531327"/>
                  </a:cubicBezTo>
                  <a:cubicBezTo>
                    <a:pt x="804932" y="2491845"/>
                    <a:pt x="802257" y="2494611"/>
                    <a:pt x="825225" y="2453269"/>
                  </a:cubicBezTo>
                  <a:cubicBezTo>
                    <a:pt x="835751" y="2434323"/>
                    <a:pt x="848985" y="2416899"/>
                    <a:pt x="858678" y="2397513"/>
                  </a:cubicBezTo>
                  <a:cubicBezTo>
                    <a:pt x="863935" y="2386999"/>
                    <a:pt x="864573" y="2374573"/>
                    <a:pt x="869830" y="2364059"/>
                  </a:cubicBezTo>
                  <a:cubicBezTo>
                    <a:pt x="925822" y="2252075"/>
                    <a:pt x="855788" y="2422841"/>
                    <a:pt x="914435" y="2286000"/>
                  </a:cubicBezTo>
                  <a:cubicBezTo>
                    <a:pt x="919065" y="2275196"/>
                    <a:pt x="919754" y="2262753"/>
                    <a:pt x="925586" y="2252547"/>
                  </a:cubicBezTo>
                  <a:cubicBezTo>
                    <a:pt x="934807" y="2236410"/>
                    <a:pt x="949674" y="2223996"/>
                    <a:pt x="959039" y="2207942"/>
                  </a:cubicBezTo>
                  <a:cubicBezTo>
                    <a:pt x="1059747" y="2035298"/>
                    <a:pt x="962908" y="2189055"/>
                    <a:pt x="1025947" y="2062976"/>
                  </a:cubicBezTo>
                  <a:cubicBezTo>
                    <a:pt x="1035640" y="2043590"/>
                    <a:pt x="1049707" y="2026606"/>
                    <a:pt x="1059400" y="2007220"/>
                  </a:cubicBezTo>
                  <a:cubicBezTo>
                    <a:pt x="1151599" y="1822822"/>
                    <a:pt x="997219" y="2100776"/>
                    <a:pt x="1115156" y="1884556"/>
                  </a:cubicBezTo>
                  <a:cubicBezTo>
                    <a:pt x="1125535" y="1865528"/>
                    <a:pt x="1139332" y="1848388"/>
                    <a:pt x="1148610" y="1828800"/>
                  </a:cubicBezTo>
                  <a:cubicBezTo>
                    <a:pt x="1172847" y="1777633"/>
                    <a:pt x="1187760" y="1722029"/>
                    <a:pt x="1215517" y="1672683"/>
                  </a:cubicBezTo>
                  <a:cubicBezTo>
                    <a:pt x="1311332" y="1502346"/>
                    <a:pt x="1301891" y="1520944"/>
                    <a:pt x="1382786" y="1371600"/>
                  </a:cubicBezTo>
                  <a:cubicBezTo>
                    <a:pt x="1451212" y="1245275"/>
                    <a:pt x="1529552" y="1089284"/>
                    <a:pt x="1616961" y="981308"/>
                  </a:cubicBezTo>
                  <a:cubicBezTo>
                    <a:pt x="1866419" y="673154"/>
                    <a:pt x="1734913" y="810573"/>
                    <a:pt x="2029556" y="546410"/>
                  </a:cubicBezTo>
                  <a:lnTo>
                    <a:pt x="2129917" y="457200"/>
                  </a:lnTo>
                  <a:cubicBezTo>
                    <a:pt x="2200786" y="394669"/>
                    <a:pt x="2279710" y="320973"/>
                    <a:pt x="2364093" y="278781"/>
                  </a:cubicBezTo>
                  <a:cubicBezTo>
                    <a:pt x="2408098" y="256778"/>
                    <a:pt x="2502111" y="207456"/>
                    <a:pt x="2542513" y="200722"/>
                  </a:cubicBezTo>
                  <a:cubicBezTo>
                    <a:pt x="2564815" y="197005"/>
                    <a:pt x="2587485" y="195055"/>
                    <a:pt x="2609420" y="189571"/>
                  </a:cubicBezTo>
                  <a:cubicBezTo>
                    <a:pt x="2632227" y="183869"/>
                    <a:pt x="2653520" y="172971"/>
                    <a:pt x="2676327" y="167269"/>
                  </a:cubicBezTo>
                  <a:cubicBezTo>
                    <a:pt x="2698262" y="161785"/>
                    <a:pt x="2720989" y="160162"/>
                    <a:pt x="2743235" y="156117"/>
                  </a:cubicBezTo>
                  <a:cubicBezTo>
                    <a:pt x="2761883" y="152726"/>
                    <a:pt x="2780132" y="146852"/>
                    <a:pt x="2798991" y="144966"/>
                  </a:cubicBezTo>
                  <a:cubicBezTo>
                    <a:pt x="2973716" y="127494"/>
                    <a:pt x="2922848" y="143067"/>
                    <a:pt x="3055469" y="122664"/>
                  </a:cubicBezTo>
                  <a:cubicBezTo>
                    <a:pt x="3138928" y="109824"/>
                    <a:pt x="3083212" y="117125"/>
                    <a:pt x="3144678" y="100361"/>
                  </a:cubicBezTo>
                  <a:cubicBezTo>
                    <a:pt x="3174250" y="92296"/>
                    <a:pt x="3203831" y="84070"/>
                    <a:pt x="3233888" y="78059"/>
                  </a:cubicBezTo>
                  <a:cubicBezTo>
                    <a:pt x="3252473" y="74342"/>
                    <a:pt x="3271358" y="71895"/>
                    <a:pt x="3289644" y="66908"/>
                  </a:cubicBezTo>
                  <a:cubicBezTo>
                    <a:pt x="3312325" y="60722"/>
                    <a:pt x="3333745" y="50307"/>
                    <a:pt x="3356552" y="44605"/>
                  </a:cubicBezTo>
                  <a:cubicBezTo>
                    <a:pt x="3378487" y="39121"/>
                    <a:pt x="3401214" y="37499"/>
                    <a:pt x="3423459" y="33454"/>
                  </a:cubicBezTo>
                  <a:cubicBezTo>
                    <a:pt x="3442107" y="30064"/>
                    <a:pt x="3460713" y="26414"/>
                    <a:pt x="3479215" y="22303"/>
                  </a:cubicBezTo>
                  <a:cubicBezTo>
                    <a:pt x="3494176" y="18978"/>
                    <a:pt x="3508672" y="13482"/>
                    <a:pt x="3523820" y="11152"/>
                  </a:cubicBezTo>
                  <a:cubicBezTo>
                    <a:pt x="3557088" y="6034"/>
                    <a:pt x="3590727" y="3717"/>
                    <a:pt x="3624181" y="0"/>
                  </a:cubicBezTo>
                  <a:cubicBezTo>
                    <a:pt x="3720825" y="3717"/>
                    <a:pt x="3817820" y="2124"/>
                    <a:pt x="3914113" y="11152"/>
                  </a:cubicBezTo>
                  <a:cubicBezTo>
                    <a:pt x="3937519" y="13346"/>
                    <a:pt x="3961460" y="20414"/>
                    <a:pt x="3981020" y="33454"/>
                  </a:cubicBezTo>
                  <a:cubicBezTo>
                    <a:pt x="4003322" y="48322"/>
                    <a:pt x="4028973" y="59106"/>
                    <a:pt x="4047927" y="78059"/>
                  </a:cubicBezTo>
                  <a:cubicBezTo>
                    <a:pt x="4055361" y="85493"/>
                    <a:pt x="4063662" y="92151"/>
                    <a:pt x="4070230" y="100361"/>
                  </a:cubicBezTo>
                  <a:cubicBezTo>
                    <a:pt x="4094934" y="131241"/>
                    <a:pt x="4091906" y="131936"/>
                    <a:pt x="4103683" y="167269"/>
                  </a:cubicBezTo>
                  <a:cubicBezTo>
                    <a:pt x="4099966" y="185854"/>
                    <a:pt x="4102577" y="206953"/>
                    <a:pt x="4092532" y="223025"/>
                  </a:cubicBezTo>
                  <a:cubicBezTo>
                    <a:pt x="4076334" y="248942"/>
                    <a:pt x="4027247" y="263828"/>
                    <a:pt x="4003322" y="278781"/>
                  </a:cubicBezTo>
                  <a:cubicBezTo>
                    <a:pt x="3987562" y="288631"/>
                    <a:pt x="3975340" y="303922"/>
                    <a:pt x="3958717" y="312234"/>
                  </a:cubicBezTo>
                  <a:cubicBezTo>
                    <a:pt x="3937690" y="322747"/>
                    <a:pt x="3911370" y="321497"/>
                    <a:pt x="3891810" y="334537"/>
                  </a:cubicBezTo>
                  <a:cubicBezTo>
                    <a:pt x="3808248" y="390245"/>
                    <a:pt x="3849790" y="369187"/>
                    <a:pt x="3769147" y="401444"/>
                  </a:cubicBezTo>
                  <a:cubicBezTo>
                    <a:pt x="3673791" y="496800"/>
                    <a:pt x="3829198" y="348042"/>
                    <a:pt x="3713391" y="434898"/>
                  </a:cubicBezTo>
                  <a:cubicBezTo>
                    <a:pt x="3655450" y="478354"/>
                    <a:pt x="3668496" y="479889"/>
                    <a:pt x="3635332" y="524108"/>
                  </a:cubicBezTo>
                  <a:cubicBezTo>
                    <a:pt x="3555869" y="630057"/>
                    <a:pt x="3618843" y="537690"/>
                    <a:pt x="3568425" y="613317"/>
                  </a:cubicBezTo>
                  <a:cubicBezTo>
                    <a:pt x="3564708" y="624468"/>
                    <a:pt x="3562531" y="636257"/>
                    <a:pt x="3557274" y="646771"/>
                  </a:cubicBezTo>
                  <a:cubicBezTo>
                    <a:pt x="3521462" y="718394"/>
                    <a:pt x="3543540" y="635649"/>
                    <a:pt x="3512669" y="735981"/>
                  </a:cubicBezTo>
                  <a:cubicBezTo>
                    <a:pt x="3503655" y="765277"/>
                    <a:pt x="3490366" y="825191"/>
                    <a:pt x="3490366" y="825191"/>
                  </a:cubicBezTo>
                  <a:cubicBezTo>
                    <a:pt x="3486649" y="862362"/>
                    <a:pt x="3484152" y="899675"/>
                    <a:pt x="3479215" y="936703"/>
                  </a:cubicBezTo>
                  <a:cubicBezTo>
                    <a:pt x="3476710" y="955490"/>
                    <a:pt x="3470278" y="973635"/>
                    <a:pt x="3468064" y="992459"/>
                  </a:cubicBezTo>
                  <a:cubicBezTo>
                    <a:pt x="3462834" y="1036912"/>
                    <a:pt x="3460346" y="1081646"/>
                    <a:pt x="3456913" y="1126274"/>
                  </a:cubicBezTo>
                  <a:cubicBezTo>
                    <a:pt x="3435800" y="1400737"/>
                    <a:pt x="3456021" y="1169529"/>
                    <a:pt x="3434610" y="1405054"/>
                  </a:cubicBezTo>
                  <a:cubicBezTo>
                    <a:pt x="3429291" y="1532705"/>
                    <a:pt x="3406988" y="2083226"/>
                    <a:pt x="3401156" y="2129883"/>
                  </a:cubicBezTo>
                  <a:cubicBezTo>
                    <a:pt x="3397439" y="2159620"/>
                    <a:pt x="3392718" y="2189248"/>
                    <a:pt x="3390005" y="2219093"/>
                  </a:cubicBezTo>
                  <a:cubicBezTo>
                    <a:pt x="3385282" y="2271050"/>
                    <a:pt x="3388187" y="2323880"/>
                    <a:pt x="3378854" y="2375210"/>
                  </a:cubicBezTo>
                  <a:cubicBezTo>
                    <a:pt x="3345794" y="2557043"/>
                    <a:pt x="3327938" y="2561414"/>
                    <a:pt x="3278493" y="2709747"/>
                  </a:cubicBezTo>
                  <a:cubicBezTo>
                    <a:pt x="3266221" y="2746563"/>
                    <a:pt x="3257311" y="2784443"/>
                    <a:pt x="3245039" y="2821259"/>
                  </a:cubicBezTo>
                  <a:cubicBezTo>
                    <a:pt x="3234996" y="2851388"/>
                    <a:pt x="3221629" y="2880340"/>
                    <a:pt x="3211586" y="2910469"/>
                  </a:cubicBezTo>
                  <a:cubicBezTo>
                    <a:pt x="3203029" y="2936141"/>
                    <a:pt x="3200481" y="2963892"/>
                    <a:pt x="3189283" y="2988527"/>
                  </a:cubicBezTo>
                  <a:cubicBezTo>
                    <a:pt x="3181592" y="3005446"/>
                    <a:pt x="3167925" y="3019021"/>
                    <a:pt x="3155830" y="3033132"/>
                  </a:cubicBezTo>
                  <a:cubicBezTo>
                    <a:pt x="3137333" y="3054713"/>
                    <a:pt x="3114734" y="3075982"/>
                    <a:pt x="3088922" y="3088888"/>
                  </a:cubicBezTo>
                  <a:cubicBezTo>
                    <a:pt x="3078409" y="3094145"/>
                    <a:pt x="3066620" y="3096322"/>
                    <a:pt x="3055469" y="3100039"/>
                  </a:cubicBezTo>
                  <a:cubicBezTo>
                    <a:pt x="2981127" y="3096322"/>
                    <a:pt x="2906388" y="3097420"/>
                    <a:pt x="2832444" y="3088888"/>
                  </a:cubicBezTo>
                  <a:cubicBezTo>
                    <a:pt x="2809090" y="3086193"/>
                    <a:pt x="2765537" y="3066586"/>
                    <a:pt x="2765537" y="3066586"/>
                  </a:cubicBezTo>
                  <a:lnTo>
                    <a:pt x="2720932" y="3021981"/>
                  </a:lnTo>
                  <a:cubicBezTo>
                    <a:pt x="2694515" y="2995564"/>
                    <a:pt x="2666632" y="2970592"/>
                    <a:pt x="2654025" y="2932771"/>
                  </a:cubicBezTo>
                  <a:cubicBezTo>
                    <a:pt x="2650308" y="2921620"/>
                    <a:pt x="2645725" y="2910721"/>
                    <a:pt x="2642874" y="2899317"/>
                  </a:cubicBezTo>
                  <a:cubicBezTo>
                    <a:pt x="2635078" y="2868134"/>
                    <a:pt x="2625544" y="2806495"/>
                    <a:pt x="2620571" y="2776654"/>
                  </a:cubicBezTo>
                  <a:cubicBezTo>
                    <a:pt x="2602095" y="2536462"/>
                    <a:pt x="2601807" y="2599685"/>
                    <a:pt x="2620571" y="2252547"/>
                  </a:cubicBezTo>
                  <a:cubicBezTo>
                    <a:pt x="2621205" y="2240810"/>
                    <a:pt x="2629079" y="2230546"/>
                    <a:pt x="2631722" y="2219093"/>
                  </a:cubicBezTo>
                  <a:cubicBezTo>
                    <a:pt x="2640246" y="2182157"/>
                    <a:pt x="2642038" y="2143543"/>
                    <a:pt x="2654025" y="2107581"/>
                  </a:cubicBezTo>
                  <a:cubicBezTo>
                    <a:pt x="2661459" y="2085279"/>
                    <a:pt x="2670625" y="2063481"/>
                    <a:pt x="2676327" y="2040674"/>
                  </a:cubicBezTo>
                  <a:cubicBezTo>
                    <a:pt x="2680044" y="2025806"/>
                    <a:pt x="2684153" y="2011030"/>
                    <a:pt x="2687478" y="1996069"/>
                  </a:cubicBezTo>
                  <a:cubicBezTo>
                    <a:pt x="2691590" y="1977567"/>
                    <a:pt x="2693184" y="1958467"/>
                    <a:pt x="2698630" y="1940313"/>
                  </a:cubicBezTo>
                  <a:cubicBezTo>
                    <a:pt x="2704382" y="1921140"/>
                    <a:pt x="2715180" y="1903729"/>
                    <a:pt x="2720932" y="1884556"/>
                  </a:cubicBezTo>
                  <a:cubicBezTo>
                    <a:pt x="2726378" y="1866402"/>
                    <a:pt x="2726637" y="1846954"/>
                    <a:pt x="2732083" y="1828800"/>
                  </a:cubicBezTo>
                  <a:cubicBezTo>
                    <a:pt x="2754660" y="1753544"/>
                    <a:pt x="2750334" y="1794324"/>
                    <a:pt x="2776688" y="1728439"/>
                  </a:cubicBezTo>
                  <a:cubicBezTo>
                    <a:pt x="2785419" y="1706612"/>
                    <a:pt x="2785951" y="1681093"/>
                    <a:pt x="2798991" y="1661532"/>
                  </a:cubicBezTo>
                  <a:cubicBezTo>
                    <a:pt x="2806425" y="1650381"/>
                    <a:pt x="2815299" y="1640065"/>
                    <a:pt x="2821293" y="1628078"/>
                  </a:cubicBezTo>
                  <a:cubicBezTo>
                    <a:pt x="2826550" y="1617565"/>
                    <a:pt x="2829351" y="1605965"/>
                    <a:pt x="2832444" y="1594625"/>
                  </a:cubicBezTo>
                  <a:cubicBezTo>
                    <a:pt x="2840509" y="1565053"/>
                    <a:pt x="2845054" y="1534494"/>
                    <a:pt x="2854747" y="1505415"/>
                  </a:cubicBezTo>
                  <a:lnTo>
                    <a:pt x="2877049" y="1438508"/>
                  </a:lnTo>
                  <a:cubicBezTo>
                    <a:pt x="2880766" y="1427357"/>
                    <a:pt x="2882943" y="1415567"/>
                    <a:pt x="2888200" y="1405054"/>
                  </a:cubicBezTo>
                  <a:lnTo>
                    <a:pt x="2899352" y="1382752"/>
                  </a:lnTo>
                </a:path>
              </a:pathLst>
            </a:custGeom>
            <a:noFill/>
            <a:ln w="25400">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dirty="0"/>
            </a:p>
          </p:txBody>
        </p:sp>
        <p:grpSp>
          <p:nvGrpSpPr>
            <p:cNvPr id="20" name="Group 19">
              <a:extLst>
                <a:ext uri="{FF2B5EF4-FFF2-40B4-BE49-F238E27FC236}">
                  <a16:creationId xmlns:a16="http://schemas.microsoft.com/office/drawing/2014/main" id="{6DC5CD0B-8E16-F4E9-45F2-C6D8B237F624}"/>
                </a:ext>
              </a:extLst>
            </p:cNvPr>
            <p:cNvGrpSpPr/>
            <p:nvPr/>
          </p:nvGrpSpPr>
          <p:grpSpPr>
            <a:xfrm>
              <a:off x="5351455" y="1489161"/>
              <a:ext cx="1872966" cy="864776"/>
              <a:chOff x="4873451" y="1886389"/>
              <a:chExt cx="2393830" cy="1095457"/>
            </a:xfrm>
          </p:grpSpPr>
          <p:grpSp>
            <p:nvGrpSpPr>
              <p:cNvPr id="21" name="Group 20">
                <a:extLst>
                  <a:ext uri="{FF2B5EF4-FFF2-40B4-BE49-F238E27FC236}">
                    <a16:creationId xmlns:a16="http://schemas.microsoft.com/office/drawing/2014/main" id="{F6936CEB-30B1-8F99-4F51-49028FDD2566}"/>
                  </a:ext>
                </a:extLst>
              </p:cNvPr>
              <p:cNvGrpSpPr/>
              <p:nvPr/>
            </p:nvGrpSpPr>
            <p:grpSpPr>
              <a:xfrm>
                <a:off x="4873451" y="1886389"/>
                <a:ext cx="2393830" cy="1095457"/>
                <a:chOff x="4215161" y="3070603"/>
                <a:chExt cx="2460772" cy="1030442"/>
              </a:xfrm>
              <a:solidFill>
                <a:srgbClr val="000000"/>
              </a:solidFill>
            </p:grpSpPr>
            <p:sp>
              <p:nvSpPr>
                <p:cNvPr id="23" name="Cube 22">
                  <a:extLst>
                    <a:ext uri="{FF2B5EF4-FFF2-40B4-BE49-F238E27FC236}">
                      <a16:creationId xmlns:a16="http://schemas.microsoft.com/office/drawing/2014/main" id="{C2B14FF9-05A7-D6E4-7C58-6449B69174B5}"/>
                    </a:ext>
                  </a:extLst>
                </p:cNvPr>
                <p:cNvSpPr/>
                <p:nvPr/>
              </p:nvSpPr>
              <p:spPr>
                <a:xfrm>
                  <a:off x="4215161" y="3070603"/>
                  <a:ext cx="2460772" cy="1030442"/>
                </a:xfrm>
                <a:prstGeom prst="cube">
                  <a:avLst>
                    <a:gd name="adj" fmla="val 48438"/>
                  </a:avLst>
                </a:prstGeom>
                <a:grpFill/>
                <a:ln w="25400">
                  <a:noFill/>
                  <a:miter lim="800000"/>
                </a:ln>
                <a:effectLst/>
                <a:scene3d>
                  <a:camera prst="perspectiveRelaxed" fov="3300000">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sp>
              <p:nvSpPr>
                <p:cNvPr id="24" name="Rectangle 23">
                  <a:extLst>
                    <a:ext uri="{FF2B5EF4-FFF2-40B4-BE49-F238E27FC236}">
                      <a16:creationId xmlns:a16="http://schemas.microsoft.com/office/drawing/2014/main" id="{C0A2BBC3-1DA8-BED7-F409-F6731B40BEFC}"/>
                    </a:ext>
                  </a:extLst>
                </p:cNvPr>
                <p:cNvSpPr/>
                <p:nvPr/>
              </p:nvSpPr>
              <p:spPr>
                <a:xfrm>
                  <a:off x="4523749" y="3681016"/>
                  <a:ext cx="471998" cy="152399"/>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sp>
              <p:nvSpPr>
                <p:cNvPr id="25" name="Rectangle 24">
                  <a:extLst>
                    <a:ext uri="{FF2B5EF4-FFF2-40B4-BE49-F238E27FC236}">
                      <a16:creationId xmlns:a16="http://schemas.microsoft.com/office/drawing/2014/main" id="{F3BE9919-115B-4689-276F-9E4BA10AD1F2}"/>
                    </a:ext>
                  </a:extLst>
                </p:cNvPr>
                <p:cNvSpPr/>
                <p:nvPr/>
              </p:nvSpPr>
              <p:spPr>
                <a:xfrm>
                  <a:off x="5367520" y="3657599"/>
                  <a:ext cx="665287" cy="45719"/>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sp>
              <p:nvSpPr>
                <p:cNvPr id="26" name="Rectangle 25">
                  <a:extLst>
                    <a:ext uri="{FF2B5EF4-FFF2-40B4-BE49-F238E27FC236}">
                      <a16:creationId xmlns:a16="http://schemas.microsoft.com/office/drawing/2014/main" id="{3B81E320-E312-D6F0-7CEF-6E3DE95FF09A}"/>
                    </a:ext>
                  </a:extLst>
                </p:cNvPr>
                <p:cNvSpPr/>
                <p:nvPr/>
              </p:nvSpPr>
              <p:spPr>
                <a:xfrm>
                  <a:off x="5363805" y="3809999"/>
                  <a:ext cx="665287" cy="45719"/>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grpSp>
          <p:sp>
            <p:nvSpPr>
              <p:cNvPr id="22" name="TextBox 21">
                <a:extLst>
                  <a:ext uri="{FF2B5EF4-FFF2-40B4-BE49-F238E27FC236}">
                    <a16:creationId xmlns:a16="http://schemas.microsoft.com/office/drawing/2014/main" id="{E17D0E7E-9E19-6819-A589-D43881A4CAA3}"/>
                  </a:ext>
                </a:extLst>
              </p:cNvPr>
              <p:cNvSpPr txBox="1"/>
              <p:nvPr/>
            </p:nvSpPr>
            <p:spPr>
              <a:xfrm>
                <a:off x="5486873" y="2103856"/>
                <a:ext cx="1566018" cy="349696"/>
              </a:xfrm>
              <a:prstGeom prst="rect">
                <a:avLst/>
              </a:prstGeom>
            </p:spPr>
            <p:txBody>
              <a:bodyPr wrap="none" lIns="0" tIns="0" rIns="0" bIns="0" rtlCol="0">
                <a:spAutoFit/>
              </a:bodyPr>
              <a:lstStyle/>
              <a:p>
                <a:pPr>
                  <a:spcAft>
                    <a:spcPts val="600"/>
                  </a:spcAft>
                </a:pPr>
                <a:r>
                  <a:rPr lang="en-US" sz="1200" dirty="0">
                    <a:solidFill>
                      <a:schemeClr val="bg1"/>
                    </a:solidFill>
                    <a:latin typeface="Gill Sans MT" panose="020B0502020104020203" pitchFamily="34" charset="77"/>
                  </a:rPr>
                  <a:t>ToR Switch</a:t>
                </a:r>
              </a:p>
            </p:txBody>
          </p:sp>
        </p:grpSp>
        <p:grpSp>
          <p:nvGrpSpPr>
            <p:cNvPr id="27" name="Group 26">
              <a:extLst>
                <a:ext uri="{FF2B5EF4-FFF2-40B4-BE49-F238E27FC236}">
                  <a16:creationId xmlns:a16="http://schemas.microsoft.com/office/drawing/2014/main" id="{830CE628-90A2-8D4F-1236-CDD66F7A09A6}"/>
                </a:ext>
              </a:extLst>
            </p:cNvPr>
            <p:cNvGrpSpPr/>
            <p:nvPr/>
          </p:nvGrpSpPr>
          <p:grpSpPr>
            <a:xfrm>
              <a:off x="2040736" y="3370292"/>
              <a:ext cx="889450" cy="1368675"/>
              <a:chOff x="4865614" y="3066585"/>
              <a:chExt cx="1546337" cy="2453269"/>
            </a:xfrm>
            <a:solidFill>
              <a:srgbClr val="003834"/>
            </a:solidFill>
          </p:grpSpPr>
          <p:sp>
            <p:nvSpPr>
              <p:cNvPr id="28" name="Cube 27">
                <a:extLst>
                  <a:ext uri="{FF2B5EF4-FFF2-40B4-BE49-F238E27FC236}">
                    <a16:creationId xmlns:a16="http://schemas.microsoft.com/office/drawing/2014/main" id="{36122A14-6AC5-7EFD-650E-A08D4F88A124}"/>
                  </a:ext>
                </a:extLst>
              </p:cNvPr>
              <p:cNvSpPr/>
              <p:nvPr/>
            </p:nvSpPr>
            <p:spPr>
              <a:xfrm>
                <a:off x="4865614" y="3066585"/>
                <a:ext cx="1546337" cy="2453269"/>
              </a:xfrm>
              <a:prstGeom prst="cube">
                <a:avLst/>
              </a:prstGeom>
              <a:grp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1400" dirty="0">
                    <a:solidFill>
                      <a:schemeClr val="bg1"/>
                    </a:solidFill>
                    <a:latin typeface="Gill Sans MT" panose="020B0502020104020203" pitchFamily="34" charset="77"/>
                  </a:rPr>
                  <a:t>Host</a:t>
                </a:r>
                <a:endParaRPr lang="en-US" sz="1600" dirty="0">
                  <a:solidFill>
                    <a:schemeClr val="bg1"/>
                  </a:solidFill>
                  <a:latin typeface="Gill Sans MT" panose="020B0502020104020203" pitchFamily="34" charset="77"/>
                </a:endParaRPr>
              </a:p>
            </p:txBody>
          </p:sp>
          <p:sp>
            <p:nvSpPr>
              <p:cNvPr id="29" name="Rectangle 28">
                <a:extLst>
                  <a:ext uri="{FF2B5EF4-FFF2-40B4-BE49-F238E27FC236}">
                    <a16:creationId xmlns:a16="http://schemas.microsoft.com/office/drawing/2014/main" id="{10318B56-2A7D-8B61-6A7B-68B08399BBA5}"/>
                  </a:ext>
                </a:extLst>
              </p:cNvPr>
              <p:cNvSpPr/>
              <p:nvPr/>
            </p:nvSpPr>
            <p:spPr>
              <a:xfrm>
                <a:off x="4964703" y="3619948"/>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sp>
            <p:nvSpPr>
              <p:cNvPr id="30" name="Rectangle 29">
                <a:extLst>
                  <a:ext uri="{FF2B5EF4-FFF2-40B4-BE49-F238E27FC236}">
                    <a16:creationId xmlns:a16="http://schemas.microsoft.com/office/drawing/2014/main" id="{22C0BD1D-F706-37BC-8380-A24E6E4B3816}"/>
                  </a:ext>
                </a:extLst>
              </p:cNvPr>
              <p:cNvSpPr/>
              <p:nvPr/>
            </p:nvSpPr>
            <p:spPr>
              <a:xfrm>
                <a:off x="5509565" y="3619947"/>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sp>
            <p:nvSpPr>
              <p:cNvPr id="31" name="Rectangle 30">
                <a:extLst>
                  <a:ext uri="{FF2B5EF4-FFF2-40B4-BE49-F238E27FC236}">
                    <a16:creationId xmlns:a16="http://schemas.microsoft.com/office/drawing/2014/main" id="{490F8B0D-52D8-B7F4-FA5F-8EFDF0728867}"/>
                  </a:ext>
                </a:extLst>
              </p:cNvPr>
              <p:cNvSpPr/>
              <p:nvPr/>
            </p:nvSpPr>
            <p:spPr>
              <a:xfrm>
                <a:off x="4950415" y="4946100"/>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sp>
            <p:nvSpPr>
              <p:cNvPr id="32" name="Rectangle 31">
                <a:extLst>
                  <a:ext uri="{FF2B5EF4-FFF2-40B4-BE49-F238E27FC236}">
                    <a16:creationId xmlns:a16="http://schemas.microsoft.com/office/drawing/2014/main" id="{3BBF2CB5-730F-27EE-494A-215134247FC4}"/>
                  </a:ext>
                </a:extLst>
              </p:cNvPr>
              <p:cNvSpPr/>
              <p:nvPr/>
            </p:nvSpPr>
            <p:spPr>
              <a:xfrm>
                <a:off x="5495277" y="4946099"/>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sp>
            <p:nvSpPr>
              <p:cNvPr id="33" name="Rectangle 32">
                <a:extLst>
                  <a:ext uri="{FF2B5EF4-FFF2-40B4-BE49-F238E27FC236}">
                    <a16:creationId xmlns:a16="http://schemas.microsoft.com/office/drawing/2014/main" id="{B845155E-CBD0-D030-30A7-5F8FDAEF73A5}"/>
                  </a:ext>
                </a:extLst>
              </p:cNvPr>
              <p:cNvSpPr/>
              <p:nvPr/>
            </p:nvSpPr>
            <p:spPr>
              <a:xfrm>
                <a:off x="4950415" y="5108115"/>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sp>
            <p:nvSpPr>
              <p:cNvPr id="34" name="Rectangle 33">
                <a:extLst>
                  <a:ext uri="{FF2B5EF4-FFF2-40B4-BE49-F238E27FC236}">
                    <a16:creationId xmlns:a16="http://schemas.microsoft.com/office/drawing/2014/main" id="{F654E80E-8085-2562-AF2A-95D36F3F9B5E}"/>
                  </a:ext>
                </a:extLst>
              </p:cNvPr>
              <p:cNvSpPr/>
              <p:nvPr/>
            </p:nvSpPr>
            <p:spPr>
              <a:xfrm>
                <a:off x="5495277" y="5108114"/>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grpSp>
        <p:sp>
          <p:nvSpPr>
            <p:cNvPr id="35" name="Cube 34">
              <a:extLst>
                <a:ext uri="{FF2B5EF4-FFF2-40B4-BE49-F238E27FC236}">
                  <a16:creationId xmlns:a16="http://schemas.microsoft.com/office/drawing/2014/main" id="{09B7155E-DD73-2E88-771B-253FD0C9477E}"/>
                </a:ext>
              </a:extLst>
            </p:cNvPr>
            <p:cNvSpPr/>
            <p:nvPr/>
          </p:nvSpPr>
          <p:spPr>
            <a:xfrm>
              <a:off x="1918135" y="3079164"/>
              <a:ext cx="368173" cy="255071"/>
            </a:xfrm>
            <a:prstGeom prst="cube">
              <a:avLst/>
            </a:prstGeom>
            <a:solidFill>
              <a:srgbClr val="820024"/>
            </a:solidFill>
            <a:ln w="25400">
              <a:noFill/>
              <a:miter lim="800000"/>
            </a:ln>
            <a:effectLst>
              <a:glow rad="101600">
                <a:srgbClr val="820024">
                  <a:alpha val="60000"/>
                </a:srgbClr>
              </a:glo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800" dirty="0">
                  <a:solidFill>
                    <a:schemeClr val="bg1"/>
                  </a:solidFill>
                  <a:latin typeface="Gill Sans MT" panose="020B0502020104020203" pitchFamily="34" charset="77"/>
                </a:rPr>
                <a:t>VM</a:t>
              </a:r>
            </a:p>
          </p:txBody>
        </p:sp>
        <p:sp>
          <p:nvSpPr>
            <p:cNvPr id="36" name="Cube 35">
              <a:extLst>
                <a:ext uri="{FF2B5EF4-FFF2-40B4-BE49-F238E27FC236}">
                  <a16:creationId xmlns:a16="http://schemas.microsoft.com/office/drawing/2014/main" id="{76D7BFEE-B256-3860-5A56-E106F0819852}"/>
                </a:ext>
              </a:extLst>
            </p:cNvPr>
            <p:cNvSpPr/>
            <p:nvPr/>
          </p:nvSpPr>
          <p:spPr>
            <a:xfrm>
              <a:off x="2310123" y="3082900"/>
              <a:ext cx="368173" cy="255071"/>
            </a:xfrm>
            <a:prstGeom prst="cube">
              <a:avLst/>
            </a:prstGeom>
            <a:solidFill>
              <a:srgbClr val="820024"/>
            </a:solid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800" dirty="0">
                  <a:solidFill>
                    <a:schemeClr val="bg1"/>
                  </a:solidFill>
                  <a:latin typeface="Gill Sans MT" panose="020B0502020104020203" pitchFamily="34" charset="77"/>
                </a:rPr>
                <a:t>VM</a:t>
              </a:r>
            </a:p>
          </p:txBody>
        </p:sp>
        <p:sp>
          <p:nvSpPr>
            <p:cNvPr id="37" name="Cube 36">
              <a:extLst>
                <a:ext uri="{FF2B5EF4-FFF2-40B4-BE49-F238E27FC236}">
                  <a16:creationId xmlns:a16="http://schemas.microsoft.com/office/drawing/2014/main" id="{A981F41D-F82D-7F09-3C47-45159BAA68EE}"/>
                </a:ext>
              </a:extLst>
            </p:cNvPr>
            <p:cNvSpPr/>
            <p:nvPr/>
          </p:nvSpPr>
          <p:spPr>
            <a:xfrm>
              <a:off x="2716592" y="3079164"/>
              <a:ext cx="368173" cy="255071"/>
            </a:xfrm>
            <a:prstGeom prst="cube">
              <a:avLst/>
            </a:prstGeom>
            <a:solidFill>
              <a:srgbClr val="820024"/>
            </a:solid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800" dirty="0">
                  <a:solidFill>
                    <a:schemeClr val="bg1"/>
                  </a:solidFill>
                  <a:latin typeface="Gill Sans MT" panose="020B0502020104020203" pitchFamily="34" charset="77"/>
                </a:rPr>
                <a:t>VM</a:t>
              </a:r>
            </a:p>
          </p:txBody>
        </p:sp>
        <p:sp>
          <p:nvSpPr>
            <p:cNvPr id="38" name="Cube 37">
              <a:extLst>
                <a:ext uri="{FF2B5EF4-FFF2-40B4-BE49-F238E27FC236}">
                  <a16:creationId xmlns:a16="http://schemas.microsoft.com/office/drawing/2014/main" id="{84461DED-BC1D-F3D8-79EF-7F43C5E5D839}"/>
                </a:ext>
              </a:extLst>
            </p:cNvPr>
            <p:cNvSpPr/>
            <p:nvPr/>
          </p:nvSpPr>
          <p:spPr>
            <a:xfrm>
              <a:off x="1863078" y="3370293"/>
              <a:ext cx="368173" cy="153043"/>
            </a:xfrm>
            <a:prstGeom prst="cube">
              <a:avLst/>
            </a:prstGeom>
            <a:solidFill>
              <a:schemeClr val="tx2">
                <a:lumMod val="50000"/>
              </a:schemeClr>
            </a:solidFill>
            <a:ln w="25400">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600" dirty="0">
                  <a:solidFill>
                    <a:schemeClr val="bg1"/>
                  </a:solidFill>
                  <a:latin typeface="Gill Sans MT" panose="020B0502020104020203" pitchFamily="34" charset="77"/>
                </a:rPr>
                <a:t>vNIC</a:t>
              </a:r>
            </a:p>
          </p:txBody>
        </p:sp>
        <p:sp>
          <p:nvSpPr>
            <p:cNvPr id="39" name="Cube 38">
              <a:extLst>
                <a:ext uri="{FF2B5EF4-FFF2-40B4-BE49-F238E27FC236}">
                  <a16:creationId xmlns:a16="http://schemas.microsoft.com/office/drawing/2014/main" id="{02F4B4BB-7920-04EF-ADED-A51B6AEF54CC}"/>
                </a:ext>
              </a:extLst>
            </p:cNvPr>
            <p:cNvSpPr/>
            <p:nvPr/>
          </p:nvSpPr>
          <p:spPr>
            <a:xfrm>
              <a:off x="2279914" y="3370292"/>
              <a:ext cx="368173" cy="153043"/>
            </a:xfrm>
            <a:prstGeom prst="cube">
              <a:avLst/>
            </a:prstGeom>
            <a:solidFill>
              <a:schemeClr val="tx2">
                <a:lumMod val="50000"/>
              </a:schemeClr>
            </a:solidFill>
            <a:ln w="25400">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600" dirty="0">
                  <a:solidFill>
                    <a:schemeClr val="bg1"/>
                  </a:solidFill>
                  <a:latin typeface="Gill Sans MT" panose="020B0502020104020203" pitchFamily="34" charset="77"/>
                </a:rPr>
                <a:t>vNIC</a:t>
              </a:r>
            </a:p>
          </p:txBody>
        </p:sp>
        <p:sp>
          <p:nvSpPr>
            <p:cNvPr id="40" name="Cube 39">
              <a:extLst>
                <a:ext uri="{FF2B5EF4-FFF2-40B4-BE49-F238E27FC236}">
                  <a16:creationId xmlns:a16="http://schemas.microsoft.com/office/drawing/2014/main" id="{958D5A9E-9F90-A649-A4C2-D04FCB59F875}"/>
                </a:ext>
              </a:extLst>
            </p:cNvPr>
            <p:cNvSpPr/>
            <p:nvPr/>
          </p:nvSpPr>
          <p:spPr>
            <a:xfrm>
              <a:off x="2697504" y="3372994"/>
              <a:ext cx="368173" cy="153043"/>
            </a:xfrm>
            <a:prstGeom prst="cube">
              <a:avLst/>
            </a:prstGeom>
            <a:solidFill>
              <a:schemeClr val="tx2">
                <a:lumMod val="50000"/>
              </a:schemeClr>
            </a:solidFill>
            <a:ln w="25400">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600" dirty="0">
                  <a:solidFill>
                    <a:schemeClr val="bg1"/>
                  </a:solidFill>
                  <a:latin typeface="Gill Sans MT" panose="020B0502020104020203" pitchFamily="34" charset="77"/>
                </a:rPr>
                <a:t>vNIC</a:t>
              </a:r>
            </a:p>
          </p:txBody>
        </p:sp>
        <p:grpSp>
          <p:nvGrpSpPr>
            <p:cNvPr id="41" name="Group 40">
              <a:extLst>
                <a:ext uri="{FF2B5EF4-FFF2-40B4-BE49-F238E27FC236}">
                  <a16:creationId xmlns:a16="http://schemas.microsoft.com/office/drawing/2014/main" id="{0309DCDE-1A27-E9DA-CCA3-BC5471A17B55}"/>
                </a:ext>
              </a:extLst>
            </p:cNvPr>
            <p:cNvGrpSpPr/>
            <p:nvPr/>
          </p:nvGrpSpPr>
          <p:grpSpPr>
            <a:xfrm>
              <a:off x="4177743" y="3370290"/>
              <a:ext cx="889450" cy="1368675"/>
              <a:chOff x="4865614" y="3066585"/>
              <a:chExt cx="1546337" cy="2453269"/>
            </a:xfrm>
            <a:solidFill>
              <a:srgbClr val="003834"/>
            </a:solidFill>
          </p:grpSpPr>
          <p:sp>
            <p:nvSpPr>
              <p:cNvPr id="42" name="Cube 41">
                <a:extLst>
                  <a:ext uri="{FF2B5EF4-FFF2-40B4-BE49-F238E27FC236}">
                    <a16:creationId xmlns:a16="http://schemas.microsoft.com/office/drawing/2014/main" id="{10087594-B92A-7A8B-4048-E74961E019D6}"/>
                  </a:ext>
                </a:extLst>
              </p:cNvPr>
              <p:cNvSpPr/>
              <p:nvPr/>
            </p:nvSpPr>
            <p:spPr>
              <a:xfrm>
                <a:off x="4865614" y="3066585"/>
                <a:ext cx="1546337" cy="2453269"/>
              </a:xfrm>
              <a:prstGeom prst="cube">
                <a:avLst/>
              </a:prstGeom>
              <a:grp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1400" dirty="0">
                    <a:solidFill>
                      <a:schemeClr val="bg1"/>
                    </a:solidFill>
                    <a:latin typeface="Gill Sans MT" panose="020B0502020104020203" pitchFamily="34" charset="77"/>
                  </a:rPr>
                  <a:t>Host</a:t>
                </a:r>
                <a:endParaRPr lang="en-US" sz="1600" dirty="0">
                  <a:solidFill>
                    <a:schemeClr val="bg1"/>
                  </a:solidFill>
                  <a:latin typeface="Gill Sans MT" panose="020B0502020104020203" pitchFamily="34" charset="77"/>
                </a:endParaRPr>
              </a:p>
            </p:txBody>
          </p:sp>
          <p:sp>
            <p:nvSpPr>
              <p:cNvPr id="43" name="Rectangle 42">
                <a:extLst>
                  <a:ext uri="{FF2B5EF4-FFF2-40B4-BE49-F238E27FC236}">
                    <a16:creationId xmlns:a16="http://schemas.microsoft.com/office/drawing/2014/main" id="{263DE1A9-33C0-B087-757D-1E0368E8C5EB}"/>
                  </a:ext>
                </a:extLst>
              </p:cNvPr>
              <p:cNvSpPr/>
              <p:nvPr/>
            </p:nvSpPr>
            <p:spPr>
              <a:xfrm>
                <a:off x="4964703" y="3619948"/>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sp>
            <p:nvSpPr>
              <p:cNvPr id="44" name="Rectangle 43">
                <a:extLst>
                  <a:ext uri="{FF2B5EF4-FFF2-40B4-BE49-F238E27FC236}">
                    <a16:creationId xmlns:a16="http://schemas.microsoft.com/office/drawing/2014/main" id="{D9EE90B7-3F73-8384-610A-6CA859EDDCAD}"/>
                  </a:ext>
                </a:extLst>
              </p:cNvPr>
              <p:cNvSpPr/>
              <p:nvPr/>
            </p:nvSpPr>
            <p:spPr>
              <a:xfrm>
                <a:off x="5509565" y="3619947"/>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sp>
            <p:nvSpPr>
              <p:cNvPr id="45" name="Rectangle 44">
                <a:extLst>
                  <a:ext uri="{FF2B5EF4-FFF2-40B4-BE49-F238E27FC236}">
                    <a16:creationId xmlns:a16="http://schemas.microsoft.com/office/drawing/2014/main" id="{574E816F-D5F4-FD1D-7CED-81A7523BA2CF}"/>
                  </a:ext>
                </a:extLst>
              </p:cNvPr>
              <p:cNvSpPr/>
              <p:nvPr/>
            </p:nvSpPr>
            <p:spPr>
              <a:xfrm>
                <a:off x="4950415" y="4946100"/>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sp>
            <p:nvSpPr>
              <p:cNvPr id="46" name="Rectangle 45">
                <a:extLst>
                  <a:ext uri="{FF2B5EF4-FFF2-40B4-BE49-F238E27FC236}">
                    <a16:creationId xmlns:a16="http://schemas.microsoft.com/office/drawing/2014/main" id="{B4A8A4EE-7DFC-79B7-DCAB-8DADEB4BD427}"/>
                  </a:ext>
                </a:extLst>
              </p:cNvPr>
              <p:cNvSpPr/>
              <p:nvPr/>
            </p:nvSpPr>
            <p:spPr>
              <a:xfrm>
                <a:off x="5495277" y="4946099"/>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sp>
            <p:nvSpPr>
              <p:cNvPr id="47" name="Rectangle 46">
                <a:extLst>
                  <a:ext uri="{FF2B5EF4-FFF2-40B4-BE49-F238E27FC236}">
                    <a16:creationId xmlns:a16="http://schemas.microsoft.com/office/drawing/2014/main" id="{43A013A9-5535-53FA-6AE6-0C9CDB4B3133}"/>
                  </a:ext>
                </a:extLst>
              </p:cNvPr>
              <p:cNvSpPr/>
              <p:nvPr/>
            </p:nvSpPr>
            <p:spPr>
              <a:xfrm>
                <a:off x="4950415" y="5108115"/>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sp>
            <p:nvSpPr>
              <p:cNvPr id="48" name="Rectangle 47">
                <a:extLst>
                  <a:ext uri="{FF2B5EF4-FFF2-40B4-BE49-F238E27FC236}">
                    <a16:creationId xmlns:a16="http://schemas.microsoft.com/office/drawing/2014/main" id="{00234830-8A41-98B3-1707-4D5C41B7976E}"/>
                  </a:ext>
                </a:extLst>
              </p:cNvPr>
              <p:cNvSpPr/>
              <p:nvPr/>
            </p:nvSpPr>
            <p:spPr>
              <a:xfrm>
                <a:off x="5495277" y="5108114"/>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grpSp>
        <p:sp>
          <p:nvSpPr>
            <p:cNvPr id="49" name="Cube 48">
              <a:extLst>
                <a:ext uri="{FF2B5EF4-FFF2-40B4-BE49-F238E27FC236}">
                  <a16:creationId xmlns:a16="http://schemas.microsoft.com/office/drawing/2014/main" id="{390494FE-0182-7AFD-9309-8331909963FA}"/>
                </a:ext>
              </a:extLst>
            </p:cNvPr>
            <p:cNvSpPr/>
            <p:nvPr/>
          </p:nvSpPr>
          <p:spPr>
            <a:xfrm>
              <a:off x="4055142" y="3079162"/>
              <a:ext cx="368173" cy="255071"/>
            </a:xfrm>
            <a:prstGeom prst="cube">
              <a:avLst/>
            </a:prstGeom>
            <a:solidFill>
              <a:srgbClr val="820024"/>
            </a:solid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800" dirty="0">
                  <a:solidFill>
                    <a:schemeClr val="bg1"/>
                  </a:solidFill>
                  <a:latin typeface="Gill Sans MT" panose="020B0502020104020203" pitchFamily="34" charset="77"/>
                </a:rPr>
                <a:t>VM</a:t>
              </a:r>
            </a:p>
          </p:txBody>
        </p:sp>
        <p:sp>
          <p:nvSpPr>
            <p:cNvPr id="50" name="Cube 49">
              <a:extLst>
                <a:ext uri="{FF2B5EF4-FFF2-40B4-BE49-F238E27FC236}">
                  <a16:creationId xmlns:a16="http://schemas.microsoft.com/office/drawing/2014/main" id="{392CE43A-3F01-9817-1DB0-966F227B600A}"/>
                </a:ext>
              </a:extLst>
            </p:cNvPr>
            <p:cNvSpPr/>
            <p:nvPr/>
          </p:nvSpPr>
          <p:spPr>
            <a:xfrm>
              <a:off x="4447130" y="3082898"/>
              <a:ext cx="368173" cy="255071"/>
            </a:xfrm>
            <a:prstGeom prst="cube">
              <a:avLst/>
            </a:prstGeom>
            <a:solidFill>
              <a:srgbClr val="820024"/>
            </a:solidFill>
            <a:ln w="25400">
              <a:noFill/>
              <a:miter lim="800000"/>
            </a:ln>
            <a:effectLst>
              <a:glow rad="101600">
                <a:srgbClr val="820024">
                  <a:alpha val="60000"/>
                </a:srgbClr>
              </a:glo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800" dirty="0">
                  <a:solidFill>
                    <a:schemeClr val="bg1"/>
                  </a:solidFill>
                  <a:latin typeface="Gill Sans MT" panose="020B0502020104020203" pitchFamily="34" charset="77"/>
                </a:rPr>
                <a:t>VM</a:t>
              </a:r>
            </a:p>
          </p:txBody>
        </p:sp>
        <p:sp>
          <p:nvSpPr>
            <p:cNvPr id="51" name="Cube 50">
              <a:extLst>
                <a:ext uri="{FF2B5EF4-FFF2-40B4-BE49-F238E27FC236}">
                  <a16:creationId xmlns:a16="http://schemas.microsoft.com/office/drawing/2014/main" id="{06906FAE-F2DA-3AB6-3ECF-304DA9FE5DDF}"/>
                </a:ext>
              </a:extLst>
            </p:cNvPr>
            <p:cNvSpPr/>
            <p:nvPr/>
          </p:nvSpPr>
          <p:spPr>
            <a:xfrm>
              <a:off x="4853599" y="3079162"/>
              <a:ext cx="368173" cy="255071"/>
            </a:xfrm>
            <a:prstGeom prst="cube">
              <a:avLst/>
            </a:prstGeom>
            <a:solidFill>
              <a:srgbClr val="820024"/>
            </a:solid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800" dirty="0">
                  <a:solidFill>
                    <a:schemeClr val="bg1"/>
                  </a:solidFill>
                  <a:latin typeface="Gill Sans MT" panose="020B0502020104020203" pitchFamily="34" charset="77"/>
                </a:rPr>
                <a:t>VM</a:t>
              </a:r>
            </a:p>
          </p:txBody>
        </p:sp>
        <p:sp>
          <p:nvSpPr>
            <p:cNvPr id="52" name="Cube 51">
              <a:extLst>
                <a:ext uri="{FF2B5EF4-FFF2-40B4-BE49-F238E27FC236}">
                  <a16:creationId xmlns:a16="http://schemas.microsoft.com/office/drawing/2014/main" id="{21A50749-D2B0-E357-9FF5-3F26A1873A29}"/>
                </a:ext>
              </a:extLst>
            </p:cNvPr>
            <p:cNvSpPr/>
            <p:nvPr/>
          </p:nvSpPr>
          <p:spPr>
            <a:xfrm>
              <a:off x="4000085" y="3370291"/>
              <a:ext cx="368173" cy="153043"/>
            </a:xfrm>
            <a:prstGeom prst="cube">
              <a:avLst/>
            </a:prstGeom>
            <a:solidFill>
              <a:schemeClr val="tx2">
                <a:lumMod val="50000"/>
              </a:schemeClr>
            </a:solidFill>
            <a:ln w="25400">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600" dirty="0">
                  <a:solidFill>
                    <a:schemeClr val="bg1"/>
                  </a:solidFill>
                  <a:latin typeface="Gill Sans MT" panose="020B0502020104020203" pitchFamily="34" charset="77"/>
                </a:rPr>
                <a:t>vNIC</a:t>
              </a:r>
            </a:p>
          </p:txBody>
        </p:sp>
        <p:sp>
          <p:nvSpPr>
            <p:cNvPr id="53" name="Cube 52">
              <a:extLst>
                <a:ext uri="{FF2B5EF4-FFF2-40B4-BE49-F238E27FC236}">
                  <a16:creationId xmlns:a16="http://schemas.microsoft.com/office/drawing/2014/main" id="{4265F0BD-D816-1853-6E6A-6CBFF23A5663}"/>
                </a:ext>
              </a:extLst>
            </p:cNvPr>
            <p:cNvSpPr/>
            <p:nvPr/>
          </p:nvSpPr>
          <p:spPr>
            <a:xfrm>
              <a:off x="4416921" y="3370290"/>
              <a:ext cx="368173" cy="153043"/>
            </a:xfrm>
            <a:prstGeom prst="cube">
              <a:avLst/>
            </a:prstGeom>
            <a:solidFill>
              <a:schemeClr val="tx2">
                <a:lumMod val="50000"/>
              </a:schemeClr>
            </a:solidFill>
            <a:ln w="25400">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600" dirty="0">
                  <a:solidFill>
                    <a:schemeClr val="bg1"/>
                  </a:solidFill>
                  <a:latin typeface="Gill Sans MT" panose="020B0502020104020203" pitchFamily="34" charset="77"/>
                </a:rPr>
                <a:t>vNIC</a:t>
              </a:r>
            </a:p>
          </p:txBody>
        </p:sp>
        <p:sp>
          <p:nvSpPr>
            <p:cNvPr id="54" name="Cube 53">
              <a:extLst>
                <a:ext uri="{FF2B5EF4-FFF2-40B4-BE49-F238E27FC236}">
                  <a16:creationId xmlns:a16="http://schemas.microsoft.com/office/drawing/2014/main" id="{0EF9A43A-C61F-9646-F304-D809795155FC}"/>
                </a:ext>
              </a:extLst>
            </p:cNvPr>
            <p:cNvSpPr/>
            <p:nvPr/>
          </p:nvSpPr>
          <p:spPr>
            <a:xfrm>
              <a:off x="4834511" y="3372992"/>
              <a:ext cx="368173" cy="153043"/>
            </a:xfrm>
            <a:prstGeom prst="cube">
              <a:avLst/>
            </a:prstGeom>
            <a:solidFill>
              <a:schemeClr val="tx2">
                <a:lumMod val="50000"/>
              </a:schemeClr>
            </a:solidFill>
            <a:ln w="25400">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600" dirty="0">
                  <a:solidFill>
                    <a:schemeClr val="bg1"/>
                  </a:solidFill>
                  <a:latin typeface="Gill Sans MT" panose="020B0502020104020203" pitchFamily="34" charset="77"/>
                </a:rPr>
                <a:t>vNIC</a:t>
              </a:r>
            </a:p>
          </p:txBody>
        </p:sp>
        <p:grpSp>
          <p:nvGrpSpPr>
            <p:cNvPr id="55" name="Group 54">
              <a:extLst>
                <a:ext uri="{FF2B5EF4-FFF2-40B4-BE49-F238E27FC236}">
                  <a16:creationId xmlns:a16="http://schemas.microsoft.com/office/drawing/2014/main" id="{CC6EAB36-41C5-ACDA-C756-BADD9B80BE6E}"/>
                </a:ext>
              </a:extLst>
            </p:cNvPr>
            <p:cNvGrpSpPr/>
            <p:nvPr/>
          </p:nvGrpSpPr>
          <p:grpSpPr>
            <a:xfrm>
              <a:off x="7764231" y="3370291"/>
              <a:ext cx="889450" cy="1368675"/>
              <a:chOff x="4865614" y="3066585"/>
              <a:chExt cx="1546337" cy="2453269"/>
            </a:xfrm>
            <a:solidFill>
              <a:srgbClr val="003834"/>
            </a:solidFill>
          </p:grpSpPr>
          <p:sp>
            <p:nvSpPr>
              <p:cNvPr id="56" name="Cube 55">
                <a:extLst>
                  <a:ext uri="{FF2B5EF4-FFF2-40B4-BE49-F238E27FC236}">
                    <a16:creationId xmlns:a16="http://schemas.microsoft.com/office/drawing/2014/main" id="{F410B899-AFD9-BBF5-30D4-B5B62360D595}"/>
                  </a:ext>
                </a:extLst>
              </p:cNvPr>
              <p:cNvSpPr/>
              <p:nvPr/>
            </p:nvSpPr>
            <p:spPr>
              <a:xfrm>
                <a:off x="4865614" y="3066585"/>
                <a:ext cx="1546337" cy="2453269"/>
              </a:xfrm>
              <a:prstGeom prst="cube">
                <a:avLst/>
              </a:prstGeom>
              <a:grp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1400" dirty="0">
                    <a:solidFill>
                      <a:schemeClr val="bg1"/>
                    </a:solidFill>
                    <a:latin typeface="Gill Sans MT" panose="020B0502020104020203" pitchFamily="34" charset="77"/>
                  </a:rPr>
                  <a:t>Host</a:t>
                </a:r>
                <a:endParaRPr lang="en-US" sz="1600" dirty="0">
                  <a:solidFill>
                    <a:schemeClr val="bg1"/>
                  </a:solidFill>
                  <a:latin typeface="Gill Sans MT" panose="020B0502020104020203" pitchFamily="34" charset="77"/>
                </a:endParaRPr>
              </a:p>
            </p:txBody>
          </p:sp>
          <p:sp>
            <p:nvSpPr>
              <p:cNvPr id="57" name="Rectangle 56">
                <a:extLst>
                  <a:ext uri="{FF2B5EF4-FFF2-40B4-BE49-F238E27FC236}">
                    <a16:creationId xmlns:a16="http://schemas.microsoft.com/office/drawing/2014/main" id="{17695D5B-32F4-83AF-CEF9-AED42A48E28F}"/>
                  </a:ext>
                </a:extLst>
              </p:cNvPr>
              <p:cNvSpPr/>
              <p:nvPr/>
            </p:nvSpPr>
            <p:spPr>
              <a:xfrm>
                <a:off x="4964703" y="3619948"/>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sp>
            <p:nvSpPr>
              <p:cNvPr id="58" name="Rectangle 57">
                <a:extLst>
                  <a:ext uri="{FF2B5EF4-FFF2-40B4-BE49-F238E27FC236}">
                    <a16:creationId xmlns:a16="http://schemas.microsoft.com/office/drawing/2014/main" id="{E83B7496-E002-7566-8739-6A8810E0BD01}"/>
                  </a:ext>
                </a:extLst>
              </p:cNvPr>
              <p:cNvSpPr/>
              <p:nvPr/>
            </p:nvSpPr>
            <p:spPr>
              <a:xfrm>
                <a:off x="5509565" y="3619947"/>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sp>
            <p:nvSpPr>
              <p:cNvPr id="59" name="Rectangle 58">
                <a:extLst>
                  <a:ext uri="{FF2B5EF4-FFF2-40B4-BE49-F238E27FC236}">
                    <a16:creationId xmlns:a16="http://schemas.microsoft.com/office/drawing/2014/main" id="{DFD57F94-52B8-912A-3814-7C26ACC62529}"/>
                  </a:ext>
                </a:extLst>
              </p:cNvPr>
              <p:cNvSpPr/>
              <p:nvPr/>
            </p:nvSpPr>
            <p:spPr>
              <a:xfrm>
                <a:off x="4950415" y="4946100"/>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sp>
            <p:nvSpPr>
              <p:cNvPr id="60" name="Rectangle 59">
                <a:extLst>
                  <a:ext uri="{FF2B5EF4-FFF2-40B4-BE49-F238E27FC236}">
                    <a16:creationId xmlns:a16="http://schemas.microsoft.com/office/drawing/2014/main" id="{712E9FF1-E56E-359D-771F-E62B32DCEEF1}"/>
                  </a:ext>
                </a:extLst>
              </p:cNvPr>
              <p:cNvSpPr/>
              <p:nvPr/>
            </p:nvSpPr>
            <p:spPr>
              <a:xfrm>
                <a:off x="5495277" y="4946099"/>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sp>
            <p:nvSpPr>
              <p:cNvPr id="61" name="Rectangle 60">
                <a:extLst>
                  <a:ext uri="{FF2B5EF4-FFF2-40B4-BE49-F238E27FC236}">
                    <a16:creationId xmlns:a16="http://schemas.microsoft.com/office/drawing/2014/main" id="{B70FC869-4F79-CBD3-C0D6-6E76B5497DB7}"/>
                  </a:ext>
                </a:extLst>
              </p:cNvPr>
              <p:cNvSpPr/>
              <p:nvPr/>
            </p:nvSpPr>
            <p:spPr>
              <a:xfrm>
                <a:off x="4950415" y="5108115"/>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sp>
            <p:nvSpPr>
              <p:cNvPr id="62" name="Rectangle 61">
                <a:extLst>
                  <a:ext uri="{FF2B5EF4-FFF2-40B4-BE49-F238E27FC236}">
                    <a16:creationId xmlns:a16="http://schemas.microsoft.com/office/drawing/2014/main" id="{E09FE6E5-090D-EF3E-5FF5-0053988143DA}"/>
                  </a:ext>
                </a:extLst>
              </p:cNvPr>
              <p:cNvSpPr/>
              <p:nvPr/>
            </p:nvSpPr>
            <p:spPr>
              <a:xfrm>
                <a:off x="5495277" y="5108114"/>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grpSp>
        <p:sp>
          <p:nvSpPr>
            <p:cNvPr id="63" name="Cube 62">
              <a:extLst>
                <a:ext uri="{FF2B5EF4-FFF2-40B4-BE49-F238E27FC236}">
                  <a16:creationId xmlns:a16="http://schemas.microsoft.com/office/drawing/2014/main" id="{B0C87708-F177-ADFC-E5FF-EB9FAED263B4}"/>
                </a:ext>
              </a:extLst>
            </p:cNvPr>
            <p:cNvSpPr/>
            <p:nvPr/>
          </p:nvSpPr>
          <p:spPr>
            <a:xfrm>
              <a:off x="7641630" y="3079163"/>
              <a:ext cx="368173" cy="255071"/>
            </a:xfrm>
            <a:prstGeom prst="cube">
              <a:avLst/>
            </a:prstGeom>
            <a:solidFill>
              <a:srgbClr val="820024"/>
            </a:solid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800" dirty="0">
                  <a:solidFill>
                    <a:schemeClr val="bg1"/>
                  </a:solidFill>
                  <a:latin typeface="Gill Sans MT" panose="020B0502020104020203" pitchFamily="34" charset="77"/>
                </a:rPr>
                <a:t>VM</a:t>
              </a:r>
            </a:p>
          </p:txBody>
        </p:sp>
        <p:sp>
          <p:nvSpPr>
            <p:cNvPr id="64" name="Cube 63">
              <a:extLst>
                <a:ext uri="{FF2B5EF4-FFF2-40B4-BE49-F238E27FC236}">
                  <a16:creationId xmlns:a16="http://schemas.microsoft.com/office/drawing/2014/main" id="{BC607E12-FA51-23B4-C0B5-2E4764764257}"/>
                </a:ext>
              </a:extLst>
            </p:cNvPr>
            <p:cNvSpPr/>
            <p:nvPr/>
          </p:nvSpPr>
          <p:spPr>
            <a:xfrm>
              <a:off x="8033619" y="3082899"/>
              <a:ext cx="368173" cy="255071"/>
            </a:xfrm>
            <a:prstGeom prst="cube">
              <a:avLst/>
            </a:prstGeom>
            <a:solidFill>
              <a:srgbClr val="820024"/>
            </a:solidFill>
            <a:ln w="25400">
              <a:noFill/>
              <a:miter lim="800000"/>
            </a:ln>
            <a:effectLst>
              <a:glow rad="101600">
                <a:srgbClr val="820024">
                  <a:alpha val="60000"/>
                </a:srgbClr>
              </a:glo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800" dirty="0">
                  <a:solidFill>
                    <a:schemeClr val="bg1"/>
                  </a:solidFill>
                  <a:latin typeface="Gill Sans MT" panose="020B0502020104020203" pitchFamily="34" charset="77"/>
                </a:rPr>
                <a:t>VM</a:t>
              </a:r>
            </a:p>
          </p:txBody>
        </p:sp>
        <p:sp>
          <p:nvSpPr>
            <p:cNvPr id="65" name="Cube 64">
              <a:extLst>
                <a:ext uri="{FF2B5EF4-FFF2-40B4-BE49-F238E27FC236}">
                  <a16:creationId xmlns:a16="http://schemas.microsoft.com/office/drawing/2014/main" id="{9835F9A9-2302-33C8-14A0-5455069738D7}"/>
                </a:ext>
              </a:extLst>
            </p:cNvPr>
            <p:cNvSpPr/>
            <p:nvPr/>
          </p:nvSpPr>
          <p:spPr>
            <a:xfrm>
              <a:off x="8440087" y="3079163"/>
              <a:ext cx="368173" cy="255071"/>
            </a:xfrm>
            <a:prstGeom prst="cube">
              <a:avLst/>
            </a:prstGeom>
            <a:solidFill>
              <a:srgbClr val="820024"/>
            </a:solid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800" dirty="0">
                  <a:solidFill>
                    <a:schemeClr val="bg1"/>
                  </a:solidFill>
                  <a:latin typeface="Gill Sans MT" panose="020B0502020104020203" pitchFamily="34" charset="77"/>
                </a:rPr>
                <a:t>VM</a:t>
              </a:r>
            </a:p>
          </p:txBody>
        </p:sp>
        <p:sp>
          <p:nvSpPr>
            <p:cNvPr id="66" name="Cube 65">
              <a:extLst>
                <a:ext uri="{FF2B5EF4-FFF2-40B4-BE49-F238E27FC236}">
                  <a16:creationId xmlns:a16="http://schemas.microsoft.com/office/drawing/2014/main" id="{46B77466-29CA-A013-0D6B-95C37636E3D4}"/>
                </a:ext>
              </a:extLst>
            </p:cNvPr>
            <p:cNvSpPr/>
            <p:nvPr/>
          </p:nvSpPr>
          <p:spPr>
            <a:xfrm>
              <a:off x="7586573" y="3370291"/>
              <a:ext cx="368173" cy="153043"/>
            </a:xfrm>
            <a:prstGeom prst="cube">
              <a:avLst/>
            </a:prstGeom>
            <a:solidFill>
              <a:schemeClr val="tx2">
                <a:lumMod val="50000"/>
              </a:schemeClr>
            </a:solidFill>
            <a:ln w="25400">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600" dirty="0">
                  <a:solidFill>
                    <a:schemeClr val="bg1"/>
                  </a:solidFill>
                  <a:latin typeface="Gill Sans MT" panose="020B0502020104020203" pitchFamily="34" charset="77"/>
                </a:rPr>
                <a:t>vNIC</a:t>
              </a:r>
            </a:p>
          </p:txBody>
        </p:sp>
        <p:sp>
          <p:nvSpPr>
            <p:cNvPr id="67" name="Cube 66">
              <a:extLst>
                <a:ext uri="{FF2B5EF4-FFF2-40B4-BE49-F238E27FC236}">
                  <a16:creationId xmlns:a16="http://schemas.microsoft.com/office/drawing/2014/main" id="{B89A53BA-5ED8-D3CB-6CC4-B691E7F9BB73}"/>
                </a:ext>
              </a:extLst>
            </p:cNvPr>
            <p:cNvSpPr/>
            <p:nvPr/>
          </p:nvSpPr>
          <p:spPr>
            <a:xfrm>
              <a:off x="8003410" y="3370291"/>
              <a:ext cx="368173" cy="153043"/>
            </a:xfrm>
            <a:prstGeom prst="cube">
              <a:avLst/>
            </a:prstGeom>
            <a:solidFill>
              <a:schemeClr val="tx2">
                <a:lumMod val="50000"/>
              </a:schemeClr>
            </a:solidFill>
            <a:ln w="25400">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600" dirty="0">
                  <a:solidFill>
                    <a:schemeClr val="bg1"/>
                  </a:solidFill>
                  <a:latin typeface="Gill Sans MT" panose="020B0502020104020203" pitchFamily="34" charset="77"/>
                </a:rPr>
                <a:t>vNIC</a:t>
              </a:r>
            </a:p>
          </p:txBody>
        </p:sp>
        <p:sp>
          <p:nvSpPr>
            <p:cNvPr id="68" name="Cube 67">
              <a:extLst>
                <a:ext uri="{FF2B5EF4-FFF2-40B4-BE49-F238E27FC236}">
                  <a16:creationId xmlns:a16="http://schemas.microsoft.com/office/drawing/2014/main" id="{C5DAF336-E46C-DD26-F2C6-AA0066849319}"/>
                </a:ext>
              </a:extLst>
            </p:cNvPr>
            <p:cNvSpPr/>
            <p:nvPr/>
          </p:nvSpPr>
          <p:spPr>
            <a:xfrm>
              <a:off x="8420999" y="3372993"/>
              <a:ext cx="368173" cy="153043"/>
            </a:xfrm>
            <a:prstGeom prst="cube">
              <a:avLst/>
            </a:prstGeom>
            <a:solidFill>
              <a:schemeClr val="tx2">
                <a:lumMod val="50000"/>
              </a:schemeClr>
            </a:solidFill>
            <a:ln w="25400">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600" dirty="0">
                  <a:solidFill>
                    <a:schemeClr val="bg1"/>
                  </a:solidFill>
                  <a:latin typeface="Gill Sans MT" panose="020B0502020104020203" pitchFamily="34" charset="77"/>
                </a:rPr>
                <a:t>vNIC</a:t>
              </a:r>
            </a:p>
          </p:txBody>
        </p:sp>
        <p:grpSp>
          <p:nvGrpSpPr>
            <p:cNvPr id="69" name="Group 68">
              <a:extLst>
                <a:ext uri="{FF2B5EF4-FFF2-40B4-BE49-F238E27FC236}">
                  <a16:creationId xmlns:a16="http://schemas.microsoft.com/office/drawing/2014/main" id="{4A0A84A6-8899-5183-B4FB-45F772CFE0EA}"/>
                </a:ext>
              </a:extLst>
            </p:cNvPr>
            <p:cNvGrpSpPr/>
            <p:nvPr/>
          </p:nvGrpSpPr>
          <p:grpSpPr>
            <a:xfrm>
              <a:off x="9393302" y="3370291"/>
              <a:ext cx="889450" cy="1368675"/>
              <a:chOff x="4865614" y="3066585"/>
              <a:chExt cx="1546337" cy="2453269"/>
            </a:xfrm>
            <a:solidFill>
              <a:srgbClr val="003834"/>
            </a:solidFill>
          </p:grpSpPr>
          <p:sp>
            <p:nvSpPr>
              <p:cNvPr id="70" name="Cube 69">
                <a:extLst>
                  <a:ext uri="{FF2B5EF4-FFF2-40B4-BE49-F238E27FC236}">
                    <a16:creationId xmlns:a16="http://schemas.microsoft.com/office/drawing/2014/main" id="{5322957D-3C2E-5C4C-8C6A-A71B22A711D9}"/>
                  </a:ext>
                </a:extLst>
              </p:cNvPr>
              <p:cNvSpPr/>
              <p:nvPr/>
            </p:nvSpPr>
            <p:spPr>
              <a:xfrm>
                <a:off x="4865614" y="3066585"/>
                <a:ext cx="1546337" cy="2453269"/>
              </a:xfrm>
              <a:prstGeom prst="cube">
                <a:avLst/>
              </a:prstGeom>
              <a:grp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1400" dirty="0">
                    <a:solidFill>
                      <a:schemeClr val="bg1"/>
                    </a:solidFill>
                    <a:latin typeface="Gill Sans MT" panose="020B0502020104020203" pitchFamily="34" charset="77"/>
                  </a:rPr>
                  <a:t>Host</a:t>
                </a:r>
                <a:endParaRPr lang="en-US" sz="1600" dirty="0">
                  <a:solidFill>
                    <a:schemeClr val="bg1"/>
                  </a:solidFill>
                  <a:latin typeface="Gill Sans MT" panose="020B0502020104020203" pitchFamily="34" charset="77"/>
                </a:endParaRPr>
              </a:p>
            </p:txBody>
          </p:sp>
          <p:sp>
            <p:nvSpPr>
              <p:cNvPr id="71" name="Rectangle 70">
                <a:extLst>
                  <a:ext uri="{FF2B5EF4-FFF2-40B4-BE49-F238E27FC236}">
                    <a16:creationId xmlns:a16="http://schemas.microsoft.com/office/drawing/2014/main" id="{1E51A1E7-1C24-4637-37E4-519887F3732E}"/>
                  </a:ext>
                </a:extLst>
              </p:cNvPr>
              <p:cNvSpPr/>
              <p:nvPr/>
            </p:nvSpPr>
            <p:spPr>
              <a:xfrm>
                <a:off x="4964703" y="3619948"/>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sp>
            <p:nvSpPr>
              <p:cNvPr id="72" name="Rectangle 71">
                <a:extLst>
                  <a:ext uri="{FF2B5EF4-FFF2-40B4-BE49-F238E27FC236}">
                    <a16:creationId xmlns:a16="http://schemas.microsoft.com/office/drawing/2014/main" id="{3ACC062A-BA49-5AC8-A0EE-3C66DF562465}"/>
                  </a:ext>
                </a:extLst>
              </p:cNvPr>
              <p:cNvSpPr/>
              <p:nvPr/>
            </p:nvSpPr>
            <p:spPr>
              <a:xfrm>
                <a:off x="5509565" y="3619947"/>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sp>
            <p:nvSpPr>
              <p:cNvPr id="73" name="Rectangle 72">
                <a:extLst>
                  <a:ext uri="{FF2B5EF4-FFF2-40B4-BE49-F238E27FC236}">
                    <a16:creationId xmlns:a16="http://schemas.microsoft.com/office/drawing/2014/main" id="{EA8C22FA-659D-AB49-0B45-0569FD656F83}"/>
                  </a:ext>
                </a:extLst>
              </p:cNvPr>
              <p:cNvSpPr/>
              <p:nvPr/>
            </p:nvSpPr>
            <p:spPr>
              <a:xfrm>
                <a:off x="4950415" y="4946100"/>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sp>
            <p:nvSpPr>
              <p:cNvPr id="74" name="Rectangle 73">
                <a:extLst>
                  <a:ext uri="{FF2B5EF4-FFF2-40B4-BE49-F238E27FC236}">
                    <a16:creationId xmlns:a16="http://schemas.microsoft.com/office/drawing/2014/main" id="{AEB77CF7-91F4-13BF-DE30-F4899571AD4C}"/>
                  </a:ext>
                </a:extLst>
              </p:cNvPr>
              <p:cNvSpPr/>
              <p:nvPr/>
            </p:nvSpPr>
            <p:spPr>
              <a:xfrm>
                <a:off x="5495277" y="4946099"/>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sp>
            <p:nvSpPr>
              <p:cNvPr id="75" name="Rectangle 74">
                <a:extLst>
                  <a:ext uri="{FF2B5EF4-FFF2-40B4-BE49-F238E27FC236}">
                    <a16:creationId xmlns:a16="http://schemas.microsoft.com/office/drawing/2014/main" id="{05DA32E5-7246-A4FB-0AA8-8744EC0FF116}"/>
                  </a:ext>
                </a:extLst>
              </p:cNvPr>
              <p:cNvSpPr/>
              <p:nvPr/>
            </p:nvSpPr>
            <p:spPr>
              <a:xfrm>
                <a:off x="4950415" y="5108115"/>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sp>
            <p:nvSpPr>
              <p:cNvPr id="76" name="Rectangle 75">
                <a:extLst>
                  <a:ext uri="{FF2B5EF4-FFF2-40B4-BE49-F238E27FC236}">
                    <a16:creationId xmlns:a16="http://schemas.microsoft.com/office/drawing/2014/main" id="{25D6A730-5829-7448-F67C-ADA3C31E4E52}"/>
                  </a:ext>
                </a:extLst>
              </p:cNvPr>
              <p:cNvSpPr/>
              <p:nvPr/>
            </p:nvSpPr>
            <p:spPr>
              <a:xfrm>
                <a:off x="5495277" y="5108114"/>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900" dirty="0">
                  <a:solidFill>
                    <a:schemeClr val="bg1"/>
                  </a:solidFill>
                </a:endParaRPr>
              </a:p>
            </p:txBody>
          </p:sp>
        </p:grpSp>
        <p:sp>
          <p:nvSpPr>
            <p:cNvPr id="77" name="Cube 76">
              <a:extLst>
                <a:ext uri="{FF2B5EF4-FFF2-40B4-BE49-F238E27FC236}">
                  <a16:creationId xmlns:a16="http://schemas.microsoft.com/office/drawing/2014/main" id="{14ED49DA-0C56-F56C-5A0A-8A91D273DFA6}"/>
                </a:ext>
              </a:extLst>
            </p:cNvPr>
            <p:cNvSpPr/>
            <p:nvPr/>
          </p:nvSpPr>
          <p:spPr>
            <a:xfrm>
              <a:off x="9270701" y="3079163"/>
              <a:ext cx="368173" cy="255071"/>
            </a:xfrm>
            <a:prstGeom prst="cube">
              <a:avLst/>
            </a:prstGeom>
            <a:solidFill>
              <a:srgbClr val="820024"/>
            </a:solid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800" dirty="0">
                  <a:solidFill>
                    <a:schemeClr val="bg1"/>
                  </a:solidFill>
                  <a:latin typeface="Gill Sans MT" panose="020B0502020104020203" pitchFamily="34" charset="77"/>
                </a:rPr>
                <a:t>VM</a:t>
              </a:r>
            </a:p>
          </p:txBody>
        </p:sp>
        <p:sp>
          <p:nvSpPr>
            <p:cNvPr id="78" name="Cube 77">
              <a:extLst>
                <a:ext uri="{FF2B5EF4-FFF2-40B4-BE49-F238E27FC236}">
                  <a16:creationId xmlns:a16="http://schemas.microsoft.com/office/drawing/2014/main" id="{E95434A4-ADCC-5B75-D46A-430E0F41F972}"/>
                </a:ext>
              </a:extLst>
            </p:cNvPr>
            <p:cNvSpPr/>
            <p:nvPr/>
          </p:nvSpPr>
          <p:spPr>
            <a:xfrm>
              <a:off x="9662689" y="3082899"/>
              <a:ext cx="368173" cy="255071"/>
            </a:xfrm>
            <a:prstGeom prst="cube">
              <a:avLst/>
            </a:prstGeom>
            <a:solidFill>
              <a:srgbClr val="820024"/>
            </a:solidFill>
            <a:ln w="25400">
              <a:noFill/>
              <a:miter lim="800000"/>
            </a:ln>
            <a:effectLst>
              <a:glow rad="101600">
                <a:srgbClr val="820024">
                  <a:alpha val="60000"/>
                </a:srgbClr>
              </a:glo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800" dirty="0">
                  <a:solidFill>
                    <a:schemeClr val="bg1"/>
                  </a:solidFill>
                  <a:latin typeface="Gill Sans MT" panose="020B0502020104020203" pitchFamily="34" charset="77"/>
                </a:rPr>
                <a:t>VM</a:t>
              </a:r>
            </a:p>
          </p:txBody>
        </p:sp>
        <p:sp>
          <p:nvSpPr>
            <p:cNvPr id="79" name="Cube 78">
              <a:extLst>
                <a:ext uri="{FF2B5EF4-FFF2-40B4-BE49-F238E27FC236}">
                  <a16:creationId xmlns:a16="http://schemas.microsoft.com/office/drawing/2014/main" id="{D5CB07E0-8BC1-FF1A-D957-57F7CF31F753}"/>
                </a:ext>
              </a:extLst>
            </p:cNvPr>
            <p:cNvSpPr/>
            <p:nvPr/>
          </p:nvSpPr>
          <p:spPr>
            <a:xfrm>
              <a:off x="10069158" y="3079163"/>
              <a:ext cx="368173" cy="255071"/>
            </a:xfrm>
            <a:prstGeom prst="cube">
              <a:avLst/>
            </a:prstGeom>
            <a:solidFill>
              <a:srgbClr val="820024"/>
            </a:solid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800" dirty="0">
                  <a:solidFill>
                    <a:schemeClr val="bg1"/>
                  </a:solidFill>
                  <a:latin typeface="Gill Sans MT" panose="020B0502020104020203" pitchFamily="34" charset="77"/>
                </a:rPr>
                <a:t>VM</a:t>
              </a:r>
            </a:p>
          </p:txBody>
        </p:sp>
        <p:sp>
          <p:nvSpPr>
            <p:cNvPr id="80" name="Cube 79">
              <a:extLst>
                <a:ext uri="{FF2B5EF4-FFF2-40B4-BE49-F238E27FC236}">
                  <a16:creationId xmlns:a16="http://schemas.microsoft.com/office/drawing/2014/main" id="{DD5D3706-E88A-24C6-7D88-FA6A4529CAC4}"/>
                </a:ext>
              </a:extLst>
            </p:cNvPr>
            <p:cNvSpPr/>
            <p:nvPr/>
          </p:nvSpPr>
          <p:spPr>
            <a:xfrm>
              <a:off x="9215644" y="3370291"/>
              <a:ext cx="368173" cy="153043"/>
            </a:xfrm>
            <a:prstGeom prst="cube">
              <a:avLst/>
            </a:prstGeom>
            <a:solidFill>
              <a:schemeClr val="tx2">
                <a:lumMod val="50000"/>
              </a:schemeClr>
            </a:solidFill>
            <a:ln w="25400">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600" dirty="0">
                  <a:solidFill>
                    <a:schemeClr val="bg1"/>
                  </a:solidFill>
                  <a:latin typeface="Gill Sans MT" panose="020B0502020104020203" pitchFamily="34" charset="77"/>
                </a:rPr>
                <a:t>vNIC</a:t>
              </a:r>
            </a:p>
          </p:txBody>
        </p:sp>
        <p:sp>
          <p:nvSpPr>
            <p:cNvPr id="81" name="Cube 80">
              <a:extLst>
                <a:ext uri="{FF2B5EF4-FFF2-40B4-BE49-F238E27FC236}">
                  <a16:creationId xmlns:a16="http://schemas.microsoft.com/office/drawing/2014/main" id="{9B6B29D3-F0AD-9DE1-54BC-5FB26DC5EFE6}"/>
                </a:ext>
              </a:extLst>
            </p:cNvPr>
            <p:cNvSpPr/>
            <p:nvPr/>
          </p:nvSpPr>
          <p:spPr>
            <a:xfrm>
              <a:off x="9632480" y="3370291"/>
              <a:ext cx="368173" cy="153043"/>
            </a:xfrm>
            <a:prstGeom prst="cube">
              <a:avLst/>
            </a:prstGeom>
            <a:solidFill>
              <a:schemeClr val="tx2">
                <a:lumMod val="50000"/>
              </a:schemeClr>
            </a:solidFill>
            <a:ln w="25400">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600" dirty="0">
                  <a:solidFill>
                    <a:schemeClr val="bg1"/>
                  </a:solidFill>
                  <a:latin typeface="Gill Sans MT" panose="020B0502020104020203" pitchFamily="34" charset="77"/>
                </a:rPr>
                <a:t>vNIC</a:t>
              </a:r>
            </a:p>
          </p:txBody>
        </p:sp>
        <p:sp>
          <p:nvSpPr>
            <p:cNvPr id="82" name="Cube 81">
              <a:extLst>
                <a:ext uri="{FF2B5EF4-FFF2-40B4-BE49-F238E27FC236}">
                  <a16:creationId xmlns:a16="http://schemas.microsoft.com/office/drawing/2014/main" id="{F8F71C29-5707-BB0A-A73A-8B9AE92F6644}"/>
                </a:ext>
              </a:extLst>
            </p:cNvPr>
            <p:cNvSpPr/>
            <p:nvPr/>
          </p:nvSpPr>
          <p:spPr>
            <a:xfrm>
              <a:off x="10050070" y="3372993"/>
              <a:ext cx="368173" cy="153043"/>
            </a:xfrm>
            <a:prstGeom prst="cube">
              <a:avLst/>
            </a:prstGeom>
            <a:solidFill>
              <a:schemeClr val="tx2">
                <a:lumMod val="50000"/>
              </a:schemeClr>
            </a:solidFill>
            <a:ln w="25400">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600" dirty="0">
                  <a:solidFill>
                    <a:schemeClr val="bg1"/>
                  </a:solidFill>
                  <a:latin typeface="Gill Sans MT" panose="020B0502020104020203" pitchFamily="34" charset="77"/>
                </a:rPr>
                <a:t>vNIC</a:t>
              </a:r>
            </a:p>
          </p:txBody>
        </p:sp>
        <p:sp>
          <p:nvSpPr>
            <p:cNvPr id="83" name="Freeform 82">
              <a:extLst>
                <a:ext uri="{FF2B5EF4-FFF2-40B4-BE49-F238E27FC236}">
                  <a16:creationId xmlns:a16="http://schemas.microsoft.com/office/drawing/2014/main" id="{A6369A8A-7506-FB14-DCCB-DDC0D3940E23}"/>
                </a:ext>
              </a:extLst>
            </p:cNvPr>
            <p:cNvSpPr/>
            <p:nvPr/>
          </p:nvSpPr>
          <p:spPr>
            <a:xfrm>
              <a:off x="2118333" y="2055727"/>
              <a:ext cx="3231909" cy="1049816"/>
            </a:xfrm>
            <a:custGeom>
              <a:avLst/>
              <a:gdLst>
                <a:gd name="connsiteX0" fmla="*/ 0 w 5242207"/>
                <a:gd name="connsiteY0" fmla="*/ 1318925 h 1376075"/>
                <a:gd name="connsiteX1" fmla="*/ 1985962 w 5242207"/>
                <a:gd name="connsiteY1" fmla="*/ 633125 h 1376075"/>
                <a:gd name="connsiteX2" fmla="*/ 5229225 w 5242207"/>
                <a:gd name="connsiteY2" fmla="*/ 18762 h 1376075"/>
                <a:gd name="connsiteX3" fmla="*/ 3200400 w 5242207"/>
                <a:gd name="connsiteY3" fmla="*/ 1376075 h 1376075"/>
                <a:gd name="connsiteX0" fmla="*/ 0 w 5250265"/>
                <a:gd name="connsiteY0" fmla="*/ 1318925 h 1399749"/>
                <a:gd name="connsiteX1" fmla="*/ 1985962 w 5250265"/>
                <a:gd name="connsiteY1" fmla="*/ 633125 h 1399749"/>
                <a:gd name="connsiteX2" fmla="*/ 5229225 w 5250265"/>
                <a:gd name="connsiteY2" fmla="*/ 18762 h 1399749"/>
                <a:gd name="connsiteX3" fmla="*/ 4107077 w 5250265"/>
                <a:gd name="connsiteY3" fmla="*/ 1399749 h 1399749"/>
                <a:gd name="connsiteX0" fmla="*/ 0 w 5247750"/>
                <a:gd name="connsiteY0" fmla="*/ 1318925 h 1411585"/>
                <a:gd name="connsiteX1" fmla="*/ 1985962 w 5247750"/>
                <a:gd name="connsiteY1" fmla="*/ 633125 h 1411585"/>
                <a:gd name="connsiteX2" fmla="*/ 5229225 w 5247750"/>
                <a:gd name="connsiteY2" fmla="*/ 18762 h 1411585"/>
                <a:gd name="connsiteX3" fmla="*/ 3908741 w 5247750"/>
                <a:gd name="connsiteY3" fmla="*/ 1411585 h 1411585"/>
              </a:gdLst>
              <a:ahLst/>
              <a:cxnLst>
                <a:cxn ang="0">
                  <a:pos x="connsiteX0" y="connsiteY0"/>
                </a:cxn>
                <a:cxn ang="0">
                  <a:pos x="connsiteX1" y="connsiteY1"/>
                </a:cxn>
                <a:cxn ang="0">
                  <a:pos x="connsiteX2" y="connsiteY2"/>
                </a:cxn>
                <a:cxn ang="0">
                  <a:pos x="connsiteX3" y="connsiteY3"/>
                </a:cxn>
              </a:cxnLst>
              <a:rect l="l" t="t" r="r" b="b"/>
              <a:pathLst>
                <a:path w="5247750" h="1411585">
                  <a:moveTo>
                    <a:pt x="0" y="1318925"/>
                  </a:moveTo>
                  <a:cubicBezTo>
                    <a:pt x="557212" y="1084372"/>
                    <a:pt x="1114425" y="849819"/>
                    <a:pt x="1985962" y="633125"/>
                  </a:cubicBezTo>
                  <a:cubicBezTo>
                    <a:pt x="2857500" y="416431"/>
                    <a:pt x="5026819" y="-105063"/>
                    <a:pt x="5229225" y="18762"/>
                  </a:cubicBezTo>
                  <a:cubicBezTo>
                    <a:pt x="5431631" y="142587"/>
                    <a:pt x="3908741" y="1411585"/>
                    <a:pt x="3908741" y="1411585"/>
                  </a:cubicBezTo>
                </a:path>
              </a:pathLst>
            </a:custGeom>
            <a:noFill/>
            <a:ln w="127000">
              <a:solidFill>
                <a:srgbClr val="FF0000">
                  <a:alpha val="69346"/>
                </a:srgbClr>
              </a:solidFill>
              <a:miter lim="800000"/>
              <a:tailEnd type="triangle" w="sm" len="sm"/>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dirty="0"/>
            </a:p>
          </p:txBody>
        </p:sp>
        <p:sp>
          <p:nvSpPr>
            <p:cNvPr id="84" name="Freeform 83">
              <a:extLst>
                <a:ext uri="{FF2B5EF4-FFF2-40B4-BE49-F238E27FC236}">
                  <a16:creationId xmlns:a16="http://schemas.microsoft.com/office/drawing/2014/main" id="{C5AC8A44-D5F6-5E06-B0F2-756306033E62}"/>
                </a:ext>
              </a:extLst>
            </p:cNvPr>
            <p:cNvSpPr/>
            <p:nvPr/>
          </p:nvSpPr>
          <p:spPr>
            <a:xfrm>
              <a:off x="4731701" y="2145483"/>
              <a:ext cx="3463772" cy="953180"/>
            </a:xfrm>
            <a:custGeom>
              <a:avLst/>
              <a:gdLst>
                <a:gd name="connsiteX0" fmla="*/ 0 w 4427034"/>
                <a:gd name="connsiteY0" fmla="*/ 1204333 h 1204333"/>
                <a:gd name="connsiteX1" fmla="*/ 1873405 w 4427034"/>
                <a:gd name="connsiteY1" fmla="*/ 2 h 1204333"/>
                <a:gd name="connsiteX2" fmla="*/ 4427034 w 4427034"/>
                <a:gd name="connsiteY2" fmla="*/ 1193182 h 1204333"/>
                <a:gd name="connsiteX0" fmla="*/ 0 w 4427034"/>
                <a:gd name="connsiteY0" fmla="*/ 1287572 h 1287572"/>
                <a:gd name="connsiteX1" fmla="*/ 2330605 w 4427034"/>
                <a:gd name="connsiteY1" fmla="*/ 2 h 1287572"/>
                <a:gd name="connsiteX2" fmla="*/ 4427034 w 4427034"/>
                <a:gd name="connsiteY2" fmla="*/ 1276421 h 1287572"/>
              </a:gdLst>
              <a:ahLst/>
              <a:cxnLst>
                <a:cxn ang="0">
                  <a:pos x="connsiteX0" y="connsiteY0"/>
                </a:cxn>
                <a:cxn ang="0">
                  <a:pos x="connsiteX1" y="connsiteY1"/>
                </a:cxn>
                <a:cxn ang="0">
                  <a:pos x="connsiteX2" y="connsiteY2"/>
                </a:cxn>
              </a:cxnLst>
              <a:rect l="l" t="t" r="r" b="b"/>
              <a:pathLst>
                <a:path w="4427034" h="1287572">
                  <a:moveTo>
                    <a:pt x="0" y="1287572"/>
                  </a:moveTo>
                  <a:cubicBezTo>
                    <a:pt x="567783" y="686335"/>
                    <a:pt x="1592766" y="1860"/>
                    <a:pt x="2330605" y="2"/>
                  </a:cubicBezTo>
                  <a:cubicBezTo>
                    <a:pt x="3068444" y="-1857"/>
                    <a:pt x="4427034" y="1276421"/>
                    <a:pt x="4427034" y="1276421"/>
                  </a:cubicBezTo>
                </a:path>
              </a:pathLst>
            </a:custGeom>
            <a:noFill/>
            <a:ln w="127000">
              <a:solidFill>
                <a:schemeClr val="accent5">
                  <a:lumMod val="75000"/>
                  <a:alpha val="69000"/>
                </a:schemeClr>
              </a:solidFill>
              <a:miter lim="800000"/>
              <a:tailEnd type="triangle" w="sm" len="sm"/>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dirty="0"/>
            </a:p>
          </p:txBody>
        </p:sp>
        <p:sp>
          <p:nvSpPr>
            <p:cNvPr id="85" name="Freeform 84">
              <a:extLst>
                <a:ext uri="{FF2B5EF4-FFF2-40B4-BE49-F238E27FC236}">
                  <a16:creationId xmlns:a16="http://schemas.microsoft.com/office/drawing/2014/main" id="{AC18018D-9004-8CFF-AE4D-93085F251B80}"/>
                </a:ext>
              </a:extLst>
            </p:cNvPr>
            <p:cNvSpPr/>
            <p:nvPr/>
          </p:nvSpPr>
          <p:spPr>
            <a:xfrm>
              <a:off x="4731701" y="1986540"/>
              <a:ext cx="5130222" cy="1165294"/>
            </a:xfrm>
            <a:custGeom>
              <a:avLst/>
              <a:gdLst>
                <a:gd name="connsiteX0" fmla="*/ 0 w 6478858"/>
                <a:gd name="connsiteY0" fmla="*/ 1170947 h 1215552"/>
                <a:gd name="connsiteX1" fmla="*/ 2375210 w 6478858"/>
                <a:gd name="connsiteY1" fmla="*/ 69 h 1215552"/>
                <a:gd name="connsiteX2" fmla="*/ 6478858 w 6478858"/>
                <a:gd name="connsiteY2" fmla="*/ 1215552 h 1215552"/>
              </a:gdLst>
              <a:ahLst/>
              <a:cxnLst>
                <a:cxn ang="0">
                  <a:pos x="connsiteX0" y="connsiteY0"/>
                </a:cxn>
                <a:cxn ang="0">
                  <a:pos x="connsiteX1" y="connsiteY1"/>
                </a:cxn>
                <a:cxn ang="0">
                  <a:pos x="connsiteX2" y="connsiteY2"/>
                </a:cxn>
              </a:cxnLst>
              <a:rect l="l" t="t" r="r" b="b"/>
              <a:pathLst>
                <a:path w="6478858" h="1215552">
                  <a:moveTo>
                    <a:pt x="0" y="1170947"/>
                  </a:moveTo>
                  <a:cubicBezTo>
                    <a:pt x="647700" y="581791"/>
                    <a:pt x="1295400" y="-7365"/>
                    <a:pt x="2375210" y="69"/>
                  </a:cubicBezTo>
                  <a:cubicBezTo>
                    <a:pt x="3455020" y="7503"/>
                    <a:pt x="5794917" y="1011113"/>
                    <a:pt x="6478858" y="1215552"/>
                  </a:cubicBezTo>
                </a:path>
              </a:pathLst>
            </a:custGeom>
            <a:noFill/>
            <a:ln w="127000">
              <a:solidFill>
                <a:schemeClr val="accent2">
                  <a:alpha val="69346"/>
                </a:schemeClr>
              </a:solidFill>
              <a:miter lim="800000"/>
              <a:tailEnd type="triangle" w="sm" len="sm"/>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dirty="0"/>
            </a:p>
          </p:txBody>
        </p:sp>
        <p:sp>
          <p:nvSpPr>
            <p:cNvPr id="86" name="TextBox 85">
              <a:extLst>
                <a:ext uri="{FF2B5EF4-FFF2-40B4-BE49-F238E27FC236}">
                  <a16:creationId xmlns:a16="http://schemas.microsoft.com/office/drawing/2014/main" id="{B7B35762-5374-13DB-8820-69DADEFC0D15}"/>
                </a:ext>
              </a:extLst>
            </p:cNvPr>
            <p:cNvSpPr txBox="1"/>
            <p:nvPr/>
          </p:nvSpPr>
          <p:spPr>
            <a:xfrm rot="20689034">
              <a:off x="2889828" y="2209965"/>
              <a:ext cx="733820" cy="276057"/>
            </a:xfrm>
            <a:prstGeom prst="rect">
              <a:avLst/>
            </a:prstGeom>
          </p:spPr>
          <p:txBody>
            <a:bodyPr wrap="none" lIns="0" tIns="0" rIns="0" bIns="0" rtlCol="0">
              <a:spAutoFit/>
            </a:bodyPr>
            <a:lstStyle/>
            <a:p>
              <a:pPr algn="l">
                <a:spcAft>
                  <a:spcPts val="600"/>
                </a:spcAft>
              </a:pPr>
              <a:r>
                <a:rPr lang="en-US" sz="1200" dirty="0">
                  <a:solidFill>
                    <a:srgbClr val="FF0000"/>
                  </a:solidFill>
                  <a:latin typeface="Gill Sans MT" panose="020B0502020104020203" pitchFamily="34" charset="77"/>
                </a:rPr>
                <a:t>Flow 1</a:t>
              </a:r>
            </a:p>
          </p:txBody>
        </p:sp>
        <p:sp>
          <p:nvSpPr>
            <p:cNvPr id="87" name="TextBox 86">
              <a:extLst>
                <a:ext uri="{FF2B5EF4-FFF2-40B4-BE49-F238E27FC236}">
                  <a16:creationId xmlns:a16="http://schemas.microsoft.com/office/drawing/2014/main" id="{BA6FFAE6-576B-BBE0-19FE-2370D87DF4CB}"/>
                </a:ext>
              </a:extLst>
            </p:cNvPr>
            <p:cNvSpPr txBox="1"/>
            <p:nvPr/>
          </p:nvSpPr>
          <p:spPr>
            <a:xfrm rot="1960697">
              <a:off x="7031027" y="2572189"/>
              <a:ext cx="733820" cy="276057"/>
            </a:xfrm>
            <a:prstGeom prst="rect">
              <a:avLst/>
            </a:prstGeom>
          </p:spPr>
          <p:txBody>
            <a:bodyPr wrap="none" lIns="0" tIns="0" rIns="0" bIns="0" rtlCol="0">
              <a:spAutoFit/>
            </a:bodyPr>
            <a:lstStyle/>
            <a:p>
              <a:pPr algn="l">
                <a:spcAft>
                  <a:spcPts val="600"/>
                </a:spcAft>
              </a:pPr>
              <a:r>
                <a:rPr lang="en-US" sz="1200" dirty="0">
                  <a:solidFill>
                    <a:schemeClr val="tx1">
                      <a:lumMod val="50000"/>
                      <a:lumOff val="50000"/>
                    </a:schemeClr>
                  </a:solidFill>
                  <a:latin typeface="Gill Sans MT" panose="020B0502020104020203" pitchFamily="34" charset="77"/>
                </a:rPr>
                <a:t>Flow 2</a:t>
              </a:r>
            </a:p>
          </p:txBody>
        </p:sp>
        <p:sp>
          <p:nvSpPr>
            <p:cNvPr id="88" name="TextBox 87">
              <a:extLst>
                <a:ext uri="{FF2B5EF4-FFF2-40B4-BE49-F238E27FC236}">
                  <a16:creationId xmlns:a16="http://schemas.microsoft.com/office/drawing/2014/main" id="{DF8F77F1-14EC-64FD-2B80-13462678B717}"/>
                </a:ext>
              </a:extLst>
            </p:cNvPr>
            <p:cNvSpPr txBox="1"/>
            <p:nvPr/>
          </p:nvSpPr>
          <p:spPr>
            <a:xfrm rot="1309174">
              <a:off x="7674373" y="2393963"/>
              <a:ext cx="733820" cy="276057"/>
            </a:xfrm>
            <a:prstGeom prst="rect">
              <a:avLst/>
            </a:prstGeom>
          </p:spPr>
          <p:txBody>
            <a:bodyPr wrap="none" lIns="0" tIns="0" rIns="0" bIns="0" rtlCol="0">
              <a:spAutoFit/>
            </a:bodyPr>
            <a:lstStyle/>
            <a:p>
              <a:pPr algn="l">
                <a:spcAft>
                  <a:spcPts val="600"/>
                </a:spcAft>
              </a:pPr>
              <a:r>
                <a:rPr lang="en-US" sz="1200" dirty="0">
                  <a:solidFill>
                    <a:schemeClr val="accent2"/>
                  </a:solidFill>
                  <a:latin typeface="Gill Sans MT" panose="020B0502020104020203" pitchFamily="34" charset="77"/>
                </a:rPr>
                <a:t>Flow 3</a:t>
              </a:r>
            </a:p>
          </p:txBody>
        </p:sp>
        <p:cxnSp>
          <p:nvCxnSpPr>
            <p:cNvPr id="89" name="Straight Connector 88">
              <a:extLst>
                <a:ext uri="{FF2B5EF4-FFF2-40B4-BE49-F238E27FC236}">
                  <a16:creationId xmlns:a16="http://schemas.microsoft.com/office/drawing/2014/main" id="{5F5838AF-30EF-F9F9-040A-DE8258E2DC38}"/>
                </a:ext>
              </a:extLst>
            </p:cNvPr>
            <p:cNvCxnSpPr>
              <a:cxnSpLocks/>
            </p:cNvCxnSpPr>
            <p:nvPr/>
          </p:nvCxnSpPr>
          <p:spPr bwMode="gray">
            <a:xfrm>
              <a:off x="5287974" y="1481698"/>
              <a:ext cx="365503" cy="241177"/>
            </a:xfrm>
            <a:prstGeom prst="line">
              <a:avLst/>
            </a:prstGeom>
            <a:ln w="12700">
              <a:solidFill>
                <a:srgbClr val="00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E0E3E979-4476-31BC-A9EA-E0401DD138F7}"/>
                </a:ext>
              </a:extLst>
            </p:cNvPr>
            <p:cNvCxnSpPr>
              <a:cxnSpLocks/>
            </p:cNvCxnSpPr>
            <p:nvPr/>
          </p:nvCxnSpPr>
          <p:spPr bwMode="gray">
            <a:xfrm>
              <a:off x="5761560" y="1195844"/>
              <a:ext cx="218313" cy="475555"/>
            </a:xfrm>
            <a:prstGeom prst="line">
              <a:avLst/>
            </a:prstGeom>
            <a:ln w="12700">
              <a:solidFill>
                <a:srgbClr val="00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17358951-9BFE-E1BE-0190-BCF6630767E2}"/>
                </a:ext>
              </a:extLst>
            </p:cNvPr>
            <p:cNvCxnSpPr>
              <a:cxnSpLocks/>
            </p:cNvCxnSpPr>
            <p:nvPr/>
          </p:nvCxnSpPr>
          <p:spPr bwMode="gray">
            <a:xfrm>
              <a:off x="6421294" y="1036679"/>
              <a:ext cx="0" cy="629367"/>
            </a:xfrm>
            <a:prstGeom prst="line">
              <a:avLst/>
            </a:prstGeom>
            <a:ln w="12700">
              <a:solidFill>
                <a:srgbClr val="00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9470F72C-0A22-F715-D162-C5EA448CACD7}"/>
                </a:ext>
              </a:extLst>
            </p:cNvPr>
            <p:cNvCxnSpPr>
              <a:cxnSpLocks/>
            </p:cNvCxnSpPr>
            <p:nvPr/>
          </p:nvCxnSpPr>
          <p:spPr bwMode="gray">
            <a:xfrm flipH="1">
              <a:off x="6901244" y="1262285"/>
              <a:ext cx="295098" cy="390383"/>
            </a:xfrm>
            <a:prstGeom prst="line">
              <a:avLst/>
            </a:prstGeom>
            <a:ln w="12700">
              <a:solidFill>
                <a:srgbClr val="00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A684C083-A67D-5A0F-CDC5-E29EBA366354}"/>
                </a:ext>
              </a:extLst>
            </p:cNvPr>
            <p:cNvCxnSpPr>
              <a:cxnSpLocks/>
            </p:cNvCxnSpPr>
            <p:nvPr/>
          </p:nvCxnSpPr>
          <p:spPr bwMode="gray">
            <a:xfrm flipH="1">
              <a:off x="7224420" y="1532262"/>
              <a:ext cx="434348" cy="287170"/>
            </a:xfrm>
            <a:prstGeom prst="line">
              <a:avLst/>
            </a:prstGeom>
            <a:ln w="12700">
              <a:solidFill>
                <a:srgbClr val="000000"/>
              </a:solidFill>
              <a:miter lim="800000"/>
              <a:tailEnd type="none"/>
            </a:ln>
          </p:spPr>
          <p:style>
            <a:lnRef idx="1">
              <a:schemeClr val="accent1"/>
            </a:lnRef>
            <a:fillRef idx="0">
              <a:schemeClr val="accent1"/>
            </a:fillRef>
            <a:effectRef idx="0">
              <a:schemeClr val="accent1"/>
            </a:effectRef>
            <a:fontRef idx="minor">
              <a:schemeClr val="tx1"/>
            </a:fontRef>
          </p:style>
        </p:cxnSp>
      </p:grpSp>
      <p:grpSp>
        <p:nvGrpSpPr>
          <p:cNvPr id="115" name="Group 114">
            <a:extLst>
              <a:ext uri="{FF2B5EF4-FFF2-40B4-BE49-F238E27FC236}">
                <a16:creationId xmlns:a16="http://schemas.microsoft.com/office/drawing/2014/main" id="{3CD25A83-1500-235C-715B-F3BE96D96595}"/>
              </a:ext>
            </a:extLst>
          </p:cNvPr>
          <p:cNvGrpSpPr/>
          <p:nvPr/>
        </p:nvGrpSpPr>
        <p:grpSpPr>
          <a:xfrm>
            <a:off x="5902769" y="1400743"/>
            <a:ext cx="5738843" cy="3507160"/>
            <a:chOff x="5505500" y="1680327"/>
            <a:chExt cx="6026663" cy="3497345"/>
          </a:xfrm>
        </p:grpSpPr>
        <p:cxnSp>
          <p:nvCxnSpPr>
            <p:cNvPr id="292" name="Straight Arrow Connector 291">
              <a:extLst>
                <a:ext uri="{FF2B5EF4-FFF2-40B4-BE49-F238E27FC236}">
                  <a16:creationId xmlns:a16="http://schemas.microsoft.com/office/drawing/2014/main" id="{D694159A-E1C9-C8AE-C689-3CE85F7FDF11}"/>
                </a:ext>
              </a:extLst>
            </p:cNvPr>
            <p:cNvCxnSpPr>
              <a:cxnSpLocks/>
              <a:stCxn id="268" idx="3"/>
              <a:endCxn id="271" idx="7"/>
            </p:cNvCxnSpPr>
            <p:nvPr/>
          </p:nvCxnSpPr>
          <p:spPr bwMode="gray">
            <a:xfrm flipH="1">
              <a:off x="10621426" y="4268159"/>
              <a:ext cx="172868" cy="67489"/>
            </a:xfrm>
            <a:prstGeom prst="straightConnector1">
              <a:avLst/>
            </a:prstGeom>
            <a:ln w="5080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sp>
          <p:nvSpPr>
            <p:cNvPr id="262" name="Rounded Rectangle 261">
              <a:extLst>
                <a:ext uri="{FF2B5EF4-FFF2-40B4-BE49-F238E27FC236}">
                  <a16:creationId xmlns:a16="http://schemas.microsoft.com/office/drawing/2014/main" id="{F718BE77-69DD-1F0B-C65E-86ED693BFD5F}"/>
                </a:ext>
              </a:extLst>
            </p:cNvPr>
            <p:cNvSpPr/>
            <p:nvPr/>
          </p:nvSpPr>
          <p:spPr>
            <a:xfrm>
              <a:off x="10029722" y="3380400"/>
              <a:ext cx="1193085" cy="1397514"/>
            </a:xfrm>
            <a:prstGeom prst="roundRect">
              <a:avLst/>
            </a:prstGeom>
            <a:solidFill>
              <a:srgbClr val="0070C0">
                <a:alpha val="4000"/>
              </a:srgbClr>
            </a:solidFill>
            <a:ln w="25400">
              <a:noFill/>
              <a:miter lim="800000"/>
            </a:ln>
            <a:effectLst>
              <a:softEdge rad="63500"/>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700" dirty="0">
                <a:solidFill>
                  <a:schemeClr val="bg1"/>
                </a:solidFill>
              </a:endParaRPr>
            </a:p>
          </p:txBody>
        </p:sp>
        <p:sp>
          <p:nvSpPr>
            <p:cNvPr id="263" name="Rounded Rectangle 262">
              <a:extLst>
                <a:ext uri="{FF2B5EF4-FFF2-40B4-BE49-F238E27FC236}">
                  <a16:creationId xmlns:a16="http://schemas.microsoft.com/office/drawing/2014/main" id="{DC4B80A7-5EAE-2CE2-0BC8-D87FD210E7F9}"/>
                </a:ext>
              </a:extLst>
            </p:cNvPr>
            <p:cNvSpPr/>
            <p:nvPr/>
          </p:nvSpPr>
          <p:spPr>
            <a:xfrm>
              <a:off x="10020913" y="2004781"/>
              <a:ext cx="1181982" cy="1308839"/>
            </a:xfrm>
            <a:prstGeom prst="roundRect">
              <a:avLst/>
            </a:prstGeom>
            <a:solidFill>
              <a:srgbClr val="0070C0">
                <a:alpha val="4000"/>
              </a:srgbClr>
            </a:solidFill>
            <a:ln w="25400">
              <a:noFill/>
              <a:miter lim="800000"/>
            </a:ln>
            <a:effectLst>
              <a:softEdge rad="63500"/>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700" dirty="0">
                <a:solidFill>
                  <a:schemeClr val="bg1"/>
                </a:solidFill>
              </a:endParaRPr>
            </a:p>
          </p:txBody>
        </p:sp>
        <p:sp>
          <p:nvSpPr>
            <p:cNvPr id="264" name="Rounded Rectangle 263">
              <a:extLst>
                <a:ext uri="{FF2B5EF4-FFF2-40B4-BE49-F238E27FC236}">
                  <a16:creationId xmlns:a16="http://schemas.microsoft.com/office/drawing/2014/main" id="{B78C60D9-81D4-0325-FC1E-6C07D45C3C90}"/>
                </a:ext>
              </a:extLst>
            </p:cNvPr>
            <p:cNvSpPr/>
            <p:nvPr/>
          </p:nvSpPr>
          <p:spPr>
            <a:xfrm>
              <a:off x="7870545" y="3755215"/>
              <a:ext cx="1026079" cy="1422457"/>
            </a:xfrm>
            <a:prstGeom prst="roundRect">
              <a:avLst/>
            </a:prstGeom>
            <a:solidFill>
              <a:srgbClr val="0070C0">
                <a:alpha val="4000"/>
              </a:srgbClr>
            </a:solidFill>
            <a:ln w="25400">
              <a:noFill/>
              <a:miter lim="800000"/>
            </a:ln>
            <a:effectLst>
              <a:softEdge rad="63500"/>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700" dirty="0">
                <a:solidFill>
                  <a:schemeClr val="bg1"/>
                </a:solidFill>
              </a:endParaRPr>
            </a:p>
          </p:txBody>
        </p:sp>
        <p:cxnSp>
          <p:nvCxnSpPr>
            <p:cNvPr id="266" name="Straight Arrow Connector 265">
              <a:extLst>
                <a:ext uri="{FF2B5EF4-FFF2-40B4-BE49-F238E27FC236}">
                  <a16:creationId xmlns:a16="http://schemas.microsoft.com/office/drawing/2014/main" id="{F491336A-1C6D-2D99-2ADD-4B2D2B05027E}"/>
                </a:ext>
              </a:extLst>
            </p:cNvPr>
            <p:cNvCxnSpPr>
              <a:cxnSpLocks/>
              <a:stCxn id="271" idx="1"/>
            </p:cNvCxnSpPr>
            <p:nvPr/>
          </p:nvCxnSpPr>
          <p:spPr bwMode="gray">
            <a:xfrm flipH="1" flipV="1">
              <a:off x="9158225" y="2242506"/>
              <a:ext cx="1123984" cy="2093142"/>
            </a:xfrm>
            <a:prstGeom prst="straightConnector1">
              <a:avLst/>
            </a:prstGeom>
            <a:ln w="5080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267" name="Straight Arrow Connector 266">
              <a:extLst>
                <a:ext uri="{FF2B5EF4-FFF2-40B4-BE49-F238E27FC236}">
                  <a16:creationId xmlns:a16="http://schemas.microsoft.com/office/drawing/2014/main" id="{96B7EDD3-6BB2-8290-E563-B68A4F2267AA}"/>
                </a:ext>
              </a:extLst>
            </p:cNvPr>
            <p:cNvCxnSpPr>
              <a:cxnSpLocks/>
              <a:stCxn id="319" idx="2"/>
            </p:cNvCxnSpPr>
            <p:nvPr/>
          </p:nvCxnSpPr>
          <p:spPr bwMode="gray">
            <a:xfrm flipV="1">
              <a:off x="8307347" y="2260638"/>
              <a:ext cx="850878" cy="2287311"/>
            </a:xfrm>
            <a:prstGeom prst="straightConnector1">
              <a:avLst/>
            </a:prstGeom>
            <a:ln w="5080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275" name="Straight Arrow Connector 274">
              <a:extLst>
                <a:ext uri="{FF2B5EF4-FFF2-40B4-BE49-F238E27FC236}">
                  <a16:creationId xmlns:a16="http://schemas.microsoft.com/office/drawing/2014/main" id="{6FAF64B0-D363-DAD6-5245-D7927D09E9F2}"/>
                </a:ext>
              </a:extLst>
            </p:cNvPr>
            <p:cNvCxnSpPr>
              <a:cxnSpLocks/>
            </p:cNvCxnSpPr>
            <p:nvPr/>
          </p:nvCxnSpPr>
          <p:spPr bwMode="gray">
            <a:xfrm>
              <a:off x="5924235" y="3311652"/>
              <a:ext cx="448573" cy="350907"/>
            </a:xfrm>
            <a:prstGeom prst="straightConnector1">
              <a:avLst/>
            </a:prstGeom>
            <a:ln w="5080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276" name="Straight Arrow Connector 275">
              <a:extLst>
                <a:ext uri="{FF2B5EF4-FFF2-40B4-BE49-F238E27FC236}">
                  <a16:creationId xmlns:a16="http://schemas.microsoft.com/office/drawing/2014/main" id="{96BB3865-A73D-889D-2BDF-8B1C6D258A7F}"/>
                </a:ext>
              </a:extLst>
            </p:cNvPr>
            <p:cNvCxnSpPr>
              <a:cxnSpLocks/>
              <a:stCxn id="323" idx="1"/>
            </p:cNvCxnSpPr>
            <p:nvPr/>
          </p:nvCxnSpPr>
          <p:spPr bwMode="gray">
            <a:xfrm flipH="1" flipV="1">
              <a:off x="6657506" y="3650598"/>
              <a:ext cx="577102" cy="10328"/>
            </a:xfrm>
            <a:prstGeom prst="straightConnector1">
              <a:avLst/>
            </a:prstGeom>
            <a:ln w="50800">
              <a:solidFill>
                <a:schemeClr val="bg2">
                  <a:lumMod val="75000"/>
                  <a:alpha val="78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7" name="Straight Arrow Connector 276">
              <a:extLst>
                <a:ext uri="{FF2B5EF4-FFF2-40B4-BE49-F238E27FC236}">
                  <a16:creationId xmlns:a16="http://schemas.microsoft.com/office/drawing/2014/main" id="{A62CB772-5437-8756-D1B8-370096683A17}"/>
                </a:ext>
              </a:extLst>
            </p:cNvPr>
            <p:cNvCxnSpPr>
              <a:cxnSpLocks/>
            </p:cNvCxnSpPr>
            <p:nvPr/>
          </p:nvCxnSpPr>
          <p:spPr bwMode="gray">
            <a:xfrm>
              <a:off x="7565107" y="3652419"/>
              <a:ext cx="467838" cy="3998"/>
            </a:xfrm>
            <a:prstGeom prst="straightConnector1">
              <a:avLst/>
            </a:prstGeom>
            <a:ln w="50800">
              <a:solidFill>
                <a:schemeClr val="bg2">
                  <a:lumMod val="75000"/>
                  <a:alpha val="78000"/>
                </a:schemeClr>
              </a:solidFill>
              <a:miter lim="800000"/>
              <a:headEnd type="none" w="sm" len="sm"/>
              <a:tailEnd type="none" w="med" len="med"/>
            </a:ln>
          </p:spPr>
          <p:style>
            <a:lnRef idx="1">
              <a:schemeClr val="accent1"/>
            </a:lnRef>
            <a:fillRef idx="0">
              <a:schemeClr val="accent1"/>
            </a:fillRef>
            <a:effectRef idx="0">
              <a:schemeClr val="accent1"/>
            </a:effectRef>
            <a:fontRef idx="minor">
              <a:schemeClr val="tx1"/>
            </a:fontRef>
          </p:style>
        </p:cxnSp>
        <p:cxnSp>
          <p:nvCxnSpPr>
            <p:cNvPr id="278" name="Straight Arrow Connector 277">
              <a:extLst>
                <a:ext uri="{FF2B5EF4-FFF2-40B4-BE49-F238E27FC236}">
                  <a16:creationId xmlns:a16="http://schemas.microsoft.com/office/drawing/2014/main" id="{8B5290CA-F65C-8623-B8D6-13A6AD81F765}"/>
                </a:ext>
              </a:extLst>
            </p:cNvPr>
            <p:cNvCxnSpPr>
              <a:cxnSpLocks/>
              <a:endCxn id="270" idx="2"/>
            </p:cNvCxnSpPr>
            <p:nvPr/>
          </p:nvCxnSpPr>
          <p:spPr bwMode="gray">
            <a:xfrm>
              <a:off x="9469164" y="3652419"/>
              <a:ext cx="715336" cy="2072"/>
            </a:xfrm>
            <a:prstGeom prst="straightConnector1">
              <a:avLst/>
            </a:prstGeom>
            <a:ln w="50800">
              <a:solidFill>
                <a:schemeClr val="bg2">
                  <a:lumMod val="75000"/>
                  <a:alpha val="78000"/>
                </a:schemeClr>
              </a:solidFill>
              <a:miter lim="800000"/>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279" name="Straight Arrow Connector 278">
              <a:extLst>
                <a:ext uri="{FF2B5EF4-FFF2-40B4-BE49-F238E27FC236}">
                  <a16:creationId xmlns:a16="http://schemas.microsoft.com/office/drawing/2014/main" id="{342D19BA-981F-70B3-4176-5DB5422BA15A}"/>
                </a:ext>
              </a:extLst>
            </p:cNvPr>
            <p:cNvCxnSpPr>
              <a:cxnSpLocks/>
              <a:stCxn id="271" idx="0"/>
              <a:endCxn id="270" idx="4"/>
            </p:cNvCxnSpPr>
            <p:nvPr/>
          </p:nvCxnSpPr>
          <p:spPr bwMode="gray">
            <a:xfrm flipH="1" flipV="1">
              <a:off x="10448349" y="3913779"/>
              <a:ext cx="3469" cy="352829"/>
            </a:xfrm>
            <a:prstGeom prst="straightConnector1">
              <a:avLst/>
            </a:prstGeom>
            <a:ln w="5080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280" name="Straight Arrow Connector 279">
              <a:extLst>
                <a:ext uri="{FF2B5EF4-FFF2-40B4-BE49-F238E27FC236}">
                  <a16:creationId xmlns:a16="http://schemas.microsoft.com/office/drawing/2014/main" id="{CDE8C52D-17F5-F9AB-0999-41988C53AD1E}"/>
                </a:ext>
              </a:extLst>
            </p:cNvPr>
            <p:cNvCxnSpPr>
              <a:cxnSpLocks/>
            </p:cNvCxnSpPr>
            <p:nvPr/>
          </p:nvCxnSpPr>
          <p:spPr bwMode="gray">
            <a:xfrm flipV="1">
              <a:off x="8584629" y="3652419"/>
              <a:ext cx="404810" cy="3998"/>
            </a:xfrm>
            <a:prstGeom prst="straightConnector1">
              <a:avLst/>
            </a:prstGeom>
            <a:ln w="50800">
              <a:solidFill>
                <a:schemeClr val="bg2">
                  <a:lumMod val="75000"/>
                  <a:alpha val="78000"/>
                </a:schemeClr>
              </a:solidFill>
              <a:miter lim="800000"/>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281" name="Straight Arrow Connector 280">
              <a:extLst>
                <a:ext uri="{FF2B5EF4-FFF2-40B4-BE49-F238E27FC236}">
                  <a16:creationId xmlns:a16="http://schemas.microsoft.com/office/drawing/2014/main" id="{49099D0F-4CD9-6C40-51BD-C831C73D2321}"/>
                </a:ext>
              </a:extLst>
            </p:cNvPr>
            <p:cNvCxnSpPr>
              <a:cxnSpLocks/>
              <a:endCxn id="272" idx="2"/>
            </p:cNvCxnSpPr>
            <p:nvPr/>
          </p:nvCxnSpPr>
          <p:spPr bwMode="gray">
            <a:xfrm>
              <a:off x="9440859" y="3018481"/>
              <a:ext cx="716690" cy="22895"/>
            </a:xfrm>
            <a:prstGeom prst="straightConnector1">
              <a:avLst/>
            </a:prstGeom>
            <a:ln w="50800">
              <a:solidFill>
                <a:schemeClr val="bg2">
                  <a:lumMod val="75000"/>
                  <a:alpha val="78000"/>
                </a:schemeClr>
              </a:solidFill>
              <a:miter lim="800000"/>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316" name="Straight Arrow Connector 315">
              <a:extLst>
                <a:ext uri="{FF2B5EF4-FFF2-40B4-BE49-F238E27FC236}">
                  <a16:creationId xmlns:a16="http://schemas.microsoft.com/office/drawing/2014/main" id="{FBF8AF0D-5774-F402-8664-9519BE37A0D8}"/>
                </a:ext>
              </a:extLst>
            </p:cNvPr>
            <p:cNvCxnSpPr>
              <a:cxnSpLocks/>
              <a:endCxn id="315" idx="2"/>
            </p:cNvCxnSpPr>
            <p:nvPr/>
          </p:nvCxnSpPr>
          <p:spPr bwMode="gray">
            <a:xfrm>
              <a:off x="8565044" y="4472792"/>
              <a:ext cx="193981" cy="53566"/>
            </a:xfrm>
            <a:prstGeom prst="straightConnector1">
              <a:avLst/>
            </a:prstGeom>
            <a:ln w="5080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282" name="Straight Arrow Connector 281">
              <a:extLst>
                <a:ext uri="{FF2B5EF4-FFF2-40B4-BE49-F238E27FC236}">
                  <a16:creationId xmlns:a16="http://schemas.microsoft.com/office/drawing/2014/main" id="{5DA1253C-CA53-3F5A-9E07-F694859967C0}"/>
                </a:ext>
              </a:extLst>
            </p:cNvPr>
            <p:cNvCxnSpPr>
              <a:cxnSpLocks/>
            </p:cNvCxnSpPr>
            <p:nvPr/>
          </p:nvCxnSpPr>
          <p:spPr bwMode="gray">
            <a:xfrm flipH="1">
              <a:off x="8308787" y="3032311"/>
              <a:ext cx="884879" cy="630248"/>
            </a:xfrm>
            <a:prstGeom prst="straightConnector1">
              <a:avLst/>
            </a:prstGeom>
            <a:ln w="50800">
              <a:solidFill>
                <a:schemeClr val="bg2">
                  <a:lumMod val="75000"/>
                  <a:alpha val="78000"/>
                </a:schemeClr>
              </a:solidFill>
              <a:miter lim="800000"/>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283" name="Straight Arrow Connector 282">
              <a:extLst>
                <a:ext uri="{FF2B5EF4-FFF2-40B4-BE49-F238E27FC236}">
                  <a16:creationId xmlns:a16="http://schemas.microsoft.com/office/drawing/2014/main" id="{B4B0D80F-9121-3B66-E384-93860369E19A}"/>
                </a:ext>
              </a:extLst>
            </p:cNvPr>
            <p:cNvCxnSpPr>
              <a:cxnSpLocks/>
              <a:stCxn id="302" idx="6"/>
              <a:endCxn id="273" idx="2"/>
            </p:cNvCxnSpPr>
            <p:nvPr/>
          </p:nvCxnSpPr>
          <p:spPr bwMode="gray">
            <a:xfrm>
              <a:off x="10657649" y="2274769"/>
              <a:ext cx="207988" cy="80720"/>
            </a:xfrm>
            <a:prstGeom prst="straightConnector1">
              <a:avLst/>
            </a:prstGeom>
            <a:ln w="5080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274" name="Straight Arrow Connector 273">
              <a:extLst>
                <a:ext uri="{FF2B5EF4-FFF2-40B4-BE49-F238E27FC236}">
                  <a16:creationId xmlns:a16="http://schemas.microsoft.com/office/drawing/2014/main" id="{56030646-8252-923A-7E9E-F4395F0B1753}"/>
                </a:ext>
              </a:extLst>
            </p:cNvPr>
            <p:cNvCxnSpPr>
              <a:cxnSpLocks/>
              <a:stCxn id="284" idx="1"/>
            </p:cNvCxnSpPr>
            <p:nvPr/>
          </p:nvCxnSpPr>
          <p:spPr bwMode="gray">
            <a:xfrm flipV="1">
              <a:off x="6095192" y="3833943"/>
              <a:ext cx="111895" cy="105472"/>
            </a:xfrm>
            <a:prstGeom prst="straightConnector1">
              <a:avLst/>
            </a:prstGeom>
            <a:ln w="5080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285" name="Straight Arrow Connector 284">
              <a:extLst>
                <a:ext uri="{FF2B5EF4-FFF2-40B4-BE49-F238E27FC236}">
                  <a16:creationId xmlns:a16="http://schemas.microsoft.com/office/drawing/2014/main" id="{6893517C-9623-D31C-2A62-536DB254D2B8}"/>
                </a:ext>
              </a:extLst>
            </p:cNvPr>
            <p:cNvCxnSpPr>
              <a:cxnSpLocks/>
              <a:stCxn id="305" idx="3"/>
            </p:cNvCxnSpPr>
            <p:nvPr/>
          </p:nvCxnSpPr>
          <p:spPr bwMode="gray">
            <a:xfrm flipH="1">
              <a:off x="5922060" y="3562022"/>
              <a:ext cx="2242" cy="300918"/>
            </a:xfrm>
            <a:prstGeom prst="straightConnector1">
              <a:avLst/>
            </a:prstGeom>
            <a:ln w="5080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286" name="Straight Arrow Connector 285">
              <a:extLst>
                <a:ext uri="{FF2B5EF4-FFF2-40B4-BE49-F238E27FC236}">
                  <a16:creationId xmlns:a16="http://schemas.microsoft.com/office/drawing/2014/main" id="{4B198039-9F9E-8A5C-0010-AF02F9312DF1}"/>
                </a:ext>
              </a:extLst>
            </p:cNvPr>
            <p:cNvCxnSpPr>
              <a:cxnSpLocks/>
              <a:stCxn id="269" idx="1"/>
            </p:cNvCxnSpPr>
            <p:nvPr/>
          </p:nvCxnSpPr>
          <p:spPr bwMode="gray">
            <a:xfrm flipV="1">
              <a:off x="8013469" y="3848096"/>
              <a:ext cx="100268" cy="96015"/>
            </a:xfrm>
            <a:prstGeom prst="straightConnector1">
              <a:avLst/>
            </a:prstGeom>
            <a:ln w="5080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287" name="Straight Arrow Connector 286">
              <a:extLst>
                <a:ext uri="{FF2B5EF4-FFF2-40B4-BE49-F238E27FC236}">
                  <a16:creationId xmlns:a16="http://schemas.microsoft.com/office/drawing/2014/main" id="{DAC2FD66-5B64-DDE0-48DC-0DED55C564E2}"/>
                </a:ext>
              </a:extLst>
            </p:cNvPr>
            <p:cNvCxnSpPr>
              <a:cxnSpLocks/>
              <a:endCxn id="269" idx="7"/>
            </p:cNvCxnSpPr>
            <p:nvPr/>
          </p:nvCxnSpPr>
          <p:spPr bwMode="gray">
            <a:xfrm flipH="1" flipV="1">
              <a:off x="8062668" y="4273940"/>
              <a:ext cx="94493" cy="28454"/>
            </a:xfrm>
            <a:prstGeom prst="straightConnector1">
              <a:avLst/>
            </a:prstGeom>
            <a:ln w="5080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288" name="Straight Arrow Connector 287">
              <a:extLst>
                <a:ext uri="{FF2B5EF4-FFF2-40B4-BE49-F238E27FC236}">
                  <a16:creationId xmlns:a16="http://schemas.microsoft.com/office/drawing/2014/main" id="{A0825FD5-0FBB-E649-3C04-7D54AB7CA40B}"/>
                </a:ext>
              </a:extLst>
            </p:cNvPr>
            <p:cNvCxnSpPr>
              <a:cxnSpLocks/>
            </p:cNvCxnSpPr>
            <p:nvPr/>
          </p:nvCxnSpPr>
          <p:spPr bwMode="gray">
            <a:xfrm flipH="1" flipV="1">
              <a:off x="8308787" y="3927492"/>
              <a:ext cx="18627" cy="307410"/>
            </a:xfrm>
            <a:prstGeom prst="straightConnector1">
              <a:avLst/>
            </a:prstGeom>
            <a:ln w="5080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289" name="Straight Arrow Connector 288">
              <a:extLst>
                <a:ext uri="{FF2B5EF4-FFF2-40B4-BE49-F238E27FC236}">
                  <a16:creationId xmlns:a16="http://schemas.microsoft.com/office/drawing/2014/main" id="{D625FD24-7575-8250-6948-F412731697A5}"/>
                </a:ext>
              </a:extLst>
            </p:cNvPr>
            <p:cNvCxnSpPr>
              <a:cxnSpLocks/>
              <a:stCxn id="305" idx="6"/>
            </p:cNvCxnSpPr>
            <p:nvPr/>
          </p:nvCxnSpPr>
          <p:spPr bwMode="gray">
            <a:xfrm flipV="1">
              <a:off x="6097697" y="2242506"/>
              <a:ext cx="3020512" cy="915779"/>
            </a:xfrm>
            <a:prstGeom prst="straightConnector1">
              <a:avLst/>
            </a:prstGeom>
            <a:ln w="5080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290" name="Straight Arrow Connector 289">
              <a:extLst>
                <a:ext uri="{FF2B5EF4-FFF2-40B4-BE49-F238E27FC236}">
                  <a16:creationId xmlns:a16="http://schemas.microsoft.com/office/drawing/2014/main" id="{6E832130-65E0-9F43-5253-4CBE5888A745}"/>
                </a:ext>
              </a:extLst>
            </p:cNvPr>
            <p:cNvCxnSpPr>
              <a:cxnSpLocks/>
            </p:cNvCxnSpPr>
            <p:nvPr/>
          </p:nvCxnSpPr>
          <p:spPr bwMode="gray">
            <a:xfrm flipV="1">
              <a:off x="10417787" y="2574727"/>
              <a:ext cx="536352" cy="522901"/>
            </a:xfrm>
            <a:prstGeom prst="straightConnector1">
              <a:avLst/>
            </a:prstGeom>
            <a:ln w="5080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291" name="Straight Arrow Connector 290">
              <a:extLst>
                <a:ext uri="{FF2B5EF4-FFF2-40B4-BE49-F238E27FC236}">
                  <a16:creationId xmlns:a16="http://schemas.microsoft.com/office/drawing/2014/main" id="{3BCB189A-6A77-0CC3-DAE4-6634BDD55D06}"/>
                </a:ext>
              </a:extLst>
            </p:cNvPr>
            <p:cNvCxnSpPr>
              <a:cxnSpLocks/>
            </p:cNvCxnSpPr>
            <p:nvPr/>
          </p:nvCxnSpPr>
          <p:spPr bwMode="gray">
            <a:xfrm flipH="1" flipV="1">
              <a:off x="10448349" y="3662559"/>
              <a:ext cx="364667" cy="417930"/>
            </a:xfrm>
            <a:prstGeom prst="straightConnector1">
              <a:avLst/>
            </a:prstGeom>
            <a:ln w="5080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293" name="Straight Arrow Connector 292">
              <a:extLst>
                <a:ext uri="{FF2B5EF4-FFF2-40B4-BE49-F238E27FC236}">
                  <a16:creationId xmlns:a16="http://schemas.microsoft.com/office/drawing/2014/main" id="{466CCDED-F413-CEAF-E705-79ED0D60B1F7}"/>
                </a:ext>
              </a:extLst>
            </p:cNvPr>
            <p:cNvCxnSpPr>
              <a:cxnSpLocks/>
              <a:stCxn id="302" idx="2"/>
            </p:cNvCxnSpPr>
            <p:nvPr/>
          </p:nvCxnSpPr>
          <p:spPr bwMode="gray">
            <a:xfrm flipH="1" flipV="1">
              <a:off x="9395525" y="2242506"/>
              <a:ext cx="782399" cy="32264"/>
            </a:xfrm>
            <a:prstGeom prst="straightConnector1">
              <a:avLst/>
            </a:prstGeom>
            <a:ln w="5080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303" name="Straight Arrow Connector 302">
              <a:extLst>
                <a:ext uri="{FF2B5EF4-FFF2-40B4-BE49-F238E27FC236}">
                  <a16:creationId xmlns:a16="http://schemas.microsoft.com/office/drawing/2014/main" id="{13F548BB-2D3B-9186-3E24-EE9D7468A289}"/>
                </a:ext>
              </a:extLst>
            </p:cNvPr>
            <p:cNvCxnSpPr>
              <a:cxnSpLocks/>
              <a:stCxn id="272" idx="0"/>
              <a:endCxn id="302" idx="4"/>
            </p:cNvCxnSpPr>
            <p:nvPr/>
          </p:nvCxnSpPr>
          <p:spPr bwMode="gray">
            <a:xfrm flipH="1" flipV="1">
              <a:off x="10417787" y="2510487"/>
              <a:ext cx="3611" cy="271601"/>
            </a:xfrm>
            <a:prstGeom prst="straightConnector1">
              <a:avLst/>
            </a:prstGeom>
            <a:ln w="5080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308" name="Straight Arrow Connector 307">
              <a:extLst>
                <a:ext uri="{FF2B5EF4-FFF2-40B4-BE49-F238E27FC236}">
                  <a16:creationId xmlns:a16="http://schemas.microsoft.com/office/drawing/2014/main" id="{B272C744-6084-6549-48E7-DB5F219F9E4A}"/>
                </a:ext>
              </a:extLst>
            </p:cNvPr>
            <p:cNvCxnSpPr>
              <a:cxnSpLocks/>
            </p:cNvCxnSpPr>
            <p:nvPr/>
          </p:nvCxnSpPr>
          <p:spPr bwMode="gray">
            <a:xfrm flipV="1">
              <a:off x="10451817" y="1680327"/>
              <a:ext cx="260380" cy="358725"/>
            </a:xfrm>
            <a:prstGeom prst="straightConnector1">
              <a:avLst/>
            </a:prstGeom>
            <a:ln w="5080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309" name="Straight Arrow Connector 308">
              <a:extLst>
                <a:ext uri="{FF2B5EF4-FFF2-40B4-BE49-F238E27FC236}">
                  <a16:creationId xmlns:a16="http://schemas.microsoft.com/office/drawing/2014/main" id="{CFABC16A-37D2-D761-822B-5A85AD5FDFF7}"/>
                </a:ext>
              </a:extLst>
            </p:cNvPr>
            <p:cNvCxnSpPr>
              <a:cxnSpLocks/>
              <a:stCxn id="271" idx="6"/>
            </p:cNvCxnSpPr>
            <p:nvPr/>
          </p:nvCxnSpPr>
          <p:spPr bwMode="gray">
            <a:xfrm>
              <a:off x="10691680" y="4502325"/>
              <a:ext cx="595873" cy="211867"/>
            </a:xfrm>
            <a:prstGeom prst="straightConnector1">
              <a:avLst/>
            </a:prstGeom>
            <a:ln w="5080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310" name="Straight Arrow Connector 309">
              <a:extLst>
                <a:ext uri="{FF2B5EF4-FFF2-40B4-BE49-F238E27FC236}">
                  <a16:creationId xmlns:a16="http://schemas.microsoft.com/office/drawing/2014/main" id="{7C919D18-59B0-2E8D-6915-F8AFD22646CE}"/>
                </a:ext>
              </a:extLst>
            </p:cNvPr>
            <p:cNvCxnSpPr>
              <a:cxnSpLocks/>
            </p:cNvCxnSpPr>
            <p:nvPr/>
          </p:nvCxnSpPr>
          <p:spPr bwMode="gray">
            <a:xfrm flipV="1">
              <a:off x="7823312" y="4635735"/>
              <a:ext cx="330708" cy="202741"/>
            </a:xfrm>
            <a:prstGeom prst="straightConnector1">
              <a:avLst/>
            </a:prstGeom>
            <a:ln w="5080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311" name="Straight Arrow Connector 310">
              <a:extLst>
                <a:ext uri="{FF2B5EF4-FFF2-40B4-BE49-F238E27FC236}">
                  <a16:creationId xmlns:a16="http://schemas.microsoft.com/office/drawing/2014/main" id="{34907B18-DA72-F610-A6FC-EF8F3CE32F6A}"/>
                </a:ext>
              </a:extLst>
            </p:cNvPr>
            <p:cNvCxnSpPr>
              <a:cxnSpLocks/>
              <a:endCxn id="305" idx="0"/>
            </p:cNvCxnSpPr>
            <p:nvPr/>
          </p:nvCxnSpPr>
          <p:spPr bwMode="gray">
            <a:xfrm>
              <a:off x="5544495" y="2915403"/>
              <a:ext cx="213999" cy="242699"/>
            </a:xfrm>
            <a:prstGeom prst="straightConnector1">
              <a:avLst/>
            </a:prstGeom>
            <a:ln w="5080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307" name="Straight Arrow Connector 306">
              <a:extLst>
                <a:ext uri="{FF2B5EF4-FFF2-40B4-BE49-F238E27FC236}">
                  <a16:creationId xmlns:a16="http://schemas.microsoft.com/office/drawing/2014/main" id="{2C77F1EB-92AD-737D-1D79-FCAFA155DCCE}"/>
                </a:ext>
              </a:extLst>
            </p:cNvPr>
            <p:cNvCxnSpPr>
              <a:cxnSpLocks/>
            </p:cNvCxnSpPr>
            <p:nvPr/>
          </p:nvCxnSpPr>
          <p:spPr bwMode="gray">
            <a:xfrm>
              <a:off x="8664395" y="1802453"/>
              <a:ext cx="321660" cy="273376"/>
            </a:xfrm>
            <a:prstGeom prst="straightConnector1">
              <a:avLst/>
            </a:prstGeom>
            <a:ln w="5080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312" name="Straight Arrow Connector 311">
              <a:extLst>
                <a:ext uri="{FF2B5EF4-FFF2-40B4-BE49-F238E27FC236}">
                  <a16:creationId xmlns:a16="http://schemas.microsoft.com/office/drawing/2014/main" id="{C3221707-BAFA-35F4-50F5-7CAD439F4198}"/>
                </a:ext>
              </a:extLst>
            </p:cNvPr>
            <p:cNvCxnSpPr>
              <a:cxnSpLocks/>
              <a:endCxn id="284" idx="5"/>
            </p:cNvCxnSpPr>
            <p:nvPr/>
          </p:nvCxnSpPr>
          <p:spPr bwMode="gray">
            <a:xfrm flipV="1">
              <a:off x="5505500" y="4223064"/>
              <a:ext cx="206515" cy="211891"/>
            </a:xfrm>
            <a:prstGeom prst="straightConnector1">
              <a:avLst/>
            </a:prstGeom>
            <a:ln w="5080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313" name="Straight Arrow Connector 312">
              <a:extLst>
                <a:ext uri="{FF2B5EF4-FFF2-40B4-BE49-F238E27FC236}">
                  <a16:creationId xmlns:a16="http://schemas.microsoft.com/office/drawing/2014/main" id="{4B40A87E-D15A-560D-3390-0F863CCA6EB2}"/>
                </a:ext>
              </a:extLst>
            </p:cNvPr>
            <p:cNvCxnSpPr>
              <a:cxnSpLocks/>
              <a:stCxn id="268" idx="6"/>
            </p:cNvCxnSpPr>
            <p:nvPr/>
          </p:nvCxnSpPr>
          <p:spPr bwMode="gray">
            <a:xfrm flipV="1">
              <a:off x="11203765" y="4040506"/>
              <a:ext cx="303668" cy="60976"/>
            </a:xfrm>
            <a:prstGeom prst="straightConnector1">
              <a:avLst/>
            </a:prstGeom>
            <a:ln w="5080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314" name="Straight Arrow Connector 313">
              <a:extLst>
                <a:ext uri="{FF2B5EF4-FFF2-40B4-BE49-F238E27FC236}">
                  <a16:creationId xmlns:a16="http://schemas.microsoft.com/office/drawing/2014/main" id="{7901DDE6-2088-4817-FF95-B1D530029E51}"/>
                </a:ext>
              </a:extLst>
            </p:cNvPr>
            <p:cNvCxnSpPr>
              <a:cxnSpLocks/>
            </p:cNvCxnSpPr>
            <p:nvPr/>
          </p:nvCxnSpPr>
          <p:spPr bwMode="gray">
            <a:xfrm>
              <a:off x="11202895" y="2510487"/>
              <a:ext cx="329268" cy="184290"/>
            </a:xfrm>
            <a:prstGeom prst="straightConnector1">
              <a:avLst/>
            </a:prstGeom>
            <a:ln w="5080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sp>
          <p:nvSpPr>
            <p:cNvPr id="315" name="Oval 314">
              <a:extLst>
                <a:ext uri="{FF2B5EF4-FFF2-40B4-BE49-F238E27FC236}">
                  <a16:creationId xmlns:a16="http://schemas.microsoft.com/office/drawing/2014/main" id="{0B2BBD1D-D807-CA64-647C-DF49B3F291AB}"/>
                </a:ext>
              </a:extLst>
            </p:cNvPr>
            <p:cNvSpPr>
              <a:spLocks noChangeAspect="1"/>
            </p:cNvSpPr>
            <p:nvPr/>
          </p:nvSpPr>
          <p:spPr>
            <a:xfrm>
              <a:off x="8759025" y="4267069"/>
              <a:ext cx="527698" cy="518578"/>
            </a:xfrm>
            <a:prstGeom prst="ellipse">
              <a:avLst/>
            </a:prstGeom>
            <a:solidFill>
              <a:schemeClr val="bg1"/>
            </a:solidFill>
            <a:ln w="57150">
              <a:solidFill>
                <a:srgbClr val="820024"/>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700" dirty="0">
                <a:solidFill>
                  <a:schemeClr val="bg2">
                    <a:lumMod val="10000"/>
                  </a:schemeClr>
                </a:solidFill>
              </a:endParaRPr>
            </a:p>
          </p:txBody>
        </p:sp>
        <p:sp>
          <p:nvSpPr>
            <p:cNvPr id="318" name="Oval 317">
              <a:extLst>
                <a:ext uri="{FF2B5EF4-FFF2-40B4-BE49-F238E27FC236}">
                  <a16:creationId xmlns:a16="http://schemas.microsoft.com/office/drawing/2014/main" id="{76848C33-2D2C-77DD-EA20-24744798BFCC}"/>
                </a:ext>
              </a:extLst>
            </p:cNvPr>
            <p:cNvSpPr>
              <a:spLocks noChangeAspect="1"/>
            </p:cNvSpPr>
            <p:nvPr/>
          </p:nvSpPr>
          <p:spPr>
            <a:xfrm rot="18931841">
              <a:off x="8085329" y="4234891"/>
              <a:ext cx="479725" cy="471434"/>
            </a:xfrm>
            <a:prstGeom prst="ellipse">
              <a:avLst/>
            </a:prstGeom>
            <a:solidFill>
              <a:schemeClr val="bg1"/>
            </a:solidFill>
            <a:ln w="57150">
              <a:solidFill>
                <a:srgbClr val="003834"/>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700" dirty="0">
                <a:solidFill>
                  <a:schemeClr val="bg1"/>
                </a:solidFill>
              </a:endParaRPr>
            </a:p>
          </p:txBody>
        </p:sp>
        <p:sp>
          <p:nvSpPr>
            <p:cNvPr id="320" name="Oval 319">
              <a:extLst>
                <a:ext uri="{FF2B5EF4-FFF2-40B4-BE49-F238E27FC236}">
                  <a16:creationId xmlns:a16="http://schemas.microsoft.com/office/drawing/2014/main" id="{9785E0A6-4E46-EF62-F6A8-B55E5D1AAA5C}"/>
                </a:ext>
              </a:extLst>
            </p:cNvPr>
            <p:cNvSpPr>
              <a:spLocks noChangeAspect="1"/>
            </p:cNvSpPr>
            <p:nvPr/>
          </p:nvSpPr>
          <p:spPr>
            <a:xfrm>
              <a:off x="7142577" y="3424669"/>
              <a:ext cx="502766" cy="471434"/>
            </a:xfrm>
            <a:prstGeom prst="ellipse">
              <a:avLst/>
            </a:prstGeom>
            <a:solidFill>
              <a:schemeClr val="bg1"/>
            </a:solidFill>
            <a:ln w="57150">
              <a:solidFill>
                <a:srgbClr val="FF0000"/>
              </a:solidFill>
              <a:prstDash val="solid"/>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800" dirty="0">
                <a:solidFill>
                  <a:schemeClr val="bg1"/>
                </a:solidFill>
              </a:endParaRPr>
            </a:p>
          </p:txBody>
        </p:sp>
        <p:sp>
          <p:nvSpPr>
            <p:cNvPr id="326" name="Oval 325">
              <a:extLst>
                <a:ext uri="{FF2B5EF4-FFF2-40B4-BE49-F238E27FC236}">
                  <a16:creationId xmlns:a16="http://schemas.microsoft.com/office/drawing/2014/main" id="{C5ABDA6E-3149-8DFB-B3EA-E3E34E310432}"/>
                </a:ext>
              </a:extLst>
            </p:cNvPr>
            <p:cNvSpPr>
              <a:spLocks noChangeAspect="1"/>
            </p:cNvSpPr>
            <p:nvPr/>
          </p:nvSpPr>
          <p:spPr>
            <a:xfrm>
              <a:off x="6148278" y="3404674"/>
              <a:ext cx="553042" cy="518578"/>
            </a:xfrm>
            <a:prstGeom prst="ellipse">
              <a:avLst/>
            </a:prstGeom>
            <a:solidFill>
              <a:schemeClr val="bg1"/>
            </a:solidFill>
            <a:ln w="57150">
              <a:solidFill>
                <a:srgbClr val="820024"/>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600"/>
                </a:spcAft>
              </a:pPr>
              <a:endParaRPr lang="en-US" sz="800" dirty="0">
                <a:solidFill>
                  <a:schemeClr val="bg2">
                    <a:lumMod val="10000"/>
                  </a:schemeClr>
                </a:solidFill>
                <a:latin typeface="Gill Sans MT" panose="020B0502020104020203" pitchFamily="34" charset="77"/>
              </a:endParaRPr>
            </a:p>
          </p:txBody>
        </p:sp>
        <p:sp>
          <p:nvSpPr>
            <p:cNvPr id="324" name="Oval 323">
              <a:extLst>
                <a:ext uri="{FF2B5EF4-FFF2-40B4-BE49-F238E27FC236}">
                  <a16:creationId xmlns:a16="http://schemas.microsoft.com/office/drawing/2014/main" id="{15FB1296-DC21-BF34-D9AF-90760761F03E}"/>
                </a:ext>
              </a:extLst>
            </p:cNvPr>
            <p:cNvSpPr>
              <a:spLocks noChangeAspect="1"/>
            </p:cNvSpPr>
            <p:nvPr/>
          </p:nvSpPr>
          <p:spPr>
            <a:xfrm>
              <a:off x="8032945" y="3385342"/>
              <a:ext cx="551684" cy="542149"/>
            </a:xfrm>
            <a:prstGeom prst="ellipse">
              <a:avLst/>
            </a:prstGeom>
            <a:solidFill>
              <a:schemeClr val="bg1"/>
            </a:solidFill>
            <a:ln w="57150">
              <a:solidFill>
                <a:srgbClr val="820024"/>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800" dirty="0">
                <a:solidFill>
                  <a:schemeClr val="bg1"/>
                </a:solidFill>
              </a:endParaRPr>
            </a:p>
          </p:txBody>
        </p:sp>
        <p:sp>
          <p:nvSpPr>
            <p:cNvPr id="255" name="Oval 254">
              <a:extLst>
                <a:ext uri="{FF2B5EF4-FFF2-40B4-BE49-F238E27FC236}">
                  <a16:creationId xmlns:a16="http://schemas.microsoft.com/office/drawing/2014/main" id="{645626EE-BE37-3700-A677-28BDD4F889CA}"/>
                </a:ext>
              </a:extLst>
            </p:cNvPr>
            <p:cNvSpPr>
              <a:spLocks noChangeAspect="1"/>
            </p:cNvSpPr>
            <p:nvPr/>
          </p:nvSpPr>
          <p:spPr>
            <a:xfrm>
              <a:off x="8989439" y="3416701"/>
              <a:ext cx="479725" cy="471434"/>
            </a:xfrm>
            <a:prstGeom prst="ellipse">
              <a:avLst/>
            </a:prstGeom>
            <a:solidFill>
              <a:schemeClr val="bg1"/>
            </a:solidFill>
            <a:ln w="57150">
              <a:solidFill>
                <a:schemeClr val="accent1"/>
              </a:solidFill>
              <a:prstDash val="solid"/>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800" dirty="0">
                <a:solidFill>
                  <a:schemeClr val="bg1"/>
                </a:solidFill>
              </a:endParaRPr>
            </a:p>
          </p:txBody>
        </p:sp>
        <p:sp>
          <p:nvSpPr>
            <p:cNvPr id="270" name="Oval 269">
              <a:extLst>
                <a:ext uri="{FF2B5EF4-FFF2-40B4-BE49-F238E27FC236}">
                  <a16:creationId xmlns:a16="http://schemas.microsoft.com/office/drawing/2014/main" id="{90DB4697-87BC-F112-A3A0-FF99E704CB19}"/>
                </a:ext>
              </a:extLst>
            </p:cNvPr>
            <p:cNvSpPr>
              <a:spLocks noChangeAspect="1"/>
            </p:cNvSpPr>
            <p:nvPr/>
          </p:nvSpPr>
          <p:spPr>
            <a:xfrm>
              <a:off x="10184500" y="3395202"/>
              <a:ext cx="527698" cy="518578"/>
            </a:xfrm>
            <a:prstGeom prst="ellipse">
              <a:avLst/>
            </a:prstGeom>
            <a:solidFill>
              <a:srgbClr val="A10907"/>
            </a:solidFill>
            <a:ln w="5715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700" dirty="0">
                <a:solidFill>
                  <a:schemeClr val="bg1"/>
                </a:solidFill>
              </a:endParaRPr>
            </a:p>
          </p:txBody>
        </p:sp>
        <p:sp>
          <p:nvSpPr>
            <p:cNvPr id="272" name="Oval 271">
              <a:extLst>
                <a:ext uri="{FF2B5EF4-FFF2-40B4-BE49-F238E27FC236}">
                  <a16:creationId xmlns:a16="http://schemas.microsoft.com/office/drawing/2014/main" id="{965E063F-1A74-FA54-D9FE-52A81899A2FA}"/>
                </a:ext>
              </a:extLst>
            </p:cNvPr>
            <p:cNvSpPr>
              <a:spLocks noChangeAspect="1"/>
            </p:cNvSpPr>
            <p:nvPr/>
          </p:nvSpPr>
          <p:spPr>
            <a:xfrm>
              <a:off x="10157549" y="2782087"/>
              <a:ext cx="527698" cy="518578"/>
            </a:xfrm>
            <a:prstGeom prst="ellipse">
              <a:avLst/>
            </a:prstGeom>
            <a:solidFill>
              <a:srgbClr val="A10907"/>
            </a:solidFill>
            <a:ln w="5715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700" dirty="0">
                <a:solidFill>
                  <a:schemeClr val="bg1"/>
                </a:solidFill>
              </a:endParaRPr>
            </a:p>
          </p:txBody>
        </p:sp>
        <p:sp>
          <p:nvSpPr>
            <p:cNvPr id="259" name="Oval 258">
              <a:extLst>
                <a:ext uri="{FF2B5EF4-FFF2-40B4-BE49-F238E27FC236}">
                  <a16:creationId xmlns:a16="http://schemas.microsoft.com/office/drawing/2014/main" id="{22F64C9F-7239-E8C3-1F50-49CCB03289DC}"/>
                </a:ext>
              </a:extLst>
            </p:cNvPr>
            <p:cNvSpPr>
              <a:spLocks noChangeAspect="1"/>
            </p:cNvSpPr>
            <p:nvPr/>
          </p:nvSpPr>
          <p:spPr>
            <a:xfrm>
              <a:off x="8915800" y="2006789"/>
              <a:ext cx="479725" cy="471434"/>
            </a:xfrm>
            <a:prstGeom prst="ellipse">
              <a:avLst/>
            </a:prstGeom>
            <a:solidFill>
              <a:schemeClr val="bg1"/>
            </a:solidFill>
            <a:ln w="57150">
              <a:solidFill>
                <a:schemeClr val="bg2">
                  <a:lumMod val="1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700" dirty="0">
                <a:solidFill>
                  <a:schemeClr val="bg1"/>
                </a:solidFill>
              </a:endParaRPr>
            </a:p>
          </p:txBody>
        </p:sp>
        <p:sp>
          <p:nvSpPr>
            <p:cNvPr id="300" name="TextBox 299">
              <a:extLst>
                <a:ext uri="{FF2B5EF4-FFF2-40B4-BE49-F238E27FC236}">
                  <a16:creationId xmlns:a16="http://schemas.microsoft.com/office/drawing/2014/main" id="{16E43D81-95BC-960E-22E4-E36E3FCE1067}"/>
                </a:ext>
              </a:extLst>
            </p:cNvPr>
            <p:cNvSpPr txBox="1"/>
            <p:nvPr/>
          </p:nvSpPr>
          <p:spPr>
            <a:xfrm>
              <a:off x="10224684" y="2928956"/>
              <a:ext cx="412432" cy="276224"/>
            </a:xfrm>
            <a:prstGeom prst="rect">
              <a:avLst/>
            </a:prstGeom>
          </p:spPr>
          <p:txBody>
            <a:bodyPr wrap="none" lIns="0" tIns="0" rIns="0" bIns="0" rtlCol="0">
              <a:spAutoFit/>
            </a:bodyPr>
            <a:lstStyle/>
            <a:p>
              <a:pPr algn="ctr">
                <a:spcAft>
                  <a:spcPts val="600"/>
                </a:spcAft>
              </a:pPr>
              <a:r>
                <a:rPr lang="en-US" sz="900" dirty="0">
                  <a:solidFill>
                    <a:schemeClr val="bg1"/>
                  </a:solidFill>
                  <a:latin typeface="Gill Sans MT" panose="020B0502020104020203" pitchFamily="34" charset="77"/>
                </a:rPr>
                <a:t>Backend</a:t>
              </a:r>
              <a:br>
                <a:rPr lang="en-US" sz="900" dirty="0">
                  <a:solidFill>
                    <a:schemeClr val="bg1"/>
                  </a:solidFill>
                  <a:latin typeface="Gill Sans MT" panose="020B0502020104020203" pitchFamily="34" charset="77"/>
                </a:rPr>
              </a:br>
              <a:r>
                <a:rPr lang="en-US" sz="900" dirty="0">
                  <a:solidFill>
                    <a:schemeClr val="bg1"/>
                  </a:solidFill>
                  <a:latin typeface="Gill Sans MT" panose="020B0502020104020203" pitchFamily="34" charset="77"/>
                </a:rPr>
                <a:t>VM</a:t>
              </a:r>
            </a:p>
          </p:txBody>
        </p:sp>
        <p:sp>
          <p:nvSpPr>
            <p:cNvPr id="299" name="TextBox 298">
              <a:extLst>
                <a:ext uri="{FF2B5EF4-FFF2-40B4-BE49-F238E27FC236}">
                  <a16:creationId xmlns:a16="http://schemas.microsoft.com/office/drawing/2014/main" id="{EC95735D-DAC4-1CCA-859A-D08044D82700}"/>
                </a:ext>
              </a:extLst>
            </p:cNvPr>
            <p:cNvSpPr txBox="1"/>
            <p:nvPr/>
          </p:nvSpPr>
          <p:spPr>
            <a:xfrm>
              <a:off x="10245389" y="3524694"/>
              <a:ext cx="412432" cy="276224"/>
            </a:xfrm>
            <a:prstGeom prst="rect">
              <a:avLst/>
            </a:prstGeom>
          </p:spPr>
          <p:txBody>
            <a:bodyPr wrap="none" lIns="0" tIns="0" rIns="0" bIns="0" rtlCol="0">
              <a:spAutoFit/>
            </a:bodyPr>
            <a:lstStyle/>
            <a:p>
              <a:pPr algn="ctr">
                <a:spcAft>
                  <a:spcPts val="600"/>
                </a:spcAft>
              </a:pPr>
              <a:r>
                <a:rPr lang="en-US" sz="900" dirty="0">
                  <a:solidFill>
                    <a:schemeClr val="bg1"/>
                  </a:solidFill>
                  <a:latin typeface="Gill Sans MT" panose="020B0502020104020203" pitchFamily="34" charset="77"/>
                </a:rPr>
                <a:t>Backend</a:t>
              </a:r>
              <a:br>
                <a:rPr lang="en-US" sz="900" dirty="0">
                  <a:solidFill>
                    <a:schemeClr val="bg1"/>
                  </a:solidFill>
                  <a:latin typeface="Gill Sans MT" panose="020B0502020104020203" pitchFamily="34" charset="77"/>
                </a:rPr>
              </a:br>
              <a:r>
                <a:rPr lang="en-US" sz="900" dirty="0">
                  <a:solidFill>
                    <a:schemeClr val="bg1"/>
                  </a:solidFill>
                  <a:latin typeface="Gill Sans MT" panose="020B0502020104020203" pitchFamily="34" charset="77"/>
                </a:rPr>
                <a:t>VM</a:t>
              </a:r>
            </a:p>
          </p:txBody>
        </p:sp>
        <p:sp>
          <p:nvSpPr>
            <p:cNvPr id="305" name="Oval 304">
              <a:extLst>
                <a:ext uri="{FF2B5EF4-FFF2-40B4-BE49-F238E27FC236}">
                  <a16:creationId xmlns:a16="http://schemas.microsoft.com/office/drawing/2014/main" id="{EF66DE27-AF8F-ACDA-A16C-EDBA2B275A3B}"/>
                </a:ext>
              </a:extLst>
            </p:cNvPr>
            <p:cNvSpPr>
              <a:spLocks noChangeAspect="1"/>
            </p:cNvSpPr>
            <p:nvPr/>
          </p:nvSpPr>
          <p:spPr>
            <a:xfrm rot="18931841">
              <a:off x="5686662" y="3090598"/>
              <a:ext cx="479725" cy="471434"/>
            </a:xfrm>
            <a:prstGeom prst="ellipse">
              <a:avLst/>
            </a:prstGeom>
            <a:solidFill>
              <a:schemeClr val="bg1"/>
            </a:solidFill>
            <a:ln w="57150">
              <a:solidFill>
                <a:srgbClr val="003834"/>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700" dirty="0">
                <a:solidFill>
                  <a:schemeClr val="bg1"/>
                </a:solidFill>
              </a:endParaRPr>
            </a:p>
          </p:txBody>
        </p:sp>
        <p:sp>
          <p:nvSpPr>
            <p:cNvPr id="284" name="Oval 283">
              <a:extLst>
                <a:ext uri="{FF2B5EF4-FFF2-40B4-BE49-F238E27FC236}">
                  <a16:creationId xmlns:a16="http://schemas.microsoft.com/office/drawing/2014/main" id="{24CE2F79-2515-75E8-1C46-B871BCA6EABF}"/>
                </a:ext>
              </a:extLst>
            </p:cNvPr>
            <p:cNvSpPr>
              <a:spLocks noChangeAspect="1"/>
            </p:cNvSpPr>
            <p:nvPr/>
          </p:nvSpPr>
          <p:spPr>
            <a:xfrm rot="5880619">
              <a:off x="5667887" y="3841377"/>
              <a:ext cx="471434" cy="479725"/>
            </a:xfrm>
            <a:prstGeom prst="ellipse">
              <a:avLst/>
            </a:prstGeom>
            <a:solidFill>
              <a:schemeClr val="bg1"/>
            </a:solidFill>
            <a:ln w="57150">
              <a:solidFill>
                <a:schemeClr val="bg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700" dirty="0">
                <a:solidFill>
                  <a:schemeClr val="bg1"/>
                </a:solidFill>
              </a:endParaRPr>
            </a:p>
          </p:txBody>
        </p:sp>
        <p:sp>
          <p:nvSpPr>
            <p:cNvPr id="257" name="Oval 256">
              <a:extLst>
                <a:ext uri="{FF2B5EF4-FFF2-40B4-BE49-F238E27FC236}">
                  <a16:creationId xmlns:a16="http://schemas.microsoft.com/office/drawing/2014/main" id="{901F9181-66E1-C4D3-8712-0A10C057545E}"/>
                </a:ext>
              </a:extLst>
            </p:cNvPr>
            <p:cNvSpPr>
              <a:spLocks noChangeAspect="1"/>
            </p:cNvSpPr>
            <p:nvPr/>
          </p:nvSpPr>
          <p:spPr>
            <a:xfrm>
              <a:off x="8961133" y="2782764"/>
              <a:ext cx="479725" cy="471434"/>
            </a:xfrm>
            <a:prstGeom prst="ellipse">
              <a:avLst/>
            </a:prstGeom>
            <a:solidFill>
              <a:schemeClr val="bg1"/>
            </a:solidFill>
            <a:ln w="57150">
              <a:solidFill>
                <a:srgbClr val="002060"/>
              </a:solidFill>
              <a:prstDash val="solid"/>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800" dirty="0">
                <a:solidFill>
                  <a:schemeClr val="bg1"/>
                </a:solidFill>
              </a:endParaRPr>
            </a:p>
          </p:txBody>
        </p:sp>
        <p:sp>
          <p:nvSpPr>
            <p:cNvPr id="268" name="Oval 267">
              <a:extLst>
                <a:ext uri="{FF2B5EF4-FFF2-40B4-BE49-F238E27FC236}">
                  <a16:creationId xmlns:a16="http://schemas.microsoft.com/office/drawing/2014/main" id="{B71D8047-C6DB-3D6D-94DC-B4826495E031}"/>
                </a:ext>
              </a:extLst>
            </p:cNvPr>
            <p:cNvSpPr>
              <a:spLocks noChangeAspect="1"/>
            </p:cNvSpPr>
            <p:nvPr/>
          </p:nvSpPr>
          <p:spPr>
            <a:xfrm>
              <a:off x="10724040" y="3865765"/>
              <a:ext cx="479725" cy="471434"/>
            </a:xfrm>
            <a:prstGeom prst="ellipse">
              <a:avLst/>
            </a:prstGeom>
            <a:solidFill>
              <a:schemeClr val="bg1"/>
            </a:solidFill>
            <a:ln w="57150">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700" dirty="0">
                <a:solidFill>
                  <a:schemeClr val="bg1"/>
                </a:solidFill>
              </a:endParaRPr>
            </a:p>
          </p:txBody>
        </p:sp>
        <p:sp>
          <p:nvSpPr>
            <p:cNvPr id="273" name="Oval 272">
              <a:extLst>
                <a:ext uri="{FF2B5EF4-FFF2-40B4-BE49-F238E27FC236}">
                  <a16:creationId xmlns:a16="http://schemas.microsoft.com/office/drawing/2014/main" id="{C457CB86-E9E5-9679-E8BA-EAB3AC90D0EA}"/>
                </a:ext>
              </a:extLst>
            </p:cNvPr>
            <p:cNvSpPr>
              <a:spLocks noChangeAspect="1"/>
            </p:cNvSpPr>
            <p:nvPr/>
          </p:nvSpPr>
          <p:spPr>
            <a:xfrm rot="4002393">
              <a:off x="10724772" y="2332131"/>
              <a:ext cx="471434" cy="479725"/>
            </a:xfrm>
            <a:prstGeom prst="ellipse">
              <a:avLst/>
            </a:prstGeom>
            <a:solidFill>
              <a:schemeClr val="bg1"/>
            </a:solidFill>
            <a:ln w="57150">
              <a:solidFill>
                <a:schemeClr val="bg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700" dirty="0">
                <a:solidFill>
                  <a:schemeClr val="bg1"/>
                </a:solidFill>
              </a:endParaRPr>
            </a:p>
          </p:txBody>
        </p:sp>
        <p:sp>
          <p:nvSpPr>
            <p:cNvPr id="269" name="Oval 268">
              <a:extLst>
                <a:ext uri="{FF2B5EF4-FFF2-40B4-BE49-F238E27FC236}">
                  <a16:creationId xmlns:a16="http://schemas.microsoft.com/office/drawing/2014/main" id="{37F02D53-DB99-6C42-817E-8ECB1DFF3657}"/>
                </a:ext>
              </a:extLst>
            </p:cNvPr>
            <p:cNvSpPr>
              <a:spLocks noChangeAspect="1"/>
            </p:cNvSpPr>
            <p:nvPr/>
          </p:nvSpPr>
          <p:spPr>
            <a:xfrm rot="4899634">
              <a:off x="7634536" y="3893337"/>
              <a:ext cx="471434" cy="479725"/>
            </a:xfrm>
            <a:prstGeom prst="ellipse">
              <a:avLst/>
            </a:prstGeom>
            <a:solidFill>
              <a:schemeClr val="bg1"/>
            </a:solidFill>
            <a:ln w="57150">
              <a:solidFill>
                <a:schemeClr val="bg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700" dirty="0">
                <a:solidFill>
                  <a:schemeClr val="bg1"/>
                </a:solidFill>
              </a:endParaRPr>
            </a:p>
          </p:txBody>
        </p:sp>
        <p:sp>
          <p:nvSpPr>
            <p:cNvPr id="271" name="Oval 270">
              <a:extLst>
                <a:ext uri="{FF2B5EF4-FFF2-40B4-BE49-F238E27FC236}">
                  <a16:creationId xmlns:a16="http://schemas.microsoft.com/office/drawing/2014/main" id="{B2EFB80C-35AB-A915-E9C0-515532AD42BE}"/>
                </a:ext>
              </a:extLst>
            </p:cNvPr>
            <p:cNvSpPr>
              <a:spLocks noChangeAspect="1"/>
            </p:cNvSpPr>
            <p:nvPr/>
          </p:nvSpPr>
          <p:spPr>
            <a:xfrm>
              <a:off x="10211955" y="4266608"/>
              <a:ext cx="479725" cy="471434"/>
            </a:xfrm>
            <a:prstGeom prst="ellipse">
              <a:avLst/>
            </a:prstGeom>
            <a:solidFill>
              <a:schemeClr val="bg1"/>
            </a:solidFill>
            <a:ln w="57150">
              <a:solidFill>
                <a:srgbClr val="003834"/>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700" dirty="0">
                <a:solidFill>
                  <a:schemeClr val="bg1"/>
                </a:solidFill>
              </a:endParaRPr>
            </a:p>
          </p:txBody>
        </p:sp>
        <p:sp>
          <p:nvSpPr>
            <p:cNvPr id="302" name="Oval 301">
              <a:extLst>
                <a:ext uri="{FF2B5EF4-FFF2-40B4-BE49-F238E27FC236}">
                  <a16:creationId xmlns:a16="http://schemas.microsoft.com/office/drawing/2014/main" id="{DCBACD78-BF5C-5A23-9B06-64B74C5089B6}"/>
                </a:ext>
              </a:extLst>
            </p:cNvPr>
            <p:cNvSpPr>
              <a:spLocks noChangeAspect="1"/>
            </p:cNvSpPr>
            <p:nvPr/>
          </p:nvSpPr>
          <p:spPr>
            <a:xfrm>
              <a:off x="10177924" y="2039052"/>
              <a:ext cx="479725" cy="471434"/>
            </a:xfrm>
            <a:prstGeom prst="ellipse">
              <a:avLst/>
            </a:prstGeom>
            <a:solidFill>
              <a:schemeClr val="bg1"/>
            </a:solidFill>
            <a:ln w="57150">
              <a:solidFill>
                <a:srgbClr val="003834"/>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700" dirty="0">
                <a:solidFill>
                  <a:schemeClr val="bg1"/>
                </a:solidFill>
              </a:endParaRPr>
            </a:p>
          </p:txBody>
        </p:sp>
        <p:sp>
          <p:nvSpPr>
            <p:cNvPr id="294" name="TextBox 293">
              <a:extLst>
                <a:ext uri="{FF2B5EF4-FFF2-40B4-BE49-F238E27FC236}">
                  <a16:creationId xmlns:a16="http://schemas.microsoft.com/office/drawing/2014/main" id="{31004AE1-69A3-D333-1D85-2440031A08F7}"/>
                </a:ext>
              </a:extLst>
            </p:cNvPr>
            <p:cNvSpPr txBox="1"/>
            <p:nvPr/>
          </p:nvSpPr>
          <p:spPr>
            <a:xfrm>
              <a:off x="5744308" y="3999757"/>
              <a:ext cx="308062" cy="161131"/>
            </a:xfrm>
            <a:prstGeom prst="rect">
              <a:avLst/>
            </a:prstGeom>
          </p:spPr>
          <p:txBody>
            <a:bodyPr wrap="none" lIns="0" tIns="0" rIns="0" bIns="0" rtlCol="0">
              <a:spAutoFit/>
            </a:bodyPr>
            <a:lstStyle/>
            <a:p>
              <a:pPr algn="l">
                <a:spcAft>
                  <a:spcPts val="600"/>
                </a:spcAft>
              </a:pPr>
              <a:r>
                <a:rPr lang="en-US" sz="1050" dirty="0">
                  <a:solidFill>
                    <a:schemeClr val="bg2">
                      <a:lumMod val="10000"/>
                    </a:schemeClr>
                  </a:solidFill>
                  <a:latin typeface="Gill Sans MT" panose="020B0502020104020203" pitchFamily="34" charset="77"/>
                </a:rPr>
                <a:t>vNIC</a:t>
              </a:r>
            </a:p>
          </p:txBody>
        </p:sp>
        <p:sp>
          <p:nvSpPr>
            <p:cNvPr id="296" name="TextBox 295">
              <a:extLst>
                <a:ext uri="{FF2B5EF4-FFF2-40B4-BE49-F238E27FC236}">
                  <a16:creationId xmlns:a16="http://schemas.microsoft.com/office/drawing/2014/main" id="{AB040335-38A7-BEC7-B4A5-A6924DCB0AA1}"/>
                </a:ext>
              </a:extLst>
            </p:cNvPr>
            <p:cNvSpPr txBox="1"/>
            <p:nvPr/>
          </p:nvSpPr>
          <p:spPr>
            <a:xfrm>
              <a:off x="7723922" y="4049854"/>
              <a:ext cx="308062" cy="161131"/>
            </a:xfrm>
            <a:prstGeom prst="rect">
              <a:avLst/>
            </a:prstGeom>
          </p:spPr>
          <p:txBody>
            <a:bodyPr wrap="none" lIns="0" tIns="0" rIns="0" bIns="0" rtlCol="0">
              <a:spAutoFit/>
            </a:bodyPr>
            <a:lstStyle/>
            <a:p>
              <a:pPr algn="l">
                <a:spcAft>
                  <a:spcPts val="600"/>
                </a:spcAft>
              </a:pPr>
              <a:r>
                <a:rPr lang="en-US" sz="1050" dirty="0">
                  <a:solidFill>
                    <a:schemeClr val="bg2">
                      <a:lumMod val="10000"/>
                    </a:schemeClr>
                  </a:solidFill>
                  <a:latin typeface="Gill Sans MT" panose="020B0502020104020203" pitchFamily="34" charset="77"/>
                </a:rPr>
                <a:t>vNIC</a:t>
              </a:r>
            </a:p>
          </p:txBody>
        </p:sp>
        <p:sp>
          <p:nvSpPr>
            <p:cNvPr id="306" name="TextBox 305">
              <a:extLst>
                <a:ext uri="{FF2B5EF4-FFF2-40B4-BE49-F238E27FC236}">
                  <a16:creationId xmlns:a16="http://schemas.microsoft.com/office/drawing/2014/main" id="{179514B0-F5FD-B6F8-7117-AD00295EF8B5}"/>
                </a:ext>
              </a:extLst>
            </p:cNvPr>
            <p:cNvSpPr txBox="1"/>
            <p:nvPr/>
          </p:nvSpPr>
          <p:spPr>
            <a:xfrm>
              <a:off x="5748902" y="3221999"/>
              <a:ext cx="294679" cy="173632"/>
            </a:xfrm>
            <a:prstGeom prst="rect">
              <a:avLst/>
            </a:prstGeom>
          </p:spPr>
          <p:txBody>
            <a:bodyPr wrap="none" lIns="0" tIns="0" rIns="0" bIns="0" rtlCol="0">
              <a:spAutoFit/>
            </a:bodyPr>
            <a:lstStyle/>
            <a:p>
              <a:pPr algn="l">
                <a:spcAft>
                  <a:spcPts val="600"/>
                </a:spcAft>
              </a:pPr>
              <a:r>
                <a:rPr lang="en-US" sz="1100" dirty="0">
                  <a:solidFill>
                    <a:schemeClr val="bg2">
                      <a:lumMod val="10000"/>
                    </a:schemeClr>
                  </a:solidFill>
                  <a:latin typeface="Gill Sans MT" panose="020B0502020104020203" pitchFamily="34" charset="77"/>
                </a:rPr>
                <a:t>Host</a:t>
              </a:r>
            </a:p>
          </p:txBody>
        </p:sp>
        <p:sp>
          <p:nvSpPr>
            <p:cNvPr id="260" name="TextBox 259">
              <a:extLst>
                <a:ext uri="{FF2B5EF4-FFF2-40B4-BE49-F238E27FC236}">
                  <a16:creationId xmlns:a16="http://schemas.microsoft.com/office/drawing/2014/main" id="{0446BC6F-0CC5-984A-BB7D-77E5BECC9F37}"/>
                </a:ext>
              </a:extLst>
            </p:cNvPr>
            <p:cNvSpPr txBox="1"/>
            <p:nvPr/>
          </p:nvSpPr>
          <p:spPr>
            <a:xfrm>
              <a:off x="8968406" y="2093450"/>
              <a:ext cx="375398" cy="322261"/>
            </a:xfrm>
            <a:prstGeom prst="rect">
              <a:avLst/>
            </a:prstGeom>
          </p:spPr>
          <p:txBody>
            <a:bodyPr wrap="none" lIns="0" tIns="0" rIns="0" bIns="0" rtlCol="0">
              <a:spAutoFit/>
            </a:bodyPr>
            <a:lstStyle/>
            <a:p>
              <a:pPr algn="ctr"/>
              <a:r>
                <a:rPr lang="en-US" sz="1050" dirty="0">
                  <a:solidFill>
                    <a:schemeClr val="bg2">
                      <a:lumMod val="10000"/>
                    </a:schemeClr>
                  </a:solidFill>
                  <a:latin typeface="Gill Sans MT" panose="020B0502020104020203" pitchFamily="34" charset="77"/>
                </a:rPr>
                <a:t>ToR</a:t>
              </a:r>
            </a:p>
            <a:p>
              <a:pPr algn="ctr"/>
              <a:r>
                <a:rPr lang="en-US" sz="1050" dirty="0">
                  <a:solidFill>
                    <a:schemeClr val="bg2">
                      <a:lumMod val="10000"/>
                    </a:schemeClr>
                  </a:solidFill>
                  <a:latin typeface="Gill Sans MT" panose="020B0502020104020203" pitchFamily="34" charset="77"/>
                </a:rPr>
                <a:t>Switch</a:t>
              </a:r>
            </a:p>
          </p:txBody>
        </p:sp>
        <p:sp>
          <p:nvSpPr>
            <p:cNvPr id="298" name="TextBox 297">
              <a:extLst>
                <a:ext uri="{FF2B5EF4-FFF2-40B4-BE49-F238E27FC236}">
                  <a16:creationId xmlns:a16="http://schemas.microsoft.com/office/drawing/2014/main" id="{5591FD2C-921C-C04D-4DB5-8F0BCB00CB2A}"/>
                </a:ext>
              </a:extLst>
            </p:cNvPr>
            <p:cNvSpPr txBox="1"/>
            <p:nvPr/>
          </p:nvSpPr>
          <p:spPr>
            <a:xfrm>
              <a:off x="10814156" y="2501162"/>
              <a:ext cx="308062" cy="161131"/>
            </a:xfrm>
            <a:prstGeom prst="rect">
              <a:avLst/>
            </a:prstGeom>
          </p:spPr>
          <p:txBody>
            <a:bodyPr wrap="none" lIns="0" tIns="0" rIns="0" bIns="0" rtlCol="0">
              <a:spAutoFit/>
            </a:bodyPr>
            <a:lstStyle/>
            <a:p>
              <a:pPr algn="l">
                <a:spcAft>
                  <a:spcPts val="600"/>
                </a:spcAft>
              </a:pPr>
              <a:r>
                <a:rPr lang="en-US" sz="1050" dirty="0">
                  <a:solidFill>
                    <a:schemeClr val="bg2">
                      <a:lumMod val="10000"/>
                    </a:schemeClr>
                  </a:solidFill>
                  <a:latin typeface="Gill Sans MT" panose="020B0502020104020203" pitchFamily="34" charset="77"/>
                </a:rPr>
                <a:t>vNIC</a:t>
              </a:r>
            </a:p>
          </p:txBody>
        </p:sp>
        <p:sp>
          <p:nvSpPr>
            <p:cNvPr id="256" name="TextBox 255">
              <a:extLst>
                <a:ext uri="{FF2B5EF4-FFF2-40B4-BE49-F238E27FC236}">
                  <a16:creationId xmlns:a16="http://schemas.microsoft.com/office/drawing/2014/main" id="{8EC2AD1B-1DA8-5219-E450-7FEFE75E177B}"/>
                </a:ext>
              </a:extLst>
            </p:cNvPr>
            <p:cNvSpPr txBox="1"/>
            <p:nvPr/>
          </p:nvSpPr>
          <p:spPr>
            <a:xfrm>
              <a:off x="9057629" y="3587642"/>
              <a:ext cx="383815" cy="161131"/>
            </a:xfrm>
            <a:prstGeom prst="rect">
              <a:avLst/>
            </a:prstGeom>
          </p:spPr>
          <p:txBody>
            <a:bodyPr wrap="none" lIns="0" tIns="0" rIns="0" bIns="0" rtlCol="0">
              <a:spAutoFit/>
            </a:bodyPr>
            <a:lstStyle/>
            <a:p>
              <a:pPr algn="l">
                <a:spcAft>
                  <a:spcPts val="600"/>
                </a:spcAft>
              </a:pPr>
              <a:r>
                <a:rPr lang="en-US" sz="1050" dirty="0">
                  <a:solidFill>
                    <a:schemeClr val="bg2">
                      <a:lumMod val="10000"/>
                    </a:schemeClr>
                  </a:solidFill>
                  <a:latin typeface="Gill Sans MT" panose="020B0502020104020203" pitchFamily="34" charset="77"/>
                </a:rPr>
                <a:t>Flow 2</a:t>
              </a:r>
            </a:p>
          </p:txBody>
        </p:sp>
        <p:sp>
          <p:nvSpPr>
            <p:cNvPr id="258" name="TextBox 257">
              <a:extLst>
                <a:ext uri="{FF2B5EF4-FFF2-40B4-BE49-F238E27FC236}">
                  <a16:creationId xmlns:a16="http://schemas.microsoft.com/office/drawing/2014/main" id="{D4A3E96F-BEAC-BACF-8FEB-FEFB4B409681}"/>
                </a:ext>
              </a:extLst>
            </p:cNvPr>
            <p:cNvSpPr txBox="1"/>
            <p:nvPr/>
          </p:nvSpPr>
          <p:spPr>
            <a:xfrm>
              <a:off x="9028154" y="2938465"/>
              <a:ext cx="383815" cy="161131"/>
            </a:xfrm>
            <a:prstGeom prst="rect">
              <a:avLst/>
            </a:prstGeom>
          </p:spPr>
          <p:txBody>
            <a:bodyPr wrap="none" lIns="0" tIns="0" rIns="0" bIns="0" rtlCol="0">
              <a:spAutoFit/>
            </a:bodyPr>
            <a:lstStyle/>
            <a:p>
              <a:pPr algn="l">
                <a:spcAft>
                  <a:spcPts val="600"/>
                </a:spcAft>
              </a:pPr>
              <a:r>
                <a:rPr lang="en-US" sz="1050" dirty="0">
                  <a:solidFill>
                    <a:schemeClr val="bg2">
                      <a:lumMod val="10000"/>
                    </a:schemeClr>
                  </a:solidFill>
                  <a:latin typeface="Gill Sans MT" panose="020B0502020104020203" pitchFamily="34" charset="77"/>
                </a:rPr>
                <a:t>Flow 3</a:t>
              </a:r>
            </a:p>
          </p:txBody>
        </p:sp>
        <p:sp>
          <p:nvSpPr>
            <p:cNvPr id="301" name="TextBox 300">
              <a:extLst>
                <a:ext uri="{FF2B5EF4-FFF2-40B4-BE49-F238E27FC236}">
                  <a16:creationId xmlns:a16="http://schemas.microsoft.com/office/drawing/2014/main" id="{CB7F5442-297E-B614-11E9-9CB583610BE6}"/>
                </a:ext>
              </a:extLst>
            </p:cNvPr>
            <p:cNvSpPr txBox="1"/>
            <p:nvPr/>
          </p:nvSpPr>
          <p:spPr>
            <a:xfrm>
              <a:off x="10298486" y="4401539"/>
              <a:ext cx="294679" cy="173632"/>
            </a:xfrm>
            <a:prstGeom prst="rect">
              <a:avLst/>
            </a:prstGeom>
          </p:spPr>
          <p:txBody>
            <a:bodyPr wrap="none" lIns="0" tIns="0" rIns="0" bIns="0" rtlCol="0">
              <a:spAutoFit/>
            </a:bodyPr>
            <a:lstStyle/>
            <a:p>
              <a:pPr algn="l">
                <a:spcAft>
                  <a:spcPts val="600"/>
                </a:spcAft>
              </a:pPr>
              <a:r>
                <a:rPr lang="en-US" sz="1100" dirty="0">
                  <a:solidFill>
                    <a:schemeClr val="bg2">
                      <a:lumMod val="10000"/>
                    </a:schemeClr>
                  </a:solidFill>
                  <a:latin typeface="Gill Sans MT" panose="020B0502020104020203" pitchFamily="34" charset="77"/>
                </a:rPr>
                <a:t>Host</a:t>
              </a:r>
            </a:p>
          </p:txBody>
        </p:sp>
        <p:sp>
          <p:nvSpPr>
            <p:cNvPr id="304" name="TextBox 303">
              <a:extLst>
                <a:ext uri="{FF2B5EF4-FFF2-40B4-BE49-F238E27FC236}">
                  <a16:creationId xmlns:a16="http://schemas.microsoft.com/office/drawing/2014/main" id="{9A0024E6-5395-6B4C-4EBF-54197094283A}"/>
                </a:ext>
              </a:extLst>
            </p:cNvPr>
            <p:cNvSpPr txBox="1"/>
            <p:nvPr/>
          </p:nvSpPr>
          <p:spPr>
            <a:xfrm>
              <a:off x="10251984" y="2171463"/>
              <a:ext cx="294679" cy="173632"/>
            </a:xfrm>
            <a:prstGeom prst="rect">
              <a:avLst/>
            </a:prstGeom>
          </p:spPr>
          <p:txBody>
            <a:bodyPr wrap="none" lIns="0" tIns="0" rIns="0" bIns="0" rtlCol="0">
              <a:spAutoFit/>
            </a:bodyPr>
            <a:lstStyle/>
            <a:p>
              <a:pPr algn="l">
                <a:spcAft>
                  <a:spcPts val="600"/>
                </a:spcAft>
              </a:pPr>
              <a:r>
                <a:rPr lang="en-US" sz="1100" dirty="0">
                  <a:solidFill>
                    <a:schemeClr val="bg2">
                      <a:lumMod val="10000"/>
                    </a:schemeClr>
                  </a:solidFill>
                  <a:latin typeface="Gill Sans MT" panose="020B0502020104020203" pitchFamily="34" charset="77"/>
                </a:rPr>
                <a:t>Host</a:t>
              </a:r>
            </a:p>
          </p:txBody>
        </p:sp>
        <p:sp>
          <p:nvSpPr>
            <p:cNvPr id="319" name="TextBox 318">
              <a:extLst>
                <a:ext uri="{FF2B5EF4-FFF2-40B4-BE49-F238E27FC236}">
                  <a16:creationId xmlns:a16="http://schemas.microsoft.com/office/drawing/2014/main" id="{DF6CE895-A92E-4418-ED06-7EDFDCDDD00B}"/>
                </a:ext>
              </a:extLst>
            </p:cNvPr>
            <p:cNvSpPr txBox="1"/>
            <p:nvPr/>
          </p:nvSpPr>
          <p:spPr>
            <a:xfrm>
              <a:off x="8160007" y="4374317"/>
              <a:ext cx="294679" cy="173632"/>
            </a:xfrm>
            <a:prstGeom prst="rect">
              <a:avLst/>
            </a:prstGeom>
          </p:spPr>
          <p:txBody>
            <a:bodyPr wrap="none" lIns="0" tIns="0" rIns="0" bIns="0" rtlCol="0">
              <a:spAutoFit/>
            </a:bodyPr>
            <a:lstStyle/>
            <a:p>
              <a:pPr algn="l">
                <a:spcAft>
                  <a:spcPts val="600"/>
                </a:spcAft>
              </a:pPr>
              <a:r>
                <a:rPr lang="en-US" sz="1100" dirty="0">
                  <a:solidFill>
                    <a:schemeClr val="bg2">
                      <a:lumMod val="10000"/>
                    </a:schemeClr>
                  </a:solidFill>
                  <a:latin typeface="Gill Sans MT" panose="020B0502020104020203" pitchFamily="34" charset="77"/>
                </a:rPr>
                <a:t>Host</a:t>
              </a:r>
            </a:p>
          </p:txBody>
        </p:sp>
        <p:sp>
          <p:nvSpPr>
            <p:cNvPr id="327" name="TextBox 326">
              <a:extLst>
                <a:ext uri="{FF2B5EF4-FFF2-40B4-BE49-F238E27FC236}">
                  <a16:creationId xmlns:a16="http://schemas.microsoft.com/office/drawing/2014/main" id="{1FB9616D-CCD0-9BA0-A2A2-0688BBFC9239}"/>
                </a:ext>
              </a:extLst>
            </p:cNvPr>
            <p:cNvSpPr txBox="1"/>
            <p:nvPr/>
          </p:nvSpPr>
          <p:spPr>
            <a:xfrm>
              <a:off x="6178371" y="3527343"/>
              <a:ext cx="494919" cy="337607"/>
            </a:xfrm>
            <a:prstGeom prst="rect">
              <a:avLst/>
            </a:prstGeom>
          </p:spPr>
          <p:txBody>
            <a:bodyPr wrap="none" lIns="0" tIns="0" rIns="0" bIns="0" rtlCol="0">
              <a:spAutoFit/>
            </a:bodyPr>
            <a:lstStyle/>
            <a:p>
              <a:pPr algn="ctr">
                <a:spcAft>
                  <a:spcPts val="600"/>
                </a:spcAft>
              </a:pPr>
              <a:r>
                <a:rPr lang="en-US" sz="1100" dirty="0">
                  <a:solidFill>
                    <a:schemeClr val="bg2">
                      <a:lumMod val="10000"/>
                    </a:schemeClr>
                  </a:solidFill>
                  <a:latin typeface="Gill Sans MT" panose="020B0502020104020203" pitchFamily="34" charset="77"/>
                </a:rPr>
                <a:t>Crawler</a:t>
              </a:r>
              <a:br>
                <a:rPr lang="en-US" sz="1100" dirty="0">
                  <a:solidFill>
                    <a:schemeClr val="bg2">
                      <a:lumMod val="10000"/>
                    </a:schemeClr>
                  </a:solidFill>
                  <a:latin typeface="Gill Sans MT" panose="020B0502020104020203" pitchFamily="34" charset="77"/>
                </a:rPr>
              </a:br>
              <a:r>
                <a:rPr lang="en-US" sz="1100" dirty="0">
                  <a:solidFill>
                    <a:schemeClr val="bg2">
                      <a:lumMod val="10000"/>
                    </a:schemeClr>
                  </a:solidFill>
                  <a:latin typeface="Gill Sans MT" panose="020B0502020104020203" pitchFamily="34" charset="77"/>
                </a:rPr>
                <a:t>VM</a:t>
              </a:r>
            </a:p>
          </p:txBody>
        </p:sp>
        <p:sp>
          <p:nvSpPr>
            <p:cNvPr id="325" name="TextBox 324">
              <a:extLst>
                <a:ext uri="{FF2B5EF4-FFF2-40B4-BE49-F238E27FC236}">
                  <a16:creationId xmlns:a16="http://schemas.microsoft.com/office/drawing/2014/main" id="{4CCAC4BF-9903-225D-B7CA-FEED605F105E}"/>
                </a:ext>
              </a:extLst>
            </p:cNvPr>
            <p:cNvSpPr txBox="1"/>
            <p:nvPr/>
          </p:nvSpPr>
          <p:spPr>
            <a:xfrm>
              <a:off x="8086361" y="3536376"/>
              <a:ext cx="454518" cy="276224"/>
            </a:xfrm>
            <a:prstGeom prst="rect">
              <a:avLst/>
            </a:prstGeom>
          </p:spPr>
          <p:txBody>
            <a:bodyPr wrap="none" lIns="0" tIns="0" rIns="0" bIns="0" rtlCol="0">
              <a:spAutoFit/>
            </a:bodyPr>
            <a:lstStyle/>
            <a:p>
              <a:pPr algn="ctr">
                <a:spcAft>
                  <a:spcPts val="600"/>
                </a:spcAft>
              </a:pPr>
              <a:r>
                <a:rPr lang="en-US" sz="900" dirty="0">
                  <a:solidFill>
                    <a:schemeClr val="bg2">
                      <a:lumMod val="10000"/>
                    </a:schemeClr>
                  </a:solidFill>
                  <a:latin typeface="Gill Sans MT" panose="020B0502020104020203" pitchFamily="34" charset="77"/>
                </a:rPr>
                <a:t>Frontend</a:t>
              </a:r>
              <a:br>
                <a:rPr lang="en-US" sz="900" dirty="0">
                  <a:solidFill>
                    <a:schemeClr val="bg2">
                      <a:lumMod val="10000"/>
                    </a:schemeClr>
                  </a:solidFill>
                  <a:latin typeface="Gill Sans MT" panose="020B0502020104020203" pitchFamily="34" charset="77"/>
                </a:rPr>
              </a:br>
              <a:r>
                <a:rPr lang="en-US" sz="900" dirty="0">
                  <a:solidFill>
                    <a:schemeClr val="bg2">
                      <a:lumMod val="10000"/>
                    </a:schemeClr>
                  </a:solidFill>
                  <a:latin typeface="Gill Sans MT" panose="020B0502020104020203" pitchFamily="34" charset="77"/>
                </a:rPr>
                <a:t>VM</a:t>
              </a:r>
            </a:p>
          </p:txBody>
        </p:sp>
        <p:sp>
          <p:nvSpPr>
            <p:cNvPr id="323" name="TextBox 322">
              <a:extLst>
                <a:ext uri="{FF2B5EF4-FFF2-40B4-BE49-F238E27FC236}">
                  <a16:creationId xmlns:a16="http://schemas.microsoft.com/office/drawing/2014/main" id="{AE409317-8261-921D-52BC-26237D789166}"/>
                </a:ext>
              </a:extLst>
            </p:cNvPr>
            <p:cNvSpPr txBox="1"/>
            <p:nvPr/>
          </p:nvSpPr>
          <p:spPr>
            <a:xfrm>
              <a:off x="7234608" y="3580360"/>
              <a:ext cx="383815" cy="161131"/>
            </a:xfrm>
            <a:prstGeom prst="rect">
              <a:avLst/>
            </a:prstGeom>
          </p:spPr>
          <p:txBody>
            <a:bodyPr wrap="none" lIns="0" tIns="0" rIns="0" bIns="0" rtlCol="0">
              <a:spAutoFit/>
            </a:bodyPr>
            <a:lstStyle/>
            <a:p>
              <a:pPr algn="l">
                <a:spcAft>
                  <a:spcPts val="600"/>
                </a:spcAft>
              </a:pPr>
              <a:r>
                <a:rPr lang="en-US" sz="1050" dirty="0">
                  <a:solidFill>
                    <a:schemeClr val="bg2">
                      <a:lumMod val="10000"/>
                    </a:schemeClr>
                  </a:solidFill>
                  <a:latin typeface="Gill Sans MT" panose="020B0502020104020203" pitchFamily="34" charset="77"/>
                </a:rPr>
                <a:t>Flow 1</a:t>
              </a:r>
            </a:p>
          </p:txBody>
        </p:sp>
        <p:sp>
          <p:nvSpPr>
            <p:cNvPr id="317" name="TextBox 316">
              <a:extLst>
                <a:ext uri="{FF2B5EF4-FFF2-40B4-BE49-F238E27FC236}">
                  <a16:creationId xmlns:a16="http://schemas.microsoft.com/office/drawing/2014/main" id="{1BCE5762-9226-6595-2F91-BFA291C1FE60}"/>
                </a:ext>
              </a:extLst>
            </p:cNvPr>
            <p:cNvSpPr txBox="1"/>
            <p:nvPr/>
          </p:nvSpPr>
          <p:spPr>
            <a:xfrm>
              <a:off x="8926109" y="4449579"/>
              <a:ext cx="196958" cy="161131"/>
            </a:xfrm>
            <a:prstGeom prst="rect">
              <a:avLst/>
            </a:prstGeom>
          </p:spPr>
          <p:txBody>
            <a:bodyPr wrap="none" lIns="0" tIns="0" rIns="0" bIns="0" rtlCol="0">
              <a:spAutoFit/>
            </a:bodyPr>
            <a:lstStyle/>
            <a:p>
              <a:pPr algn="ctr">
                <a:spcAft>
                  <a:spcPts val="600"/>
                </a:spcAft>
              </a:pPr>
              <a:r>
                <a:rPr lang="en-US" sz="1050" dirty="0">
                  <a:solidFill>
                    <a:schemeClr val="bg2">
                      <a:lumMod val="10000"/>
                    </a:schemeClr>
                  </a:solidFill>
                  <a:latin typeface="Gill Sans MT" panose="020B0502020104020203" pitchFamily="34" charset="77"/>
                </a:rPr>
                <a:t>VM</a:t>
              </a:r>
            </a:p>
          </p:txBody>
        </p:sp>
        <p:sp>
          <p:nvSpPr>
            <p:cNvPr id="111" name="TextBox 110">
              <a:extLst>
                <a:ext uri="{FF2B5EF4-FFF2-40B4-BE49-F238E27FC236}">
                  <a16:creationId xmlns:a16="http://schemas.microsoft.com/office/drawing/2014/main" id="{3B1DA610-9D9D-37D0-69D0-05D778295EC8}"/>
                </a:ext>
              </a:extLst>
            </p:cNvPr>
            <p:cNvSpPr txBox="1"/>
            <p:nvPr/>
          </p:nvSpPr>
          <p:spPr>
            <a:xfrm>
              <a:off x="10813016" y="4000907"/>
              <a:ext cx="308062" cy="161131"/>
            </a:xfrm>
            <a:prstGeom prst="rect">
              <a:avLst/>
            </a:prstGeom>
          </p:spPr>
          <p:txBody>
            <a:bodyPr wrap="none" lIns="0" tIns="0" rIns="0" bIns="0" rtlCol="0">
              <a:spAutoFit/>
            </a:bodyPr>
            <a:lstStyle/>
            <a:p>
              <a:pPr algn="l">
                <a:spcAft>
                  <a:spcPts val="600"/>
                </a:spcAft>
              </a:pPr>
              <a:r>
                <a:rPr lang="en-US" sz="1050" dirty="0">
                  <a:solidFill>
                    <a:schemeClr val="bg2">
                      <a:lumMod val="10000"/>
                    </a:schemeClr>
                  </a:solidFill>
                  <a:latin typeface="Gill Sans MT" panose="020B0502020104020203" pitchFamily="34" charset="77"/>
                </a:rPr>
                <a:t>vNIC</a:t>
              </a:r>
            </a:p>
          </p:txBody>
        </p:sp>
      </p:grpSp>
      <p:cxnSp>
        <p:nvCxnSpPr>
          <p:cNvPr id="120" name="Straight Connector 119">
            <a:extLst>
              <a:ext uri="{FF2B5EF4-FFF2-40B4-BE49-F238E27FC236}">
                <a16:creationId xmlns:a16="http://schemas.microsoft.com/office/drawing/2014/main" id="{D50C2F3F-7173-C1DC-742F-1B1513BB05A2}"/>
              </a:ext>
            </a:extLst>
          </p:cNvPr>
          <p:cNvCxnSpPr>
            <a:cxnSpLocks/>
          </p:cNvCxnSpPr>
          <p:nvPr/>
        </p:nvCxnSpPr>
        <p:spPr>
          <a:xfrm>
            <a:off x="5760354" y="1588599"/>
            <a:ext cx="0" cy="3319304"/>
          </a:xfrm>
          <a:prstGeom prst="line">
            <a:avLst/>
          </a:prstGeom>
          <a:ln w="38100" cap="rnd">
            <a:solidFill>
              <a:schemeClr val="tx1">
                <a:lumMod val="85000"/>
                <a:lumOff val="15000"/>
              </a:schemeClr>
            </a:solidFill>
            <a:prstDash val="dash"/>
          </a:ln>
        </p:spPr>
        <p:style>
          <a:lnRef idx="1">
            <a:schemeClr val="accent1"/>
          </a:lnRef>
          <a:fillRef idx="0">
            <a:schemeClr val="accent1"/>
          </a:fillRef>
          <a:effectRef idx="0">
            <a:schemeClr val="accent1"/>
          </a:effectRef>
          <a:fontRef idx="minor">
            <a:schemeClr val="tx1"/>
          </a:fontRef>
        </p:style>
      </p:cxnSp>
      <p:sp>
        <p:nvSpPr>
          <p:cNvPr id="122" name="TextBox 121">
            <a:extLst>
              <a:ext uri="{FF2B5EF4-FFF2-40B4-BE49-F238E27FC236}">
                <a16:creationId xmlns:a16="http://schemas.microsoft.com/office/drawing/2014/main" id="{E95CEE81-FE6A-62F7-C7BC-8522C00660EB}"/>
              </a:ext>
            </a:extLst>
          </p:cNvPr>
          <p:cNvSpPr txBox="1"/>
          <p:nvPr/>
        </p:nvSpPr>
        <p:spPr>
          <a:xfrm>
            <a:off x="379549" y="1242979"/>
            <a:ext cx="1582017" cy="340519"/>
          </a:xfrm>
          <a:prstGeom prst="roundRect">
            <a:avLst/>
          </a:prstGeom>
          <a:solidFill>
            <a:schemeClr val="bg1"/>
          </a:solidFill>
          <a:ln w="38100">
            <a:noFill/>
          </a:ln>
        </p:spPr>
        <p:txBody>
          <a:bodyPr wrap="square" lIns="0" tIns="0" rIns="0" bIns="0" rtlCol="0">
            <a:spAutoFit/>
          </a:bodyPr>
          <a:lstStyle/>
          <a:p>
            <a:pPr algn="ctr"/>
            <a:r>
              <a:rPr lang="en-US" sz="2000" dirty="0">
                <a:solidFill>
                  <a:schemeClr val="bg2">
                    <a:lumMod val="10000"/>
                  </a:schemeClr>
                </a:solidFill>
                <a:latin typeface="Gill Sans MT" panose="020B0502020104020203" pitchFamily="34" charset="77"/>
              </a:rPr>
              <a:t>Actual system</a:t>
            </a:r>
          </a:p>
        </p:txBody>
      </p:sp>
      <p:sp>
        <p:nvSpPr>
          <p:cNvPr id="123" name="TextBox 122">
            <a:extLst>
              <a:ext uri="{FF2B5EF4-FFF2-40B4-BE49-F238E27FC236}">
                <a16:creationId xmlns:a16="http://schemas.microsoft.com/office/drawing/2014/main" id="{ABEF9D0B-2610-FAD8-28C5-50D6F044CDA3}"/>
              </a:ext>
            </a:extLst>
          </p:cNvPr>
          <p:cNvSpPr txBox="1"/>
          <p:nvPr/>
        </p:nvSpPr>
        <p:spPr>
          <a:xfrm>
            <a:off x="6232858" y="1448357"/>
            <a:ext cx="2436317" cy="340519"/>
          </a:xfrm>
          <a:prstGeom prst="roundRect">
            <a:avLst/>
          </a:prstGeom>
          <a:solidFill>
            <a:schemeClr val="bg1"/>
          </a:solidFill>
          <a:ln w="38100">
            <a:noFill/>
          </a:ln>
        </p:spPr>
        <p:txBody>
          <a:bodyPr wrap="square" lIns="0" tIns="0" rIns="0" bIns="0" rtlCol="0">
            <a:spAutoFit/>
          </a:bodyPr>
          <a:lstStyle/>
          <a:p>
            <a:pPr algn="ctr"/>
            <a:r>
              <a:rPr lang="en-US" sz="2000" dirty="0">
                <a:solidFill>
                  <a:schemeClr val="bg2">
                    <a:lumMod val="10000"/>
                  </a:schemeClr>
                </a:solidFill>
                <a:latin typeface="Gill Sans MT" panose="020B0502020104020203" pitchFamily="34" charset="77"/>
              </a:rPr>
              <a:t>Relationship graph</a:t>
            </a:r>
          </a:p>
        </p:txBody>
      </p:sp>
      <p:sp>
        <p:nvSpPr>
          <p:cNvPr id="125" name="Slide Number Placeholder 124">
            <a:extLst>
              <a:ext uri="{FF2B5EF4-FFF2-40B4-BE49-F238E27FC236}">
                <a16:creationId xmlns:a16="http://schemas.microsoft.com/office/drawing/2014/main" id="{D9E4C217-18DF-992B-C519-3BDD54D340ED}"/>
              </a:ext>
            </a:extLst>
          </p:cNvPr>
          <p:cNvSpPr>
            <a:spLocks noGrp="1"/>
          </p:cNvSpPr>
          <p:nvPr>
            <p:ph type="sldNum" sz="quarter" idx="12"/>
          </p:nvPr>
        </p:nvSpPr>
        <p:spPr/>
        <p:txBody>
          <a:bodyPr/>
          <a:lstStyle/>
          <a:p>
            <a:fld id="{078ED684-E1A4-0343-8670-8594C227EEC7}" type="slidenum">
              <a:rPr lang="en-US" smtClean="0"/>
              <a:t>25</a:t>
            </a:fld>
            <a:endParaRPr lang="en-US"/>
          </a:p>
        </p:txBody>
      </p:sp>
      <p:sp>
        <p:nvSpPr>
          <p:cNvPr id="126" name="TextBox 125">
            <a:extLst>
              <a:ext uri="{FF2B5EF4-FFF2-40B4-BE49-F238E27FC236}">
                <a16:creationId xmlns:a16="http://schemas.microsoft.com/office/drawing/2014/main" id="{AA0A6557-3F02-B3BF-9720-8DEE32B44940}"/>
              </a:ext>
            </a:extLst>
          </p:cNvPr>
          <p:cNvSpPr txBox="1"/>
          <p:nvPr/>
        </p:nvSpPr>
        <p:spPr>
          <a:xfrm>
            <a:off x="6399780" y="1751293"/>
            <a:ext cx="2259198"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2">
                    <a:lumMod val="50000"/>
                  </a:schemeClr>
                </a:solidFill>
                <a:cs typeface="Calibri"/>
              </a:rPr>
              <a:t>(thousands of entities)</a:t>
            </a:r>
          </a:p>
        </p:txBody>
      </p:sp>
      <p:sp>
        <p:nvSpPr>
          <p:cNvPr id="96" name="Title 1">
            <a:extLst>
              <a:ext uri="{FF2B5EF4-FFF2-40B4-BE49-F238E27FC236}">
                <a16:creationId xmlns:a16="http://schemas.microsoft.com/office/drawing/2014/main" id="{560E1F21-C8BE-1CC8-3FFD-D19C7ED590A1}"/>
              </a:ext>
            </a:extLst>
          </p:cNvPr>
          <p:cNvSpPr txBox="1">
            <a:spLocks/>
          </p:cNvSpPr>
          <p:nvPr/>
        </p:nvSpPr>
        <p:spPr>
          <a:xfrm>
            <a:off x="138626" y="451187"/>
            <a:ext cx="11967125" cy="53042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n-lt"/>
                <a:ea typeface="+mj-ea"/>
                <a:cs typeface="+mj-cs"/>
              </a:defRPr>
            </a:lvl1pPr>
          </a:lstStyle>
          <a:p>
            <a:pPr algn="ctr"/>
            <a:r>
              <a:rPr lang="en-US" sz="4000" dirty="0"/>
              <a:t>Model via “</a:t>
            </a:r>
            <a:r>
              <a:rPr lang="en-US" sz="4000" i="1" dirty="0"/>
              <a:t>relationship graph</a:t>
            </a:r>
            <a:r>
              <a:rPr lang="en-US" sz="4000" dirty="0"/>
              <a:t>” (instead of a DAG) </a:t>
            </a:r>
          </a:p>
        </p:txBody>
      </p:sp>
    </p:spTree>
    <p:extLst>
      <p:ext uri="{BB962C8B-B14F-4D97-AF65-F5344CB8AC3E}">
        <p14:creationId xmlns:p14="http://schemas.microsoft.com/office/powerpoint/2010/main" val="42417060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ounded Rectangle 31">
            <a:extLst>
              <a:ext uri="{FF2B5EF4-FFF2-40B4-BE49-F238E27FC236}">
                <a16:creationId xmlns:a16="http://schemas.microsoft.com/office/drawing/2014/main" id="{9400CE13-7EB6-8DA5-BF8A-2580E0B4E845}"/>
              </a:ext>
            </a:extLst>
          </p:cNvPr>
          <p:cNvSpPr/>
          <p:nvPr/>
        </p:nvSpPr>
        <p:spPr>
          <a:xfrm>
            <a:off x="2223436" y="2708903"/>
            <a:ext cx="7122695" cy="1805345"/>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F49870F0-4372-4728-9CBB-33DE74953B6A}"/>
              </a:ext>
            </a:extLst>
          </p:cNvPr>
          <p:cNvSpPr>
            <a:spLocks noGrp="1"/>
          </p:cNvSpPr>
          <p:nvPr>
            <p:ph type="sldNum" sz="quarter" idx="12"/>
          </p:nvPr>
        </p:nvSpPr>
        <p:spPr/>
        <p:txBody>
          <a:bodyPr/>
          <a:lstStyle/>
          <a:p>
            <a:fld id="{330EA680-D336-4FF7-8B7A-9848BB0A1C32}" type="slidenum">
              <a:rPr lang="en-US" smtClean="0"/>
              <a:t>26</a:t>
            </a:fld>
            <a:endParaRPr lang="en-US" dirty="0"/>
          </a:p>
        </p:txBody>
      </p:sp>
      <p:sp>
        <p:nvSpPr>
          <p:cNvPr id="7" name="Rectangle 6">
            <a:extLst>
              <a:ext uri="{FF2B5EF4-FFF2-40B4-BE49-F238E27FC236}">
                <a16:creationId xmlns:a16="http://schemas.microsoft.com/office/drawing/2014/main" id="{708F8DDF-03AC-42CC-88B5-F3BC4D7DD818}"/>
              </a:ext>
            </a:extLst>
          </p:cNvPr>
          <p:cNvSpPr/>
          <p:nvPr/>
        </p:nvSpPr>
        <p:spPr>
          <a:xfrm>
            <a:off x="4893442" y="3008951"/>
            <a:ext cx="1531470" cy="1225175"/>
          </a:xfrm>
          <a:prstGeom prst="rect">
            <a:avLst/>
          </a:prstGeom>
          <a:solidFill>
            <a:schemeClr val="tx1"/>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Find root causes in the model</a:t>
            </a:r>
          </a:p>
        </p:txBody>
      </p:sp>
      <p:sp>
        <p:nvSpPr>
          <p:cNvPr id="8" name="Rectangle 7">
            <a:extLst>
              <a:ext uri="{FF2B5EF4-FFF2-40B4-BE49-F238E27FC236}">
                <a16:creationId xmlns:a16="http://schemas.microsoft.com/office/drawing/2014/main" id="{9E18548D-7E36-4795-9152-C180B465F99D}"/>
              </a:ext>
            </a:extLst>
          </p:cNvPr>
          <p:cNvSpPr/>
          <p:nvPr/>
        </p:nvSpPr>
        <p:spPr>
          <a:xfrm>
            <a:off x="7487255" y="3004770"/>
            <a:ext cx="1501588" cy="1225175"/>
          </a:xfrm>
          <a:prstGeom prst="rect">
            <a:avLst/>
          </a:prstGeom>
          <a:solidFill>
            <a:schemeClr val="bg1"/>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0" name="Straight Arrow Connector 9">
            <a:extLst>
              <a:ext uri="{FF2B5EF4-FFF2-40B4-BE49-F238E27FC236}">
                <a16:creationId xmlns:a16="http://schemas.microsoft.com/office/drawing/2014/main" id="{2D1B3915-928D-4373-93D7-C30D247C569F}"/>
              </a:ext>
            </a:extLst>
          </p:cNvPr>
          <p:cNvCxnSpPr>
            <a:cxnSpLocks/>
            <a:stCxn id="7" idx="3"/>
            <a:endCxn id="8" idx="1"/>
          </p:cNvCxnSpPr>
          <p:nvPr/>
        </p:nvCxnSpPr>
        <p:spPr>
          <a:xfrm flipV="1">
            <a:off x="6424912" y="3617358"/>
            <a:ext cx="1062343" cy="4181"/>
          </a:xfrm>
          <a:prstGeom prst="straightConnector1">
            <a:avLst/>
          </a:prstGeom>
          <a:ln w="2857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2A21D36-8A1F-467F-89E4-4D944408CD88}"/>
              </a:ext>
            </a:extLst>
          </p:cNvPr>
          <p:cNvSpPr txBox="1"/>
          <p:nvPr/>
        </p:nvSpPr>
        <p:spPr>
          <a:xfrm>
            <a:off x="7534465" y="3244592"/>
            <a:ext cx="145825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dirty="0">
                <a:cs typeface="Calibri"/>
              </a:rPr>
              <a:t>Generate explanations</a:t>
            </a:r>
          </a:p>
        </p:txBody>
      </p:sp>
      <p:cxnSp>
        <p:nvCxnSpPr>
          <p:cNvPr id="14" name="Straight Arrow Connector 13">
            <a:extLst>
              <a:ext uri="{FF2B5EF4-FFF2-40B4-BE49-F238E27FC236}">
                <a16:creationId xmlns:a16="http://schemas.microsoft.com/office/drawing/2014/main" id="{C652D461-AB93-41A2-85A3-FFD59D33B56F}"/>
              </a:ext>
            </a:extLst>
          </p:cNvPr>
          <p:cNvCxnSpPr>
            <a:cxnSpLocks/>
            <a:endCxn id="22" idx="0"/>
          </p:cNvCxnSpPr>
          <p:nvPr/>
        </p:nvCxnSpPr>
        <p:spPr>
          <a:xfrm>
            <a:off x="3235190" y="2025627"/>
            <a:ext cx="108707" cy="985729"/>
          </a:xfrm>
          <a:prstGeom prst="straightConnector1">
            <a:avLst/>
          </a:prstGeom>
          <a:ln w="2857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2550D509-CADC-4CBE-961A-8BC29E222C20}"/>
              </a:ext>
            </a:extLst>
          </p:cNvPr>
          <p:cNvSpPr txBox="1"/>
          <p:nvPr/>
        </p:nvSpPr>
        <p:spPr>
          <a:xfrm>
            <a:off x="1325708" y="1390311"/>
            <a:ext cx="381896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dirty="0">
                <a:cs typeface="Calibri"/>
              </a:rPr>
              <a:t>A problematic symptom</a:t>
            </a:r>
          </a:p>
          <a:p>
            <a:pPr algn="ctr"/>
            <a:r>
              <a:rPr lang="en-GB" dirty="0">
                <a:solidFill>
                  <a:schemeClr val="tx1">
                    <a:lumMod val="50000"/>
                    <a:lumOff val="50000"/>
                  </a:schemeClr>
                </a:solidFill>
                <a:cs typeface="Calibri"/>
              </a:rPr>
              <a:t>e.g. foo’s high CPU usage</a:t>
            </a:r>
          </a:p>
        </p:txBody>
      </p:sp>
      <p:cxnSp>
        <p:nvCxnSpPr>
          <p:cNvPr id="17" name="Straight Arrow Connector 16">
            <a:extLst>
              <a:ext uri="{FF2B5EF4-FFF2-40B4-BE49-F238E27FC236}">
                <a16:creationId xmlns:a16="http://schemas.microsoft.com/office/drawing/2014/main" id="{7FB63ED4-1B77-45BE-BF11-1F7ED1090720}"/>
              </a:ext>
            </a:extLst>
          </p:cNvPr>
          <p:cNvCxnSpPr>
            <a:cxnSpLocks/>
          </p:cNvCxnSpPr>
          <p:nvPr/>
        </p:nvCxnSpPr>
        <p:spPr>
          <a:xfrm flipH="1">
            <a:off x="3592478" y="1994804"/>
            <a:ext cx="1082812" cy="1009966"/>
          </a:xfrm>
          <a:prstGeom prst="straightConnector1">
            <a:avLst/>
          </a:prstGeom>
          <a:ln w="2857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15B93F8E-CD13-4A0A-9A14-63D22A94856E}"/>
              </a:ext>
            </a:extLst>
          </p:cNvPr>
          <p:cNvCxnSpPr>
            <a:cxnSpLocks/>
          </p:cNvCxnSpPr>
          <p:nvPr/>
        </p:nvCxnSpPr>
        <p:spPr>
          <a:xfrm>
            <a:off x="8219967" y="4221253"/>
            <a:ext cx="0" cy="828684"/>
          </a:xfrm>
          <a:prstGeom prst="straightConnector1">
            <a:avLst/>
          </a:prstGeom>
          <a:ln w="2857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A7845D65-A1B1-477F-96AF-479130438034}"/>
              </a:ext>
            </a:extLst>
          </p:cNvPr>
          <p:cNvSpPr/>
          <p:nvPr/>
        </p:nvSpPr>
        <p:spPr>
          <a:xfrm>
            <a:off x="5519594" y="5319655"/>
            <a:ext cx="5117351" cy="10384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dirty="0">
                <a:solidFill>
                  <a:schemeClr val="tx1"/>
                </a:solidFill>
                <a:cs typeface="Calibri"/>
              </a:rPr>
              <a:t>Root cause with explanation</a:t>
            </a:r>
          </a:p>
          <a:p>
            <a:r>
              <a:rPr lang="en-GB" dirty="0">
                <a:solidFill>
                  <a:schemeClr val="tx1">
                    <a:lumMod val="50000"/>
                    <a:lumOff val="50000"/>
                  </a:schemeClr>
                </a:solidFill>
                <a:cs typeface="Calibri"/>
              </a:rPr>
              <a:t>e.g. Root cause: Crawler machine</a:t>
            </a:r>
          </a:p>
          <a:p>
            <a:pPr marL="285750" indent="-285750">
              <a:buFont typeface="Wingdings"/>
              <a:buChar char="Ø"/>
            </a:pPr>
            <a:r>
              <a:rPr lang="en-GB" dirty="0">
                <a:solidFill>
                  <a:schemeClr val="tx1">
                    <a:lumMod val="50000"/>
                    <a:lumOff val="50000"/>
                  </a:schemeClr>
                </a:solidFill>
                <a:cs typeface="Calibri"/>
              </a:rPr>
              <a:t>Crawler machine sent high requests to front-end</a:t>
            </a:r>
            <a:endParaRPr lang="en-US" dirty="0">
              <a:solidFill>
                <a:schemeClr val="tx1">
                  <a:lumMod val="50000"/>
                  <a:lumOff val="50000"/>
                </a:schemeClr>
              </a:solidFill>
              <a:cs typeface="Calibri" panose="020F0502020204030204"/>
            </a:endParaRPr>
          </a:p>
          <a:p>
            <a:pPr marL="285750" indent="-285750">
              <a:buFont typeface="Wingdings"/>
              <a:buChar char="Ø"/>
            </a:pPr>
            <a:r>
              <a:rPr lang="en-GB" dirty="0">
                <a:solidFill>
                  <a:schemeClr val="tx1">
                    <a:lumMod val="50000"/>
                    <a:lumOff val="50000"/>
                  </a:schemeClr>
                </a:solidFill>
                <a:cs typeface="Calibri"/>
              </a:rPr>
              <a:t>Which sent high requests to back-end</a:t>
            </a:r>
          </a:p>
          <a:p>
            <a:pPr marL="285750" indent="-285750">
              <a:buFont typeface="Wingdings"/>
              <a:buChar char="Ø"/>
            </a:pPr>
            <a:r>
              <a:rPr lang="en-GB" dirty="0">
                <a:solidFill>
                  <a:schemeClr val="tx1">
                    <a:lumMod val="50000"/>
                    <a:lumOff val="50000"/>
                  </a:schemeClr>
                </a:solidFill>
                <a:cs typeface="Calibri"/>
              </a:rPr>
              <a:t>Which caused high load at the back-end</a:t>
            </a:r>
          </a:p>
        </p:txBody>
      </p:sp>
      <p:sp>
        <p:nvSpPr>
          <p:cNvPr id="3" name="Title 4">
            <a:extLst>
              <a:ext uri="{FF2B5EF4-FFF2-40B4-BE49-F238E27FC236}">
                <a16:creationId xmlns:a16="http://schemas.microsoft.com/office/drawing/2014/main" id="{7D94243B-DFB4-46AF-8935-9DB1AAD32C0F}"/>
              </a:ext>
            </a:extLst>
          </p:cNvPr>
          <p:cNvSpPr txBox="1">
            <a:spLocks/>
          </p:cNvSpPr>
          <p:nvPr/>
        </p:nvSpPr>
        <p:spPr>
          <a:xfrm>
            <a:off x="194236" y="-24067"/>
            <a:ext cx="12193224" cy="100848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cs typeface="Calibri Light"/>
              </a:rPr>
              <a:t>Murphy next step: find root causes in this model</a:t>
            </a:r>
            <a:endParaRPr lang="en-US" dirty="0"/>
          </a:p>
        </p:txBody>
      </p:sp>
      <p:sp>
        <p:nvSpPr>
          <p:cNvPr id="26" name="TextBox 25">
            <a:extLst>
              <a:ext uri="{FF2B5EF4-FFF2-40B4-BE49-F238E27FC236}">
                <a16:creationId xmlns:a16="http://schemas.microsoft.com/office/drawing/2014/main" id="{B3719F27-FF23-460F-A9D3-D46FB495A63A}"/>
              </a:ext>
            </a:extLst>
          </p:cNvPr>
          <p:cNvSpPr txBox="1"/>
          <p:nvPr/>
        </p:nvSpPr>
        <p:spPr>
          <a:xfrm>
            <a:off x="4015010" y="888835"/>
            <a:ext cx="175686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800" dirty="0"/>
              <a:t>Inputs</a:t>
            </a:r>
            <a:endParaRPr lang="en-GB" sz="2800" dirty="0">
              <a:cs typeface="Calibri"/>
            </a:endParaRPr>
          </a:p>
        </p:txBody>
      </p:sp>
      <p:sp>
        <p:nvSpPr>
          <p:cNvPr id="22" name="Rectangle 21">
            <a:extLst>
              <a:ext uri="{FF2B5EF4-FFF2-40B4-BE49-F238E27FC236}">
                <a16:creationId xmlns:a16="http://schemas.microsoft.com/office/drawing/2014/main" id="{C22A59CA-2280-E14A-955E-575380DC6931}"/>
              </a:ext>
            </a:extLst>
          </p:cNvPr>
          <p:cNvSpPr/>
          <p:nvPr/>
        </p:nvSpPr>
        <p:spPr>
          <a:xfrm>
            <a:off x="2570692" y="3011356"/>
            <a:ext cx="1546410" cy="1225176"/>
          </a:xfrm>
          <a:prstGeom prst="rect">
            <a:avLst/>
          </a:prstGeom>
          <a:solidFill>
            <a:schemeClr val="bg1"/>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TextBox 24">
            <a:extLst>
              <a:ext uri="{FF2B5EF4-FFF2-40B4-BE49-F238E27FC236}">
                <a16:creationId xmlns:a16="http://schemas.microsoft.com/office/drawing/2014/main" id="{F6CF799E-BA80-8946-8D39-15472735F632}"/>
              </a:ext>
            </a:extLst>
          </p:cNvPr>
          <p:cNvSpPr txBox="1"/>
          <p:nvPr/>
        </p:nvSpPr>
        <p:spPr>
          <a:xfrm>
            <a:off x="2614767" y="3010270"/>
            <a:ext cx="145825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dirty="0">
                <a:cs typeface="Calibri"/>
              </a:rPr>
              <a:t>Construct model of entities and dependencies</a:t>
            </a:r>
          </a:p>
        </p:txBody>
      </p:sp>
      <p:cxnSp>
        <p:nvCxnSpPr>
          <p:cNvPr id="27" name="Straight Arrow Connector 26">
            <a:extLst>
              <a:ext uri="{FF2B5EF4-FFF2-40B4-BE49-F238E27FC236}">
                <a16:creationId xmlns:a16="http://schemas.microsoft.com/office/drawing/2014/main" id="{0A6F93D3-FCC9-8E40-AA59-1138A119CA17}"/>
              </a:ext>
            </a:extLst>
          </p:cNvPr>
          <p:cNvCxnSpPr>
            <a:cxnSpLocks/>
            <a:stCxn id="22" idx="3"/>
            <a:endCxn id="7" idx="1"/>
          </p:cNvCxnSpPr>
          <p:nvPr/>
        </p:nvCxnSpPr>
        <p:spPr>
          <a:xfrm flipV="1">
            <a:off x="4117102" y="3621539"/>
            <a:ext cx="776340" cy="2405"/>
          </a:xfrm>
          <a:prstGeom prst="straightConnector1">
            <a:avLst/>
          </a:prstGeom>
          <a:ln w="2857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686A8623-2D0B-126D-D7A6-F33B144C550B}"/>
              </a:ext>
            </a:extLst>
          </p:cNvPr>
          <p:cNvSpPr txBox="1"/>
          <p:nvPr/>
        </p:nvSpPr>
        <p:spPr>
          <a:xfrm>
            <a:off x="4686446" y="1425020"/>
            <a:ext cx="145825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dirty="0">
                <a:cs typeface="Calibri"/>
              </a:rPr>
              <a:t>Monitoring</a:t>
            </a:r>
          </a:p>
          <a:p>
            <a:pPr algn="ctr"/>
            <a:r>
              <a:rPr lang="en-GB" b="1" dirty="0">
                <a:cs typeface="Calibri"/>
              </a:rPr>
              <a:t>telemetry</a:t>
            </a:r>
          </a:p>
        </p:txBody>
      </p:sp>
      <p:sp>
        <p:nvSpPr>
          <p:cNvPr id="34" name="TextBox 33">
            <a:extLst>
              <a:ext uri="{FF2B5EF4-FFF2-40B4-BE49-F238E27FC236}">
                <a16:creationId xmlns:a16="http://schemas.microsoft.com/office/drawing/2014/main" id="{1EACD462-C0E2-E62B-CCB2-2766D059C981}"/>
              </a:ext>
            </a:extLst>
          </p:cNvPr>
          <p:cNvSpPr txBox="1"/>
          <p:nvPr/>
        </p:nvSpPr>
        <p:spPr>
          <a:xfrm>
            <a:off x="6632942" y="4635595"/>
            <a:ext cx="135509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800" dirty="0">
                <a:cs typeface="Calibri"/>
              </a:rPr>
              <a:t>Output</a:t>
            </a:r>
          </a:p>
        </p:txBody>
      </p:sp>
    </p:spTree>
    <p:extLst>
      <p:ext uri="{BB962C8B-B14F-4D97-AF65-F5344CB8AC3E}">
        <p14:creationId xmlns:p14="http://schemas.microsoft.com/office/powerpoint/2010/main" val="34880503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43A59-7A89-4E9D-81C4-7636851DBE82}"/>
              </a:ext>
            </a:extLst>
          </p:cNvPr>
          <p:cNvSpPr>
            <a:spLocks noGrp="1"/>
          </p:cNvSpPr>
          <p:nvPr>
            <p:ph type="title"/>
          </p:nvPr>
        </p:nvSpPr>
        <p:spPr>
          <a:xfrm>
            <a:off x="350520" y="-635"/>
            <a:ext cx="11277600" cy="1340803"/>
          </a:xfrm>
        </p:spPr>
        <p:txBody>
          <a:bodyPr/>
          <a:lstStyle/>
          <a:p>
            <a:pPr algn="ctr"/>
            <a:r>
              <a:rPr lang="en-GB" dirty="0">
                <a:cs typeface="Calibri Light"/>
              </a:rPr>
              <a:t>Which entity caused a problematic symptom?</a:t>
            </a:r>
          </a:p>
        </p:txBody>
      </p:sp>
      <p:sp>
        <p:nvSpPr>
          <p:cNvPr id="4" name="Slide Number Placeholder 3">
            <a:extLst>
              <a:ext uri="{FF2B5EF4-FFF2-40B4-BE49-F238E27FC236}">
                <a16:creationId xmlns:a16="http://schemas.microsoft.com/office/drawing/2014/main" id="{F0BAA327-F5FB-463E-9D98-242C845D0886}"/>
              </a:ext>
            </a:extLst>
          </p:cNvPr>
          <p:cNvSpPr>
            <a:spLocks noGrp="1"/>
          </p:cNvSpPr>
          <p:nvPr>
            <p:ph type="sldNum" sz="quarter" idx="12"/>
          </p:nvPr>
        </p:nvSpPr>
        <p:spPr/>
        <p:txBody>
          <a:bodyPr/>
          <a:lstStyle/>
          <a:p>
            <a:fld id="{330EA680-D336-4FF7-8B7A-9848BB0A1C32}" type="slidenum">
              <a:rPr lang="en-US" smtClean="0"/>
              <a:t>27</a:t>
            </a:fld>
            <a:endParaRPr lang="en-US" dirty="0"/>
          </a:p>
        </p:txBody>
      </p:sp>
      <p:sp>
        <p:nvSpPr>
          <p:cNvPr id="83" name="TextBox 82">
            <a:extLst>
              <a:ext uri="{FF2B5EF4-FFF2-40B4-BE49-F238E27FC236}">
                <a16:creationId xmlns:a16="http://schemas.microsoft.com/office/drawing/2014/main" id="{3C31AB4A-E6E8-75F3-E1D7-1ADB69F22432}"/>
              </a:ext>
            </a:extLst>
          </p:cNvPr>
          <p:cNvSpPr txBox="1"/>
          <p:nvPr/>
        </p:nvSpPr>
        <p:spPr>
          <a:xfrm>
            <a:off x="8884847" y="2978950"/>
            <a:ext cx="2653638" cy="707886"/>
          </a:xfrm>
          <a:prstGeom prst="rect">
            <a:avLst/>
          </a:prstGeom>
          <a:solidFill>
            <a:srgbClr val="A10907"/>
          </a:solidFill>
          <a:effectLst>
            <a:outerShdw blurRad="121923" dist="38100" dir="2700000" sx="101000" sy="101000" algn="tl" rotWithShape="0">
              <a:prstClr val="black">
                <a:alpha val="40000"/>
              </a:prstClr>
            </a:outerShdw>
          </a:effectLst>
        </p:spPr>
        <p:txBody>
          <a:bodyPr wrap="square" rtlCol="0">
            <a:spAutoFit/>
          </a:bodyPr>
          <a:lstStyle/>
          <a:p>
            <a:pPr algn="ctr"/>
            <a:r>
              <a:rPr lang="en-US" sz="2000" dirty="0">
                <a:solidFill>
                  <a:schemeClr val="bg1"/>
                </a:solidFill>
              </a:rPr>
              <a:t>Problematic symptom:</a:t>
            </a:r>
          </a:p>
          <a:p>
            <a:pPr algn="ctr"/>
            <a:r>
              <a:rPr lang="en-US" sz="2000" dirty="0">
                <a:solidFill>
                  <a:schemeClr val="bg1"/>
                </a:solidFill>
              </a:rPr>
              <a:t>(backend VM, high CPU)</a:t>
            </a:r>
          </a:p>
        </p:txBody>
      </p:sp>
      <p:sp>
        <p:nvSpPr>
          <p:cNvPr id="84" name="Content Placeholder 2">
            <a:extLst>
              <a:ext uri="{FF2B5EF4-FFF2-40B4-BE49-F238E27FC236}">
                <a16:creationId xmlns:a16="http://schemas.microsoft.com/office/drawing/2014/main" id="{883DE05F-B0B3-D0D2-0ED2-CBBFB31511E6}"/>
              </a:ext>
            </a:extLst>
          </p:cNvPr>
          <p:cNvSpPr>
            <a:spLocks noGrp="1"/>
          </p:cNvSpPr>
          <p:nvPr/>
        </p:nvSpPr>
        <p:spPr>
          <a:xfrm>
            <a:off x="3100632" y="5735109"/>
            <a:ext cx="6034044" cy="1018062"/>
          </a:xfrm>
          <a:prstGeom prst="rect">
            <a:avLst/>
          </a:prstGeom>
          <a:solidFill>
            <a:schemeClr val="bg1"/>
          </a:solidFill>
          <a:effectLst/>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dirty="0">
                <a:cs typeface="Calibri"/>
              </a:rPr>
              <a:t>How to infer root cause in this general relationship graph ?</a:t>
            </a:r>
          </a:p>
        </p:txBody>
      </p:sp>
      <p:grpSp>
        <p:nvGrpSpPr>
          <p:cNvPr id="8" name="Group 7">
            <a:extLst>
              <a:ext uri="{FF2B5EF4-FFF2-40B4-BE49-F238E27FC236}">
                <a16:creationId xmlns:a16="http://schemas.microsoft.com/office/drawing/2014/main" id="{719FF659-78D0-3229-C984-A6CC889CB9AD}"/>
              </a:ext>
            </a:extLst>
          </p:cNvPr>
          <p:cNvGrpSpPr/>
          <p:nvPr/>
        </p:nvGrpSpPr>
        <p:grpSpPr>
          <a:xfrm>
            <a:off x="1621973" y="1094308"/>
            <a:ext cx="8327570" cy="4952413"/>
            <a:chOff x="5505500" y="1680327"/>
            <a:chExt cx="6026663" cy="3497345"/>
          </a:xfrm>
        </p:grpSpPr>
        <p:cxnSp>
          <p:nvCxnSpPr>
            <p:cNvPr id="62" name="Straight Arrow Connector 61">
              <a:extLst>
                <a:ext uri="{FF2B5EF4-FFF2-40B4-BE49-F238E27FC236}">
                  <a16:creationId xmlns:a16="http://schemas.microsoft.com/office/drawing/2014/main" id="{A222676F-1AE6-186C-34FF-107EA3708843}"/>
                </a:ext>
              </a:extLst>
            </p:cNvPr>
            <p:cNvCxnSpPr>
              <a:cxnSpLocks/>
              <a:stCxn id="126" idx="3"/>
              <a:endCxn id="129" idx="7"/>
            </p:cNvCxnSpPr>
            <p:nvPr/>
          </p:nvCxnSpPr>
          <p:spPr bwMode="gray">
            <a:xfrm flipH="1">
              <a:off x="10621426" y="4268159"/>
              <a:ext cx="172868" cy="67489"/>
            </a:xfrm>
            <a:prstGeom prst="straightConnector1">
              <a:avLst/>
            </a:prstGeom>
            <a:ln w="5080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sp>
          <p:nvSpPr>
            <p:cNvPr id="63" name="Rounded Rectangle 62">
              <a:extLst>
                <a:ext uri="{FF2B5EF4-FFF2-40B4-BE49-F238E27FC236}">
                  <a16:creationId xmlns:a16="http://schemas.microsoft.com/office/drawing/2014/main" id="{1C6C6522-C387-D7A1-28BD-047DABD1E07C}"/>
                </a:ext>
              </a:extLst>
            </p:cNvPr>
            <p:cNvSpPr/>
            <p:nvPr/>
          </p:nvSpPr>
          <p:spPr>
            <a:xfrm>
              <a:off x="10029722" y="3380400"/>
              <a:ext cx="1193085" cy="1397514"/>
            </a:xfrm>
            <a:prstGeom prst="roundRect">
              <a:avLst/>
            </a:prstGeom>
            <a:solidFill>
              <a:srgbClr val="0070C0">
                <a:alpha val="4000"/>
              </a:srgbClr>
            </a:solidFill>
            <a:ln w="25400">
              <a:noFill/>
              <a:miter lim="800000"/>
            </a:ln>
            <a:effectLst>
              <a:softEdge rad="63500"/>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1"/>
                </a:solidFill>
              </a:endParaRPr>
            </a:p>
          </p:txBody>
        </p:sp>
        <p:sp>
          <p:nvSpPr>
            <p:cNvPr id="64" name="Rounded Rectangle 63">
              <a:extLst>
                <a:ext uri="{FF2B5EF4-FFF2-40B4-BE49-F238E27FC236}">
                  <a16:creationId xmlns:a16="http://schemas.microsoft.com/office/drawing/2014/main" id="{010537AD-FE2F-8251-2E5C-142752AB15B2}"/>
                </a:ext>
              </a:extLst>
            </p:cNvPr>
            <p:cNvSpPr/>
            <p:nvPr/>
          </p:nvSpPr>
          <p:spPr>
            <a:xfrm>
              <a:off x="10020913" y="2004781"/>
              <a:ext cx="1181982" cy="1308839"/>
            </a:xfrm>
            <a:prstGeom prst="roundRect">
              <a:avLst/>
            </a:prstGeom>
            <a:solidFill>
              <a:srgbClr val="0070C0">
                <a:alpha val="4000"/>
              </a:srgbClr>
            </a:solidFill>
            <a:ln w="25400">
              <a:noFill/>
              <a:miter lim="800000"/>
            </a:ln>
            <a:effectLst>
              <a:softEdge rad="63500"/>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1"/>
                </a:solidFill>
              </a:endParaRPr>
            </a:p>
          </p:txBody>
        </p:sp>
        <p:sp>
          <p:nvSpPr>
            <p:cNvPr id="65" name="Rounded Rectangle 64">
              <a:extLst>
                <a:ext uri="{FF2B5EF4-FFF2-40B4-BE49-F238E27FC236}">
                  <a16:creationId xmlns:a16="http://schemas.microsoft.com/office/drawing/2014/main" id="{5D568E40-46D7-70E2-968D-16D8223D2D32}"/>
                </a:ext>
              </a:extLst>
            </p:cNvPr>
            <p:cNvSpPr/>
            <p:nvPr/>
          </p:nvSpPr>
          <p:spPr>
            <a:xfrm>
              <a:off x="7870545" y="3755215"/>
              <a:ext cx="1026079" cy="1422457"/>
            </a:xfrm>
            <a:prstGeom prst="roundRect">
              <a:avLst/>
            </a:prstGeom>
            <a:solidFill>
              <a:srgbClr val="0070C0">
                <a:alpha val="4000"/>
              </a:srgbClr>
            </a:solidFill>
            <a:ln w="25400">
              <a:noFill/>
              <a:miter lim="800000"/>
            </a:ln>
            <a:effectLst>
              <a:softEdge rad="63500"/>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1"/>
                </a:solidFill>
              </a:endParaRPr>
            </a:p>
          </p:txBody>
        </p:sp>
        <p:cxnSp>
          <p:nvCxnSpPr>
            <p:cNvPr id="66" name="Straight Arrow Connector 65">
              <a:extLst>
                <a:ext uri="{FF2B5EF4-FFF2-40B4-BE49-F238E27FC236}">
                  <a16:creationId xmlns:a16="http://schemas.microsoft.com/office/drawing/2014/main" id="{8DF1F599-D378-8718-F309-61CDC4979723}"/>
                </a:ext>
              </a:extLst>
            </p:cNvPr>
            <p:cNvCxnSpPr>
              <a:cxnSpLocks/>
              <a:stCxn id="129" idx="1"/>
            </p:cNvCxnSpPr>
            <p:nvPr/>
          </p:nvCxnSpPr>
          <p:spPr bwMode="gray">
            <a:xfrm flipH="1" flipV="1">
              <a:off x="9158225" y="2242506"/>
              <a:ext cx="1123984" cy="2093142"/>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8EA4EFA6-7F9D-A1FB-430D-4B839023786A}"/>
                </a:ext>
              </a:extLst>
            </p:cNvPr>
            <p:cNvCxnSpPr>
              <a:cxnSpLocks/>
              <a:stCxn id="140" idx="2"/>
            </p:cNvCxnSpPr>
            <p:nvPr/>
          </p:nvCxnSpPr>
          <p:spPr bwMode="gray">
            <a:xfrm flipV="1">
              <a:off x="8315100" y="2260638"/>
              <a:ext cx="843125" cy="2287558"/>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41642F31-F5AD-FBCF-CA6A-CE55BC6BC454}"/>
                </a:ext>
              </a:extLst>
            </p:cNvPr>
            <p:cNvCxnSpPr>
              <a:cxnSpLocks/>
            </p:cNvCxnSpPr>
            <p:nvPr/>
          </p:nvCxnSpPr>
          <p:spPr bwMode="gray">
            <a:xfrm>
              <a:off x="5924235" y="3311652"/>
              <a:ext cx="448573" cy="350907"/>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23E1337C-C91C-4D74-56BB-5B307C4019C7}"/>
                </a:ext>
              </a:extLst>
            </p:cNvPr>
            <p:cNvCxnSpPr>
              <a:cxnSpLocks/>
              <a:stCxn id="143" idx="1"/>
            </p:cNvCxnSpPr>
            <p:nvPr/>
          </p:nvCxnSpPr>
          <p:spPr bwMode="gray">
            <a:xfrm flipH="1" flipV="1">
              <a:off x="6657506" y="3650598"/>
              <a:ext cx="577102" cy="5834"/>
            </a:xfrm>
            <a:prstGeom prst="straightConnector1">
              <a:avLst/>
            </a:prstGeom>
            <a:ln w="57150">
              <a:solidFill>
                <a:schemeClr val="bg2">
                  <a:lumMod val="75000"/>
                  <a:alpha val="78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C589E0B3-3E2E-A243-4D9F-3D8913B205CB}"/>
                </a:ext>
              </a:extLst>
            </p:cNvPr>
            <p:cNvCxnSpPr>
              <a:cxnSpLocks/>
            </p:cNvCxnSpPr>
            <p:nvPr/>
          </p:nvCxnSpPr>
          <p:spPr bwMode="gray">
            <a:xfrm>
              <a:off x="7565107" y="3652419"/>
              <a:ext cx="467838" cy="3998"/>
            </a:xfrm>
            <a:prstGeom prst="straightConnector1">
              <a:avLst/>
            </a:prstGeom>
            <a:ln w="57150">
              <a:solidFill>
                <a:schemeClr val="bg2">
                  <a:lumMod val="75000"/>
                  <a:alpha val="78000"/>
                </a:schemeClr>
              </a:solidFill>
              <a:miter lim="800000"/>
              <a:headEnd type="none" w="sm" len="sm"/>
              <a:tailEnd type="none" w="med" len="med"/>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CA082815-2393-3AD2-6477-0BCB64289B83}"/>
                </a:ext>
              </a:extLst>
            </p:cNvPr>
            <p:cNvCxnSpPr>
              <a:cxnSpLocks/>
              <a:endCxn id="118" idx="2"/>
            </p:cNvCxnSpPr>
            <p:nvPr/>
          </p:nvCxnSpPr>
          <p:spPr bwMode="gray">
            <a:xfrm>
              <a:off x="9469164" y="3652419"/>
              <a:ext cx="715336" cy="2072"/>
            </a:xfrm>
            <a:prstGeom prst="straightConnector1">
              <a:avLst/>
            </a:prstGeom>
            <a:ln w="57150">
              <a:solidFill>
                <a:schemeClr val="bg2">
                  <a:lumMod val="75000"/>
                  <a:alpha val="78000"/>
                </a:schemeClr>
              </a:solidFill>
              <a:miter lim="800000"/>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7E1D038D-535E-C087-1853-F56CD662568E}"/>
                </a:ext>
              </a:extLst>
            </p:cNvPr>
            <p:cNvCxnSpPr>
              <a:cxnSpLocks/>
              <a:stCxn id="129" idx="0"/>
              <a:endCxn id="118" idx="4"/>
            </p:cNvCxnSpPr>
            <p:nvPr/>
          </p:nvCxnSpPr>
          <p:spPr bwMode="gray">
            <a:xfrm flipH="1" flipV="1">
              <a:off x="10448349" y="3913779"/>
              <a:ext cx="3469" cy="352829"/>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FE68EA9E-30E9-337F-FCEE-A50B56481A10}"/>
                </a:ext>
              </a:extLst>
            </p:cNvPr>
            <p:cNvCxnSpPr>
              <a:cxnSpLocks/>
            </p:cNvCxnSpPr>
            <p:nvPr/>
          </p:nvCxnSpPr>
          <p:spPr bwMode="gray">
            <a:xfrm flipV="1">
              <a:off x="8584629" y="3652419"/>
              <a:ext cx="404810" cy="3998"/>
            </a:xfrm>
            <a:prstGeom prst="straightConnector1">
              <a:avLst/>
            </a:prstGeom>
            <a:ln w="57150">
              <a:solidFill>
                <a:schemeClr val="bg2">
                  <a:lumMod val="75000"/>
                  <a:alpha val="78000"/>
                </a:schemeClr>
              </a:solidFill>
              <a:miter lim="800000"/>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3C9A9429-7FB6-54E4-D972-79B0DAF62A9A}"/>
                </a:ext>
              </a:extLst>
            </p:cNvPr>
            <p:cNvCxnSpPr>
              <a:cxnSpLocks/>
              <a:endCxn id="119" idx="2"/>
            </p:cNvCxnSpPr>
            <p:nvPr/>
          </p:nvCxnSpPr>
          <p:spPr bwMode="gray">
            <a:xfrm>
              <a:off x="9440859" y="3018481"/>
              <a:ext cx="716690" cy="22895"/>
            </a:xfrm>
            <a:prstGeom prst="straightConnector1">
              <a:avLst/>
            </a:prstGeom>
            <a:ln w="57150">
              <a:solidFill>
                <a:schemeClr val="bg2">
                  <a:lumMod val="75000"/>
                  <a:alpha val="78000"/>
                </a:schemeClr>
              </a:solidFill>
              <a:miter lim="800000"/>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253BBBAB-71BD-5A19-0849-0B9DB6D13184}"/>
                </a:ext>
              </a:extLst>
            </p:cNvPr>
            <p:cNvCxnSpPr>
              <a:cxnSpLocks/>
              <a:endCxn id="112" idx="2"/>
            </p:cNvCxnSpPr>
            <p:nvPr/>
          </p:nvCxnSpPr>
          <p:spPr bwMode="gray">
            <a:xfrm>
              <a:off x="8565044" y="4472792"/>
              <a:ext cx="193981" cy="53566"/>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7971770C-D413-776C-7567-B5A19181A298}"/>
                </a:ext>
              </a:extLst>
            </p:cNvPr>
            <p:cNvCxnSpPr>
              <a:cxnSpLocks/>
            </p:cNvCxnSpPr>
            <p:nvPr/>
          </p:nvCxnSpPr>
          <p:spPr bwMode="gray">
            <a:xfrm flipH="1">
              <a:off x="8308787" y="3032311"/>
              <a:ext cx="884879" cy="630248"/>
            </a:xfrm>
            <a:prstGeom prst="straightConnector1">
              <a:avLst/>
            </a:prstGeom>
            <a:ln w="57150">
              <a:solidFill>
                <a:schemeClr val="bg2">
                  <a:lumMod val="75000"/>
                  <a:alpha val="78000"/>
                </a:schemeClr>
              </a:solidFill>
              <a:miter lim="800000"/>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DE181ADB-662D-A4C2-7831-286E15194681}"/>
                </a:ext>
              </a:extLst>
            </p:cNvPr>
            <p:cNvCxnSpPr>
              <a:cxnSpLocks/>
              <a:endCxn id="135" idx="0"/>
            </p:cNvCxnSpPr>
            <p:nvPr/>
          </p:nvCxnSpPr>
          <p:spPr bwMode="gray">
            <a:xfrm>
              <a:off x="10494891" y="2313491"/>
              <a:ext cx="466483" cy="187671"/>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0CA08571-9E52-0AA4-5FBB-AEC41DE12D81}"/>
                </a:ext>
              </a:extLst>
            </p:cNvPr>
            <p:cNvCxnSpPr>
              <a:cxnSpLocks/>
              <a:stCxn id="124" idx="1"/>
            </p:cNvCxnSpPr>
            <p:nvPr/>
          </p:nvCxnSpPr>
          <p:spPr bwMode="gray">
            <a:xfrm flipV="1">
              <a:off x="6095192" y="3833943"/>
              <a:ext cx="111895" cy="105472"/>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793C2A88-FADA-9399-A381-56184F6E91CF}"/>
                </a:ext>
              </a:extLst>
            </p:cNvPr>
            <p:cNvCxnSpPr>
              <a:cxnSpLocks/>
              <a:stCxn id="123" idx="3"/>
            </p:cNvCxnSpPr>
            <p:nvPr/>
          </p:nvCxnSpPr>
          <p:spPr bwMode="gray">
            <a:xfrm flipH="1">
              <a:off x="5922060" y="3562022"/>
              <a:ext cx="2242" cy="300918"/>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2871498B-6836-5E7A-E8DB-02027E0F292E}"/>
                </a:ext>
              </a:extLst>
            </p:cNvPr>
            <p:cNvCxnSpPr>
              <a:cxnSpLocks/>
              <a:stCxn id="128" idx="1"/>
            </p:cNvCxnSpPr>
            <p:nvPr/>
          </p:nvCxnSpPr>
          <p:spPr bwMode="gray">
            <a:xfrm flipV="1">
              <a:off x="8013469" y="3848096"/>
              <a:ext cx="100268" cy="96015"/>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id="{571A5A69-A9F4-F5AC-152E-D50DB9282C94}"/>
                </a:ext>
              </a:extLst>
            </p:cNvPr>
            <p:cNvCxnSpPr>
              <a:cxnSpLocks/>
              <a:endCxn id="128" idx="7"/>
            </p:cNvCxnSpPr>
            <p:nvPr/>
          </p:nvCxnSpPr>
          <p:spPr bwMode="gray">
            <a:xfrm flipH="1" flipV="1">
              <a:off x="8062668" y="4273940"/>
              <a:ext cx="94493" cy="28454"/>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23261C6D-B55C-BEAD-0C4B-CDA3D04039E9}"/>
                </a:ext>
              </a:extLst>
            </p:cNvPr>
            <p:cNvCxnSpPr>
              <a:cxnSpLocks/>
            </p:cNvCxnSpPr>
            <p:nvPr/>
          </p:nvCxnSpPr>
          <p:spPr bwMode="gray">
            <a:xfrm flipH="1" flipV="1">
              <a:off x="8308787" y="3927492"/>
              <a:ext cx="18627" cy="307410"/>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B12DC6B5-5254-6366-DA34-DCC103282946}"/>
                </a:ext>
              </a:extLst>
            </p:cNvPr>
            <p:cNvCxnSpPr>
              <a:cxnSpLocks/>
              <a:stCxn id="123" idx="6"/>
            </p:cNvCxnSpPr>
            <p:nvPr/>
          </p:nvCxnSpPr>
          <p:spPr bwMode="gray">
            <a:xfrm flipV="1">
              <a:off x="6097697" y="2242506"/>
              <a:ext cx="3020512" cy="915779"/>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FEE1750F-7CD9-A7D6-3799-E7C41F5C8C70}"/>
                </a:ext>
              </a:extLst>
            </p:cNvPr>
            <p:cNvCxnSpPr>
              <a:cxnSpLocks/>
            </p:cNvCxnSpPr>
            <p:nvPr/>
          </p:nvCxnSpPr>
          <p:spPr bwMode="gray">
            <a:xfrm flipV="1">
              <a:off x="10417787" y="2574727"/>
              <a:ext cx="536352" cy="522901"/>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D6325ED4-B321-5A3B-E517-7AA8ED9038AF}"/>
                </a:ext>
              </a:extLst>
            </p:cNvPr>
            <p:cNvCxnSpPr>
              <a:cxnSpLocks/>
            </p:cNvCxnSpPr>
            <p:nvPr/>
          </p:nvCxnSpPr>
          <p:spPr bwMode="gray">
            <a:xfrm flipH="1" flipV="1">
              <a:off x="10448349" y="3662559"/>
              <a:ext cx="364667" cy="417930"/>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FFD07288-D463-5347-F58B-6932F461E8CF}"/>
                </a:ext>
              </a:extLst>
            </p:cNvPr>
            <p:cNvCxnSpPr>
              <a:cxnSpLocks/>
              <a:stCxn id="130" idx="2"/>
            </p:cNvCxnSpPr>
            <p:nvPr/>
          </p:nvCxnSpPr>
          <p:spPr bwMode="gray">
            <a:xfrm flipH="1" flipV="1">
              <a:off x="9395525" y="2242506"/>
              <a:ext cx="782399" cy="32264"/>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id="{36DDBEAB-2FFA-5B71-B32B-987A01905E62}"/>
                </a:ext>
              </a:extLst>
            </p:cNvPr>
            <p:cNvCxnSpPr>
              <a:cxnSpLocks/>
              <a:stCxn id="119" idx="0"/>
              <a:endCxn id="130" idx="4"/>
            </p:cNvCxnSpPr>
            <p:nvPr/>
          </p:nvCxnSpPr>
          <p:spPr bwMode="gray">
            <a:xfrm flipH="1" flipV="1">
              <a:off x="10417787" y="2510487"/>
              <a:ext cx="3611" cy="271601"/>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3FC8D5D6-BDBF-9FA9-E7C6-A828D26873C3}"/>
                </a:ext>
              </a:extLst>
            </p:cNvPr>
            <p:cNvCxnSpPr>
              <a:cxnSpLocks/>
            </p:cNvCxnSpPr>
            <p:nvPr/>
          </p:nvCxnSpPr>
          <p:spPr bwMode="gray">
            <a:xfrm flipV="1">
              <a:off x="10451817" y="1680327"/>
              <a:ext cx="260380" cy="358725"/>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105" name="Straight Arrow Connector 104">
              <a:extLst>
                <a:ext uri="{FF2B5EF4-FFF2-40B4-BE49-F238E27FC236}">
                  <a16:creationId xmlns:a16="http://schemas.microsoft.com/office/drawing/2014/main" id="{29554921-9484-4CD3-E1A5-8544A531D754}"/>
                </a:ext>
              </a:extLst>
            </p:cNvPr>
            <p:cNvCxnSpPr>
              <a:cxnSpLocks/>
              <a:stCxn id="129" idx="6"/>
            </p:cNvCxnSpPr>
            <p:nvPr/>
          </p:nvCxnSpPr>
          <p:spPr bwMode="gray">
            <a:xfrm>
              <a:off x="10691680" y="4502325"/>
              <a:ext cx="595873" cy="211867"/>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AF648761-626C-6506-C8BA-7C8C1499B65D}"/>
                </a:ext>
              </a:extLst>
            </p:cNvPr>
            <p:cNvCxnSpPr>
              <a:cxnSpLocks/>
            </p:cNvCxnSpPr>
            <p:nvPr/>
          </p:nvCxnSpPr>
          <p:spPr bwMode="gray">
            <a:xfrm flipV="1">
              <a:off x="7823312" y="4635735"/>
              <a:ext cx="330708" cy="202741"/>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107" name="Straight Arrow Connector 106">
              <a:extLst>
                <a:ext uri="{FF2B5EF4-FFF2-40B4-BE49-F238E27FC236}">
                  <a16:creationId xmlns:a16="http://schemas.microsoft.com/office/drawing/2014/main" id="{DDC77747-02A8-9CD4-4BE3-E4B6DEE96575}"/>
                </a:ext>
              </a:extLst>
            </p:cNvPr>
            <p:cNvCxnSpPr>
              <a:cxnSpLocks/>
              <a:endCxn id="123" idx="0"/>
            </p:cNvCxnSpPr>
            <p:nvPr/>
          </p:nvCxnSpPr>
          <p:spPr bwMode="gray">
            <a:xfrm>
              <a:off x="5544495" y="2915403"/>
              <a:ext cx="213999" cy="242699"/>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7D2EA36B-2069-BEBC-11D9-F22CB0FA565D}"/>
                </a:ext>
              </a:extLst>
            </p:cNvPr>
            <p:cNvCxnSpPr>
              <a:cxnSpLocks/>
            </p:cNvCxnSpPr>
            <p:nvPr/>
          </p:nvCxnSpPr>
          <p:spPr bwMode="gray">
            <a:xfrm>
              <a:off x="8664395" y="1802453"/>
              <a:ext cx="321660" cy="273376"/>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CB90CEBD-C85C-BFE6-2991-B9FE8C9B4355}"/>
                </a:ext>
              </a:extLst>
            </p:cNvPr>
            <p:cNvCxnSpPr>
              <a:cxnSpLocks/>
              <a:endCxn id="124" idx="5"/>
            </p:cNvCxnSpPr>
            <p:nvPr/>
          </p:nvCxnSpPr>
          <p:spPr bwMode="gray">
            <a:xfrm flipV="1">
              <a:off x="5505500" y="4223064"/>
              <a:ext cx="206515" cy="211891"/>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110" name="Straight Arrow Connector 109">
              <a:extLst>
                <a:ext uri="{FF2B5EF4-FFF2-40B4-BE49-F238E27FC236}">
                  <a16:creationId xmlns:a16="http://schemas.microsoft.com/office/drawing/2014/main" id="{45E20315-EF0B-8FF8-E69E-5106E44E5A40}"/>
                </a:ext>
              </a:extLst>
            </p:cNvPr>
            <p:cNvCxnSpPr>
              <a:cxnSpLocks/>
              <a:stCxn id="126" idx="6"/>
            </p:cNvCxnSpPr>
            <p:nvPr/>
          </p:nvCxnSpPr>
          <p:spPr bwMode="gray">
            <a:xfrm flipV="1">
              <a:off x="11203765" y="4040506"/>
              <a:ext cx="303668" cy="60976"/>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111" name="Straight Arrow Connector 110">
              <a:extLst>
                <a:ext uri="{FF2B5EF4-FFF2-40B4-BE49-F238E27FC236}">
                  <a16:creationId xmlns:a16="http://schemas.microsoft.com/office/drawing/2014/main" id="{00ED5BA5-8A87-C6F4-550C-65E64085976D}"/>
                </a:ext>
              </a:extLst>
            </p:cNvPr>
            <p:cNvCxnSpPr>
              <a:cxnSpLocks/>
            </p:cNvCxnSpPr>
            <p:nvPr/>
          </p:nvCxnSpPr>
          <p:spPr bwMode="gray">
            <a:xfrm>
              <a:off x="11020095" y="2577234"/>
              <a:ext cx="512068" cy="117544"/>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sp>
          <p:nvSpPr>
            <p:cNvPr id="112" name="Oval 111">
              <a:extLst>
                <a:ext uri="{FF2B5EF4-FFF2-40B4-BE49-F238E27FC236}">
                  <a16:creationId xmlns:a16="http://schemas.microsoft.com/office/drawing/2014/main" id="{1B801BF3-D78D-3C36-773A-C1CF167B14A5}"/>
                </a:ext>
              </a:extLst>
            </p:cNvPr>
            <p:cNvSpPr>
              <a:spLocks noChangeAspect="1"/>
            </p:cNvSpPr>
            <p:nvPr/>
          </p:nvSpPr>
          <p:spPr>
            <a:xfrm>
              <a:off x="8759025" y="4267069"/>
              <a:ext cx="527698" cy="518578"/>
            </a:xfrm>
            <a:prstGeom prst="ellipse">
              <a:avLst/>
            </a:prstGeom>
            <a:solidFill>
              <a:schemeClr val="bg1"/>
            </a:solidFill>
            <a:ln w="57150">
              <a:solidFill>
                <a:srgbClr val="820024"/>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2">
                    <a:lumMod val="10000"/>
                  </a:schemeClr>
                </a:solidFill>
              </a:endParaRPr>
            </a:p>
          </p:txBody>
        </p:sp>
        <p:sp>
          <p:nvSpPr>
            <p:cNvPr id="113" name="Oval 112">
              <a:extLst>
                <a:ext uri="{FF2B5EF4-FFF2-40B4-BE49-F238E27FC236}">
                  <a16:creationId xmlns:a16="http://schemas.microsoft.com/office/drawing/2014/main" id="{B4AA2A72-5299-27AD-2F85-7C96D106E4D2}"/>
                </a:ext>
              </a:extLst>
            </p:cNvPr>
            <p:cNvSpPr>
              <a:spLocks noChangeAspect="1"/>
            </p:cNvSpPr>
            <p:nvPr/>
          </p:nvSpPr>
          <p:spPr>
            <a:xfrm rot="18931841">
              <a:off x="8085329" y="4234891"/>
              <a:ext cx="479725" cy="471434"/>
            </a:xfrm>
            <a:prstGeom prst="ellipse">
              <a:avLst/>
            </a:prstGeom>
            <a:solidFill>
              <a:schemeClr val="bg1"/>
            </a:solidFill>
            <a:ln w="57150">
              <a:solidFill>
                <a:srgbClr val="003834"/>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1"/>
                </a:solidFill>
              </a:endParaRPr>
            </a:p>
          </p:txBody>
        </p:sp>
        <p:sp>
          <p:nvSpPr>
            <p:cNvPr id="114" name="Oval 113">
              <a:extLst>
                <a:ext uri="{FF2B5EF4-FFF2-40B4-BE49-F238E27FC236}">
                  <a16:creationId xmlns:a16="http://schemas.microsoft.com/office/drawing/2014/main" id="{07F1CB24-1913-61D2-379C-4A9FF74A6E7A}"/>
                </a:ext>
              </a:extLst>
            </p:cNvPr>
            <p:cNvSpPr>
              <a:spLocks noChangeAspect="1"/>
            </p:cNvSpPr>
            <p:nvPr/>
          </p:nvSpPr>
          <p:spPr>
            <a:xfrm>
              <a:off x="7142577" y="3424669"/>
              <a:ext cx="502766" cy="471434"/>
            </a:xfrm>
            <a:prstGeom prst="ellipse">
              <a:avLst/>
            </a:prstGeom>
            <a:solidFill>
              <a:schemeClr val="bg1"/>
            </a:solidFill>
            <a:ln w="57150">
              <a:solidFill>
                <a:srgbClr val="FF0000"/>
              </a:solidFill>
              <a:prstDash val="solid"/>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sp>
          <p:nvSpPr>
            <p:cNvPr id="115" name="Oval 114">
              <a:extLst>
                <a:ext uri="{FF2B5EF4-FFF2-40B4-BE49-F238E27FC236}">
                  <a16:creationId xmlns:a16="http://schemas.microsoft.com/office/drawing/2014/main" id="{FF064C92-C3A4-F05F-30B1-967459E5BC07}"/>
                </a:ext>
              </a:extLst>
            </p:cNvPr>
            <p:cNvSpPr>
              <a:spLocks noChangeAspect="1"/>
            </p:cNvSpPr>
            <p:nvPr/>
          </p:nvSpPr>
          <p:spPr>
            <a:xfrm>
              <a:off x="6148278" y="3404674"/>
              <a:ext cx="553042" cy="518578"/>
            </a:xfrm>
            <a:prstGeom prst="ellipse">
              <a:avLst/>
            </a:prstGeom>
            <a:solidFill>
              <a:schemeClr val="bg1"/>
            </a:solidFill>
            <a:ln w="57150">
              <a:solidFill>
                <a:srgbClr val="820024"/>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600"/>
                </a:spcAft>
              </a:pPr>
              <a:endParaRPr lang="en-US" sz="1050" dirty="0">
                <a:solidFill>
                  <a:schemeClr val="bg2">
                    <a:lumMod val="10000"/>
                  </a:schemeClr>
                </a:solidFill>
                <a:latin typeface="Gill Sans MT" panose="020B0502020104020203" pitchFamily="34" charset="77"/>
              </a:endParaRPr>
            </a:p>
          </p:txBody>
        </p:sp>
        <p:sp>
          <p:nvSpPr>
            <p:cNvPr id="116" name="Oval 115">
              <a:extLst>
                <a:ext uri="{FF2B5EF4-FFF2-40B4-BE49-F238E27FC236}">
                  <a16:creationId xmlns:a16="http://schemas.microsoft.com/office/drawing/2014/main" id="{1FFA4AE2-75D0-889D-52D9-348267F8996F}"/>
                </a:ext>
              </a:extLst>
            </p:cNvPr>
            <p:cNvSpPr>
              <a:spLocks noChangeAspect="1"/>
            </p:cNvSpPr>
            <p:nvPr/>
          </p:nvSpPr>
          <p:spPr>
            <a:xfrm>
              <a:off x="8032945" y="3385342"/>
              <a:ext cx="551684" cy="542149"/>
            </a:xfrm>
            <a:prstGeom prst="ellipse">
              <a:avLst/>
            </a:prstGeom>
            <a:solidFill>
              <a:schemeClr val="bg1"/>
            </a:solidFill>
            <a:ln w="57150">
              <a:solidFill>
                <a:srgbClr val="820024"/>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sp>
          <p:nvSpPr>
            <p:cNvPr id="117" name="Oval 116">
              <a:extLst>
                <a:ext uri="{FF2B5EF4-FFF2-40B4-BE49-F238E27FC236}">
                  <a16:creationId xmlns:a16="http://schemas.microsoft.com/office/drawing/2014/main" id="{F407A652-0D14-0AF2-CA92-7117FCFDD4D3}"/>
                </a:ext>
              </a:extLst>
            </p:cNvPr>
            <p:cNvSpPr>
              <a:spLocks noChangeAspect="1"/>
            </p:cNvSpPr>
            <p:nvPr/>
          </p:nvSpPr>
          <p:spPr>
            <a:xfrm>
              <a:off x="8989439" y="3416701"/>
              <a:ext cx="479725" cy="471434"/>
            </a:xfrm>
            <a:prstGeom prst="ellipse">
              <a:avLst/>
            </a:prstGeom>
            <a:solidFill>
              <a:schemeClr val="bg1"/>
            </a:solidFill>
            <a:ln w="57150">
              <a:solidFill>
                <a:schemeClr val="accent1"/>
              </a:solidFill>
              <a:prstDash val="solid"/>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sp>
          <p:nvSpPr>
            <p:cNvPr id="118" name="Oval 117">
              <a:extLst>
                <a:ext uri="{FF2B5EF4-FFF2-40B4-BE49-F238E27FC236}">
                  <a16:creationId xmlns:a16="http://schemas.microsoft.com/office/drawing/2014/main" id="{D0C95F2A-320C-FB83-3440-2C1532C9469D}"/>
                </a:ext>
              </a:extLst>
            </p:cNvPr>
            <p:cNvSpPr>
              <a:spLocks noChangeAspect="1"/>
            </p:cNvSpPr>
            <p:nvPr/>
          </p:nvSpPr>
          <p:spPr>
            <a:xfrm>
              <a:off x="10184500" y="3395202"/>
              <a:ext cx="527698" cy="518578"/>
            </a:xfrm>
            <a:prstGeom prst="ellipse">
              <a:avLst/>
            </a:prstGeom>
            <a:solidFill>
              <a:srgbClr val="A10907"/>
            </a:solidFill>
            <a:ln w="5715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1"/>
                </a:solidFill>
              </a:endParaRPr>
            </a:p>
          </p:txBody>
        </p:sp>
        <p:sp>
          <p:nvSpPr>
            <p:cNvPr id="119" name="Oval 118">
              <a:extLst>
                <a:ext uri="{FF2B5EF4-FFF2-40B4-BE49-F238E27FC236}">
                  <a16:creationId xmlns:a16="http://schemas.microsoft.com/office/drawing/2014/main" id="{60E159B1-DA0B-A356-A8E9-78F64DA2DB7A}"/>
                </a:ext>
              </a:extLst>
            </p:cNvPr>
            <p:cNvSpPr>
              <a:spLocks noChangeAspect="1"/>
            </p:cNvSpPr>
            <p:nvPr/>
          </p:nvSpPr>
          <p:spPr>
            <a:xfrm>
              <a:off x="10157549" y="2782087"/>
              <a:ext cx="527698" cy="518578"/>
            </a:xfrm>
            <a:prstGeom prst="ellipse">
              <a:avLst/>
            </a:prstGeom>
            <a:solidFill>
              <a:srgbClr val="A10907"/>
            </a:solidFill>
            <a:ln w="5715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1"/>
                </a:solidFill>
              </a:endParaRPr>
            </a:p>
          </p:txBody>
        </p:sp>
        <p:sp>
          <p:nvSpPr>
            <p:cNvPr id="120" name="Oval 119">
              <a:extLst>
                <a:ext uri="{FF2B5EF4-FFF2-40B4-BE49-F238E27FC236}">
                  <a16:creationId xmlns:a16="http://schemas.microsoft.com/office/drawing/2014/main" id="{982DE680-548B-1979-6742-002F649F05F5}"/>
                </a:ext>
              </a:extLst>
            </p:cNvPr>
            <p:cNvSpPr>
              <a:spLocks noChangeAspect="1"/>
            </p:cNvSpPr>
            <p:nvPr/>
          </p:nvSpPr>
          <p:spPr>
            <a:xfrm>
              <a:off x="8915800" y="2006789"/>
              <a:ext cx="479725" cy="471434"/>
            </a:xfrm>
            <a:prstGeom prst="ellipse">
              <a:avLst/>
            </a:prstGeom>
            <a:solidFill>
              <a:schemeClr val="bg1"/>
            </a:solidFill>
            <a:ln w="57150">
              <a:solidFill>
                <a:schemeClr val="bg2">
                  <a:lumMod val="1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1"/>
                </a:solidFill>
              </a:endParaRPr>
            </a:p>
          </p:txBody>
        </p:sp>
        <p:sp>
          <p:nvSpPr>
            <p:cNvPr id="121" name="TextBox 120">
              <a:extLst>
                <a:ext uri="{FF2B5EF4-FFF2-40B4-BE49-F238E27FC236}">
                  <a16:creationId xmlns:a16="http://schemas.microsoft.com/office/drawing/2014/main" id="{D2FF4C94-E871-D887-B83A-3F0374808F91}"/>
                </a:ext>
              </a:extLst>
            </p:cNvPr>
            <p:cNvSpPr txBox="1"/>
            <p:nvPr/>
          </p:nvSpPr>
          <p:spPr>
            <a:xfrm>
              <a:off x="10202094" y="2928956"/>
              <a:ext cx="457622" cy="271686"/>
            </a:xfrm>
            <a:prstGeom prst="rect">
              <a:avLst/>
            </a:prstGeom>
          </p:spPr>
          <p:txBody>
            <a:bodyPr wrap="none" lIns="0" tIns="0" rIns="0" bIns="0" rtlCol="0">
              <a:spAutoFit/>
            </a:bodyPr>
            <a:lstStyle/>
            <a:p>
              <a:pPr algn="ctr">
                <a:spcAft>
                  <a:spcPts val="600"/>
                </a:spcAft>
              </a:pPr>
              <a:r>
                <a:rPr lang="en-US" sz="1400" dirty="0">
                  <a:solidFill>
                    <a:schemeClr val="bg1"/>
                  </a:solidFill>
                  <a:latin typeface="Gill Sans MT" panose="020B0502020104020203" pitchFamily="34" charset="77"/>
                </a:rPr>
                <a:t>Backend</a:t>
              </a:r>
              <a:br>
                <a:rPr lang="en-US" sz="1100" dirty="0">
                  <a:solidFill>
                    <a:schemeClr val="bg1"/>
                  </a:solidFill>
                  <a:latin typeface="Gill Sans MT" panose="020B0502020104020203" pitchFamily="34" charset="77"/>
                </a:rPr>
              </a:br>
              <a:r>
                <a:rPr lang="en-US" sz="1100" dirty="0">
                  <a:solidFill>
                    <a:schemeClr val="bg1"/>
                  </a:solidFill>
                  <a:latin typeface="Gill Sans MT" panose="020B0502020104020203" pitchFamily="34" charset="77"/>
                </a:rPr>
                <a:t>VM</a:t>
              </a:r>
            </a:p>
          </p:txBody>
        </p:sp>
        <p:sp>
          <p:nvSpPr>
            <p:cNvPr id="122" name="TextBox 121">
              <a:extLst>
                <a:ext uri="{FF2B5EF4-FFF2-40B4-BE49-F238E27FC236}">
                  <a16:creationId xmlns:a16="http://schemas.microsoft.com/office/drawing/2014/main" id="{6241EB12-17B5-50F8-8139-D5B6CA27D2C6}"/>
                </a:ext>
              </a:extLst>
            </p:cNvPr>
            <p:cNvSpPr txBox="1"/>
            <p:nvPr/>
          </p:nvSpPr>
          <p:spPr>
            <a:xfrm>
              <a:off x="10222797" y="3524694"/>
              <a:ext cx="457622" cy="304288"/>
            </a:xfrm>
            <a:prstGeom prst="rect">
              <a:avLst/>
            </a:prstGeom>
          </p:spPr>
          <p:txBody>
            <a:bodyPr wrap="none" lIns="0" tIns="0" rIns="0" bIns="0" rtlCol="0">
              <a:spAutoFit/>
            </a:bodyPr>
            <a:lstStyle/>
            <a:p>
              <a:pPr algn="ctr">
                <a:spcAft>
                  <a:spcPts val="600"/>
                </a:spcAft>
              </a:pPr>
              <a:r>
                <a:rPr lang="en-US" sz="1400" dirty="0">
                  <a:solidFill>
                    <a:schemeClr val="bg1"/>
                  </a:solidFill>
                  <a:latin typeface="Gill Sans MT" panose="020B0502020104020203" pitchFamily="34" charset="77"/>
                </a:rPr>
                <a:t>Backend</a:t>
              </a:r>
              <a:br>
                <a:rPr lang="en-US" sz="1400" dirty="0">
                  <a:solidFill>
                    <a:schemeClr val="bg1"/>
                  </a:solidFill>
                  <a:latin typeface="Gill Sans MT" panose="020B0502020104020203" pitchFamily="34" charset="77"/>
                </a:rPr>
              </a:br>
              <a:r>
                <a:rPr lang="en-US" sz="1400" dirty="0">
                  <a:solidFill>
                    <a:schemeClr val="bg1"/>
                  </a:solidFill>
                  <a:latin typeface="Gill Sans MT" panose="020B0502020104020203" pitchFamily="34" charset="77"/>
                </a:rPr>
                <a:t>VM</a:t>
              </a:r>
            </a:p>
          </p:txBody>
        </p:sp>
        <p:sp>
          <p:nvSpPr>
            <p:cNvPr id="123" name="Oval 122">
              <a:extLst>
                <a:ext uri="{FF2B5EF4-FFF2-40B4-BE49-F238E27FC236}">
                  <a16:creationId xmlns:a16="http://schemas.microsoft.com/office/drawing/2014/main" id="{C563AFA2-F139-1198-92CB-5F3A3A1065E1}"/>
                </a:ext>
              </a:extLst>
            </p:cNvPr>
            <p:cNvSpPr>
              <a:spLocks noChangeAspect="1"/>
            </p:cNvSpPr>
            <p:nvPr/>
          </p:nvSpPr>
          <p:spPr>
            <a:xfrm rot="18931841">
              <a:off x="5686662" y="3090598"/>
              <a:ext cx="479725" cy="471434"/>
            </a:xfrm>
            <a:prstGeom prst="ellipse">
              <a:avLst/>
            </a:prstGeom>
            <a:solidFill>
              <a:schemeClr val="bg1"/>
            </a:solidFill>
            <a:ln w="57150">
              <a:solidFill>
                <a:srgbClr val="003834"/>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1"/>
                </a:solidFill>
              </a:endParaRPr>
            </a:p>
          </p:txBody>
        </p:sp>
        <p:sp>
          <p:nvSpPr>
            <p:cNvPr id="124" name="Oval 123">
              <a:extLst>
                <a:ext uri="{FF2B5EF4-FFF2-40B4-BE49-F238E27FC236}">
                  <a16:creationId xmlns:a16="http://schemas.microsoft.com/office/drawing/2014/main" id="{80B81FA6-2467-B85A-0565-F62108C09A59}"/>
                </a:ext>
              </a:extLst>
            </p:cNvPr>
            <p:cNvSpPr>
              <a:spLocks noChangeAspect="1"/>
            </p:cNvSpPr>
            <p:nvPr/>
          </p:nvSpPr>
          <p:spPr>
            <a:xfrm rot="5880619">
              <a:off x="5667887" y="3841377"/>
              <a:ext cx="471434" cy="479725"/>
            </a:xfrm>
            <a:prstGeom prst="ellipse">
              <a:avLst/>
            </a:prstGeom>
            <a:solidFill>
              <a:schemeClr val="bg1"/>
            </a:solidFill>
            <a:ln w="57150">
              <a:solidFill>
                <a:schemeClr val="bg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1"/>
                </a:solidFill>
              </a:endParaRPr>
            </a:p>
          </p:txBody>
        </p:sp>
        <p:sp>
          <p:nvSpPr>
            <p:cNvPr id="125" name="Oval 124">
              <a:extLst>
                <a:ext uri="{FF2B5EF4-FFF2-40B4-BE49-F238E27FC236}">
                  <a16:creationId xmlns:a16="http://schemas.microsoft.com/office/drawing/2014/main" id="{9055EB6C-B3F3-2C14-71F9-AAFA07B504E1}"/>
                </a:ext>
              </a:extLst>
            </p:cNvPr>
            <p:cNvSpPr>
              <a:spLocks noChangeAspect="1"/>
            </p:cNvSpPr>
            <p:nvPr/>
          </p:nvSpPr>
          <p:spPr>
            <a:xfrm>
              <a:off x="8961133" y="2782764"/>
              <a:ext cx="479725" cy="471434"/>
            </a:xfrm>
            <a:prstGeom prst="ellipse">
              <a:avLst/>
            </a:prstGeom>
            <a:solidFill>
              <a:schemeClr val="bg1"/>
            </a:solidFill>
            <a:ln w="57150">
              <a:solidFill>
                <a:srgbClr val="002060"/>
              </a:solidFill>
              <a:prstDash val="solid"/>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sp>
          <p:nvSpPr>
            <p:cNvPr id="126" name="Oval 125">
              <a:extLst>
                <a:ext uri="{FF2B5EF4-FFF2-40B4-BE49-F238E27FC236}">
                  <a16:creationId xmlns:a16="http://schemas.microsoft.com/office/drawing/2014/main" id="{779EA004-B747-BC9C-7F02-F47BD798AD62}"/>
                </a:ext>
              </a:extLst>
            </p:cNvPr>
            <p:cNvSpPr>
              <a:spLocks noChangeAspect="1"/>
            </p:cNvSpPr>
            <p:nvPr/>
          </p:nvSpPr>
          <p:spPr>
            <a:xfrm>
              <a:off x="10724040" y="3865765"/>
              <a:ext cx="479725" cy="471434"/>
            </a:xfrm>
            <a:prstGeom prst="ellipse">
              <a:avLst/>
            </a:prstGeom>
            <a:solidFill>
              <a:schemeClr val="bg1"/>
            </a:solidFill>
            <a:ln w="57150">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1"/>
                </a:solidFill>
              </a:endParaRPr>
            </a:p>
          </p:txBody>
        </p:sp>
        <p:sp>
          <p:nvSpPr>
            <p:cNvPr id="127" name="Oval 126">
              <a:extLst>
                <a:ext uri="{FF2B5EF4-FFF2-40B4-BE49-F238E27FC236}">
                  <a16:creationId xmlns:a16="http://schemas.microsoft.com/office/drawing/2014/main" id="{2373CC6F-0103-36C8-CEB8-6F5B96A42991}"/>
                </a:ext>
              </a:extLst>
            </p:cNvPr>
            <p:cNvSpPr>
              <a:spLocks noChangeAspect="1"/>
            </p:cNvSpPr>
            <p:nvPr/>
          </p:nvSpPr>
          <p:spPr>
            <a:xfrm rot="4002393">
              <a:off x="10724772" y="2332131"/>
              <a:ext cx="471434" cy="479725"/>
            </a:xfrm>
            <a:prstGeom prst="ellipse">
              <a:avLst/>
            </a:prstGeom>
            <a:solidFill>
              <a:schemeClr val="bg1"/>
            </a:solidFill>
            <a:ln w="57150">
              <a:solidFill>
                <a:schemeClr val="bg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1"/>
                </a:solidFill>
              </a:endParaRPr>
            </a:p>
          </p:txBody>
        </p:sp>
        <p:sp>
          <p:nvSpPr>
            <p:cNvPr id="128" name="Oval 127">
              <a:extLst>
                <a:ext uri="{FF2B5EF4-FFF2-40B4-BE49-F238E27FC236}">
                  <a16:creationId xmlns:a16="http://schemas.microsoft.com/office/drawing/2014/main" id="{97DA4BD8-E696-A056-CBEB-316953C31A03}"/>
                </a:ext>
              </a:extLst>
            </p:cNvPr>
            <p:cNvSpPr>
              <a:spLocks noChangeAspect="1"/>
            </p:cNvSpPr>
            <p:nvPr/>
          </p:nvSpPr>
          <p:spPr>
            <a:xfrm rot="4899634">
              <a:off x="7634536" y="3893337"/>
              <a:ext cx="471434" cy="479725"/>
            </a:xfrm>
            <a:prstGeom prst="ellipse">
              <a:avLst/>
            </a:prstGeom>
            <a:solidFill>
              <a:schemeClr val="bg1"/>
            </a:solidFill>
            <a:ln w="57150">
              <a:solidFill>
                <a:schemeClr val="bg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1"/>
                </a:solidFill>
              </a:endParaRPr>
            </a:p>
          </p:txBody>
        </p:sp>
        <p:sp>
          <p:nvSpPr>
            <p:cNvPr id="129" name="Oval 128">
              <a:extLst>
                <a:ext uri="{FF2B5EF4-FFF2-40B4-BE49-F238E27FC236}">
                  <a16:creationId xmlns:a16="http://schemas.microsoft.com/office/drawing/2014/main" id="{E89769EA-3F0B-9FC3-4645-90E58419D631}"/>
                </a:ext>
              </a:extLst>
            </p:cNvPr>
            <p:cNvSpPr>
              <a:spLocks noChangeAspect="1"/>
            </p:cNvSpPr>
            <p:nvPr/>
          </p:nvSpPr>
          <p:spPr>
            <a:xfrm>
              <a:off x="10211955" y="4266608"/>
              <a:ext cx="479725" cy="471434"/>
            </a:xfrm>
            <a:prstGeom prst="ellipse">
              <a:avLst/>
            </a:prstGeom>
            <a:solidFill>
              <a:schemeClr val="bg1"/>
            </a:solidFill>
            <a:ln w="57150">
              <a:solidFill>
                <a:srgbClr val="003834"/>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1"/>
                </a:solidFill>
              </a:endParaRPr>
            </a:p>
          </p:txBody>
        </p:sp>
        <p:sp>
          <p:nvSpPr>
            <p:cNvPr id="130" name="Oval 129">
              <a:extLst>
                <a:ext uri="{FF2B5EF4-FFF2-40B4-BE49-F238E27FC236}">
                  <a16:creationId xmlns:a16="http://schemas.microsoft.com/office/drawing/2014/main" id="{2D373D0F-9D9D-1718-1E6A-D9CBBA03EDAF}"/>
                </a:ext>
              </a:extLst>
            </p:cNvPr>
            <p:cNvSpPr>
              <a:spLocks noChangeAspect="1"/>
            </p:cNvSpPr>
            <p:nvPr/>
          </p:nvSpPr>
          <p:spPr>
            <a:xfrm>
              <a:off x="10177924" y="2039052"/>
              <a:ext cx="479725" cy="471434"/>
            </a:xfrm>
            <a:prstGeom prst="ellipse">
              <a:avLst/>
            </a:prstGeom>
            <a:solidFill>
              <a:schemeClr val="bg1"/>
            </a:solidFill>
            <a:ln w="57150">
              <a:solidFill>
                <a:srgbClr val="003834"/>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1"/>
                </a:solidFill>
              </a:endParaRPr>
            </a:p>
          </p:txBody>
        </p:sp>
        <p:sp>
          <p:nvSpPr>
            <p:cNvPr id="131" name="TextBox 130">
              <a:extLst>
                <a:ext uri="{FF2B5EF4-FFF2-40B4-BE49-F238E27FC236}">
                  <a16:creationId xmlns:a16="http://schemas.microsoft.com/office/drawing/2014/main" id="{3C04600B-2E0A-52D8-1A00-359AF639F235}"/>
                </a:ext>
              </a:extLst>
            </p:cNvPr>
            <p:cNvSpPr txBox="1"/>
            <p:nvPr/>
          </p:nvSpPr>
          <p:spPr>
            <a:xfrm>
              <a:off x="5744308" y="3999757"/>
              <a:ext cx="294435" cy="152144"/>
            </a:xfrm>
            <a:prstGeom prst="rect">
              <a:avLst/>
            </a:prstGeom>
          </p:spPr>
          <p:txBody>
            <a:bodyPr wrap="none" lIns="0" tIns="0" rIns="0" bIns="0" rtlCol="0">
              <a:spAutoFit/>
            </a:bodyPr>
            <a:lstStyle/>
            <a:p>
              <a:pPr algn="l">
                <a:spcAft>
                  <a:spcPts val="600"/>
                </a:spcAft>
              </a:pPr>
              <a:r>
                <a:rPr lang="en-US" sz="1400" dirty="0">
                  <a:solidFill>
                    <a:schemeClr val="bg2">
                      <a:lumMod val="10000"/>
                    </a:schemeClr>
                  </a:solidFill>
                  <a:latin typeface="Gill Sans MT" panose="020B0502020104020203" pitchFamily="34" charset="77"/>
                </a:rPr>
                <a:t>vNIC</a:t>
              </a:r>
            </a:p>
          </p:txBody>
        </p:sp>
        <p:sp>
          <p:nvSpPr>
            <p:cNvPr id="132" name="TextBox 131">
              <a:extLst>
                <a:ext uri="{FF2B5EF4-FFF2-40B4-BE49-F238E27FC236}">
                  <a16:creationId xmlns:a16="http://schemas.microsoft.com/office/drawing/2014/main" id="{F6F94200-3D6C-235E-7E92-3DD7F86E8A09}"/>
                </a:ext>
              </a:extLst>
            </p:cNvPr>
            <p:cNvSpPr txBox="1"/>
            <p:nvPr/>
          </p:nvSpPr>
          <p:spPr>
            <a:xfrm>
              <a:off x="7723922" y="4049854"/>
              <a:ext cx="294435" cy="152144"/>
            </a:xfrm>
            <a:prstGeom prst="rect">
              <a:avLst/>
            </a:prstGeom>
          </p:spPr>
          <p:txBody>
            <a:bodyPr wrap="none" lIns="0" tIns="0" rIns="0" bIns="0" rtlCol="0">
              <a:spAutoFit/>
            </a:bodyPr>
            <a:lstStyle/>
            <a:p>
              <a:pPr algn="l">
                <a:spcAft>
                  <a:spcPts val="600"/>
                </a:spcAft>
              </a:pPr>
              <a:r>
                <a:rPr lang="en-US" sz="1400" dirty="0">
                  <a:solidFill>
                    <a:schemeClr val="bg2">
                      <a:lumMod val="10000"/>
                    </a:schemeClr>
                  </a:solidFill>
                  <a:latin typeface="Gill Sans MT" panose="020B0502020104020203" pitchFamily="34" charset="77"/>
                </a:rPr>
                <a:t>vNIC</a:t>
              </a:r>
            </a:p>
          </p:txBody>
        </p:sp>
        <p:sp>
          <p:nvSpPr>
            <p:cNvPr id="133" name="TextBox 132">
              <a:extLst>
                <a:ext uri="{FF2B5EF4-FFF2-40B4-BE49-F238E27FC236}">
                  <a16:creationId xmlns:a16="http://schemas.microsoft.com/office/drawing/2014/main" id="{BD9A6785-D809-5DF7-F9AA-8A523CFFAEAE}"/>
                </a:ext>
              </a:extLst>
            </p:cNvPr>
            <p:cNvSpPr txBox="1"/>
            <p:nvPr/>
          </p:nvSpPr>
          <p:spPr>
            <a:xfrm>
              <a:off x="5748902" y="3221999"/>
              <a:ext cx="310186" cy="173879"/>
            </a:xfrm>
            <a:prstGeom prst="rect">
              <a:avLst/>
            </a:prstGeom>
          </p:spPr>
          <p:txBody>
            <a:bodyPr wrap="none" lIns="0" tIns="0" rIns="0" bIns="0" rtlCol="0">
              <a:spAutoFit/>
            </a:bodyPr>
            <a:lstStyle/>
            <a:p>
              <a:pPr algn="l">
                <a:spcAft>
                  <a:spcPts val="600"/>
                </a:spcAft>
              </a:pPr>
              <a:r>
                <a:rPr lang="en-US" sz="1600" dirty="0">
                  <a:solidFill>
                    <a:schemeClr val="bg2">
                      <a:lumMod val="10000"/>
                    </a:schemeClr>
                  </a:solidFill>
                  <a:latin typeface="Gill Sans MT" panose="020B0502020104020203" pitchFamily="34" charset="77"/>
                </a:rPr>
                <a:t>Host</a:t>
              </a:r>
            </a:p>
          </p:txBody>
        </p:sp>
        <p:sp>
          <p:nvSpPr>
            <p:cNvPr id="134" name="TextBox 133">
              <a:extLst>
                <a:ext uri="{FF2B5EF4-FFF2-40B4-BE49-F238E27FC236}">
                  <a16:creationId xmlns:a16="http://schemas.microsoft.com/office/drawing/2014/main" id="{55EA3C0B-3F65-657F-D8AE-1111117B05E4}"/>
                </a:ext>
              </a:extLst>
            </p:cNvPr>
            <p:cNvSpPr txBox="1"/>
            <p:nvPr/>
          </p:nvSpPr>
          <p:spPr>
            <a:xfrm>
              <a:off x="8974960" y="2093450"/>
              <a:ext cx="362287" cy="304288"/>
            </a:xfrm>
            <a:prstGeom prst="rect">
              <a:avLst/>
            </a:prstGeom>
          </p:spPr>
          <p:txBody>
            <a:bodyPr wrap="none" lIns="0" tIns="0" rIns="0" bIns="0" rtlCol="0">
              <a:spAutoFit/>
            </a:bodyPr>
            <a:lstStyle/>
            <a:p>
              <a:pPr algn="ctr"/>
              <a:r>
                <a:rPr lang="en-US" sz="1400" dirty="0">
                  <a:solidFill>
                    <a:schemeClr val="bg2">
                      <a:lumMod val="10000"/>
                    </a:schemeClr>
                  </a:solidFill>
                  <a:latin typeface="Gill Sans MT" panose="020B0502020104020203" pitchFamily="34" charset="77"/>
                </a:rPr>
                <a:t>ToR</a:t>
              </a:r>
            </a:p>
            <a:p>
              <a:pPr algn="ctr"/>
              <a:r>
                <a:rPr lang="en-US" sz="1400" dirty="0">
                  <a:solidFill>
                    <a:schemeClr val="bg2">
                      <a:lumMod val="10000"/>
                    </a:schemeClr>
                  </a:solidFill>
                  <a:latin typeface="Gill Sans MT" panose="020B0502020104020203" pitchFamily="34" charset="77"/>
                </a:rPr>
                <a:t>Switch</a:t>
              </a:r>
            </a:p>
          </p:txBody>
        </p:sp>
        <p:sp>
          <p:nvSpPr>
            <p:cNvPr id="135" name="TextBox 134">
              <a:extLst>
                <a:ext uri="{FF2B5EF4-FFF2-40B4-BE49-F238E27FC236}">
                  <a16:creationId xmlns:a16="http://schemas.microsoft.com/office/drawing/2014/main" id="{5623B3AA-A9F6-0E50-B26A-C0DBF67E2DA6}"/>
                </a:ext>
              </a:extLst>
            </p:cNvPr>
            <p:cNvSpPr txBox="1"/>
            <p:nvPr/>
          </p:nvSpPr>
          <p:spPr>
            <a:xfrm>
              <a:off x="10814156" y="2501162"/>
              <a:ext cx="294435" cy="152144"/>
            </a:xfrm>
            <a:prstGeom prst="rect">
              <a:avLst/>
            </a:prstGeom>
          </p:spPr>
          <p:txBody>
            <a:bodyPr wrap="none" lIns="0" tIns="0" rIns="0" bIns="0" rtlCol="0">
              <a:spAutoFit/>
            </a:bodyPr>
            <a:lstStyle/>
            <a:p>
              <a:pPr algn="l">
                <a:spcAft>
                  <a:spcPts val="600"/>
                </a:spcAft>
              </a:pPr>
              <a:r>
                <a:rPr lang="en-US" sz="1400" dirty="0">
                  <a:solidFill>
                    <a:schemeClr val="bg2">
                      <a:lumMod val="10000"/>
                    </a:schemeClr>
                  </a:solidFill>
                  <a:latin typeface="Gill Sans MT" panose="020B0502020104020203" pitchFamily="34" charset="77"/>
                </a:rPr>
                <a:t>vNIC</a:t>
              </a:r>
            </a:p>
          </p:txBody>
        </p:sp>
        <p:sp>
          <p:nvSpPr>
            <p:cNvPr id="136" name="TextBox 135">
              <a:extLst>
                <a:ext uri="{FF2B5EF4-FFF2-40B4-BE49-F238E27FC236}">
                  <a16:creationId xmlns:a16="http://schemas.microsoft.com/office/drawing/2014/main" id="{9D3F8101-452A-249E-5CCC-835EBF5522C2}"/>
                </a:ext>
              </a:extLst>
            </p:cNvPr>
            <p:cNvSpPr txBox="1"/>
            <p:nvPr/>
          </p:nvSpPr>
          <p:spPr>
            <a:xfrm>
              <a:off x="9057629" y="3587642"/>
              <a:ext cx="371885" cy="152144"/>
            </a:xfrm>
            <a:prstGeom prst="rect">
              <a:avLst/>
            </a:prstGeom>
          </p:spPr>
          <p:txBody>
            <a:bodyPr wrap="none" lIns="0" tIns="0" rIns="0" bIns="0" rtlCol="0">
              <a:spAutoFit/>
            </a:bodyPr>
            <a:lstStyle/>
            <a:p>
              <a:pPr algn="l">
                <a:spcAft>
                  <a:spcPts val="600"/>
                </a:spcAft>
              </a:pPr>
              <a:r>
                <a:rPr lang="en-US" sz="1400" dirty="0">
                  <a:solidFill>
                    <a:schemeClr val="bg2">
                      <a:lumMod val="10000"/>
                    </a:schemeClr>
                  </a:solidFill>
                  <a:latin typeface="Gill Sans MT" panose="020B0502020104020203" pitchFamily="34" charset="77"/>
                </a:rPr>
                <a:t>Flow 2</a:t>
              </a:r>
            </a:p>
          </p:txBody>
        </p:sp>
        <p:sp>
          <p:nvSpPr>
            <p:cNvPr id="137" name="TextBox 136">
              <a:extLst>
                <a:ext uri="{FF2B5EF4-FFF2-40B4-BE49-F238E27FC236}">
                  <a16:creationId xmlns:a16="http://schemas.microsoft.com/office/drawing/2014/main" id="{DA53988C-84D5-6BFE-63A8-EB5B7F03B966}"/>
                </a:ext>
              </a:extLst>
            </p:cNvPr>
            <p:cNvSpPr txBox="1"/>
            <p:nvPr/>
          </p:nvSpPr>
          <p:spPr>
            <a:xfrm>
              <a:off x="9028154" y="2938465"/>
              <a:ext cx="371885" cy="152144"/>
            </a:xfrm>
            <a:prstGeom prst="rect">
              <a:avLst/>
            </a:prstGeom>
          </p:spPr>
          <p:txBody>
            <a:bodyPr wrap="none" lIns="0" tIns="0" rIns="0" bIns="0" rtlCol="0">
              <a:spAutoFit/>
            </a:bodyPr>
            <a:lstStyle/>
            <a:p>
              <a:pPr algn="l">
                <a:spcAft>
                  <a:spcPts val="600"/>
                </a:spcAft>
              </a:pPr>
              <a:r>
                <a:rPr lang="en-US" sz="1400" dirty="0">
                  <a:solidFill>
                    <a:schemeClr val="bg2">
                      <a:lumMod val="10000"/>
                    </a:schemeClr>
                  </a:solidFill>
                  <a:latin typeface="Gill Sans MT" panose="020B0502020104020203" pitchFamily="34" charset="77"/>
                </a:rPr>
                <a:t>Flow 3</a:t>
              </a:r>
            </a:p>
          </p:txBody>
        </p:sp>
        <p:sp>
          <p:nvSpPr>
            <p:cNvPr id="138" name="TextBox 137">
              <a:extLst>
                <a:ext uri="{FF2B5EF4-FFF2-40B4-BE49-F238E27FC236}">
                  <a16:creationId xmlns:a16="http://schemas.microsoft.com/office/drawing/2014/main" id="{00DDE8FC-EA80-7012-DB95-4E9178A4D922}"/>
                </a:ext>
              </a:extLst>
            </p:cNvPr>
            <p:cNvSpPr txBox="1"/>
            <p:nvPr/>
          </p:nvSpPr>
          <p:spPr>
            <a:xfrm>
              <a:off x="10298486" y="4401539"/>
              <a:ext cx="310186" cy="173879"/>
            </a:xfrm>
            <a:prstGeom prst="rect">
              <a:avLst/>
            </a:prstGeom>
          </p:spPr>
          <p:txBody>
            <a:bodyPr wrap="none" lIns="0" tIns="0" rIns="0" bIns="0" rtlCol="0">
              <a:spAutoFit/>
            </a:bodyPr>
            <a:lstStyle/>
            <a:p>
              <a:pPr algn="l">
                <a:spcAft>
                  <a:spcPts val="600"/>
                </a:spcAft>
              </a:pPr>
              <a:r>
                <a:rPr lang="en-US" sz="1600" dirty="0">
                  <a:solidFill>
                    <a:schemeClr val="bg2">
                      <a:lumMod val="10000"/>
                    </a:schemeClr>
                  </a:solidFill>
                  <a:latin typeface="Gill Sans MT" panose="020B0502020104020203" pitchFamily="34" charset="77"/>
                </a:rPr>
                <a:t>Host</a:t>
              </a:r>
            </a:p>
          </p:txBody>
        </p:sp>
        <p:sp>
          <p:nvSpPr>
            <p:cNvPr id="139" name="TextBox 138">
              <a:extLst>
                <a:ext uri="{FF2B5EF4-FFF2-40B4-BE49-F238E27FC236}">
                  <a16:creationId xmlns:a16="http://schemas.microsoft.com/office/drawing/2014/main" id="{CFEEE9D3-59F2-891D-2827-A1197B45B7C9}"/>
                </a:ext>
              </a:extLst>
            </p:cNvPr>
            <p:cNvSpPr txBox="1"/>
            <p:nvPr/>
          </p:nvSpPr>
          <p:spPr>
            <a:xfrm>
              <a:off x="10251984" y="2171463"/>
              <a:ext cx="310186" cy="173879"/>
            </a:xfrm>
            <a:prstGeom prst="rect">
              <a:avLst/>
            </a:prstGeom>
          </p:spPr>
          <p:txBody>
            <a:bodyPr wrap="none" lIns="0" tIns="0" rIns="0" bIns="0" rtlCol="0">
              <a:spAutoFit/>
            </a:bodyPr>
            <a:lstStyle/>
            <a:p>
              <a:pPr algn="l">
                <a:spcAft>
                  <a:spcPts val="600"/>
                </a:spcAft>
              </a:pPr>
              <a:r>
                <a:rPr lang="en-US" sz="1600" dirty="0">
                  <a:solidFill>
                    <a:schemeClr val="bg2">
                      <a:lumMod val="10000"/>
                    </a:schemeClr>
                  </a:solidFill>
                  <a:latin typeface="Gill Sans MT" panose="020B0502020104020203" pitchFamily="34" charset="77"/>
                </a:rPr>
                <a:t>Host</a:t>
              </a:r>
            </a:p>
          </p:txBody>
        </p:sp>
        <p:sp>
          <p:nvSpPr>
            <p:cNvPr id="140" name="TextBox 139">
              <a:extLst>
                <a:ext uri="{FF2B5EF4-FFF2-40B4-BE49-F238E27FC236}">
                  <a16:creationId xmlns:a16="http://schemas.microsoft.com/office/drawing/2014/main" id="{4A9B4896-D301-8A87-138E-26FEAF77ED96}"/>
                </a:ext>
              </a:extLst>
            </p:cNvPr>
            <p:cNvSpPr txBox="1"/>
            <p:nvPr/>
          </p:nvSpPr>
          <p:spPr>
            <a:xfrm>
              <a:off x="8160007" y="4374317"/>
              <a:ext cx="310186" cy="173879"/>
            </a:xfrm>
            <a:prstGeom prst="rect">
              <a:avLst/>
            </a:prstGeom>
          </p:spPr>
          <p:txBody>
            <a:bodyPr wrap="none" lIns="0" tIns="0" rIns="0" bIns="0" rtlCol="0">
              <a:spAutoFit/>
            </a:bodyPr>
            <a:lstStyle/>
            <a:p>
              <a:pPr algn="l">
                <a:spcAft>
                  <a:spcPts val="600"/>
                </a:spcAft>
              </a:pPr>
              <a:r>
                <a:rPr lang="en-US" sz="1600" dirty="0">
                  <a:solidFill>
                    <a:schemeClr val="bg2">
                      <a:lumMod val="10000"/>
                    </a:schemeClr>
                  </a:solidFill>
                  <a:latin typeface="Gill Sans MT" panose="020B0502020104020203" pitchFamily="34" charset="77"/>
                </a:rPr>
                <a:t>Host</a:t>
              </a:r>
            </a:p>
          </p:txBody>
        </p:sp>
        <p:sp>
          <p:nvSpPr>
            <p:cNvPr id="141" name="TextBox 140">
              <a:extLst>
                <a:ext uri="{FF2B5EF4-FFF2-40B4-BE49-F238E27FC236}">
                  <a16:creationId xmlns:a16="http://schemas.microsoft.com/office/drawing/2014/main" id="{ED5C70D0-E542-4013-C31A-07299C3982B1}"/>
                </a:ext>
              </a:extLst>
            </p:cNvPr>
            <p:cNvSpPr txBox="1"/>
            <p:nvPr/>
          </p:nvSpPr>
          <p:spPr>
            <a:xfrm>
              <a:off x="6168668" y="3527343"/>
              <a:ext cx="514328" cy="347758"/>
            </a:xfrm>
            <a:prstGeom prst="rect">
              <a:avLst/>
            </a:prstGeom>
          </p:spPr>
          <p:txBody>
            <a:bodyPr wrap="none" lIns="0" tIns="0" rIns="0" bIns="0" rtlCol="0">
              <a:spAutoFit/>
            </a:bodyPr>
            <a:lstStyle/>
            <a:p>
              <a:pPr algn="ctr">
                <a:spcAft>
                  <a:spcPts val="600"/>
                </a:spcAft>
              </a:pPr>
              <a:r>
                <a:rPr lang="en-US" sz="1600" dirty="0">
                  <a:solidFill>
                    <a:schemeClr val="bg2">
                      <a:lumMod val="10000"/>
                    </a:schemeClr>
                  </a:solidFill>
                  <a:latin typeface="Gill Sans MT" panose="020B0502020104020203" pitchFamily="34" charset="77"/>
                </a:rPr>
                <a:t>Crawler</a:t>
              </a:r>
              <a:br>
                <a:rPr lang="en-US" sz="1600" dirty="0">
                  <a:solidFill>
                    <a:schemeClr val="bg2">
                      <a:lumMod val="10000"/>
                    </a:schemeClr>
                  </a:solidFill>
                  <a:latin typeface="Gill Sans MT" panose="020B0502020104020203" pitchFamily="34" charset="77"/>
                </a:rPr>
              </a:br>
              <a:r>
                <a:rPr lang="en-US" sz="1600" dirty="0">
                  <a:solidFill>
                    <a:schemeClr val="bg2">
                      <a:lumMod val="10000"/>
                    </a:schemeClr>
                  </a:solidFill>
                  <a:latin typeface="Gill Sans MT" panose="020B0502020104020203" pitchFamily="34" charset="77"/>
                </a:rPr>
                <a:t>VM</a:t>
              </a:r>
            </a:p>
          </p:txBody>
        </p:sp>
        <p:sp>
          <p:nvSpPr>
            <p:cNvPr id="142" name="TextBox 141">
              <a:extLst>
                <a:ext uri="{FF2B5EF4-FFF2-40B4-BE49-F238E27FC236}">
                  <a16:creationId xmlns:a16="http://schemas.microsoft.com/office/drawing/2014/main" id="{81B4A97E-D71E-B2B5-4D92-EDE3845AB5FD}"/>
                </a:ext>
              </a:extLst>
            </p:cNvPr>
            <p:cNvSpPr txBox="1"/>
            <p:nvPr/>
          </p:nvSpPr>
          <p:spPr>
            <a:xfrm>
              <a:off x="8114302" y="3536376"/>
              <a:ext cx="398637" cy="239083"/>
            </a:xfrm>
            <a:prstGeom prst="rect">
              <a:avLst/>
            </a:prstGeom>
          </p:spPr>
          <p:txBody>
            <a:bodyPr wrap="none" lIns="0" tIns="0" rIns="0" bIns="0" rtlCol="0">
              <a:spAutoFit/>
            </a:bodyPr>
            <a:lstStyle/>
            <a:p>
              <a:pPr algn="ctr">
                <a:spcAft>
                  <a:spcPts val="600"/>
                </a:spcAft>
              </a:pPr>
              <a:r>
                <a:rPr lang="en-US" sz="1100" dirty="0">
                  <a:solidFill>
                    <a:schemeClr val="bg2">
                      <a:lumMod val="10000"/>
                    </a:schemeClr>
                  </a:solidFill>
                  <a:latin typeface="Gill Sans MT" panose="020B0502020104020203" pitchFamily="34" charset="77"/>
                </a:rPr>
                <a:t>Frontend</a:t>
              </a:r>
              <a:br>
                <a:rPr lang="en-US" sz="1100" dirty="0">
                  <a:solidFill>
                    <a:schemeClr val="bg2">
                      <a:lumMod val="10000"/>
                    </a:schemeClr>
                  </a:solidFill>
                  <a:latin typeface="Gill Sans MT" panose="020B0502020104020203" pitchFamily="34" charset="77"/>
                </a:rPr>
              </a:br>
              <a:r>
                <a:rPr lang="en-US" sz="1100" dirty="0">
                  <a:solidFill>
                    <a:schemeClr val="bg2">
                      <a:lumMod val="10000"/>
                    </a:schemeClr>
                  </a:solidFill>
                  <a:latin typeface="Gill Sans MT" panose="020B0502020104020203" pitchFamily="34" charset="77"/>
                </a:rPr>
                <a:t>VM</a:t>
              </a:r>
            </a:p>
          </p:txBody>
        </p:sp>
        <p:sp>
          <p:nvSpPr>
            <p:cNvPr id="143" name="TextBox 142">
              <a:extLst>
                <a:ext uri="{FF2B5EF4-FFF2-40B4-BE49-F238E27FC236}">
                  <a16:creationId xmlns:a16="http://schemas.microsoft.com/office/drawing/2014/main" id="{EEB2E442-4228-63E2-C327-86E9ECE8A3F3}"/>
                </a:ext>
              </a:extLst>
            </p:cNvPr>
            <p:cNvSpPr txBox="1"/>
            <p:nvPr/>
          </p:nvSpPr>
          <p:spPr>
            <a:xfrm>
              <a:off x="7234608" y="3580360"/>
              <a:ext cx="371885" cy="152144"/>
            </a:xfrm>
            <a:prstGeom prst="rect">
              <a:avLst/>
            </a:prstGeom>
          </p:spPr>
          <p:txBody>
            <a:bodyPr wrap="none" lIns="0" tIns="0" rIns="0" bIns="0" rtlCol="0">
              <a:spAutoFit/>
            </a:bodyPr>
            <a:lstStyle/>
            <a:p>
              <a:pPr algn="l">
                <a:spcAft>
                  <a:spcPts val="600"/>
                </a:spcAft>
              </a:pPr>
              <a:r>
                <a:rPr lang="en-US" sz="1400" dirty="0">
                  <a:solidFill>
                    <a:schemeClr val="bg2">
                      <a:lumMod val="10000"/>
                    </a:schemeClr>
                  </a:solidFill>
                  <a:latin typeface="Gill Sans MT" panose="020B0502020104020203" pitchFamily="34" charset="77"/>
                </a:rPr>
                <a:t>Flow 1</a:t>
              </a:r>
            </a:p>
          </p:txBody>
        </p:sp>
        <p:sp>
          <p:nvSpPr>
            <p:cNvPr id="144" name="TextBox 143">
              <a:extLst>
                <a:ext uri="{FF2B5EF4-FFF2-40B4-BE49-F238E27FC236}">
                  <a16:creationId xmlns:a16="http://schemas.microsoft.com/office/drawing/2014/main" id="{55DA5954-4A34-C579-F021-F97306A315C9}"/>
                </a:ext>
              </a:extLst>
            </p:cNvPr>
            <p:cNvSpPr txBox="1"/>
            <p:nvPr/>
          </p:nvSpPr>
          <p:spPr>
            <a:xfrm>
              <a:off x="8930683" y="4449579"/>
              <a:ext cx="187808" cy="152144"/>
            </a:xfrm>
            <a:prstGeom prst="rect">
              <a:avLst/>
            </a:prstGeom>
          </p:spPr>
          <p:txBody>
            <a:bodyPr wrap="none" lIns="0" tIns="0" rIns="0" bIns="0" rtlCol="0">
              <a:spAutoFit/>
            </a:bodyPr>
            <a:lstStyle/>
            <a:p>
              <a:pPr algn="ctr">
                <a:spcAft>
                  <a:spcPts val="600"/>
                </a:spcAft>
              </a:pPr>
              <a:r>
                <a:rPr lang="en-US" sz="1400" dirty="0">
                  <a:solidFill>
                    <a:schemeClr val="bg2">
                      <a:lumMod val="10000"/>
                    </a:schemeClr>
                  </a:solidFill>
                  <a:latin typeface="Gill Sans MT" panose="020B0502020104020203" pitchFamily="34" charset="77"/>
                </a:rPr>
                <a:t>VM</a:t>
              </a:r>
            </a:p>
          </p:txBody>
        </p:sp>
        <p:sp>
          <p:nvSpPr>
            <p:cNvPr id="145" name="TextBox 144">
              <a:extLst>
                <a:ext uri="{FF2B5EF4-FFF2-40B4-BE49-F238E27FC236}">
                  <a16:creationId xmlns:a16="http://schemas.microsoft.com/office/drawing/2014/main" id="{5444B976-4BFE-CA41-B961-D88A69E597DA}"/>
                </a:ext>
              </a:extLst>
            </p:cNvPr>
            <p:cNvSpPr txBox="1"/>
            <p:nvPr/>
          </p:nvSpPr>
          <p:spPr>
            <a:xfrm>
              <a:off x="10813016" y="4000907"/>
              <a:ext cx="294435" cy="152144"/>
            </a:xfrm>
            <a:prstGeom prst="rect">
              <a:avLst/>
            </a:prstGeom>
          </p:spPr>
          <p:txBody>
            <a:bodyPr wrap="none" lIns="0" tIns="0" rIns="0" bIns="0" rtlCol="0">
              <a:spAutoFit/>
            </a:bodyPr>
            <a:lstStyle/>
            <a:p>
              <a:pPr algn="l">
                <a:spcAft>
                  <a:spcPts val="600"/>
                </a:spcAft>
              </a:pPr>
              <a:r>
                <a:rPr lang="en-US" sz="1400" dirty="0">
                  <a:solidFill>
                    <a:schemeClr val="bg2">
                      <a:lumMod val="10000"/>
                    </a:schemeClr>
                  </a:solidFill>
                  <a:latin typeface="Gill Sans MT" panose="020B0502020104020203" pitchFamily="34" charset="77"/>
                </a:rPr>
                <a:t>vNIC</a:t>
              </a:r>
            </a:p>
          </p:txBody>
        </p:sp>
      </p:grpSp>
    </p:spTree>
    <p:extLst>
      <p:ext uri="{BB962C8B-B14F-4D97-AF65-F5344CB8AC3E}">
        <p14:creationId xmlns:p14="http://schemas.microsoft.com/office/powerpoint/2010/main" val="3181945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Rectangle 102">
            <a:extLst>
              <a:ext uri="{FF2B5EF4-FFF2-40B4-BE49-F238E27FC236}">
                <a16:creationId xmlns:a16="http://schemas.microsoft.com/office/drawing/2014/main" id="{B0EE4E65-D1E8-C3DF-0A49-D1F10F50AEA2}"/>
              </a:ext>
            </a:extLst>
          </p:cNvPr>
          <p:cNvSpPr/>
          <p:nvPr/>
        </p:nvSpPr>
        <p:spPr>
          <a:xfrm>
            <a:off x="3919739" y="2426422"/>
            <a:ext cx="6246937" cy="1535588"/>
          </a:xfrm>
          <a:prstGeom prst="rect">
            <a:avLst/>
          </a:prstGeom>
          <a:solidFill>
            <a:schemeClr val="accent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6C0542B4-B6CA-21E8-8D6F-DEE21F7993A5}"/>
              </a:ext>
            </a:extLst>
          </p:cNvPr>
          <p:cNvSpPr/>
          <p:nvPr/>
        </p:nvSpPr>
        <p:spPr>
          <a:xfrm>
            <a:off x="4301002" y="2749766"/>
            <a:ext cx="1887176" cy="8815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Learn distribution of metrics via relationship graph</a:t>
            </a:r>
          </a:p>
        </p:txBody>
      </p:sp>
      <p:sp>
        <p:nvSpPr>
          <p:cNvPr id="75" name="Rectangle 74">
            <a:extLst>
              <a:ext uri="{FF2B5EF4-FFF2-40B4-BE49-F238E27FC236}">
                <a16:creationId xmlns:a16="http://schemas.microsoft.com/office/drawing/2014/main" id="{D8D371B6-EB46-2EFF-5343-E0A45164A9BF}"/>
              </a:ext>
            </a:extLst>
          </p:cNvPr>
          <p:cNvSpPr/>
          <p:nvPr/>
        </p:nvSpPr>
        <p:spPr>
          <a:xfrm>
            <a:off x="7174461" y="2757149"/>
            <a:ext cx="2743200" cy="8815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Counterfactual reasoning algorithm</a:t>
            </a:r>
          </a:p>
        </p:txBody>
      </p:sp>
      <p:cxnSp>
        <p:nvCxnSpPr>
          <p:cNvPr id="87" name="Straight Arrow Connector 86">
            <a:extLst>
              <a:ext uri="{FF2B5EF4-FFF2-40B4-BE49-F238E27FC236}">
                <a16:creationId xmlns:a16="http://schemas.microsoft.com/office/drawing/2014/main" id="{68E9F992-576F-0361-51C8-00EBFED5C30A}"/>
              </a:ext>
            </a:extLst>
          </p:cNvPr>
          <p:cNvCxnSpPr>
            <a:cxnSpLocks/>
          </p:cNvCxnSpPr>
          <p:nvPr/>
        </p:nvCxnSpPr>
        <p:spPr>
          <a:xfrm>
            <a:off x="3150666" y="2224244"/>
            <a:ext cx="1088245" cy="934929"/>
          </a:xfrm>
          <a:prstGeom prst="straightConnector1">
            <a:avLst/>
          </a:prstGeom>
          <a:ln>
            <a:tailEnd type="triangle" w="lg" len="med"/>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60C0E77C-5B88-E3E6-F0C3-DCCE22136F24}"/>
              </a:ext>
            </a:extLst>
          </p:cNvPr>
          <p:cNvCxnSpPr>
            <a:cxnSpLocks/>
          </p:cNvCxnSpPr>
          <p:nvPr/>
        </p:nvCxnSpPr>
        <p:spPr>
          <a:xfrm flipV="1">
            <a:off x="2740567" y="3437003"/>
            <a:ext cx="1524119" cy="1330577"/>
          </a:xfrm>
          <a:prstGeom prst="straightConnector1">
            <a:avLst/>
          </a:prstGeom>
          <a:ln>
            <a:tailEnd type="triangle" w="lg" len="med"/>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17BD8AE6-44A5-3635-301C-1EA5B25BD3F6}"/>
              </a:ext>
            </a:extLst>
          </p:cNvPr>
          <p:cNvCxnSpPr>
            <a:cxnSpLocks/>
            <a:stCxn id="74" idx="3"/>
            <a:endCxn id="75" idx="1"/>
          </p:cNvCxnSpPr>
          <p:nvPr/>
        </p:nvCxnSpPr>
        <p:spPr>
          <a:xfrm>
            <a:off x="6188178" y="3190525"/>
            <a:ext cx="986283" cy="7383"/>
          </a:xfrm>
          <a:prstGeom prst="straightConnector1">
            <a:avLst/>
          </a:prstGeom>
          <a:ln>
            <a:tailEnd type="triangle" w="lg" len="med"/>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780A4750-A647-8BC8-3482-13E7E649963C}"/>
              </a:ext>
            </a:extLst>
          </p:cNvPr>
          <p:cNvCxnSpPr>
            <a:cxnSpLocks/>
          </p:cNvCxnSpPr>
          <p:nvPr/>
        </p:nvCxnSpPr>
        <p:spPr>
          <a:xfrm>
            <a:off x="9591094" y="3199534"/>
            <a:ext cx="986283" cy="7383"/>
          </a:xfrm>
          <a:prstGeom prst="straightConnector1">
            <a:avLst/>
          </a:prstGeom>
          <a:ln>
            <a:tailEnd type="triangle" w="lg" len="med"/>
          </a:ln>
        </p:spPr>
        <p:style>
          <a:lnRef idx="1">
            <a:schemeClr val="accent1"/>
          </a:lnRef>
          <a:fillRef idx="0">
            <a:schemeClr val="accent1"/>
          </a:fillRef>
          <a:effectRef idx="0">
            <a:schemeClr val="accent1"/>
          </a:effectRef>
          <a:fontRef idx="minor">
            <a:schemeClr val="tx1"/>
          </a:fontRef>
        </p:style>
      </p:cxnSp>
      <p:sp>
        <p:nvSpPr>
          <p:cNvPr id="100" name="TextBox 99">
            <a:extLst>
              <a:ext uri="{FF2B5EF4-FFF2-40B4-BE49-F238E27FC236}">
                <a16:creationId xmlns:a16="http://schemas.microsoft.com/office/drawing/2014/main" id="{C73FE5DF-5D01-0819-D695-11D4F5AA288A}"/>
              </a:ext>
            </a:extLst>
          </p:cNvPr>
          <p:cNvSpPr txBox="1"/>
          <p:nvPr/>
        </p:nvSpPr>
        <p:spPr>
          <a:xfrm>
            <a:off x="10710792" y="2867358"/>
            <a:ext cx="986283" cy="646331"/>
          </a:xfrm>
          <a:prstGeom prst="rect">
            <a:avLst/>
          </a:prstGeom>
          <a:noFill/>
        </p:spPr>
        <p:txBody>
          <a:bodyPr wrap="square" rtlCol="0">
            <a:spAutoFit/>
          </a:bodyPr>
          <a:lstStyle/>
          <a:p>
            <a:r>
              <a:rPr lang="en-US" dirty="0"/>
              <a:t>Root causes</a:t>
            </a:r>
          </a:p>
        </p:txBody>
      </p:sp>
      <p:sp>
        <p:nvSpPr>
          <p:cNvPr id="2" name="Title 1">
            <a:extLst>
              <a:ext uri="{FF2B5EF4-FFF2-40B4-BE49-F238E27FC236}">
                <a16:creationId xmlns:a16="http://schemas.microsoft.com/office/drawing/2014/main" id="{D3346D20-899A-07CB-2C7C-7332F570DB61}"/>
              </a:ext>
            </a:extLst>
          </p:cNvPr>
          <p:cNvSpPr>
            <a:spLocks noGrp="1"/>
          </p:cNvSpPr>
          <p:nvPr>
            <p:ph type="title"/>
          </p:nvPr>
        </p:nvSpPr>
        <p:spPr>
          <a:xfrm>
            <a:off x="2442524" y="-31527"/>
            <a:ext cx="7431769" cy="1325563"/>
          </a:xfrm>
        </p:spPr>
        <p:txBody>
          <a:bodyPr/>
          <a:lstStyle/>
          <a:p>
            <a:pPr algn="ctr"/>
            <a:r>
              <a:rPr lang="en-US" dirty="0">
                <a:solidFill>
                  <a:schemeClr val="accent1"/>
                </a:solidFill>
              </a:rPr>
              <a:t>Murphy RCA: two components</a:t>
            </a:r>
          </a:p>
        </p:txBody>
      </p:sp>
      <p:sp>
        <p:nvSpPr>
          <p:cNvPr id="4" name="Slide Number Placeholder 3">
            <a:extLst>
              <a:ext uri="{FF2B5EF4-FFF2-40B4-BE49-F238E27FC236}">
                <a16:creationId xmlns:a16="http://schemas.microsoft.com/office/drawing/2014/main" id="{9DC6DFEF-9F64-C3FE-B72B-880E9C78DDB6}"/>
              </a:ext>
            </a:extLst>
          </p:cNvPr>
          <p:cNvSpPr>
            <a:spLocks noGrp="1"/>
          </p:cNvSpPr>
          <p:nvPr>
            <p:ph type="sldNum" sz="quarter" idx="12"/>
          </p:nvPr>
        </p:nvSpPr>
        <p:spPr/>
        <p:txBody>
          <a:bodyPr/>
          <a:lstStyle/>
          <a:p>
            <a:fld id="{078ED684-E1A4-0343-8670-8594C227EEC7}" type="slidenum">
              <a:rPr lang="en-US" smtClean="0"/>
              <a:pPr/>
              <a:t>28</a:t>
            </a:fld>
            <a:endParaRPr lang="en-US"/>
          </a:p>
        </p:txBody>
      </p:sp>
      <p:grpSp>
        <p:nvGrpSpPr>
          <p:cNvPr id="5" name="Group 4">
            <a:extLst>
              <a:ext uri="{FF2B5EF4-FFF2-40B4-BE49-F238E27FC236}">
                <a16:creationId xmlns:a16="http://schemas.microsoft.com/office/drawing/2014/main" id="{160593E0-2F59-AFD5-9442-89EEBCB41DB2}"/>
              </a:ext>
            </a:extLst>
          </p:cNvPr>
          <p:cNvGrpSpPr/>
          <p:nvPr/>
        </p:nvGrpSpPr>
        <p:grpSpPr>
          <a:xfrm>
            <a:off x="630194" y="1567392"/>
            <a:ext cx="2486061" cy="1561218"/>
            <a:chOff x="5505500" y="1680327"/>
            <a:chExt cx="6026663" cy="3497345"/>
          </a:xfrm>
        </p:grpSpPr>
        <p:cxnSp>
          <p:nvCxnSpPr>
            <p:cNvPr id="6" name="Straight Arrow Connector 5">
              <a:extLst>
                <a:ext uri="{FF2B5EF4-FFF2-40B4-BE49-F238E27FC236}">
                  <a16:creationId xmlns:a16="http://schemas.microsoft.com/office/drawing/2014/main" id="{30B4A6D3-D092-FBA6-9084-4C427A639E42}"/>
                </a:ext>
              </a:extLst>
            </p:cNvPr>
            <p:cNvCxnSpPr>
              <a:cxnSpLocks/>
              <a:stCxn id="54" idx="3"/>
              <a:endCxn id="57" idx="7"/>
            </p:cNvCxnSpPr>
            <p:nvPr/>
          </p:nvCxnSpPr>
          <p:spPr bwMode="gray">
            <a:xfrm flipH="1">
              <a:off x="10621426" y="4268159"/>
              <a:ext cx="172868" cy="67489"/>
            </a:xfrm>
            <a:prstGeom prst="straightConnector1">
              <a:avLst/>
            </a:prstGeom>
            <a:ln w="190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sp>
          <p:nvSpPr>
            <p:cNvPr id="8" name="Rounded Rectangle 7">
              <a:extLst>
                <a:ext uri="{FF2B5EF4-FFF2-40B4-BE49-F238E27FC236}">
                  <a16:creationId xmlns:a16="http://schemas.microsoft.com/office/drawing/2014/main" id="{79E299E6-DC5C-E012-4086-5066B3F3ECFF}"/>
                </a:ext>
              </a:extLst>
            </p:cNvPr>
            <p:cNvSpPr/>
            <p:nvPr/>
          </p:nvSpPr>
          <p:spPr>
            <a:xfrm>
              <a:off x="10020913" y="2004781"/>
              <a:ext cx="1181982" cy="1308839"/>
            </a:xfrm>
            <a:prstGeom prst="roundRect">
              <a:avLst/>
            </a:prstGeom>
            <a:solidFill>
              <a:srgbClr val="0070C0">
                <a:alpha val="4000"/>
              </a:srgbClr>
            </a:solidFill>
            <a:ln w="25400">
              <a:noFill/>
              <a:miter lim="800000"/>
            </a:ln>
            <a:effectLst>
              <a:softEdge rad="63500"/>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500" dirty="0">
                <a:solidFill>
                  <a:schemeClr val="bg1"/>
                </a:solidFill>
              </a:endParaRPr>
            </a:p>
          </p:txBody>
        </p:sp>
        <p:sp>
          <p:nvSpPr>
            <p:cNvPr id="9" name="Rounded Rectangle 8">
              <a:extLst>
                <a:ext uri="{FF2B5EF4-FFF2-40B4-BE49-F238E27FC236}">
                  <a16:creationId xmlns:a16="http://schemas.microsoft.com/office/drawing/2014/main" id="{17C8D330-FAC2-790E-820A-F8B31C033B12}"/>
                </a:ext>
              </a:extLst>
            </p:cNvPr>
            <p:cNvSpPr/>
            <p:nvPr/>
          </p:nvSpPr>
          <p:spPr>
            <a:xfrm>
              <a:off x="7870545" y="3755215"/>
              <a:ext cx="1026079" cy="1422457"/>
            </a:xfrm>
            <a:prstGeom prst="roundRect">
              <a:avLst/>
            </a:prstGeom>
            <a:solidFill>
              <a:srgbClr val="0070C0">
                <a:alpha val="4000"/>
              </a:srgbClr>
            </a:solidFill>
            <a:ln w="25400">
              <a:noFill/>
              <a:miter lim="800000"/>
            </a:ln>
            <a:effectLst>
              <a:softEdge rad="63500"/>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500" dirty="0">
                <a:solidFill>
                  <a:schemeClr val="bg1"/>
                </a:solidFill>
              </a:endParaRPr>
            </a:p>
          </p:txBody>
        </p:sp>
        <p:cxnSp>
          <p:nvCxnSpPr>
            <p:cNvPr id="10" name="Straight Arrow Connector 9">
              <a:extLst>
                <a:ext uri="{FF2B5EF4-FFF2-40B4-BE49-F238E27FC236}">
                  <a16:creationId xmlns:a16="http://schemas.microsoft.com/office/drawing/2014/main" id="{4F12D1E0-8CB0-B80F-D048-EE227FCFFD2B}"/>
                </a:ext>
              </a:extLst>
            </p:cNvPr>
            <p:cNvCxnSpPr>
              <a:cxnSpLocks/>
              <a:stCxn id="57" idx="1"/>
            </p:cNvCxnSpPr>
            <p:nvPr/>
          </p:nvCxnSpPr>
          <p:spPr bwMode="gray">
            <a:xfrm flipH="1" flipV="1">
              <a:off x="9158225" y="2242506"/>
              <a:ext cx="1123984" cy="2093142"/>
            </a:xfrm>
            <a:prstGeom prst="straightConnector1">
              <a:avLst/>
            </a:prstGeom>
            <a:ln w="190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D4A9FEB3-2B13-BC62-E9F1-AED07EED8E44}"/>
                </a:ext>
              </a:extLst>
            </p:cNvPr>
            <p:cNvCxnSpPr>
              <a:cxnSpLocks/>
              <a:stCxn id="68" idx="2"/>
            </p:cNvCxnSpPr>
            <p:nvPr/>
          </p:nvCxnSpPr>
          <p:spPr bwMode="gray">
            <a:xfrm flipV="1">
              <a:off x="8313505" y="2260638"/>
              <a:ext cx="844721" cy="2283359"/>
            </a:xfrm>
            <a:prstGeom prst="straightConnector1">
              <a:avLst/>
            </a:prstGeom>
            <a:ln w="190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196E489-2401-6AE3-1490-FC931136AE57}"/>
                </a:ext>
              </a:extLst>
            </p:cNvPr>
            <p:cNvCxnSpPr>
              <a:cxnSpLocks/>
            </p:cNvCxnSpPr>
            <p:nvPr/>
          </p:nvCxnSpPr>
          <p:spPr bwMode="gray">
            <a:xfrm>
              <a:off x="5924235" y="3311652"/>
              <a:ext cx="448573" cy="350907"/>
            </a:xfrm>
            <a:prstGeom prst="straightConnector1">
              <a:avLst/>
            </a:prstGeom>
            <a:ln w="190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E91C10AA-4488-907D-75D7-ED08730B86D3}"/>
                </a:ext>
              </a:extLst>
            </p:cNvPr>
            <p:cNvCxnSpPr>
              <a:cxnSpLocks/>
              <a:stCxn id="71" idx="1"/>
            </p:cNvCxnSpPr>
            <p:nvPr/>
          </p:nvCxnSpPr>
          <p:spPr bwMode="gray">
            <a:xfrm flipH="1" flipV="1">
              <a:off x="6657505" y="3650596"/>
              <a:ext cx="577103" cy="14603"/>
            </a:xfrm>
            <a:prstGeom prst="straightConnector1">
              <a:avLst/>
            </a:prstGeom>
            <a:ln w="19050">
              <a:solidFill>
                <a:schemeClr val="bg2">
                  <a:lumMod val="75000"/>
                  <a:alpha val="78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8796E16E-F352-1312-B6DA-74DA1C436DEB}"/>
                </a:ext>
              </a:extLst>
            </p:cNvPr>
            <p:cNvCxnSpPr>
              <a:cxnSpLocks/>
            </p:cNvCxnSpPr>
            <p:nvPr/>
          </p:nvCxnSpPr>
          <p:spPr bwMode="gray">
            <a:xfrm>
              <a:off x="7565107" y="3652419"/>
              <a:ext cx="467838" cy="3998"/>
            </a:xfrm>
            <a:prstGeom prst="straightConnector1">
              <a:avLst/>
            </a:prstGeom>
            <a:ln w="19050">
              <a:solidFill>
                <a:schemeClr val="bg2">
                  <a:lumMod val="75000"/>
                  <a:alpha val="78000"/>
                </a:schemeClr>
              </a:solidFill>
              <a:miter lim="800000"/>
              <a:headEnd type="none" w="sm" len="sm"/>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93858FA1-AA56-F032-5127-E232A81B9E7A}"/>
                </a:ext>
              </a:extLst>
            </p:cNvPr>
            <p:cNvCxnSpPr>
              <a:cxnSpLocks/>
              <a:endCxn id="46" idx="2"/>
            </p:cNvCxnSpPr>
            <p:nvPr/>
          </p:nvCxnSpPr>
          <p:spPr bwMode="gray">
            <a:xfrm>
              <a:off x="9469164" y="3652419"/>
              <a:ext cx="715336" cy="2072"/>
            </a:xfrm>
            <a:prstGeom prst="straightConnector1">
              <a:avLst/>
            </a:prstGeom>
            <a:ln w="19050">
              <a:solidFill>
                <a:schemeClr val="bg2">
                  <a:lumMod val="75000"/>
                  <a:alpha val="78000"/>
                </a:schemeClr>
              </a:solidFill>
              <a:miter lim="800000"/>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127BA28-9FEC-004A-A1B3-9A4C629AFFCC}"/>
                </a:ext>
              </a:extLst>
            </p:cNvPr>
            <p:cNvCxnSpPr>
              <a:cxnSpLocks/>
              <a:stCxn id="57" idx="0"/>
              <a:endCxn id="46" idx="4"/>
            </p:cNvCxnSpPr>
            <p:nvPr/>
          </p:nvCxnSpPr>
          <p:spPr bwMode="gray">
            <a:xfrm flipH="1" flipV="1">
              <a:off x="10448349" y="3913779"/>
              <a:ext cx="3469" cy="352829"/>
            </a:xfrm>
            <a:prstGeom prst="straightConnector1">
              <a:avLst/>
            </a:prstGeom>
            <a:ln w="190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06664D10-DBC0-EEDE-80D0-9144679B06B8}"/>
                </a:ext>
              </a:extLst>
            </p:cNvPr>
            <p:cNvCxnSpPr>
              <a:cxnSpLocks/>
            </p:cNvCxnSpPr>
            <p:nvPr/>
          </p:nvCxnSpPr>
          <p:spPr bwMode="gray">
            <a:xfrm flipV="1">
              <a:off x="8584629" y="3652419"/>
              <a:ext cx="404810" cy="3998"/>
            </a:xfrm>
            <a:prstGeom prst="straightConnector1">
              <a:avLst/>
            </a:prstGeom>
            <a:ln w="19050">
              <a:solidFill>
                <a:schemeClr val="bg2">
                  <a:lumMod val="75000"/>
                  <a:alpha val="78000"/>
                </a:schemeClr>
              </a:solidFill>
              <a:miter lim="800000"/>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C6A08C72-8FA7-27A0-A866-0B8CC6D0CB6A}"/>
                </a:ext>
              </a:extLst>
            </p:cNvPr>
            <p:cNvCxnSpPr>
              <a:cxnSpLocks/>
              <a:endCxn id="47" idx="2"/>
            </p:cNvCxnSpPr>
            <p:nvPr/>
          </p:nvCxnSpPr>
          <p:spPr bwMode="gray">
            <a:xfrm>
              <a:off x="9440859" y="3018481"/>
              <a:ext cx="716690" cy="22895"/>
            </a:xfrm>
            <a:prstGeom prst="straightConnector1">
              <a:avLst/>
            </a:prstGeom>
            <a:ln w="19050">
              <a:solidFill>
                <a:schemeClr val="bg2">
                  <a:lumMod val="75000"/>
                  <a:alpha val="78000"/>
                </a:schemeClr>
              </a:solidFill>
              <a:miter lim="800000"/>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8C08D9D9-FB9F-27A4-742B-574FB20D6B63}"/>
                </a:ext>
              </a:extLst>
            </p:cNvPr>
            <p:cNvCxnSpPr>
              <a:cxnSpLocks/>
              <a:endCxn id="40" idx="2"/>
            </p:cNvCxnSpPr>
            <p:nvPr/>
          </p:nvCxnSpPr>
          <p:spPr bwMode="gray">
            <a:xfrm>
              <a:off x="8565044" y="4472792"/>
              <a:ext cx="193981" cy="53566"/>
            </a:xfrm>
            <a:prstGeom prst="straightConnector1">
              <a:avLst/>
            </a:prstGeom>
            <a:ln w="190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98F7701E-F96C-2435-57D3-2D3E983E00F9}"/>
                </a:ext>
              </a:extLst>
            </p:cNvPr>
            <p:cNvCxnSpPr>
              <a:cxnSpLocks/>
            </p:cNvCxnSpPr>
            <p:nvPr/>
          </p:nvCxnSpPr>
          <p:spPr bwMode="gray">
            <a:xfrm flipH="1">
              <a:off x="8308787" y="3032311"/>
              <a:ext cx="884879" cy="630248"/>
            </a:xfrm>
            <a:prstGeom prst="straightConnector1">
              <a:avLst/>
            </a:prstGeom>
            <a:ln w="19050">
              <a:solidFill>
                <a:schemeClr val="bg2">
                  <a:lumMod val="75000"/>
                  <a:alpha val="78000"/>
                </a:schemeClr>
              </a:solidFill>
              <a:miter lim="800000"/>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2FFB64AE-F22B-040E-D9FB-F115EA0B3F12}"/>
                </a:ext>
              </a:extLst>
            </p:cNvPr>
            <p:cNvCxnSpPr>
              <a:cxnSpLocks/>
              <a:endCxn id="63" idx="0"/>
            </p:cNvCxnSpPr>
            <p:nvPr/>
          </p:nvCxnSpPr>
          <p:spPr bwMode="gray">
            <a:xfrm>
              <a:off x="10494892" y="2313490"/>
              <a:ext cx="488305" cy="187672"/>
            </a:xfrm>
            <a:prstGeom prst="straightConnector1">
              <a:avLst/>
            </a:prstGeom>
            <a:ln w="190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39188EDB-1B7B-AB23-642E-B35B9B6B19D9}"/>
                </a:ext>
              </a:extLst>
            </p:cNvPr>
            <p:cNvCxnSpPr>
              <a:cxnSpLocks/>
              <a:stCxn id="52" idx="1"/>
            </p:cNvCxnSpPr>
            <p:nvPr/>
          </p:nvCxnSpPr>
          <p:spPr bwMode="gray">
            <a:xfrm flipV="1">
              <a:off x="6095192" y="3833943"/>
              <a:ext cx="111895" cy="105472"/>
            </a:xfrm>
            <a:prstGeom prst="straightConnector1">
              <a:avLst/>
            </a:prstGeom>
            <a:ln w="190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276986E2-3E7E-2668-19EB-86FBCFA06D83}"/>
                </a:ext>
              </a:extLst>
            </p:cNvPr>
            <p:cNvCxnSpPr>
              <a:cxnSpLocks/>
              <a:stCxn id="51" idx="3"/>
            </p:cNvCxnSpPr>
            <p:nvPr/>
          </p:nvCxnSpPr>
          <p:spPr bwMode="gray">
            <a:xfrm flipH="1">
              <a:off x="5922060" y="3562022"/>
              <a:ext cx="2242" cy="300918"/>
            </a:xfrm>
            <a:prstGeom prst="straightConnector1">
              <a:avLst/>
            </a:prstGeom>
            <a:ln w="190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2341D8CC-C6E2-9AA3-0DCD-D0B109D4F140}"/>
                </a:ext>
              </a:extLst>
            </p:cNvPr>
            <p:cNvCxnSpPr>
              <a:cxnSpLocks/>
              <a:stCxn id="56" idx="1"/>
            </p:cNvCxnSpPr>
            <p:nvPr/>
          </p:nvCxnSpPr>
          <p:spPr bwMode="gray">
            <a:xfrm flipV="1">
              <a:off x="8013469" y="3848096"/>
              <a:ext cx="100268" cy="96015"/>
            </a:xfrm>
            <a:prstGeom prst="straightConnector1">
              <a:avLst/>
            </a:prstGeom>
            <a:ln w="190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1544A3D8-B168-1988-3E54-84E5E8A64F74}"/>
                </a:ext>
              </a:extLst>
            </p:cNvPr>
            <p:cNvCxnSpPr>
              <a:cxnSpLocks/>
              <a:endCxn id="56" idx="7"/>
            </p:cNvCxnSpPr>
            <p:nvPr/>
          </p:nvCxnSpPr>
          <p:spPr bwMode="gray">
            <a:xfrm flipH="1" flipV="1">
              <a:off x="8062668" y="4273940"/>
              <a:ext cx="94493" cy="28454"/>
            </a:xfrm>
            <a:prstGeom prst="straightConnector1">
              <a:avLst/>
            </a:prstGeom>
            <a:ln w="190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4E917E82-0878-9747-5726-D5DEBF62FEA8}"/>
                </a:ext>
              </a:extLst>
            </p:cNvPr>
            <p:cNvCxnSpPr>
              <a:cxnSpLocks/>
            </p:cNvCxnSpPr>
            <p:nvPr/>
          </p:nvCxnSpPr>
          <p:spPr bwMode="gray">
            <a:xfrm flipH="1" flipV="1">
              <a:off x="8308787" y="3927492"/>
              <a:ext cx="18627" cy="307410"/>
            </a:xfrm>
            <a:prstGeom prst="straightConnector1">
              <a:avLst/>
            </a:prstGeom>
            <a:ln w="190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49E53193-BDAF-2F1E-526B-7B7B78D260D3}"/>
                </a:ext>
              </a:extLst>
            </p:cNvPr>
            <p:cNvCxnSpPr>
              <a:cxnSpLocks/>
              <a:stCxn id="51" idx="6"/>
            </p:cNvCxnSpPr>
            <p:nvPr/>
          </p:nvCxnSpPr>
          <p:spPr bwMode="gray">
            <a:xfrm flipV="1">
              <a:off x="6097697" y="2242506"/>
              <a:ext cx="3020512" cy="915779"/>
            </a:xfrm>
            <a:prstGeom prst="straightConnector1">
              <a:avLst/>
            </a:prstGeom>
            <a:ln w="190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517F9960-6543-CF9C-B640-03264F8580AC}"/>
                </a:ext>
              </a:extLst>
            </p:cNvPr>
            <p:cNvCxnSpPr>
              <a:cxnSpLocks/>
            </p:cNvCxnSpPr>
            <p:nvPr/>
          </p:nvCxnSpPr>
          <p:spPr bwMode="gray">
            <a:xfrm flipV="1">
              <a:off x="10417787" y="2574727"/>
              <a:ext cx="536352" cy="522901"/>
            </a:xfrm>
            <a:prstGeom prst="straightConnector1">
              <a:avLst/>
            </a:prstGeom>
            <a:ln w="190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FFE9EC93-222A-0276-9A48-D760CB2367A3}"/>
                </a:ext>
              </a:extLst>
            </p:cNvPr>
            <p:cNvCxnSpPr>
              <a:cxnSpLocks/>
            </p:cNvCxnSpPr>
            <p:nvPr/>
          </p:nvCxnSpPr>
          <p:spPr bwMode="gray">
            <a:xfrm flipH="1" flipV="1">
              <a:off x="10448349" y="3662559"/>
              <a:ext cx="364667" cy="417930"/>
            </a:xfrm>
            <a:prstGeom prst="straightConnector1">
              <a:avLst/>
            </a:prstGeom>
            <a:ln w="190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F5EABADC-657E-7962-226D-79B419C2E73E}"/>
                </a:ext>
              </a:extLst>
            </p:cNvPr>
            <p:cNvCxnSpPr>
              <a:cxnSpLocks/>
              <a:stCxn id="58" idx="2"/>
            </p:cNvCxnSpPr>
            <p:nvPr/>
          </p:nvCxnSpPr>
          <p:spPr bwMode="gray">
            <a:xfrm flipH="1" flipV="1">
              <a:off x="9395525" y="2242506"/>
              <a:ext cx="782399" cy="32264"/>
            </a:xfrm>
            <a:prstGeom prst="straightConnector1">
              <a:avLst/>
            </a:prstGeom>
            <a:ln w="190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8B5C9998-C3E3-EF53-3853-5DDB45EE2DA3}"/>
                </a:ext>
              </a:extLst>
            </p:cNvPr>
            <p:cNvCxnSpPr>
              <a:cxnSpLocks/>
              <a:stCxn id="47" idx="0"/>
              <a:endCxn id="58" idx="4"/>
            </p:cNvCxnSpPr>
            <p:nvPr/>
          </p:nvCxnSpPr>
          <p:spPr bwMode="gray">
            <a:xfrm flipH="1" flipV="1">
              <a:off x="10417787" y="2510487"/>
              <a:ext cx="3611" cy="271601"/>
            </a:xfrm>
            <a:prstGeom prst="straightConnector1">
              <a:avLst/>
            </a:prstGeom>
            <a:ln w="190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9F237653-2610-261E-F04E-EF47DB3B4CEC}"/>
                </a:ext>
              </a:extLst>
            </p:cNvPr>
            <p:cNvCxnSpPr>
              <a:cxnSpLocks/>
            </p:cNvCxnSpPr>
            <p:nvPr/>
          </p:nvCxnSpPr>
          <p:spPr bwMode="gray">
            <a:xfrm flipV="1">
              <a:off x="10451817" y="1680327"/>
              <a:ext cx="260380" cy="358725"/>
            </a:xfrm>
            <a:prstGeom prst="straightConnector1">
              <a:avLst/>
            </a:prstGeom>
            <a:ln w="190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D9EFFC61-6E00-7261-1846-7433A5FEAAC8}"/>
                </a:ext>
              </a:extLst>
            </p:cNvPr>
            <p:cNvCxnSpPr>
              <a:cxnSpLocks/>
              <a:stCxn id="57" idx="6"/>
            </p:cNvCxnSpPr>
            <p:nvPr/>
          </p:nvCxnSpPr>
          <p:spPr bwMode="gray">
            <a:xfrm>
              <a:off x="10691680" y="4502325"/>
              <a:ext cx="595873" cy="211867"/>
            </a:xfrm>
            <a:prstGeom prst="straightConnector1">
              <a:avLst/>
            </a:prstGeom>
            <a:ln w="190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7AFA12F1-6EF6-AEDF-51A8-8C6E108BE913}"/>
                </a:ext>
              </a:extLst>
            </p:cNvPr>
            <p:cNvCxnSpPr>
              <a:cxnSpLocks/>
            </p:cNvCxnSpPr>
            <p:nvPr/>
          </p:nvCxnSpPr>
          <p:spPr bwMode="gray">
            <a:xfrm flipV="1">
              <a:off x="7823312" y="4635735"/>
              <a:ext cx="330708" cy="202741"/>
            </a:xfrm>
            <a:prstGeom prst="straightConnector1">
              <a:avLst/>
            </a:prstGeom>
            <a:ln w="190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63091765-E79B-B5BC-E516-2AE5D8A35208}"/>
                </a:ext>
              </a:extLst>
            </p:cNvPr>
            <p:cNvCxnSpPr>
              <a:cxnSpLocks/>
              <a:endCxn id="51" idx="0"/>
            </p:cNvCxnSpPr>
            <p:nvPr/>
          </p:nvCxnSpPr>
          <p:spPr bwMode="gray">
            <a:xfrm>
              <a:off x="5544495" y="2915403"/>
              <a:ext cx="213999" cy="242699"/>
            </a:xfrm>
            <a:prstGeom prst="straightConnector1">
              <a:avLst/>
            </a:prstGeom>
            <a:ln w="190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560FDAB7-FF86-C360-F2ED-8DF8A4FD9CC8}"/>
                </a:ext>
              </a:extLst>
            </p:cNvPr>
            <p:cNvCxnSpPr>
              <a:cxnSpLocks/>
            </p:cNvCxnSpPr>
            <p:nvPr/>
          </p:nvCxnSpPr>
          <p:spPr bwMode="gray">
            <a:xfrm>
              <a:off x="8664395" y="1802453"/>
              <a:ext cx="321660" cy="273376"/>
            </a:xfrm>
            <a:prstGeom prst="straightConnector1">
              <a:avLst/>
            </a:prstGeom>
            <a:ln w="190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1FF92FC4-8D34-0D7D-D869-B726B89945FB}"/>
                </a:ext>
              </a:extLst>
            </p:cNvPr>
            <p:cNvCxnSpPr>
              <a:cxnSpLocks/>
              <a:endCxn id="52" idx="5"/>
            </p:cNvCxnSpPr>
            <p:nvPr/>
          </p:nvCxnSpPr>
          <p:spPr bwMode="gray">
            <a:xfrm flipV="1">
              <a:off x="5505500" y="4223064"/>
              <a:ext cx="206515" cy="211891"/>
            </a:xfrm>
            <a:prstGeom prst="straightConnector1">
              <a:avLst/>
            </a:prstGeom>
            <a:ln w="190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EEAF6191-EFCF-98EE-70B7-5856FA2CCD91}"/>
                </a:ext>
              </a:extLst>
            </p:cNvPr>
            <p:cNvCxnSpPr>
              <a:cxnSpLocks/>
              <a:stCxn id="54" idx="6"/>
            </p:cNvCxnSpPr>
            <p:nvPr/>
          </p:nvCxnSpPr>
          <p:spPr bwMode="gray">
            <a:xfrm flipV="1">
              <a:off x="11203765" y="4040506"/>
              <a:ext cx="303668" cy="60976"/>
            </a:xfrm>
            <a:prstGeom prst="straightConnector1">
              <a:avLst/>
            </a:prstGeom>
            <a:ln w="190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A093C962-6C15-C054-8664-FF8A082B5DFE}"/>
                </a:ext>
              </a:extLst>
            </p:cNvPr>
            <p:cNvCxnSpPr>
              <a:cxnSpLocks/>
            </p:cNvCxnSpPr>
            <p:nvPr/>
          </p:nvCxnSpPr>
          <p:spPr bwMode="gray">
            <a:xfrm>
              <a:off x="11020095" y="2577234"/>
              <a:ext cx="512068" cy="117544"/>
            </a:xfrm>
            <a:prstGeom prst="straightConnector1">
              <a:avLst/>
            </a:prstGeom>
            <a:ln w="190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EC872888-0977-409C-C9C9-FACE22EE6F8C}"/>
                </a:ext>
              </a:extLst>
            </p:cNvPr>
            <p:cNvSpPr>
              <a:spLocks noChangeAspect="1"/>
            </p:cNvSpPr>
            <p:nvPr/>
          </p:nvSpPr>
          <p:spPr>
            <a:xfrm>
              <a:off x="8759025" y="4267069"/>
              <a:ext cx="527698" cy="518578"/>
            </a:xfrm>
            <a:prstGeom prst="ellipse">
              <a:avLst/>
            </a:prstGeom>
            <a:solidFill>
              <a:schemeClr val="bg1"/>
            </a:solidFill>
            <a:ln w="19050">
              <a:solidFill>
                <a:srgbClr val="820024"/>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500" dirty="0">
                <a:solidFill>
                  <a:schemeClr val="bg2">
                    <a:lumMod val="10000"/>
                  </a:schemeClr>
                </a:solidFill>
              </a:endParaRPr>
            </a:p>
          </p:txBody>
        </p:sp>
        <p:sp>
          <p:nvSpPr>
            <p:cNvPr id="41" name="Oval 40">
              <a:extLst>
                <a:ext uri="{FF2B5EF4-FFF2-40B4-BE49-F238E27FC236}">
                  <a16:creationId xmlns:a16="http://schemas.microsoft.com/office/drawing/2014/main" id="{F9BF3A9B-553E-210C-AABA-CD1FA5561F21}"/>
                </a:ext>
              </a:extLst>
            </p:cNvPr>
            <p:cNvSpPr>
              <a:spLocks noChangeAspect="1"/>
            </p:cNvSpPr>
            <p:nvPr/>
          </p:nvSpPr>
          <p:spPr>
            <a:xfrm rot="18931841">
              <a:off x="8085329" y="4234891"/>
              <a:ext cx="479725" cy="471434"/>
            </a:xfrm>
            <a:prstGeom prst="ellipse">
              <a:avLst/>
            </a:prstGeom>
            <a:solidFill>
              <a:schemeClr val="bg1"/>
            </a:solidFill>
            <a:ln w="19050">
              <a:solidFill>
                <a:srgbClr val="003834"/>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500" dirty="0">
                <a:solidFill>
                  <a:schemeClr val="bg1"/>
                </a:solidFill>
              </a:endParaRPr>
            </a:p>
          </p:txBody>
        </p:sp>
        <p:sp>
          <p:nvSpPr>
            <p:cNvPr id="42" name="Oval 41">
              <a:extLst>
                <a:ext uri="{FF2B5EF4-FFF2-40B4-BE49-F238E27FC236}">
                  <a16:creationId xmlns:a16="http://schemas.microsoft.com/office/drawing/2014/main" id="{78245EE6-04C0-5C3B-E0EB-61024A1CC462}"/>
                </a:ext>
              </a:extLst>
            </p:cNvPr>
            <p:cNvSpPr>
              <a:spLocks noChangeAspect="1"/>
            </p:cNvSpPr>
            <p:nvPr/>
          </p:nvSpPr>
          <p:spPr>
            <a:xfrm>
              <a:off x="7142577" y="3424669"/>
              <a:ext cx="502766" cy="471434"/>
            </a:xfrm>
            <a:prstGeom prst="ellipse">
              <a:avLst/>
            </a:prstGeom>
            <a:solidFill>
              <a:schemeClr val="bg1"/>
            </a:solidFill>
            <a:ln w="19050">
              <a:solidFill>
                <a:srgbClr val="FF0000"/>
              </a:solidFill>
              <a:prstDash val="solid"/>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500" dirty="0">
                <a:solidFill>
                  <a:schemeClr val="bg1"/>
                </a:solidFill>
              </a:endParaRPr>
            </a:p>
          </p:txBody>
        </p:sp>
        <p:sp>
          <p:nvSpPr>
            <p:cNvPr id="43" name="Oval 42">
              <a:extLst>
                <a:ext uri="{FF2B5EF4-FFF2-40B4-BE49-F238E27FC236}">
                  <a16:creationId xmlns:a16="http://schemas.microsoft.com/office/drawing/2014/main" id="{906ABC26-9899-DA19-82A4-DD640D85DE22}"/>
                </a:ext>
              </a:extLst>
            </p:cNvPr>
            <p:cNvSpPr>
              <a:spLocks noChangeAspect="1"/>
            </p:cNvSpPr>
            <p:nvPr/>
          </p:nvSpPr>
          <p:spPr>
            <a:xfrm>
              <a:off x="6148278" y="3404674"/>
              <a:ext cx="553042" cy="518578"/>
            </a:xfrm>
            <a:prstGeom prst="ellipse">
              <a:avLst/>
            </a:prstGeom>
            <a:solidFill>
              <a:schemeClr val="bg1"/>
            </a:solidFill>
            <a:ln w="19050">
              <a:solidFill>
                <a:srgbClr val="820024"/>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600"/>
                </a:spcAft>
              </a:pPr>
              <a:endParaRPr lang="en-US" sz="500" dirty="0">
                <a:solidFill>
                  <a:schemeClr val="bg2">
                    <a:lumMod val="10000"/>
                  </a:schemeClr>
                </a:solidFill>
                <a:latin typeface="Gill Sans MT" panose="020B0502020104020203" pitchFamily="34" charset="77"/>
              </a:endParaRPr>
            </a:p>
          </p:txBody>
        </p:sp>
        <p:sp>
          <p:nvSpPr>
            <p:cNvPr id="44" name="Oval 43">
              <a:extLst>
                <a:ext uri="{FF2B5EF4-FFF2-40B4-BE49-F238E27FC236}">
                  <a16:creationId xmlns:a16="http://schemas.microsoft.com/office/drawing/2014/main" id="{345559E0-2BEE-2DFF-731D-5BCC16F7C87F}"/>
                </a:ext>
              </a:extLst>
            </p:cNvPr>
            <p:cNvSpPr>
              <a:spLocks noChangeAspect="1"/>
            </p:cNvSpPr>
            <p:nvPr/>
          </p:nvSpPr>
          <p:spPr>
            <a:xfrm>
              <a:off x="8032945" y="3385342"/>
              <a:ext cx="551684" cy="542149"/>
            </a:xfrm>
            <a:prstGeom prst="ellipse">
              <a:avLst/>
            </a:prstGeom>
            <a:solidFill>
              <a:schemeClr val="bg1"/>
            </a:solidFill>
            <a:ln w="19050">
              <a:solidFill>
                <a:srgbClr val="820024"/>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500" dirty="0">
                <a:solidFill>
                  <a:schemeClr val="bg1"/>
                </a:solidFill>
              </a:endParaRPr>
            </a:p>
          </p:txBody>
        </p:sp>
        <p:sp>
          <p:nvSpPr>
            <p:cNvPr id="45" name="Oval 44">
              <a:extLst>
                <a:ext uri="{FF2B5EF4-FFF2-40B4-BE49-F238E27FC236}">
                  <a16:creationId xmlns:a16="http://schemas.microsoft.com/office/drawing/2014/main" id="{66C01188-1C90-B8FF-0164-74FA69338308}"/>
                </a:ext>
              </a:extLst>
            </p:cNvPr>
            <p:cNvSpPr>
              <a:spLocks noChangeAspect="1"/>
            </p:cNvSpPr>
            <p:nvPr/>
          </p:nvSpPr>
          <p:spPr>
            <a:xfrm>
              <a:off x="8989439" y="3416701"/>
              <a:ext cx="479725" cy="471434"/>
            </a:xfrm>
            <a:prstGeom prst="ellipse">
              <a:avLst/>
            </a:prstGeom>
            <a:solidFill>
              <a:schemeClr val="bg1"/>
            </a:solidFill>
            <a:ln w="19050">
              <a:solidFill>
                <a:schemeClr val="accent1"/>
              </a:solidFill>
              <a:prstDash val="solid"/>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500" dirty="0">
                <a:solidFill>
                  <a:schemeClr val="bg1"/>
                </a:solidFill>
              </a:endParaRPr>
            </a:p>
          </p:txBody>
        </p:sp>
        <p:sp>
          <p:nvSpPr>
            <p:cNvPr id="46" name="Oval 45">
              <a:extLst>
                <a:ext uri="{FF2B5EF4-FFF2-40B4-BE49-F238E27FC236}">
                  <a16:creationId xmlns:a16="http://schemas.microsoft.com/office/drawing/2014/main" id="{FC679B7A-FF65-ED3A-FA34-BADEB918DADB}"/>
                </a:ext>
              </a:extLst>
            </p:cNvPr>
            <p:cNvSpPr>
              <a:spLocks noChangeAspect="1"/>
            </p:cNvSpPr>
            <p:nvPr/>
          </p:nvSpPr>
          <p:spPr>
            <a:xfrm>
              <a:off x="10184500" y="3395202"/>
              <a:ext cx="527698" cy="518578"/>
            </a:xfrm>
            <a:prstGeom prst="ellipse">
              <a:avLst/>
            </a:prstGeom>
            <a:solidFill>
              <a:srgbClr val="A10907"/>
            </a:solidFill>
            <a:ln w="5715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500" dirty="0">
                <a:solidFill>
                  <a:schemeClr val="bg1"/>
                </a:solidFill>
              </a:endParaRPr>
            </a:p>
          </p:txBody>
        </p:sp>
        <p:sp>
          <p:nvSpPr>
            <p:cNvPr id="47" name="Oval 46">
              <a:extLst>
                <a:ext uri="{FF2B5EF4-FFF2-40B4-BE49-F238E27FC236}">
                  <a16:creationId xmlns:a16="http://schemas.microsoft.com/office/drawing/2014/main" id="{4B9F90AA-C1B4-D7D0-A4EF-34A1999DCBC8}"/>
                </a:ext>
              </a:extLst>
            </p:cNvPr>
            <p:cNvSpPr>
              <a:spLocks noChangeAspect="1"/>
            </p:cNvSpPr>
            <p:nvPr/>
          </p:nvSpPr>
          <p:spPr>
            <a:xfrm>
              <a:off x="10157549" y="2782087"/>
              <a:ext cx="527698" cy="518578"/>
            </a:xfrm>
            <a:prstGeom prst="ellipse">
              <a:avLst/>
            </a:prstGeom>
            <a:solidFill>
              <a:srgbClr val="A10907"/>
            </a:solidFill>
            <a:ln w="5715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500" dirty="0">
                <a:solidFill>
                  <a:schemeClr val="bg1"/>
                </a:solidFill>
              </a:endParaRPr>
            </a:p>
          </p:txBody>
        </p:sp>
        <p:sp>
          <p:nvSpPr>
            <p:cNvPr id="48" name="Oval 47">
              <a:extLst>
                <a:ext uri="{FF2B5EF4-FFF2-40B4-BE49-F238E27FC236}">
                  <a16:creationId xmlns:a16="http://schemas.microsoft.com/office/drawing/2014/main" id="{14FB0EC7-3110-F596-BCBD-CB5674F864EC}"/>
                </a:ext>
              </a:extLst>
            </p:cNvPr>
            <p:cNvSpPr>
              <a:spLocks noChangeAspect="1"/>
            </p:cNvSpPr>
            <p:nvPr/>
          </p:nvSpPr>
          <p:spPr>
            <a:xfrm>
              <a:off x="8915800" y="2006789"/>
              <a:ext cx="479725" cy="471434"/>
            </a:xfrm>
            <a:prstGeom prst="ellipse">
              <a:avLst/>
            </a:prstGeom>
            <a:solidFill>
              <a:schemeClr val="bg1"/>
            </a:solidFill>
            <a:ln w="19050">
              <a:solidFill>
                <a:schemeClr val="bg2">
                  <a:lumMod val="1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500" dirty="0">
                <a:solidFill>
                  <a:schemeClr val="bg1"/>
                </a:solidFill>
              </a:endParaRPr>
            </a:p>
          </p:txBody>
        </p:sp>
        <p:sp>
          <p:nvSpPr>
            <p:cNvPr id="49" name="TextBox 48">
              <a:extLst>
                <a:ext uri="{FF2B5EF4-FFF2-40B4-BE49-F238E27FC236}">
                  <a16:creationId xmlns:a16="http://schemas.microsoft.com/office/drawing/2014/main" id="{4668082D-4AE9-ECA7-0B36-4603612C4660}"/>
                </a:ext>
              </a:extLst>
            </p:cNvPr>
            <p:cNvSpPr txBox="1"/>
            <p:nvPr/>
          </p:nvSpPr>
          <p:spPr>
            <a:xfrm>
              <a:off x="10166656" y="2928957"/>
              <a:ext cx="528493" cy="339358"/>
            </a:xfrm>
            <a:prstGeom prst="rect">
              <a:avLst/>
            </a:prstGeom>
          </p:spPr>
          <p:txBody>
            <a:bodyPr wrap="none" lIns="0" tIns="0" rIns="0" bIns="0" rtlCol="0">
              <a:spAutoFit/>
            </a:bodyPr>
            <a:lstStyle/>
            <a:p>
              <a:pPr algn="ctr">
                <a:spcAft>
                  <a:spcPts val="600"/>
                </a:spcAft>
              </a:pPr>
              <a:r>
                <a:rPr lang="en-US" sz="500" dirty="0">
                  <a:solidFill>
                    <a:schemeClr val="bg1"/>
                  </a:solidFill>
                  <a:latin typeface="Gill Sans MT" panose="020B0502020104020203" pitchFamily="34" charset="77"/>
                </a:rPr>
                <a:t>Backend</a:t>
              </a:r>
              <a:br>
                <a:rPr lang="en-US" sz="500" dirty="0">
                  <a:solidFill>
                    <a:schemeClr val="bg1"/>
                  </a:solidFill>
                  <a:latin typeface="Gill Sans MT" panose="020B0502020104020203" pitchFamily="34" charset="77"/>
                </a:rPr>
              </a:br>
              <a:r>
                <a:rPr lang="en-US" sz="500" dirty="0">
                  <a:solidFill>
                    <a:schemeClr val="bg1"/>
                  </a:solidFill>
                  <a:latin typeface="Gill Sans MT" panose="020B0502020104020203" pitchFamily="34" charset="77"/>
                </a:rPr>
                <a:t>VM</a:t>
              </a:r>
            </a:p>
          </p:txBody>
        </p:sp>
        <p:sp>
          <p:nvSpPr>
            <p:cNvPr id="50" name="TextBox 49">
              <a:extLst>
                <a:ext uri="{FF2B5EF4-FFF2-40B4-BE49-F238E27FC236}">
                  <a16:creationId xmlns:a16="http://schemas.microsoft.com/office/drawing/2014/main" id="{2ED3A86E-3F0D-D4FD-6581-7D6B42F1EEB9}"/>
                </a:ext>
              </a:extLst>
            </p:cNvPr>
            <p:cNvSpPr txBox="1"/>
            <p:nvPr/>
          </p:nvSpPr>
          <p:spPr>
            <a:xfrm>
              <a:off x="10187358" y="3524693"/>
              <a:ext cx="528493" cy="339358"/>
            </a:xfrm>
            <a:prstGeom prst="rect">
              <a:avLst/>
            </a:prstGeom>
          </p:spPr>
          <p:txBody>
            <a:bodyPr wrap="none" lIns="0" tIns="0" rIns="0" bIns="0" rtlCol="0">
              <a:spAutoFit/>
            </a:bodyPr>
            <a:lstStyle/>
            <a:p>
              <a:pPr algn="ctr">
                <a:spcAft>
                  <a:spcPts val="600"/>
                </a:spcAft>
              </a:pPr>
              <a:r>
                <a:rPr lang="en-US" sz="500" dirty="0">
                  <a:solidFill>
                    <a:schemeClr val="bg1"/>
                  </a:solidFill>
                  <a:latin typeface="Gill Sans MT" panose="020B0502020104020203" pitchFamily="34" charset="77"/>
                </a:rPr>
                <a:t>Backend</a:t>
              </a:r>
              <a:br>
                <a:rPr lang="en-US" sz="500" dirty="0">
                  <a:solidFill>
                    <a:schemeClr val="bg1"/>
                  </a:solidFill>
                  <a:latin typeface="Gill Sans MT" panose="020B0502020104020203" pitchFamily="34" charset="77"/>
                </a:rPr>
              </a:br>
              <a:r>
                <a:rPr lang="en-US" sz="500" dirty="0">
                  <a:solidFill>
                    <a:schemeClr val="bg1"/>
                  </a:solidFill>
                  <a:latin typeface="Gill Sans MT" panose="020B0502020104020203" pitchFamily="34" charset="77"/>
                </a:rPr>
                <a:t>VM</a:t>
              </a:r>
            </a:p>
          </p:txBody>
        </p:sp>
        <p:sp>
          <p:nvSpPr>
            <p:cNvPr id="51" name="Oval 50">
              <a:extLst>
                <a:ext uri="{FF2B5EF4-FFF2-40B4-BE49-F238E27FC236}">
                  <a16:creationId xmlns:a16="http://schemas.microsoft.com/office/drawing/2014/main" id="{2E0F197B-0C58-AF3F-8CCD-CCA6C9AACEBD}"/>
                </a:ext>
              </a:extLst>
            </p:cNvPr>
            <p:cNvSpPr>
              <a:spLocks noChangeAspect="1"/>
            </p:cNvSpPr>
            <p:nvPr/>
          </p:nvSpPr>
          <p:spPr>
            <a:xfrm rot="18931841">
              <a:off x="5686662" y="3090598"/>
              <a:ext cx="479725" cy="471434"/>
            </a:xfrm>
            <a:prstGeom prst="ellipse">
              <a:avLst/>
            </a:prstGeom>
            <a:solidFill>
              <a:schemeClr val="bg1"/>
            </a:solidFill>
            <a:ln w="19050">
              <a:solidFill>
                <a:srgbClr val="003834"/>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500" dirty="0">
                <a:solidFill>
                  <a:schemeClr val="bg1"/>
                </a:solidFill>
              </a:endParaRPr>
            </a:p>
          </p:txBody>
        </p:sp>
        <p:sp>
          <p:nvSpPr>
            <p:cNvPr id="52" name="Oval 51">
              <a:extLst>
                <a:ext uri="{FF2B5EF4-FFF2-40B4-BE49-F238E27FC236}">
                  <a16:creationId xmlns:a16="http://schemas.microsoft.com/office/drawing/2014/main" id="{6F4C0307-9A2F-28AD-BD45-F03DF02197F0}"/>
                </a:ext>
              </a:extLst>
            </p:cNvPr>
            <p:cNvSpPr>
              <a:spLocks noChangeAspect="1"/>
            </p:cNvSpPr>
            <p:nvPr/>
          </p:nvSpPr>
          <p:spPr>
            <a:xfrm rot="5880619">
              <a:off x="5667887" y="3841377"/>
              <a:ext cx="471434" cy="479725"/>
            </a:xfrm>
            <a:prstGeom prst="ellipse">
              <a:avLst/>
            </a:prstGeom>
            <a:solidFill>
              <a:schemeClr val="bg1"/>
            </a:solidFill>
            <a:ln w="19050">
              <a:solidFill>
                <a:schemeClr val="bg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500" dirty="0">
                <a:solidFill>
                  <a:schemeClr val="bg1"/>
                </a:solidFill>
              </a:endParaRPr>
            </a:p>
          </p:txBody>
        </p:sp>
        <p:sp>
          <p:nvSpPr>
            <p:cNvPr id="53" name="Oval 52">
              <a:extLst>
                <a:ext uri="{FF2B5EF4-FFF2-40B4-BE49-F238E27FC236}">
                  <a16:creationId xmlns:a16="http://schemas.microsoft.com/office/drawing/2014/main" id="{312E65E5-7A11-05EF-C316-33DD6856472C}"/>
                </a:ext>
              </a:extLst>
            </p:cNvPr>
            <p:cNvSpPr>
              <a:spLocks noChangeAspect="1"/>
            </p:cNvSpPr>
            <p:nvPr/>
          </p:nvSpPr>
          <p:spPr>
            <a:xfrm>
              <a:off x="8961133" y="2782764"/>
              <a:ext cx="479725" cy="471434"/>
            </a:xfrm>
            <a:prstGeom prst="ellipse">
              <a:avLst/>
            </a:prstGeom>
            <a:solidFill>
              <a:schemeClr val="bg1"/>
            </a:solidFill>
            <a:ln w="19050">
              <a:solidFill>
                <a:srgbClr val="002060"/>
              </a:solidFill>
              <a:prstDash val="solid"/>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500" dirty="0">
                <a:solidFill>
                  <a:schemeClr val="bg1"/>
                </a:solidFill>
              </a:endParaRPr>
            </a:p>
          </p:txBody>
        </p:sp>
        <p:sp>
          <p:nvSpPr>
            <p:cNvPr id="54" name="Oval 53">
              <a:extLst>
                <a:ext uri="{FF2B5EF4-FFF2-40B4-BE49-F238E27FC236}">
                  <a16:creationId xmlns:a16="http://schemas.microsoft.com/office/drawing/2014/main" id="{92776139-4E1D-A2E9-81EE-476CEA90FAA8}"/>
                </a:ext>
              </a:extLst>
            </p:cNvPr>
            <p:cNvSpPr>
              <a:spLocks noChangeAspect="1"/>
            </p:cNvSpPr>
            <p:nvPr/>
          </p:nvSpPr>
          <p:spPr>
            <a:xfrm>
              <a:off x="10724040" y="3865765"/>
              <a:ext cx="479725" cy="471434"/>
            </a:xfrm>
            <a:prstGeom prst="ellipse">
              <a:avLst/>
            </a:prstGeom>
            <a:solidFill>
              <a:schemeClr val="bg1"/>
            </a:solidFill>
            <a:ln w="19050">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500" dirty="0">
                <a:solidFill>
                  <a:schemeClr val="bg1"/>
                </a:solidFill>
              </a:endParaRPr>
            </a:p>
          </p:txBody>
        </p:sp>
        <p:sp>
          <p:nvSpPr>
            <p:cNvPr id="55" name="Oval 54">
              <a:extLst>
                <a:ext uri="{FF2B5EF4-FFF2-40B4-BE49-F238E27FC236}">
                  <a16:creationId xmlns:a16="http://schemas.microsoft.com/office/drawing/2014/main" id="{3A514ECB-C19C-2430-71F4-D4F0349F38A7}"/>
                </a:ext>
              </a:extLst>
            </p:cNvPr>
            <p:cNvSpPr>
              <a:spLocks noChangeAspect="1"/>
            </p:cNvSpPr>
            <p:nvPr/>
          </p:nvSpPr>
          <p:spPr>
            <a:xfrm rot="4002393">
              <a:off x="10724772" y="2332131"/>
              <a:ext cx="471434" cy="479725"/>
            </a:xfrm>
            <a:prstGeom prst="ellipse">
              <a:avLst/>
            </a:prstGeom>
            <a:solidFill>
              <a:schemeClr val="bg1"/>
            </a:solidFill>
            <a:ln w="19050">
              <a:solidFill>
                <a:schemeClr val="bg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500" dirty="0">
                <a:solidFill>
                  <a:schemeClr val="bg1"/>
                </a:solidFill>
              </a:endParaRPr>
            </a:p>
          </p:txBody>
        </p:sp>
        <p:sp>
          <p:nvSpPr>
            <p:cNvPr id="56" name="Oval 55">
              <a:extLst>
                <a:ext uri="{FF2B5EF4-FFF2-40B4-BE49-F238E27FC236}">
                  <a16:creationId xmlns:a16="http://schemas.microsoft.com/office/drawing/2014/main" id="{2EED8809-E416-40DF-EF10-ED8A1FFCB103}"/>
                </a:ext>
              </a:extLst>
            </p:cNvPr>
            <p:cNvSpPr>
              <a:spLocks noChangeAspect="1"/>
            </p:cNvSpPr>
            <p:nvPr/>
          </p:nvSpPr>
          <p:spPr>
            <a:xfrm rot="4899634">
              <a:off x="7634536" y="3893337"/>
              <a:ext cx="471434" cy="479725"/>
            </a:xfrm>
            <a:prstGeom prst="ellipse">
              <a:avLst/>
            </a:prstGeom>
            <a:solidFill>
              <a:schemeClr val="bg1"/>
            </a:solidFill>
            <a:ln w="19050">
              <a:solidFill>
                <a:schemeClr val="bg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500" dirty="0">
                <a:solidFill>
                  <a:schemeClr val="bg1"/>
                </a:solidFill>
              </a:endParaRPr>
            </a:p>
          </p:txBody>
        </p:sp>
        <p:sp>
          <p:nvSpPr>
            <p:cNvPr id="57" name="Oval 56">
              <a:extLst>
                <a:ext uri="{FF2B5EF4-FFF2-40B4-BE49-F238E27FC236}">
                  <a16:creationId xmlns:a16="http://schemas.microsoft.com/office/drawing/2014/main" id="{C609A4B4-A9FB-6361-3EA9-7A829AD7A9C6}"/>
                </a:ext>
              </a:extLst>
            </p:cNvPr>
            <p:cNvSpPr>
              <a:spLocks noChangeAspect="1"/>
            </p:cNvSpPr>
            <p:nvPr/>
          </p:nvSpPr>
          <p:spPr>
            <a:xfrm>
              <a:off x="10211955" y="4266608"/>
              <a:ext cx="479725" cy="471434"/>
            </a:xfrm>
            <a:prstGeom prst="ellipse">
              <a:avLst/>
            </a:prstGeom>
            <a:solidFill>
              <a:schemeClr val="bg1"/>
            </a:solidFill>
            <a:ln w="19050">
              <a:solidFill>
                <a:srgbClr val="003834"/>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500" dirty="0">
                <a:solidFill>
                  <a:schemeClr val="bg1"/>
                </a:solidFill>
              </a:endParaRPr>
            </a:p>
          </p:txBody>
        </p:sp>
        <p:sp>
          <p:nvSpPr>
            <p:cNvPr id="58" name="Oval 57">
              <a:extLst>
                <a:ext uri="{FF2B5EF4-FFF2-40B4-BE49-F238E27FC236}">
                  <a16:creationId xmlns:a16="http://schemas.microsoft.com/office/drawing/2014/main" id="{E8856B75-52CE-5300-18E5-B8C46A8462BF}"/>
                </a:ext>
              </a:extLst>
            </p:cNvPr>
            <p:cNvSpPr>
              <a:spLocks noChangeAspect="1"/>
            </p:cNvSpPr>
            <p:nvPr/>
          </p:nvSpPr>
          <p:spPr>
            <a:xfrm>
              <a:off x="10177924" y="2039052"/>
              <a:ext cx="479725" cy="471434"/>
            </a:xfrm>
            <a:prstGeom prst="ellipse">
              <a:avLst/>
            </a:prstGeom>
            <a:solidFill>
              <a:schemeClr val="bg1"/>
            </a:solidFill>
            <a:ln w="19050">
              <a:solidFill>
                <a:srgbClr val="003834"/>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500" dirty="0">
                <a:solidFill>
                  <a:schemeClr val="bg1"/>
                </a:solidFill>
              </a:endParaRPr>
            </a:p>
          </p:txBody>
        </p:sp>
        <p:sp>
          <p:nvSpPr>
            <p:cNvPr id="59" name="TextBox 58">
              <a:extLst>
                <a:ext uri="{FF2B5EF4-FFF2-40B4-BE49-F238E27FC236}">
                  <a16:creationId xmlns:a16="http://schemas.microsoft.com/office/drawing/2014/main" id="{ABAF4777-FA8B-4061-2985-2D8932CF4C66}"/>
                </a:ext>
              </a:extLst>
            </p:cNvPr>
            <p:cNvSpPr txBox="1"/>
            <p:nvPr/>
          </p:nvSpPr>
          <p:spPr>
            <a:xfrm>
              <a:off x="5744309" y="3999757"/>
              <a:ext cx="338081" cy="169679"/>
            </a:xfrm>
            <a:prstGeom prst="rect">
              <a:avLst/>
            </a:prstGeom>
          </p:spPr>
          <p:txBody>
            <a:bodyPr wrap="none" lIns="0" tIns="0" rIns="0" bIns="0" rtlCol="0">
              <a:spAutoFit/>
            </a:bodyPr>
            <a:lstStyle/>
            <a:p>
              <a:pPr algn="l">
                <a:spcAft>
                  <a:spcPts val="600"/>
                </a:spcAft>
              </a:pPr>
              <a:r>
                <a:rPr lang="en-US" sz="500" dirty="0">
                  <a:solidFill>
                    <a:schemeClr val="bg2">
                      <a:lumMod val="10000"/>
                    </a:schemeClr>
                  </a:solidFill>
                  <a:latin typeface="Gill Sans MT" panose="020B0502020104020203" pitchFamily="34" charset="77"/>
                </a:rPr>
                <a:t>vNIC</a:t>
              </a:r>
            </a:p>
          </p:txBody>
        </p:sp>
        <p:sp>
          <p:nvSpPr>
            <p:cNvPr id="60" name="TextBox 59">
              <a:extLst>
                <a:ext uri="{FF2B5EF4-FFF2-40B4-BE49-F238E27FC236}">
                  <a16:creationId xmlns:a16="http://schemas.microsoft.com/office/drawing/2014/main" id="{D58EEAD5-D15C-161C-C491-FB752FD641FA}"/>
                </a:ext>
              </a:extLst>
            </p:cNvPr>
            <p:cNvSpPr txBox="1"/>
            <p:nvPr/>
          </p:nvSpPr>
          <p:spPr>
            <a:xfrm>
              <a:off x="7723922" y="4049853"/>
              <a:ext cx="338081" cy="169679"/>
            </a:xfrm>
            <a:prstGeom prst="rect">
              <a:avLst/>
            </a:prstGeom>
          </p:spPr>
          <p:txBody>
            <a:bodyPr wrap="none" lIns="0" tIns="0" rIns="0" bIns="0" rtlCol="0">
              <a:spAutoFit/>
            </a:bodyPr>
            <a:lstStyle/>
            <a:p>
              <a:pPr algn="l">
                <a:spcAft>
                  <a:spcPts val="600"/>
                </a:spcAft>
              </a:pPr>
              <a:r>
                <a:rPr lang="en-US" sz="500" dirty="0">
                  <a:solidFill>
                    <a:schemeClr val="bg2">
                      <a:lumMod val="10000"/>
                    </a:schemeClr>
                  </a:solidFill>
                  <a:latin typeface="Gill Sans MT" panose="020B0502020104020203" pitchFamily="34" charset="77"/>
                </a:rPr>
                <a:t>vNIC</a:t>
              </a:r>
            </a:p>
          </p:txBody>
        </p:sp>
        <p:sp>
          <p:nvSpPr>
            <p:cNvPr id="61" name="TextBox 60">
              <a:extLst>
                <a:ext uri="{FF2B5EF4-FFF2-40B4-BE49-F238E27FC236}">
                  <a16:creationId xmlns:a16="http://schemas.microsoft.com/office/drawing/2014/main" id="{7B0C70CF-3E7A-6643-CB79-5B2BE4CE5818}"/>
                </a:ext>
              </a:extLst>
            </p:cNvPr>
            <p:cNvSpPr txBox="1"/>
            <p:nvPr/>
          </p:nvSpPr>
          <p:spPr>
            <a:xfrm>
              <a:off x="5748902" y="3221999"/>
              <a:ext cx="306993" cy="169679"/>
            </a:xfrm>
            <a:prstGeom prst="rect">
              <a:avLst/>
            </a:prstGeom>
          </p:spPr>
          <p:txBody>
            <a:bodyPr wrap="none" lIns="0" tIns="0" rIns="0" bIns="0" rtlCol="0">
              <a:spAutoFit/>
            </a:bodyPr>
            <a:lstStyle/>
            <a:p>
              <a:pPr algn="l">
                <a:spcAft>
                  <a:spcPts val="600"/>
                </a:spcAft>
              </a:pPr>
              <a:r>
                <a:rPr lang="en-US" sz="500" dirty="0">
                  <a:solidFill>
                    <a:schemeClr val="bg2">
                      <a:lumMod val="10000"/>
                    </a:schemeClr>
                  </a:solidFill>
                  <a:latin typeface="Gill Sans MT" panose="020B0502020104020203" pitchFamily="34" charset="77"/>
                </a:rPr>
                <a:t>Host</a:t>
              </a:r>
            </a:p>
          </p:txBody>
        </p:sp>
        <p:sp>
          <p:nvSpPr>
            <p:cNvPr id="62" name="TextBox 61">
              <a:extLst>
                <a:ext uri="{FF2B5EF4-FFF2-40B4-BE49-F238E27FC236}">
                  <a16:creationId xmlns:a16="http://schemas.microsoft.com/office/drawing/2014/main" id="{776CE306-FA68-A70C-274F-4A57033F3763}"/>
                </a:ext>
              </a:extLst>
            </p:cNvPr>
            <p:cNvSpPr txBox="1"/>
            <p:nvPr/>
          </p:nvSpPr>
          <p:spPr>
            <a:xfrm>
              <a:off x="8948204" y="2093450"/>
              <a:ext cx="415800" cy="339358"/>
            </a:xfrm>
            <a:prstGeom prst="rect">
              <a:avLst/>
            </a:prstGeom>
          </p:spPr>
          <p:txBody>
            <a:bodyPr wrap="none" lIns="0" tIns="0" rIns="0" bIns="0" rtlCol="0">
              <a:spAutoFit/>
            </a:bodyPr>
            <a:lstStyle/>
            <a:p>
              <a:pPr algn="ctr"/>
              <a:r>
                <a:rPr lang="en-US" sz="500" dirty="0">
                  <a:solidFill>
                    <a:schemeClr val="bg2">
                      <a:lumMod val="10000"/>
                    </a:schemeClr>
                  </a:solidFill>
                  <a:latin typeface="Gill Sans MT" panose="020B0502020104020203" pitchFamily="34" charset="77"/>
                </a:rPr>
                <a:t>ToR</a:t>
              </a:r>
            </a:p>
            <a:p>
              <a:pPr algn="ctr"/>
              <a:r>
                <a:rPr lang="en-US" sz="500" dirty="0">
                  <a:solidFill>
                    <a:schemeClr val="bg2">
                      <a:lumMod val="10000"/>
                    </a:schemeClr>
                  </a:solidFill>
                  <a:latin typeface="Gill Sans MT" panose="020B0502020104020203" pitchFamily="34" charset="77"/>
                </a:rPr>
                <a:t>Switch</a:t>
              </a:r>
            </a:p>
          </p:txBody>
        </p:sp>
        <p:sp>
          <p:nvSpPr>
            <p:cNvPr id="63" name="TextBox 62">
              <a:extLst>
                <a:ext uri="{FF2B5EF4-FFF2-40B4-BE49-F238E27FC236}">
                  <a16:creationId xmlns:a16="http://schemas.microsoft.com/office/drawing/2014/main" id="{336D47AC-FB7A-DE88-3B06-1242B9B4BCE9}"/>
                </a:ext>
              </a:extLst>
            </p:cNvPr>
            <p:cNvSpPr txBox="1"/>
            <p:nvPr/>
          </p:nvSpPr>
          <p:spPr>
            <a:xfrm>
              <a:off x="10814157" y="2501162"/>
              <a:ext cx="338081" cy="169679"/>
            </a:xfrm>
            <a:prstGeom prst="rect">
              <a:avLst/>
            </a:prstGeom>
          </p:spPr>
          <p:txBody>
            <a:bodyPr wrap="none" lIns="0" tIns="0" rIns="0" bIns="0" rtlCol="0">
              <a:spAutoFit/>
            </a:bodyPr>
            <a:lstStyle/>
            <a:p>
              <a:pPr algn="l">
                <a:spcAft>
                  <a:spcPts val="600"/>
                </a:spcAft>
              </a:pPr>
              <a:r>
                <a:rPr lang="en-US" sz="500" dirty="0">
                  <a:solidFill>
                    <a:schemeClr val="bg2">
                      <a:lumMod val="10000"/>
                    </a:schemeClr>
                  </a:solidFill>
                  <a:latin typeface="Gill Sans MT" panose="020B0502020104020203" pitchFamily="34" charset="77"/>
                </a:rPr>
                <a:t>vNIC</a:t>
              </a:r>
            </a:p>
          </p:txBody>
        </p:sp>
        <p:sp>
          <p:nvSpPr>
            <p:cNvPr id="64" name="TextBox 63">
              <a:extLst>
                <a:ext uri="{FF2B5EF4-FFF2-40B4-BE49-F238E27FC236}">
                  <a16:creationId xmlns:a16="http://schemas.microsoft.com/office/drawing/2014/main" id="{30208C10-2657-E444-C953-A96750275209}"/>
                </a:ext>
              </a:extLst>
            </p:cNvPr>
            <p:cNvSpPr txBox="1"/>
            <p:nvPr/>
          </p:nvSpPr>
          <p:spPr>
            <a:xfrm>
              <a:off x="9057629" y="3587642"/>
              <a:ext cx="427456" cy="169679"/>
            </a:xfrm>
            <a:prstGeom prst="rect">
              <a:avLst/>
            </a:prstGeom>
          </p:spPr>
          <p:txBody>
            <a:bodyPr wrap="none" lIns="0" tIns="0" rIns="0" bIns="0" rtlCol="0">
              <a:spAutoFit/>
            </a:bodyPr>
            <a:lstStyle/>
            <a:p>
              <a:pPr algn="l">
                <a:spcAft>
                  <a:spcPts val="600"/>
                </a:spcAft>
              </a:pPr>
              <a:r>
                <a:rPr lang="en-US" sz="500" dirty="0">
                  <a:solidFill>
                    <a:schemeClr val="bg2">
                      <a:lumMod val="10000"/>
                    </a:schemeClr>
                  </a:solidFill>
                  <a:latin typeface="Gill Sans MT" panose="020B0502020104020203" pitchFamily="34" charset="77"/>
                </a:rPr>
                <a:t>Flow 2</a:t>
              </a:r>
            </a:p>
          </p:txBody>
        </p:sp>
        <p:sp>
          <p:nvSpPr>
            <p:cNvPr id="65" name="TextBox 64">
              <a:extLst>
                <a:ext uri="{FF2B5EF4-FFF2-40B4-BE49-F238E27FC236}">
                  <a16:creationId xmlns:a16="http://schemas.microsoft.com/office/drawing/2014/main" id="{71BB4122-192D-C4B5-949E-E9AD293D4F51}"/>
                </a:ext>
              </a:extLst>
            </p:cNvPr>
            <p:cNvSpPr txBox="1"/>
            <p:nvPr/>
          </p:nvSpPr>
          <p:spPr>
            <a:xfrm>
              <a:off x="9028153" y="2938466"/>
              <a:ext cx="427456" cy="169679"/>
            </a:xfrm>
            <a:prstGeom prst="rect">
              <a:avLst/>
            </a:prstGeom>
          </p:spPr>
          <p:txBody>
            <a:bodyPr wrap="none" lIns="0" tIns="0" rIns="0" bIns="0" rtlCol="0">
              <a:spAutoFit/>
            </a:bodyPr>
            <a:lstStyle/>
            <a:p>
              <a:pPr algn="l">
                <a:spcAft>
                  <a:spcPts val="600"/>
                </a:spcAft>
              </a:pPr>
              <a:r>
                <a:rPr lang="en-US" sz="500" dirty="0">
                  <a:solidFill>
                    <a:schemeClr val="bg2">
                      <a:lumMod val="10000"/>
                    </a:schemeClr>
                  </a:solidFill>
                  <a:latin typeface="Gill Sans MT" panose="020B0502020104020203" pitchFamily="34" charset="77"/>
                </a:rPr>
                <a:t>Flow 3</a:t>
              </a:r>
            </a:p>
          </p:txBody>
        </p:sp>
        <p:sp>
          <p:nvSpPr>
            <p:cNvPr id="66" name="TextBox 65">
              <a:extLst>
                <a:ext uri="{FF2B5EF4-FFF2-40B4-BE49-F238E27FC236}">
                  <a16:creationId xmlns:a16="http://schemas.microsoft.com/office/drawing/2014/main" id="{48A0B9C0-BAE2-CCB5-FB7C-626E827F0D63}"/>
                </a:ext>
              </a:extLst>
            </p:cNvPr>
            <p:cNvSpPr txBox="1"/>
            <p:nvPr/>
          </p:nvSpPr>
          <p:spPr>
            <a:xfrm>
              <a:off x="10298485" y="4401539"/>
              <a:ext cx="306993" cy="169679"/>
            </a:xfrm>
            <a:prstGeom prst="rect">
              <a:avLst/>
            </a:prstGeom>
          </p:spPr>
          <p:txBody>
            <a:bodyPr wrap="none" lIns="0" tIns="0" rIns="0" bIns="0" rtlCol="0">
              <a:spAutoFit/>
            </a:bodyPr>
            <a:lstStyle/>
            <a:p>
              <a:pPr algn="l">
                <a:spcAft>
                  <a:spcPts val="600"/>
                </a:spcAft>
              </a:pPr>
              <a:r>
                <a:rPr lang="en-US" sz="500" dirty="0">
                  <a:solidFill>
                    <a:schemeClr val="bg2">
                      <a:lumMod val="10000"/>
                    </a:schemeClr>
                  </a:solidFill>
                  <a:latin typeface="Gill Sans MT" panose="020B0502020104020203" pitchFamily="34" charset="77"/>
                </a:rPr>
                <a:t>Host</a:t>
              </a:r>
            </a:p>
          </p:txBody>
        </p:sp>
        <p:sp>
          <p:nvSpPr>
            <p:cNvPr id="67" name="TextBox 66">
              <a:extLst>
                <a:ext uri="{FF2B5EF4-FFF2-40B4-BE49-F238E27FC236}">
                  <a16:creationId xmlns:a16="http://schemas.microsoft.com/office/drawing/2014/main" id="{3AB33C36-EA18-9193-BDC1-E2B2A252BF54}"/>
                </a:ext>
              </a:extLst>
            </p:cNvPr>
            <p:cNvSpPr txBox="1"/>
            <p:nvPr/>
          </p:nvSpPr>
          <p:spPr>
            <a:xfrm>
              <a:off x="10251984" y="2171463"/>
              <a:ext cx="306993" cy="169679"/>
            </a:xfrm>
            <a:prstGeom prst="rect">
              <a:avLst/>
            </a:prstGeom>
          </p:spPr>
          <p:txBody>
            <a:bodyPr wrap="none" lIns="0" tIns="0" rIns="0" bIns="0" rtlCol="0">
              <a:spAutoFit/>
            </a:bodyPr>
            <a:lstStyle/>
            <a:p>
              <a:pPr algn="l">
                <a:spcAft>
                  <a:spcPts val="600"/>
                </a:spcAft>
              </a:pPr>
              <a:r>
                <a:rPr lang="en-US" sz="500" dirty="0">
                  <a:solidFill>
                    <a:schemeClr val="bg2">
                      <a:lumMod val="10000"/>
                    </a:schemeClr>
                  </a:solidFill>
                  <a:latin typeface="Gill Sans MT" panose="020B0502020104020203" pitchFamily="34" charset="77"/>
                </a:rPr>
                <a:t>Host</a:t>
              </a:r>
            </a:p>
          </p:txBody>
        </p:sp>
        <p:sp>
          <p:nvSpPr>
            <p:cNvPr id="68" name="TextBox 67">
              <a:extLst>
                <a:ext uri="{FF2B5EF4-FFF2-40B4-BE49-F238E27FC236}">
                  <a16:creationId xmlns:a16="http://schemas.microsoft.com/office/drawing/2014/main" id="{3C732737-6393-02F4-4D84-A3E5EE8AD30B}"/>
                </a:ext>
              </a:extLst>
            </p:cNvPr>
            <p:cNvSpPr txBox="1"/>
            <p:nvPr/>
          </p:nvSpPr>
          <p:spPr>
            <a:xfrm>
              <a:off x="8160008" y="4374318"/>
              <a:ext cx="306993" cy="169679"/>
            </a:xfrm>
            <a:prstGeom prst="rect">
              <a:avLst/>
            </a:prstGeom>
          </p:spPr>
          <p:txBody>
            <a:bodyPr wrap="none" lIns="0" tIns="0" rIns="0" bIns="0" rtlCol="0">
              <a:spAutoFit/>
            </a:bodyPr>
            <a:lstStyle/>
            <a:p>
              <a:pPr algn="l">
                <a:spcAft>
                  <a:spcPts val="600"/>
                </a:spcAft>
              </a:pPr>
              <a:r>
                <a:rPr lang="en-US" sz="500" dirty="0">
                  <a:solidFill>
                    <a:schemeClr val="bg2">
                      <a:lumMod val="10000"/>
                    </a:schemeClr>
                  </a:solidFill>
                  <a:latin typeface="Gill Sans MT" panose="020B0502020104020203" pitchFamily="34" charset="77"/>
                </a:rPr>
                <a:t>Host</a:t>
              </a:r>
            </a:p>
          </p:txBody>
        </p:sp>
        <p:sp>
          <p:nvSpPr>
            <p:cNvPr id="69" name="TextBox 68">
              <a:extLst>
                <a:ext uri="{FF2B5EF4-FFF2-40B4-BE49-F238E27FC236}">
                  <a16:creationId xmlns:a16="http://schemas.microsoft.com/office/drawing/2014/main" id="{FEE52AC2-8F76-1AD5-006F-6D9558A69099}"/>
                </a:ext>
              </a:extLst>
            </p:cNvPr>
            <p:cNvSpPr txBox="1"/>
            <p:nvPr/>
          </p:nvSpPr>
          <p:spPr>
            <a:xfrm>
              <a:off x="6165469" y="3527344"/>
              <a:ext cx="520719" cy="339358"/>
            </a:xfrm>
            <a:prstGeom prst="rect">
              <a:avLst/>
            </a:prstGeom>
          </p:spPr>
          <p:txBody>
            <a:bodyPr wrap="none" lIns="0" tIns="0" rIns="0" bIns="0" rtlCol="0">
              <a:spAutoFit/>
            </a:bodyPr>
            <a:lstStyle/>
            <a:p>
              <a:pPr algn="ctr">
                <a:spcAft>
                  <a:spcPts val="600"/>
                </a:spcAft>
              </a:pPr>
              <a:r>
                <a:rPr lang="en-US" sz="500" dirty="0">
                  <a:solidFill>
                    <a:schemeClr val="bg2">
                      <a:lumMod val="10000"/>
                    </a:schemeClr>
                  </a:solidFill>
                  <a:latin typeface="Gill Sans MT" panose="020B0502020104020203" pitchFamily="34" charset="77"/>
                </a:rPr>
                <a:t>Crawler</a:t>
              </a:r>
              <a:br>
                <a:rPr lang="en-US" sz="500" dirty="0">
                  <a:solidFill>
                    <a:schemeClr val="bg2">
                      <a:lumMod val="10000"/>
                    </a:schemeClr>
                  </a:solidFill>
                  <a:latin typeface="Gill Sans MT" panose="020B0502020104020203" pitchFamily="34" charset="77"/>
                </a:rPr>
              </a:br>
              <a:r>
                <a:rPr lang="en-US" sz="500" dirty="0">
                  <a:solidFill>
                    <a:schemeClr val="bg2">
                      <a:lumMod val="10000"/>
                    </a:schemeClr>
                  </a:solidFill>
                  <a:latin typeface="Gill Sans MT" panose="020B0502020104020203" pitchFamily="34" charset="77"/>
                </a:rPr>
                <a:t>VM</a:t>
              </a:r>
            </a:p>
          </p:txBody>
        </p:sp>
        <p:sp>
          <p:nvSpPr>
            <p:cNvPr id="70" name="TextBox 69">
              <a:extLst>
                <a:ext uri="{FF2B5EF4-FFF2-40B4-BE49-F238E27FC236}">
                  <a16:creationId xmlns:a16="http://schemas.microsoft.com/office/drawing/2014/main" id="{4F4869D0-01B3-494A-9E60-72607229B31A}"/>
                </a:ext>
              </a:extLst>
            </p:cNvPr>
            <p:cNvSpPr txBox="1"/>
            <p:nvPr/>
          </p:nvSpPr>
          <p:spPr>
            <a:xfrm>
              <a:off x="8024118" y="3536377"/>
              <a:ext cx="579011" cy="339358"/>
            </a:xfrm>
            <a:prstGeom prst="rect">
              <a:avLst/>
            </a:prstGeom>
          </p:spPr>
          <p:txBody>
            <a:bodyPr wrap="none" lIns="0" tIns="0" rIns="0" bIns="0" rtlCol="0">
              <a:spAutoFit/>
            </a:bodyPr>
            <a:lstStyle/>
            <a:p>
              <a:pPr algn="ctr">
                <a:spcAft>
                  <a:spcPts val="600"/>
                </a:spcAft>
              </a:pPr>
              <a:r>
                <a:rPr lang="en-US" sz="500" dirty="0">
                  <a:solidFill>
                    <a:schemeClr val="bg2">
                      <a:lumMod val="10000"/>
                    </a:schemeClr>
                  </a:solidFill>
                  <a:latin typeface="Gill Sans MT" panose="020B0502020104020203" pitchFamily="34" charset="77"/>
                </a:rPr>
                <a:t>Frontend</a:t>
              </a:r>
              <a:br>
                <a:rPr lang="en-US" sz="500" dirty="0">
                  <a:solidFill>
                    <a:schemeClr val="bg2">
                      <a:lumMod val="10000"/>
                    </a:schemeClr>
                  </a:solidFill>
                  <a:latin typeface="Gill Sans MT" panose="020B0502020104020203" pitchFamily="34" charset="77"/>
                </a:rPr>
              </a:br>
              <a:r>
                <a:rPr lang="en-US" sz="500" dirty="0">
                  <a:solidFill>
                    <a:schemeClr val="bg2">
                      <a:lumMod val="10000"/>
                    </a:schemeClr>
                  </a:solidFill>
                  <a:latin typeface="Gill Sans MT" panose="020B0502020104020203" pitchFamily="34" charset="77"/>
                </a:rPr>
                <a:t>VM</a:t>
              </a:r>
            </a:p>
          </p:txBody>
        </p:sp>
        <p:sp>
          <p:nvSpPr>
            <p:cNvPr id="71" name="TextBox 70">
              <a:extLst>
                <a:ext uri="{FF2B5EF4-FFF2-40B4-BE49-F238E27FC236}">
                  <a16:creationId xmlns:a16="http://schemas.microsoft.com/office/drawing/2014/main" id="{D286B2E9-3738-93CA-6083-AC24AB65B027}"/>
                </a:ext>
              </a:extLst>
            </p:cNvPr>
            <p:cNvSpPr txBox="1"/>
            <p:nvPr/>
          </p:nvSpPr>
          <p:spPr>
            <a:xfrm>
              <a:off x="7234608" y="3580360"/>
              <a:ext cx="427456" cy="169679"/>
            </a:xfrm>
            <a:prstGeom prst="rect">
              <a:avLst/>
            </a:prstGeom>
          </p:spPr>
          <p:txBody>
            <a:bodyPr wrap="none" lIns="0" tIns="0" rIns="0" bIns="0" rtlCol="0">
              <a:spAutoFit/>
            </a:bodyPr>
            <a:lstStyle/>
            <a:p>
              <a:pPr algn="l">
                <a:spcAft>
                  <a:spcPts val="600"/>
                </a:spcAft>
              </a:pPr>
              <a:r>
                <a:rPr lang="en-US" sz="500" dirty="0">
                  <a:solidFill>
                    <a:schemeClr val="bg2">
                      <a:lumMod val="10000"/>
                    </a:schemeClr>
                  </a:solidFill>
                  <a:latin typeface="Gill Sans MT" panose="020B0502020104020203" pitchFamily="34" charset="77"/>
                </a:rPr>
                <a:t>Flow 1</a:t>
              </a:r>
            </a:p>
          </p:txBody>
        </p:sp>
        <p:sp>
          <p:nvSpPr>
            <p:cNvPr id="72" name="TextBox 71">
              <a:extLst>
                <a:ext uri="{FF2B5EF4-FFF2-40B4-BE49-F238E27FC236}">
                  <a16:creationId xmlns:a16="http://schemas.microsoft.com/office/drawing/2014/main" id="{C08273A6-CD88-1C7E-5755-225EB4C4E640}"/>
                </a:ext>
              </a:extLst>
            </p:cNvPr>
            <p:cNvSpPr txBox="1"/>
            <p:nvPr/>
          </p:nvSpPr>
          <p:spPr>
            <a:xfrm>
              <a:off x="8917717" y="4449580"/>
              <a:ext cx="213730" cy="169679"/>
            </a:xfrm>
            <a:prstGeom prst="rect">
              <a:avLst/>
            </a:prstGeom>
          </p:spPr>
          <p:txBody>
            <a:bodyPr wrap="none" lIns="0" tIns="0" rIns="0" bIns="0" rtlCol="0">
              <a:spAutoFit/>
            </a:bodyPr>
            <a:lstStyle/>
            <a:p>
              <a:pPr algn="ctr">
                <a:spcAft>
                  <a:spcPts val="600"/>
                </a:spcAft>
              </a:pPr>
              <a:r>
                <a:rPr lang="en-US" sz="500" dirty="0">
                  <a:solidFill>
                    <a:schemeClr val="bg2">
                      <a:lumMod val="10000"/>
                    </a:schemeClr>
                  </a:solidFill>
                  <a:latin typeface="Gill Sans MT" panose="020B0502020104020203" pitchFamily="34" charset="77"/>
                </a:rPr>
                <a:t>VM</a:t>
              </a:r>
            </a:p>
          </p:txBody>
        </p:sp>
        <p:sp>
          <p:nvSpPr>
            <p:cNvPr id="73" name="TextBox 72">
              <a:extLst>
                <a:ext uri="{FF2B5EF4-FFF2-40B4-BE49-F238E27FC236}">
                  <a16:creationId xmlns:a16="http://schemas.microsoft.com/office/drawing/2014/main" id="{F429BB9D-7167-BD56-38C1-A59B6D6D1B6E}"/>
                </a:ext>
              </a:extLst>
            </p:cNvPr>
            <p:cNvSpPr txBox="1"/>
            <p:nvPr/>
          </p:nvSpPr>
          <p:spPr>
            <a:xfrm>
              <a:off x="10813015" y="4000906"/>
              <a:ext cx="338081" cy="169679"/>
            </a:xfrm>
            <a:prstGeom prst="rect">
              <a:avLst/>
            </a:prstGeom>
          </p:spPr>
          <p:txBody>
            <a:bodyPr wrap="none" lIns="0" tIns="0" rIns="0" bIns="0" rtlCol="0">
              <a:spAutoFit/>
            </a:bodyPr>
            <a:lstStyle/>
            <a:p>
              <a:pPr algn="l">
                <a:spcAft>
                  <a:spcPts val="600"/>
                </a:spcAft>
              </a:pPr>
              <a:r>
                <a:rPr lang="en-US" sz="500" dirty="0">
                  <a:solidFill>
                    <a:schemeClr val="bg2">
                      <a:lumMod val="10000"/>
                    </a:schemeClr>
                  </a:solidFill>
                  <a:latin typeface="Gill Sans MT" panose="020B0502020104020203" pitchFamily="34" charset="77"/>
                </a:rPr>
                <a:t>vNIC</a:t>
              </a:r>
            </a:p>
          </p:txBody>
        </p:sp>
      </p:grpSp>
      <p:grpSp>
        <p:nvGrpSpPr>
          <p:cNvPr id="85" name="Group 84">
            <a:extLst>
              <a:ext uri="{FF2B5EF4-FFF2-40B4-BE49-F238E27FC236}">
                <a16:creationId xmlns:a16="http://schemas.microsoft.com/office/drawing/2014/main" id="{E12B9CE1-5773-FA11-B864-91B5DC3A4AE8}"/>
              </a:ext>
            </a:extLst>
          </p:cNvPr>
          <p:cNvGrpSpPr/>
          <p:nvPr/>
        </p:nvGrpSpPr>
        <p:grpSpPr>
          <a:xfrm>
            <a:off x="1053378" y="4105272"/>
            <a:ext cx="1436196" cy="1075985"/>
            <a:chOff x="715384" y="3750209"/>
            <a:chExt cx="1436196" cy="1075985"/>
          </a:xfrm>
        </p:grpSpPr>
        <p:pic>
          <p:nvPicPr>
            <p:cNvPr id="78" name="Picture 77">
              <a:extLst>
                <a:ext uri="{FF2B5EF4-FFF2-40B4-BE49-F238E27FC236}">
                  <a16:creationId xmlns:a16="http://schemas.microsoft.com/office/drawing/2014/main" id="{FC1405BF-67D8-F4C6-9FFA-B9766193F60E}"/>
                </a:ext>
              </a:extLst>
            </p:cNvPr>
            <p:cNvPicPr>
              <a:picLocks noChangeAspect="1"/>
            </p:cNvPicPr>
            <p:nvPr/>
          </p:nvPicPr>
          <p:blipFill>
            <a:blip r:embed="rId3"/>
            <a:stretch>
              <a:fillRect/>
            </a:stretch>
          </p:blipFill>
          <p:spPr>
            <a:xfrm>
              <a:off x="715384" y="3750209"/>
              <a:ext cx="978996" cy="618785"/>
            </a:xfrm>
            <a:prstGeom prst="rect">
              <a:avLst/>
            </a:prstGeom>
          </p:spPr>
        </p:pic>
        <p:pic>
          <p:nvPicPr>
            <p:cNvPr id="81" name="Picture 80">
              <a:extLst>
                <a:ext uri="{FF2B5EF4-FFF2-40B4-BE49-F238E27FC236}">
                  <a16:creationId xmlns:a16="http://schemas.microsoft.com/office/drawing/2014/main" id="{8BC65A88-45EA-20BA-F155-070031AB470B}"/>
                </a:ext>
              </a:extLst>
            </p:cNvPr>
            <p:cNvPicPr>
              <a:picLocks noChangeAspect="1"/>
            </p:cNvPicPr>
            <p:nvPr/>
          </p:nvPicPr>
          <p:blipFill>
            <a:blip r:embed="rId3"/>
            <a:stretch>
              <a:fillRect/>
            </a:stretch>
          </p:blipFill>
          <p:spPr>
            <a:xfrm>
              <a:off x="867784" y="3902609"/>
              <a:ext cx="978996" cy="618785"/>
            </a:xfrm>
            <a:prstGeom prst="rect">
              <a:avLst/>
            </a:prstGeom>
          </p:spPr>
        </p:pic>
        <p:pic>
          <p:nvPicPr>
            <p:cNvPr id="82" name="Picture 81">
              <a:extLst>
                <a:ext uri="{FF2B5EF4-FFF2-40B4-BE49-F238E27FC236}">
                  <a16:creationId xmlns:a16="http://schemas.microsoft.com/office/drawing/2014/main" id="{3F32190C-0CE3-F82D-8088-32B41F98F311}"/>
                </a:ext>
              </a:extLst>
            </p:cNvPr>
            <p:cNvPicPr>
              <a:picLocks noChangeAspect="1"/>
            </p:cNvPicPr>
            <p:nvPr/>
          </p:nvPicPr>
          <p:blipFill>
            <a:blip r:embed="rId3"/>
            <a:stretch>
              <a:fillRect/>
            </a:stretch>
          </p:blipFill>
          <p:spPr>
            <a:xfrm>
              <a:off x="1020184" y="4055009"/>
              <a:ext cx="978996" cy="618785"/>
            </a:xfrm>
            <a:prstGeom prst="rect">
              <a:avLst/>
            </a:prstGeom>
          </p:spPr>
        </p:pic>
        <p:pic>
          <p:nvPicPr>
            <p:cNvPr id="83" name="Picture 82">
              <a:extLst>
                <a:ext uri="{FF2B5EF4-FFF2-40B4-BE49-F238E27FC236}">
                  <a16:creationId xmlns:a16="http://schemas.microsoft.com/office/drawing/2014/main" id="{3B58A425-05CA-BC57-1DC4-A0AD8D0B742E}"/>
                </a:ext>
              </a:extLst>
            </p:cNvPr>
            <p:cNvPicPr>
              <a:picLocks noChangeAspect="1"/>
            </p:cNvPicPr>
            <p:nvPr/>
          </p:nvPicPr>
          <p:blipFill>
            <a:blip r:embed="rId3"/>
            <a:stretch>
              <a:fillRect/>
            </a:stretch>
          </p:blipFill>
          <p:spPr>
            <a:xfrm>
              <a:off x="1172584" y="4207409"/>
              <a:ext cx="978996" cy="618785"/>
            </a:xfrm>
            <a:prstGeom prst="rect">
              <a:avLst/>
            </a:prstGeom>
          </p:spPr>
        </p:pic>
      </p:grpSp>
      <p:sp>
        <p:nvSpPr>
          <p:cNvPr id="97" name="TextBox 96">
            <a:extLst>
              <a:ext uri="{FF2B5EF4-FFF2-40B4-BE49-F238E27FC236}">
                <a16:creationId xmlns:a16="http://schemas.microsoft.com/office/drawing/2014/main" id="{B5858888-01FE-56AE-85A5-27C1E03B586D}"/>
              </a:ext>
            </a:extLst>
          </p:cNvPr>
          <p:cNvSpPr txBox="1"/>
          <p:nvPr/>
        </p:nvSpPr>
        <p:spPr>
          <a:xfrm>
            <a:off x="358861" y="1074388"/>
            <a:ext cx="3255322" cy="369332"/>
          </a:xfrm>
          <a:prstGeom prst="rect">
            <a:avLst/>
          </a:prstGeom>
          <a:noFill/>
        </p:spPr>
        <p:txBody>
          <a:bodyPr wrap="square" rtlCol="0">
            <a:spAutoFit/>
          </a:bodyPr>
          <a:lstStyle/>
          <a:p>
            <a:r>
              <a:rPr lang="en-US" dirty="0"/>
              <a:t>Relationship graph of entities</a:t>
            </a:r>
          </a:p>
        </p:txBody>
      </p:sp>
      <p:sp>
        <p:nvSpPr>
          <p:cNvPr id="98" name="TextBox 97">
            <a:extLst>
              <a:ext uri="{FF2B5EF4-FFF2-40B4-BE49-F238E27FC236}">
                <a16:creationId xmlns:a16="http://schemas.microsoft.com/office/drawing/2014/main" id="{AD529BF2-4570-4DA7-1961-155D435CC230}"/>
              </a:ext>
            </a:extLst>
          </p:cNvPr>
          <p:cNvSpPr txBox="1"/>
          <p:nvPr/>
        </p:nvSpPr>
        <p:spPr>
          <a:xfrm>
            <a:off x="492813" y="5402178"/>
            <a:ext cx="3255322" cy="369332"/>
          </a:xfrm>
          <a:prstGeom prst="rect">
            <a:avLst/>
          </a:prstGeom>
          <a:noFill/>
        </p:spPr>
        <p:txBody>
          <a:bodyPr wrap="square" rtlCol="0">
            <a:spAutoFit/>
          </a:bodyPr>
          <a:lstStyle/>
          <a:p>
            <a:r>
              <a:rPr lang="en-US" dirty="0"/>
              <a:t>Historical metrics of entities</a:t>
            </a:r>
          </a:p>
        </p:txBody>
      </p:sp>
      <p:sp>
        <p:nvSpPr>
          <p:cNvPr id="3" name="TextBox 2">
            <a:extLst>
              <a:ext uri="{FF2B5EF4-FFF2-40B4-BE49-F238E27FC236}">
                <a16:creationId xmlns:a16="http://schemas.microsoft.com/office/drawing/2014/main" id="{64CEA854-D88E-E0AC-52D7-B59F283E2B74}"/>
              </a:ext>
            </a:extLst>
          </p:cNvPr>
          <p:cNvSpPr txBox="1"/>
          <p:nvPr/>
        </p:nvSpPr>
        <p:spPr>
          <a:xfrm>
            <a:off x="5925126" y="2373746"/>
            <a:ext cx="2259869" cy="369332"/>
          </a:xfrm>
          <a:prstGeom prst="rect">
            <a:avLst/>
          </a:prstGeom>
          <a:noFill/>
        </p:spPr>
        <p:txBody>
          <a:bodyPr wrap="square" rtlCol="0">
            <a:spAutoFit/>
          </a:bodyPr>
          <a:lstStyle/>
          <a:p>
            <a:r>
              <a:rPr lang="en-US" dirty="0">
                <a:solidFill>
                  <a:schemeClr val="accent1">
                    <a:lumMod val="50000"/>
                  </a:schemeClr>
                </a:solidFill>
              </a:rPr>
              <a:t>Murphy RCA</a:t>
            </a:r>
          </a:p>
        </p:txBody>
      </p:sp>
    </p:spTree>
    <p:extLst>
      <p:ext uri="{BB962C8B-B14F-4D97-AF65-F5344CB8AC3E}">
        <p14:creationId xmlns:p14="http://schemas.microsoft.com/office/powerpoint/2010/main" val="2631674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75" grpId="0" animBg="1"/>
      <p:bldP spid="10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0BAA327-F5FB-463E-9D98-242C845D0886}"/>
              </a:ext>
            </a:extLst>
          </p:cNvPr>
          <p:cNvSpPr>
            <a:spLocks noGrp="1"/>
          </p:cNvSpPr>
          <p:nvPr>
            <p:ph type="sldNum" sz="quarter" idx="12"/>
          </p:nvPr>
        </p:nvSpPr>
        <p:spPr/>
        <p:txBody>
          <a:bodyPr/>
          <a:lstStyle/>
          <a:p>
            <a:fld id="{330EA680-D336-4FF7-8B7A-9848BB0A1C32}" type="slidenum">
              <a:rPr lang="en-US" smtClean="0"/>
              <a:t>29</a:t>
            </a:fld>
            <a:endParaRPr lang="en-US" dirty="0"/>
          </a:p>
        </p:txBody>
      </p:sp>
      <p:sp>
        <p:nvSpPr>
          <p:cNvPr id="9" name="TextBox 8">
            <a:extLst>
              <a:ext uri="{FF2B5EF4-FFF2-40B4-BE49-F238E27FC236}">
                <a16:creationId xmlns:a16="http://schemas.microsoft.com/office/drawing/2014/main" id="{BA0348F6-420E-42B6-A214-46F8A0B3F199}"/>
              </a:ext>
            </a:extLst>
          </p:cNvPr>
          <p:cNvSpPr txBox="1"/>
          <p:nvPr/>
        </p:nvSpPr>
        <p:spPr>
          <a:xfrm>
            <a:off x="5498923" y="2153359"/>
            <a:ext cx="5940466" cy="561523"/>
          </a:xfrm>
          <a:prstGeom prst="rect">
            <a:avLst/>
          </a:prstGeom>
          <a:solidFill>
            <a:schemeClr val="bg1"/>
          </a:solidFill>
          <a:ln w="28575">
            <a:solidFill>
              <a:schemeClr val="tx1"/>
            </a:solidFill>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000" dirty="0">
                <a:solidFill>
                  <a:schemeClr val="tx1">
                    <a:lumMod val="50000"/>
                    <a:lumOff val="50000"/>
                  </a:schemeClr>
                </a:solidFill>
                <a:ea typeface="+mn-lt"/>
                <a:cs typeface="+mn-lt"/>
              </a:rPr>
              <a:t>P(A, B, C, D, E) = P[A | nbrs(A)] P[B | nbrs(B)]…</a:t>
            </a:r>
          </a:p>
        </p:txBody>
      </p:sp>
      <p:grpSp>
        <p:nvGrpSpPr>
          <p:cNvPr id="2" name="Group 1">
            <a:extLst>
              <a:ext uri="{FF2B5EF4-FFF2-40B4-BE49-F238E27FC236}">
                <a16:creationId xmlns:a16="http://schemas.microsoft.com/office/drawing/2014/main" id="{1A53511D-46EE-B362-0FBD-A4BEAC34E809}"/>
              </a:ext>
            </a:extLst>
          </p:cNvPr>
          <p:cNvGrpSpPr/>
          <p:nvPr/>
        </p:nvGrpSpPr>
        <p:grpSpPr>
          <a:xfrm>
            <a:off x="2162927" y="1515974"/>
            <a:ext cx="2887235" cy="3689823"/>
            <a:chOff x="2162927" y="1515974"/>
            <a:chExt cx="2887235" cy="3689823"/>
          </a:xfrm>
        </p:grpSpPr>
        <p:cxnSp>
          <p:nvCxnSpPr>
            <p:cNvPr id="14" name="Straight Arrow Connector 13">
              <a:extLst>
                <a:ext uri="{FF2B5EF4-FFF2-40B4-BE49-F238E27FC236}">
                  <a16:creationId xmlns:a16="http://schemas.microsoft.com/office/drawing/2014/main" id="{5EABE09D-7BEF-47A1-A0FB-DA95CD54DD05}"/>
                </a:ext>
              </a:extLst>
            </p:cNvPr>
            <p:cNvCxnSpPr>
              <a:cxnSpLocks/>
            </p:cNvCxnSpPr>
            <p:nvPr/>
          </p:nvCxnSpPr>
          <p:spPr>
            <a:xfrm>
              <a:off x="3828240" y="3555131"/>
              <a:ext cx="537082" cy="728992"/>
            </a:xfrm>
            <a:prstGeom prst="straightConnector1">
              <a:avLst/>
            </a:prstGeom>
            <a:ln w="82550">
              <a:solidFill>
                <a:schemeClr val="tx1">
                  <a:lumMod val="50000"/>
                  <a:lumOff val="50000"/>
                  <a:alpha val="65000"/>
                </a:schemeClr>
              </a:solidFill>
            </a:ln>
          </p:spPr>
          <p:style>
            <a:lnRef idx="3">
              <a:schemeClr val="dk1"/>
            </a:lnRef>
            <a:fillRef idx="0">
              <a:schemeClr val="dk1"/>
            </a:fillRef>
            <a:effectRef idx="2">
              <a:schemeClr val="dk1"/>
            </a:effectRef>
            <a:fontRef idx="minor">
              <a:schemeClr val="tx1"/>
            </a:fontRef>
          </p:style>
        </p:cxnSp>
        <p:cxnSp>
          <p:nvCxnSpPr>
            <p:cNvPr id="16" name="Straight Arrow Connector 15">
              <a:extLst>
                <a:ext uri="{FF2B5EF4-FFF2-40B4-BE49-F238E27FC236}">
                  <a16:creationId xmlns:a16="http://schemas.microsoft.com/office/drawing/2014/main" id="{B8D6A150-5266-4B96-9905-B4BAF765706D}"/>
                </a:ext>
              </a:extLst>
            </p:cNvPr>
            <p:cNvCxnSpPr>
              <a:cxnSpLocks/>
            </p:cNvCxnSpPr>
            <p:nvPr/>
          </p:nvCxnSpPr>
          <p:spPr>
            <a:xfrm flipV="1">
              <a:off x="3769241" y="4714137"/>
              <a:ext cx="549372" cy="491660"/>
            </a:xfrm>
            <a:prstGeom prst="straightConnector1">
              <a:avLst/>
            </a:prstGeom>
            <a:ln w="82550">
              <a:solidFill>
                <a:schemeClr val="tx1">
                  <a:lumMod val="50000"/>
                  <a:lumOff val="50000"/>
                  <a:alpha val="65000"/>
                </a:schemeClr>
              </a:solidFill>
            </a:ln>
          </p:spPr>
          <p:style>
            <a:lnRef idx="3">
              <a:schemeClr val="dk1"/>
            </a:lnRef>
            <a:fillRef idx="0">
              <a:schemeClr val="dk1"/>
            </a:fillRef>
            <a:effectRef idx="2">
              <a:schemeClr val="dk1"/>
            </a:effectRef>
            <a:fontRef idx="minor">
              <a:schemeClr val="tx1"/>
            </a:fontRef>
          </p:style>
        </p:cxnSp>
        <p:cxnSp>
          <p:nvCxnSpPr>
            <p:cNvPr id="18" name="Straight Arrow Connector 17">
              <a:extLst>
                <a:ext uri="{FF2B5EF4-FFF2-40B4-BE49-F238E27FC236}">
                  <a16:creationId xmlns:a16="http://schemas.microsoft.com/office/drawing/2014/main" id="{51694247-11C7-476C-BBA2-20D8DE47F6D8}"/>
                </a:ext>
              </a:extLst>
            </p:cNvPr>
            <p:cNvCxnSpPr>
              <a:cxnSpLocks/>
            </p:cNvCxnSpPr>
            <p:nvPr/>
          </p:nvCxnSpPr>
          <p:spPr>
            <a:xfrm flipH="1" flipV="1">
              <a:off x="3478435" y="2303203"/>
              <a:ext cx="22108" cy="659693"/>
            </a:xfrm>
            <a:prstGeom prst="straightConnector1">
              <a:avLst/>
            </a:prstGeom>
            <a:ln w="82550">
              <a:solidFill>
                <a:schemeClr val="tx1">
                  <a:lumMod val="50000"/>
                  <a:lumOff val="50000"/>
                  <a:alpha val="65000"/>
                </a:schemeClr>
              </a:solidFill>
            </a:ln>
          </p:spPr>
          <p:style>
            <a:lnRef idx="3">
              <a:schemeClr val="dk1"/>
            </a:lnRef>
            <a:fillRef idx="0">
              <a:schemeClr val="dk1"/>
            </a:fillRef>
            <a:effectRef idx="2">
              <a:schemeClr val="dk1"/>
            </a:effectRef>
            <a:fontRef idx="minor">
              <a:schemeClr val="tx1"/>
            </a:fontRef>
          </p:style>
        </p:cxnSp>
        <p:sp>
          <p:nvSpPr>
            <p:cNvPr id="22" name="Oval 21">
              <a:extLst>
                <a:ext uri="{FF2B5EF4-FFF2-40B4-BE49-F238E27FC236}">
                  <a16:creationId xmlns:a16="http://schemas.microsoft.com/office/drawing/2014/main" id="{895AD6FA-52DC-4D0F-AB90-827527F03035}"/>
                </a:ext>
              </a:extLst>
            </p:cNvPr>
            <p:cNvSpPr/>
            <p:nvPr/>
          </p:nvSpPr>
          <p:spPr>
            <a:xfrm>
              <a:off x="3003141" y="1515974"/>
              <a:ext cx="899409" cy="918147"/>
            </a:xfrm>
            <a:prstGeom prst="ellipse">
              <a:avLst/>
            </a:prstGeom>
            <a:solidFill>
              <a:schemeClr val="bg1"/>
            </a:solidFill>
            <a:ln w="698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dirty="0">
                  <a:solidFill>
                    <a:schemeClr val="tx1"/>
                  </a:solidFill>
                  <a:cs typeface="Calibri"/>
                </a:rPr>
                <a:t>A</a:t>
              </a:r>
            </a:p>
          </p:txBody>
        </p:sp>
        <p:sp>
          <p:nvSpPr>
            <p:cNvPr id="26" name="Oval 25">
              <a:extLst>
                <a:ext uri="{FF2B5EF4-FFF2-40B4-BE49-F238E27FC236}">
                  <a16:creationId xmlns:a16="http://schemas.microsoft.com/office/drawing/2014/main" id="{1255E95F-E50F-4B0A-A8FD-66A9E53C2E04}"/>
                </a:ext>
              </a:extLst>
            </p:cNvPr>
            <p:cNvSpPr/>
            <p:nvPr/>
          </p:nvSpPr>
          <p:spPr>
            <a:xfrm>
              <a:off x="4150753" y="4013477"/>
              <a:ext cx="899409" cy="918147"/>
            </a:xfrm>
            <a:prstGeom prst="ellipse">
              <a:avLst/>
            </a:prstGeom>
            <a:solidFill>
              <a:schemeClr val="bg1"/>
            </a:solidFill>
            <a:ln w="698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dirty="0">
                  <a:solidFill>
                    <a:schemeClr val="tx1"/>
                  </a:solidFill>
                  <a:cs typeface="Calibri"/>
                </a:rPr>
                <a:t>E</a:t>
              </a:r>
            </a:p>
          </p:txBody>
        </p:sp>
        <p:cxnSp>
          <p:nvCxnSpPr>
            <p:cNvPr id="30" name="Straight Arrow Connector 29">
              <a:extLst>
                <a:ext uri="{FF2B5EF4-FFF2-40B4-BE49-F238E27FC236}">
                  <a16:creationId xmlns:a16="http://schemas.microsoft.com/office/drawing/2014/main" id="{D9FEBEF0-0CEE-4B31-B406-F84AC54247B9}"/>
                </a:ext>
              </a:extLst>
            </p:cNvPr>
            <p:cNvCxnSpPr>
              <a:cxnSpLocks/>
            </p:cNvCxnSpPr>
            <p:nvPr/>
          </p:nvCxnSpPr>
          <p:spPr>
            <a:xfrm flipH="1">
              <a:off x="2900625" y="3625368"/>
              <a:ext cx="359097" cy="526896"/>
            </a:xfrm>
            <a:prstGeom prst="straightConnector1">
              <a:avLst/>
            </a:prstGeom>
            <a:ln w="82550">
              <a:solidFill>
                <a:schemeClr val="tx1">
                  <a:lumMod val="50000"/>
                  <a:lumOff val="50000"/>
                  <a:alpha val="65000"/>
                </a:schemeClr>
              </a:solidFill>
            </a:ln>
          </p:spPr>
          <p:style>
            <a:lnRef idx="3">
              <a:schemeClr val="dk1"/>
            </a:lnRef>
            <a:fillRef idx="0">
              <a:schemeClr val="dk1"/>
            </a:fillRef>
            <a:effectRef idx="2">
              <a:schemeClr val="dk1"/>
            </a:effectRef>
            <a:fontRef idx="minor">
              <a:schemeClr val="tx1"/>
            </a:fontRef>
          </p:style>
        </p:cxnSp>
        <p:cxnSp>
          <p:nvCxnSpPr>
            <p:cNvPr id="32" name="Straight Arrow Connector 31">
              <a:extLst>
                <a:ext uri="{FF2B5EF4-FFF2-40B4-BE49-F238E27FC236}">
                  <a16:creationId xmlns:a16="http://schemas.microsoft.com/office/drawing/2014/main" id="{0BF70480-8C99-4E24-85C8-A91A0FFF2B3C}"/>
                </a:ext>
              </a:extLst>
            </p:cNvPr>
            <p:cNvCxnSpPr>
              <a:cxnSpLocks/>
            </p:cNvCxnSpPr>
            <p:nvPr/>
          </p:nvCxnSpPr>
          <p:spPr>
            <a:xfrm flipH="1" flipV="1">
              <a:off x="2869157" y="4747267"/>
              <a:ext cx="361715" cy="408835"/>
            </a:xfrm>
            <a:prstGeom prst="straightConnector1">
              <a:avLst/>
            </a:prstGeom>
            <a:ln w="82550">
              <a:solidFill>
                <a:schemeClr val="tx1">
                  <a:lumMod val="50000"/>
                  <a:lumOff val="50000"/>
                  <a:alpha val="65000"/>
                </a:schemeClr>
              </a:solidFill>
            </a:ln>
          </p:spPr>
          <p:style>
            <a:lnRef idx="3">
              <a:schemeClr val="dk1"/>
            </a:lnRef>
            <a:fillRef idx="0">
              <a:schemeClr val="dk1"/>
            </a:fillRef>
            <a:effectRef idx="2">
              <a:schemeClr val="dk1"/>
            </a:effectRef>
            <a:fontRef idx="minor">
              <a:schemeClr val="tx1"/>
            </a:fontRef>
          </p:style>
        </p:cxnSp>
        <p:sp>
          <p:nvSpPr>
            <p:cNvPr id="34" name="Oval 33">
              <a:extLst>
                <a:ext uri="{FF2B5EF4-FFF2-40B4-BE49-F238E27FC236}">
                  <a16:creationId xmlns:a16="http://schemas.microsoft.com/office/drawing/2014/main" id="{FB0A1A1E-21EE-4D0D-A60D-D9B1BE4EB6DB}"/>
                </a:ext>
              </a:extLst>
            </p:cNvPr>
            <p:cNvSpPr/>
            <p:nvPr/>
          </p:nvSpPr>
          <p:spPr>
            <a:xfrm>
              <a:off x="2162927" y="4005194"/>
              <a:ext cx="899409" cy="918147"/>
            </a:xfrm>
            <a:prstGeom prst="ellipse">
              <a:avLst/>
            </a:prstGeom>
            <a:solidFill>
              <a:schemeClr val="bg1"/>
            </a:solidFill>
            <a:ln w="698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dirty="0">
                  <a:solidFill>
                    <a:schemeClr val="tx1"/>
                  </a:solidFill>
                  <a:cs typeface="Calibri"/>
                </a:rPr>
                <a:t>C</a:t>
              </a:r>
            </a:p>
          </p:txBody>
        </p:sp>
        <p:sp>
          <p:nvSpPr>
            <p:cNvPr id="36" name="Oval 35">
              <a:extLst>
                <a:ext uri="{FF2B5EF4-FFF2-40B4-BE49-F238E27FC236}">
                  <a16:creationId xmlns:a16="http://schemas.microsoft.com/office/drawing/2014/main" id="{6D65B53E-37D9-4FEF-9193-48034A641AB9}"/>
                </a:ext>
              </a:extLst>
            </p:cNvPr>
            <p:cNvSpPr/>
            <p:nvPr/>
          </p:nvSpPr>
          <p:spPr>
            <a:xfrm>
              <a:off x="3064021" y="2842398"/>
              <a:ext cx="899409" cy="918147"/>
            </a:xfrm>
            <a:prstGeom prst="ellipse">
              <a:avLst/>
            </a:prstGeom>
            <a:solidFill>
              <a:schemeClr val="bg1"/>
            </a:solidFill>
            <a:ln w="69850">
              <a:solidFill>
                <a:schemeClr val="accent1"/>
              </a:solidFill>
            </a:ln>
          </p:spPr>
          <p:style>
            <a:lnRef idx="2">
              <a:schemeClr val="dk1">
                <a:shade val="50000"/>
              </a:schemeClr>
            </a:lnRef>
            <a:fillRef idx="1">
              <a:schemeClr val="dk1"/>
            </a:fillRef>
            <a:effectRef idx="0">
              <a:schemeClr val="dk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dirty="0">
                  <a:solidFill>
                    <a:srgbClr val="0C0C0C"/>
                  </a:solidFill>
                  <a:cs typeface="Calibri"/>
                </a:rPr>
                <a:t>B</a:t>
              </a:r>
            </a:p>
          </p:txBody>
        </p:sp>
      </p:grpSp>
      <p:sp>
        <p:nvSpPr>
          <p:cNvPr id="20" name="TextBox 19">
            <a:extLst>
              <a:ext uri="{FF2B5EF4-FFF2-40B4-BE49-F238E27FC236}">
                <a16:creationId xmlns:a16="http://schemas.microsoft.com/office/drawing/2014/main" id="{250AC21B-0C84-4E78-A458-1F32949C328E}"/>
              </a:ext>
            </a:extLst>
          </p:cNvPr>
          <p:cNvSpPr txBox="1"/>
          <p:nvPr/>
        </p:nvSpPr>
        <p:spPr>
          <a:xfrm>
            <a:off x="119777" y="1547236"/>
            <a:ext cx="274912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dirty="0">
                <a:ea typeface="+mn-lt"/>
                <a:cs typeface="+mn-lt"/>
              </a:rPr>
              <a:t>Toy example:</a:t>
            </a:r>
          </a:p>
          <a:p>
            <a:pPr algn="ctr"/>
            <a:r>
              <a:rPr lang="en-GB" sz="2400" dirty="0">
                <a:latin typeface="Calibri" panose="020F0502020204030204" pitchFamily="34" charset="0"/>
                <a:ea typeface="+mn-lt"/>
                <a:cs typeface="Calibri" panose="020F0502020204030204" pitchFamily="34" charset="0"/>
              </a:rPr>
              <a:t>1</a:t>
            </a:r>
            <a:r>
              <a:rPr lang="en-GB" sz="2400" dirty="0">
                <a:ea typeface="+mn-lt"/>
                <a:cs typeface="+mn-lt"/>
              </a:rPr>
              <a:t> metric per entity</a:t>
            </a:r>
          </a:p>
        </p:txBody>
      </p:sp>
      <p:sp>
        <p:nvSpPr>
          <p:cNvPr id="23" name="Title 1">
            <a:extLst>
              <a:ext uri="{FF2B5EF4-FFF2-40B4-BE49-F238E27FC236}">
                <a16:creationId xmlns:a16="http://schemas.microsoft.com/office/drawing/2014/main" id="{AB20055C-4707-4F4A-B152-E9933657FE69}"/>
              </a:ext>
            </a:extLst>
          </p:cNvPr>
          <p:cNvSpPr>
            <a:spLocks noGrp="1"/>
          </p:cNvSpPr>
          <p:nvPr>
            <p:ph type="title"/>
          </p:nvPr>
        </p:nvSpPr>
        <p:spPr>
          <a:xfrm>
            <a:off x="119777" y="-16803"/>
            <a:ext cx="12027747" cy="884115"/>
          </a:xfrm>
        </p:spPr>
        <p:txBody>
          <a:bodyPr>
            <a:normAutofit/>
          </a:bodyPr>
          <a:lstStyle/>
          <a:p>
            <a:r>
              <a:rPr lang="en-GB" sz="3900" dirty="0">
                <a:latin typeface="Calibri" panose="020F0502020204030204" pitchFamily="34" charset="0"/>
                <a:cs typeface="Calibri" panose="020F0502020204030204" pitchFamily="34" charset="0"/>
              </a:rPr>
              <a:t>1</a:t>
            </a:r>
            <a:r>
              <a:rPr lang="en-GB" sz="3900" dirty="0">
                <a:cs typeface="Calibri Light"/>
              </a:rPr>
              <a:t>: Learn a joint prob. distribution on </a:t>
            </a:r>
            <a:r>
              <a:rPr lang="en-GB" sz="3900" b="1" dirty="0">
                <a:cs typeface="Calibri Light"/>
              </a:rPr>
              <a:t>all</a:t>
            </a:r>
            <a:r>
              <a:rPr lang="en-GB" sz="3900" dirty="0">
                <a:cs typeface="Calibri Light"/>
              </a:rPr>
              <a:t> entity metrics</a:t>
            </a:r>
          </a:p>
        </p:txBody>
      </p:sp>
      <p:sp>
        <p:nvSpPr>
          <p:cNvPr id="3" name="TextBox 2">
            <a:extLst>
              <a:ext uri="{FF2B5EF4-FFF2-40B4-BE49-F238E27FC236}">
                <a16:creationId xmlns:a16="http://schemas.microsoft.com/office/drawing/2014/main" id="{F4E4FE7C-70D5-1D5B-366F-EE3F5A1EC710}"/>
              </a:ext>
            </a:extLst>
          </p:cNvPr>
          <p:cNvSpPr txBox="1"/>
          <p:nvPr/>
        </p:nvSpPr>
        <p:spPr>
          <a:xfrm>
            <a:off x="5627527" y="4304484"/>
            <a:ext cx="6183578" cy="923330"/>
          </a:xfrm>
          <a:prstGeom prst="rect">
            <a:avLst/>
          </a:prstGeom>
          <a:noFill/>
        </p:spPr>
        <p:txBody>
          <a:bodyPr wrap="square" rtlCol="0">
            <a:noAutofit/>
          </a:bodyPr>
          <a:lstStyle/>
          <a:p>
            <a:pPr algn="ctr"/>
            <a:r>
              <a:rPr lang="en-GB" sz="2200" dirty="0">
                <a:solidFill>
                  <a:schemeClr val="tx1">
                    <a:lumMod val="50000"/>
                    <a:lumOff val="50000"/>
                  </a:schemeClr>
                </a:solidFill>
                <a:ea typeface="+mn-lt"/>
                <a:cs typeface="+mn-lt"/>
              </a:rPr>
              <a:t>trained on historical metrics of B and its </a:t>
            </a:r>
            <a:r>
              <a:rPr lang="en-GB" sz="2200" dirty="0" err="1">
                <a:solidFill>
                  <a:schemeClr val="tx1">
                    <a:lumMod val="50000"/>
                    <a:lumOff val="50000"/>
                  </a:schemeClr>
                </a:solidFill>
                <a:ea typeface="+mn-lt"/>
                <a:cs typeface="+mn-lt"/>
              </a:rPr>
              <a:t>neighbors</a:t>
            </a:r>
            <a:endParaRPr lang="en-GB" sz="2200" dirty="0">
              <a:solidFill>
                <a:schemeClr val="tx1">
                  <a:lumMod val="50000"/>
                  <a:lumOff val="50000"/>
                </a:schemeClr>
              </a:solidFill>
              <a:ea typeface="+mn-lt"/>
              <a:cs typeface="+mn-lt"/>
            </a:endParaRPr>
          </a:p>
          <a:p>
            <a:pPr algn="ctr"/>
            <a:endParaRPr lang="en-US" sz="2800" dirty="0"/>
          </a:p>
        </p:txBody>
      </p:sp>
      <p:sp>
        <p:nvSpPr>
          <p:cNvPr id="6" name="Oval 5">
            <a:extLst>
              <a:ext uri="{FF2B5EF4-FFF2-40B4-BE49-F238E27FC236}">
                <a16:creationId xmlns:a16="http://schemas.microsoft.com/office/drawing/2014/main" id="{0C8CA29B-4AD5-6A2B-5E3F-533F5674F620}"/>
              </a:ext>
            </a:extLst>
          </p:cNvPr>
          <p:cNvSpPr/>
          <p:nvPr/>
        </p:nvSpPr>
        <p:spPr>
          <a:xfrm>
            <a:off x="3135250" y="4997750"/>
            <a:ext cx="899409" cy="918147"/>
          </a:xfrm>
          <a:prstGeom prst="ellipse">
            <a:avLst/>
          </a:prstGeom>
          <a:solidFill>
            <a:schemeClr val="bg1"/>
          </a:solidFill>
          <a:ln w="69850">
            <a:solidFill>
              <a:srgbClr val="A10907"/>
            </a:solidFill>
          </a:ln>
        </p:spPr>
        <p:style>
          <a:lnRef idx="2">
            <a:schemeClr val="dk1">
              <a:shade val="50000"/>
            </a:schemeClr>
          </a:lnRef>
          <a:fillRef idx="1">
            <a:schemeClr val="dk1"/>
          </a:fillRef>
          <a:effectRef idx="0">
            <a:schemeClr val="dk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dirty="0">
                <a:solidFill>
                  <a:schemeClr val="tx1"/>
                </a:solidFill>
                <a:cs typeface="Calibri"/>
              </a:rPr>
              <a:t>D</a:t>
            </a:r>
          </a:p>
        </p:txBody>
      </p:sp>
      <p:sp>
        <p:nvSpPr>
          <p:cNvPr id="7" name="TextBox 6">
            <a:extLst>
              <a:ext uri="{FF2B5EF4-FFF2-40B4-BE49-F238E27FC236}">
                <a16:creationId xmlns:a16="http://schemas.microsoft.com/office/drawing/2014/main" id="{F5487C67-2A1A-63F1-7E3E-7D5B1957F001}"/>
              </a:ext>
            </a:extLst>
          </p:cNvPr>
          <p:cNvSpPr txBox="1"/>
          <p:nvPr/>
        </p:nvSpPr>
        <p:spPr>
          <a:xfrm>
            <a:off x="5909482" y="1103818"/>
            <a:ext cx="5119348" cy="923330"/>
          </a:xfrm>
          <a:prstGeom prst="rect">
            <a:avLst/>
          </a:prstGeom>
          <a:noFill/>
        </p:spPr>
        <p:txBody>
          <a:bodyPr wrap="square" rtlCol="0">
            <a:noAutofit/>
          </a:bodyPr>
          <a:lstStyle/>
          <a:p>
            <a:pPr algn="ctr"/>
            <a:r>
              <a:rPr lang="en-US" sz="2800" dirty="0"/>
              <a:t>Markov Random Field (MRF): composition of smaller models</a:t>
            </a:r>
          </a:p>
        </p:txBody>
      </p:sp>
      <p:sp>
        <p:nvSpPr>
          <p:cNvPr id="5" name="TextBox 4">
            <a:extLst>
              <a:ext uri="{FF2B5EF4-FFF2-40B4-BE49-F238E27FC236}">
                <a16:creationId xmlns:a16="http://schemas.microsoft.com/office/drawing/2014/main" id="{420B7809-D0A3-7E23-8773-81E8470B475D}"/>
              </a:ext>
            </a:extLst>
          </p:cNvPr>
          <p:cNvSpPr txBox="1"/>
          <p:nvPr/>
        </p:nvSpPr>
        <p:spPr>
          <a:xfrm>
            <a:off x="5749083" y="3760545"/>
            <a:ext cx="6051524" cy="923330"/>
          </a:xfrm>
          <a:prstGeom prst="rect">
            <a:avLst/>
          </a:prstGeom>
          <a:noFill/>
        </p:spPr>
        <p:txBody>
          <a:bodyPr wrap="square" rtlCol="0">
            <a:noAutofit/>
          </a:bodyPr>
          <a:lstStyle/>
          <a:p>
            <a:pPr algn="ctr"/>
            <a:r>
              <a:rPr lang="en-US" sz="2800" dirty="0"/>
              <a:t>“predict B given neighbors(B)”</a:t>
            </a:r>
          </a:p>
        </p:txBody>
      </p:sp>
      <p:sp>
        <p:nvSpPr>
          <p:cNvPr id="8" name="TextBox 7">
            <a:extLst>
              <a:ext uri="{FF2B5EF4-FFF2-40B4-BE49-F238E27FC236}">
                <a16:creationId xmlns:a16="http://schemas.microsoft.com/office/drawing/2014/main" id="{08754116-16A5-E88F-45C8-E36A091F8DF4}"/>
              </a:ext>
            </a:extLst>
          </p:cNvPr>
          <p:cNvSpPr txBox="1"/>
          <p:nvPr/>
        </p:nvSpPr>
        <p:spPr>
          <a:xfrm>
            <a:off x="6413878" y="5322116"/>
            <a:ext cx="4721933" cy="707886"/>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pPr algn="ctr"/>
            <a:r>
              <a:rPr lang="en-US" sz="2000" dirty="0"/>
              <a:t>Evaluated various models on telemetry from 300+ production apps </a:t>
            </a:r>
          </a:p>
        </p:txBody>
      </p:sp>
      <p:cxnSp>
        <p:nvCxnSpPr>
          <p:cNvPr id="11" name="Straight Arrow Connector 10">
            <a:extLst>
              <a:ext uri="{FF2B5EF4-FFF2-40B4-BE49-F238E27FC236}">
                <a16:creationId xmlns:a16="http://schemas.microsoft.com/office/drawing/2014/main" id="{2978480D-3599-76C9-AA40-8AB14F0E25BE}"/>
              </a:ext>
            </a:extLst>
          </p:cNvPr>
          <p:cNvCxnSpPr>
            <a:cxnSpLocks/>
          </p:cNvCxnSpPr>
          <p:nvPr/>
        </p:nvCxnSpPr>
        <p:spPr>
          <a:xfrm flipV="1">
            <a:off x="9291375" y="2842398"/>
            <a:ext cx="303001" cy="10010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0418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p:bldP spid="7" grpId="0"/>
      <p:bldP spid="5" grpId="0"/>
      <p:bldP spid="8" grpId="0" animBg="1"/>
    </p:bldLst>
  </p:timing>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8" name="Rectangle 77">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5AD715-47DB-5A25-A4A2-AC89771943E2}"/>
              </a:ext>
            </a:extLst>
          </p:cNvPr>
          <p:cNvSpPr>
            <a:spLocks noGrp="1"/>
          </p:cNvSpPr>
          <p:nvPr>
            <p:ph type="title"/>
          </p:nvPr>
        </p:nvSpPr>
        <p:spPr>
          <a:xfrm>
            <a:off x="778575" y="7645"/>
            <a:ext cx="10840962" cy="1133499"/>
          </a:xfrm>
        </p:spPr>
        <p:txBody>
          <a:bodyPr>
            <a:noAutofit/>
          </a:bodyPr>
          <a:lstStyle/>
          <a:p>
            <a:pPr algn="ctr"/>
            <a:r>
              <a:rPr lang="en-US" sz="3600" dirty="0">
                <a:latin typeface="+mn-lt"/>
              </a:rPr>
              <a:t>Networked systems are becoming increasingly complex</a:t>
            </a:r>
          </a:p>
        </p:txBody>
      </p:sp>
      <p:sp>
        <p:nvSpPr>
          <p:cNvPr id="9" name="Slide Number Placeholder 8">
            <a:extLst>
              <a:ext uri="{FF2B5EF4-FFF2-40B4-BE49-F238E27FC236}">
                <a16:creationId xmlns:a16="http://schemas.microsoft.com/office/drawing/2014/main" id="{44F6DB10-613D-526C-CD84-35B51DA48BCE}"/>
              </a:ext>
            </a:extLst>
          </p:cNvPr>
          <p:cNvSpPr>
            <a:spLocks/>
          </p:cNvSpPr>
          <p:nvPr/>
        </p:nvSpPr>
        <p:spPr>
          <a:xfrm>
            <a:off x="10576428" y="6300812"/>
            <a:ext cx="2086218" cy="277679"/>
          </a:xfrm>
          <a:prstGeom prst="rect">
            <a:avLst/>
          </a:prstGeom>
        </p:spPr>
        <p:txBody>
          <a:bodyPr/>
          <a:lstStyle/>
          <a:p>
            <a:pPr defTabSz="694944">
              <a:spcAft>
                <a:spcPts val="600"/>
              </a:spcAft>
            </a:pPr>
            <a:fld id="{078ED684-E1A4-0343-8670-8594C227EEC7}" type="slidenum">
              <a:rPr lang="en-US" sz="1368" kern="1200">
                <a:solidFill>
                  <a:schemeClr val="tx1"/>
                </a:solidFill>
                <a:latin typeface="+mn-lt"/>
                <a:ea typeface="+mn-ea"/>
                <a:cs typeface="+mn-cs"/>
              </a:rPr>
              <a:pPr defTabSz="694944">
                <a:spcAft>
                  <a:spcPts val="600"/>
                </a:spcAft>
              </a:pPr>
              <a:t>3</a:t>
            </a:fld>
            <a:endParaRPr lang="en-US" dirty="0"/>
          </a:p>
        </p:txBody>
      </p:sp>
      <p:sp>
        <p:nvSpPr>
          <p:cNvPr id="13" name="TextBox 12">
            <a:extLst>
              <a:ext uri="{FF2B5EF4-FFF2-40B4-BE49-F238E27FC236}">
                <a16:creationId xmlns:a16="http://schemas.microsoft.com/office/drawing/2014/main" id="{BDE99488-DC04-6EF9-153E-62669E4EFAF0}"/>
              </a:ext>
            </a:extLst>
          </p:cNvPr>
          <p:cNvSpPr txBox="1"/>
          <p:nvPr/>
        </p:nvSpPr>
        <p:spPr>
          <a:xfrm>
            <a:off x="3609405" y="4537511"/>
            <a:ext cx="6359523" cy="824200"/>
          </a:xfrm>
          <a:prstGeom prst="rect">
            <a:avLst/>
          </a:prstGeom>
          <a:noFill/>
        </p:spPr>
        <p:txBody>
          <a:bodyPr wrap="square" rtlCol="0">
            <a:spAutoFit/>
          </a:bodyPr>
          <a:lstStyle/>
          <a:p>
            <a:pPr marL="260604" indent="-260604" defTabSz="694944">
              <a:spcAft>
                <a:spcPts val="600"/>
              </a:spcAft>
              <a:buFont typeface="Arial" panose="020B0604020202020204" pitchFamily="34" charset="0"/>
              <a:buChar char="•"/>
            </a:pPr>
            <a:r>
              <a:rPr lang="en-US" sz="2128" kern="1200" dirty="0">
                <a:solidFill>
                  <a:schemeClr val="tx1"/>
                </a:solidFill>
                <a:latin typeface="+mn-lt"/>
                <a:ea typeface="+mn-ea"/>
                <a:cs typeface="+mn-cs"/>
              </a:rPr>
              <a:t> </a:t>
            </a:r>
            <a:r>
              <a:rPr lang="en-US" sz="2128" kern="1200" dirty="0">
                <a:solidFill>
                  <a:schemeClr val="accent1">
                    <a:lumMod val="75000"/>
                  </a:schemeClr>
                </a:solidFill>
                <a:latin typeface="+mn-lt"/>
                <a:ea typeface="+mn-ea"/>
                <a:cs typeface="+mn-cs"/>
              </a:rPr>
              <a:t>Scale</a:t>
            </a:r>
            <a:r>
              <a:rPr lang="en-US" sz="2128" kern="1200" dirty="0">
                <a:solidFill>
                  <a:schemeClr val="tx1"/>
                </a:solidFill>
                <a:latin typeface="+mn-lt"/>
                <a:ea typeface="+mn-ea"/>
                <a:cs typeface="+mn-cs"/>
              </a:rPr>
              <a:t>: millions of components</a:t>
            </a:r>
            <a:endParaRPr lang="en-US" sz="2128" kern="1200" dirty="0">
              <a:solidFill>
                <a:srgbClr val="555555"/>
              </a:solidFill>
              <a:latin typeface="+mn-lt"/>
              <a:ea typeface="+mn-ea"/>
              <a:cs typeface="+mn-cs"/>
            </a:endParaRPr>
          </a:p>
          <a:p>
            <a:pPr marL="260604" indent="-260604" defTabSz="694944">
              <a:spcAft>
                <a:spcPts val="600"/>
              </a:spcAft>
              <a:buFont typeface="Arial" panose="020B0604020202020204" pitchFamily="34" charset="0"/>
              <a:buChar char="•"/>
            </a:pPr>
            <a:r>
              <a:rPr lang="en-US" sz="2128" kern="1200" dirty="0">
                <a:solidFill>
                  <a:schemeClr val="tx1"/>
                </a:solidFill>
                <a:latin typeface="+mn-lt"/>
                <a:ea typeface="+mn-ea"/>
                <a:cs typeface="+mn-cs"/>
              </a:rPr>
              <a:t> </a:t>
            </a:r>
            <a:r>
              <a:rPr lang="en-US" sz="2128" kern="1200" dirty="0">
                <a:solidFill>
                  <a:schemeClr val="accent1">
                    <a:lumMod val="75000"/>
                  </a:schemeClr>
                </a:solidFill>
                <a:latin typeface="+mn-lt"/>
                <a:ea typeface="+mn-ea"/>
                <a:cs typeface="+mn-cs"/>
              </a:rPr>
              <a:t>Complex inter-dependencies</a:t>
            </a:r>
            <a:r>
              <a:rPr lang="en-US" sz="2128" kern="1200" dirty="0">
                <a:solidFill>
                  <a:schemeClr val="tx1"/>
                </a:solidFill>
                <a:latin typeface="+mn-lt"/>
                <a:ea typeface="+mn-ea"/>
                <a:cs typeface="+mn-cs"/>
              </a:rPr>
              <a:t> between components</a:t>
            </a:r>
          </a:p>
        </p:txBody>
      </p:sp>
      <p:sp>
        <p:nvSpPr>
          <p:cNvPr id="14" name="TextBox 13">
            <a:extLst>
              <a:ext uri="{FF2B5EF4-FFF2-40B4-BE49-F238E27FC236}">
                <a16:creationId xmlns:a16="http://schemas.microsoft.com/office/drawing/2014/main" id="{BA38BBA7-DD97-5816-EE66-40A964942803}"/>
              </a:ext>
            </a:extLst>
          </p:cNvPr>
          <p:cNvSpPr txBox="1"/>
          <p:nvPr/>
        </p:nvSpPr>
        <p:spPr>
          <a:xfrm>
            <a:off x="1347989" y="5988240"/>
            <a:ext cx="4522833" cy="215123"/>
          </a:xfrm>
          <a:prstGeom prst="rect">
            <a:avLst/>
          </a:prstGeom>
          <a:noFill/>
        </p:spPr>
        <p:txBody>
          <a:bodyPr wrap="square" rtlCol="0">
            <a:spAutoFit/>
          </a:bodyPr>
          <a:lstStyle/>
          <a:p>
            <a:pPr defTabSz="694944">
              <a:spcAft>
                <a:spcPts val="600"/>
              </a:spcAft>
            </a:pPr>
            <a:r>
              <a:rPr lang="en-US" sz="798" kern="1200" dirty="0">
                <a:solidFill>
                  <a:srgbClr val="555555"/>
                </a:solidFill>
                <a:latin typeface="+mn-lt"/>
                <a:ea typeface="+mn-ea"/>
                <a:cs typeface="+mn-cs"/>
              </a:rPr>
              <a:t>Images: WAN: Google B4, </a:t>
            </a:r>
            <a:r>
              <a:rPr lang="en-US" sz="798" kern="1200" dirty="0" err="1">
                <a:solidFill>
                  <a:srgbClr val="555555"/>
                </a:solidFill>
                <a:latin typeface="+mn-lt"/>
                <a:ea typeface="+mn-ea"/>
                <a:cs typeface="+mn-cs"/>
              </a:rPr>
              <a:t>Sigcomm</a:t>
            </a:r>
            <a:r>
              <a:rPr lang="en-US" sz="798" kern="1200" dirty="0">
                <a:solidFill>
                  <a:srgbClr val="555555"/>
                </a:solidFill>
                <a:latin typeface="+mn-lt"/>
                <a:ea typeface="+mn-ea"/>
                <a:cs typeface="+mn-cs"/>
              </a:rPr>
              <a:t> 2013, Datacenter: Microsoft Azure, </a:t>
            </a:r>
            <a:r>
              <a:rPr lang="en-US" sz="798" kern="1200" dirty="0" err="1">
                <a:solidFill>
                  <a:srgbClr val="555555"/>
                </a:solidFill>
                <a:latin typeface="+mn-lt"/>
                <a:ea typeface="+mn-ea"/>
                <a:cs typeface="+mn-cs"/>
              </a:rPr>
              <a:t>miroservice</a:t>
            </a:r>
            <a:r>
              <a:rPr lang="en-US" sz="798" kern="1200" dirty="0">
                <a:solidFill>
                  <a:srgbClr val="555555"/>
                </a:solidFill>
                <a:latin typeface="+mn-lt"/>
                <a:ea typeface="+mn-ea"/>
                <a:cs typeface="+mn-cs"/>
              </a:rPr>
              <a:t> app: Uber</a:t>
            </a:r>
            <a:endParaRPr lang="en-US" sz="1050" dirty="0">
              <a:solidFill>
                <a:schemeClr val="tx1">
                  <a:lumMod val="50000"/>
                  <a:lumOff val="50000"/>
                </a:schemeClr>
              </a:solidFill>
            </a:endParaRPr>
          </a:p>
        </p:txBody>
      </p:sp>
      <p:pic>
        <p:nvPicPr>
          <p:cNvPr id="7" name="Picture 6" descr="A map of the world&#10;&#10;Description automatically generated">
            <a:extLst>
              <a:ext uri="{FF2B5EF4-FFF2-40B4-BE49-F238E27FC236}">
                <a16:creationId xmlns:a16="http://schemas.microsoft.com/office/drawing/2014/main" id="{DFE6A477-3FF4-1EDE-8CE1-E72DE4C370B5}"/>
              </a:ext>
            </a:extLst>
          </p:cNvPr>
          <p:cNvPicPr>
            <a:picLocks noChangeAspect="1"/>
          </p:cNvPicPr>
          <p:nvPr/>
        </p:nvPicPr>
        <p:blipFill rotWithShape="1">
          <a:blip r:embed="rId3"/>
          <a:srcRect l="1505" t="15270" b="9287"/>
          <a:stretch/>
        </p:blipFill>
        <p:spPr>
          <a:xfrm>
            <a:off x="7288167" y="2453926"/>
            <a:ext cx="1715644" cy="864830"/>
          </a:xfrm>
          <a:prstGeom prst="rect">
            <a:avLst/>
          </a:prstGeom>
        </p:spPr>
      </p:pic>
      <p:grpSp>
        <p:nvGrpSpPr>
          <p:cNvPr id="3" name="Group 2">
            <a:extLst>
              <a:ext uri="{FF2B5EF4-FFF2-40B4-BE49-F238E27FC236}">
                <a16:creationId xmlns:a16="http://schemas.microsoft.com/office/drawing/2014/main" id="{5714E6F1-1ABF-4FEC-D069-61E4FAC17671}"/>
              </a:ext>
            </a:extLst>
          </p:cNvPr>
          <p:cNvGrpSpPr/>
          <p:nvPr/>
        </p:nvGrpSpPr>
        <p:grpSpPr>
          <a:xfrm>
            <a:off x="3088962" y="2230046"/>
            <a:ext cx="1612726" cy="1803020"/>
            <a:chOff x="1358745" y="2236311"/>
            <a:chExt cx="1612726" cy="1803020"/>
          </a:xfrm>
        </p:grpSpPr>
        <p:pic>
          <p:nvPicPr>
            <p:cNvPr id="15" name="Picture 14" descr="A close up of a logo&#10;&#10;Description automatically generated">
              <a:extLst>
                <a:ext uri="{FF2B5EF4-FFF2-40B4-BE49-F238E27FC236}">
                  <a16:creationId xmlns:a16="http://schemas.microsoft.com/office/drawing/2014/main" id="{45E88B33-B341-E713-092F-4A22F7A03DF0}"/>
                </a:ext>
              </a:extLst>
            </p:cNvPr>
            <p:cNvPicPr>
              <a:picLocks noChangeAspect="1"/>
            </p:cNvPicPr>
            <p:nvPr/>
          </p:nvPicPr>
          <p:blipFill rotWithShape="1">
            <a:blip r:embed="rId4"/>
            <a:srcRect t="32228" b="32502"/>
            <a:stretch/>
          </p:blipFill>
          <p:spPr>
            <a:xfrm>
              <a:off x="1422757" y="3138854"/>
              <a:ext cx="1484701" cy="326364"/>
            </a:xfrm>
            <a:prstGeom prst="rect">
              <a:avLst/>
            </a:prstGeom>
          </p:spPr>
        </p:pic>
        <p:pic>
          <p:nvPicPr>
            <p:cNvPr id="17" name="Picture 16" descr="A close-up of a logo&#10;&#10;Description automatically generated">
              <a:extLst>
                <a:ext uri="{FF2B5EF4-FFF2-40B4-BE49-F238E27FC236}">
                  <a16:creationId xmlns:a16="http://schemas.microsoft.com/office/drawing/2014/main" id="{300AC17D-EEC6-3A5F-FC8B-BA32A0979D4D}"/>
                </a:ext>
              </a:extLst>
            </p:cNvPr>
            <p:cNvPicPr>
              <a:picLocks noChangeAspect="1"/>
            </p:cNvPicPr>
            <p:nvPr/>
          </p:nvPicPr>
          <p:blipFill rotWithShape="1">
            <a:blip r:embed="rId5"/>
            <a:srcRect t="35369" b="36443"/>
            <a:stretch/>
          </p:blipFill>
          <p:spPr>
            <a:xfrm>
              <a:off x="1358745" y="2858922"/>
              <a:ext cx="1612726" cy="243518"/>
            </a:xfrm>
            <a:prstGeom prst="rect">
              <a:avLst/>
            </a:prstGeom>
          </p:spPr>
        </p:pic>
        <p:sp>
          <p:nvSpPr>
            <p:cNvPr id="19" name="TextBox 18">
              <a:extLst>
                <a:ext uri="{FF2B5EF4-FFF2-40B4-BE49-F238E27FC236}">
                  <a16:creationId xmlns:a16="http://schemas.microsoft.com/office/drawing/2014/main" id="{79CB289A-E552-DCBE-F310-7B78D21F1176}"/>
                </a:ext>
              </a:extLst>
            </p:cNvPr>
            <p:cNvSpPr txBox="1"/>
            <p:nvPr/>
          </p:nvSpPr>
          <p:spPr>
            <a:xfrm>
              <a:off x="1421452" y="3525985"/>
              <a:ext cx="1431242" cy="513346"/>
            </a:xfrm>
            <a:prstGeom prst="rect">
              <a:avLst/>
            </a:prstGeom>
            <a:noFill/>
          </p:spPr>
          <p:txBody>
            <a:bodyPr wrap="square" rtlCol="0">
              <a:spAutoFit/>
            </a:bodyPr>
            <a:lstStyle/>
            <a:p>
              <a:pPr algn="ctr" defTabSz="694944">
                <a:spcAft>
                  <a:spcPts val="600"/>
                </a:spcAft>
              </a:pPr>
              <a:r>
                <a:rPr lang="en-US" sz="1368" kern="1200">
                  <a:solidFill>
                    <a:schemeClr val="tx1"/>
                  </a:solidFill>
                  <a:latin typeface="+mn-lt"/>
                  <a:ea typeface="+mn-ea"/>
                  <a:cs typeface="+mn-cs"/>
                </a:rPr>
                <a:t>Public/private Clouds</a:t>
              </a:r>
              <a:endParaRPr lang="en-US"/>
            </a:p>
          </p:txBody>
        </p:sp>
        <p:pic>
          <p:nvPicPr>
            <p:cNvPr id="20" name="Picture 19" descr="A logo of a cloud with a smile&#10;&#10;Description automatically generated">
              <a:extLst>
                <a:ext uri="{FF2B5EF4-FFF2-40B4-BE49-F238E27FC236}">
                  <a16:creationId xmlns:a16="http://schemas.microsoft.com/office/drawing/2014/main" id="{D3F0AB98-1341-E959-F7CD-0B816D794E44}"/>
                </a:ext>
              </a:extLst>
            </p:cNvPr>
            <p:cNvPicPr>
              <a:picLocks noChangeAspect="1"/>
            </p:cNvPicPr>
            <p:nvPr/>
          </p:nvPicPr>
          <p:blipFill>
            <a:blip r:embed="rId6"/>
            <a:stretch>
              <a:fillRect/>
            </a:stretch>
          </p:blipFill>
          <p:spPr>
            <a:xfrm>
              <a:off x="1792927" y="2236311"/>
              <a:ext cx="755336" cy="565773"/>
            </a:xfrm>
            <a:prstGeom prst="rect">
              <a:avLst/>
            </a:prstGeom>
          </p:spPr>
        </p:pic>
      </p:grpSp>
      <p:sp>
        <p:nvSpPr>
          <p:cNvPr id="21" name="TextBox 20">
            <a:extLst>
              <a:ext uri="{FF2B5EF4-FFF2-40B4-BE49-F238E27FC236}">
                <a16:creationId xmlns:a16="http://schemas.microsoft.com/office/drawing/2014/main" id="{C310DDEF-078F-5166-89B7-965AC0ACB8F7}"/>
              </a:ext>
            </a:extLst>
          </p:cNvPr>
          <p:cNvSpPr txBox="1"/>
          <p:nvPr/>
        </p:nvSpPr>
        <p:spPr>
          <a:xfrm>
            <a:off x="7836007" y="3607745"/>
            <a:ext cx="799654" cy="302840"/>
          </a:xfrm>
          <a:prstGeom prst="rect">
            <a:avLst/>
          </a:prstGeom>
          <a:noFill/>
        </p:spPr>
        <p:txBody>
          <a:bodyPr wrap="square" rtlCol="0">
            <a:spAutoFit/>
          </a:bodyPr>
          <a:lstStyle/>
          <a:p>
            <a:pPr defTabSz="694944">
              <a:spcAft>
                <a:spcPts val="600"/>
              </a:spcAft>
            </a:pPr>
            <a:r>
              <a:rPr lang="en-US" sz="1368" kern="1200">
                <a:solidFill>
                  <a:schemeClr val="tx1"/>
                </a:solidFill>
                <a:latin typeface="+mn-lt"/>
                <a:ea typeface="+mn-ea"/>
                <a:cs typeface="+mn-cs"/>
              </a:rPr>
              <a:t>WANs</a:t>
            </a:r>
            <a:endParaRPr lang="en-US"/>
          </a:p>
        </p:txBody>
      </p:sp>
      <p:pic>
        <p:nvPicPr>
          <p:cNvPr id="23" name="Picture 22" descr="A diagram of a diagram of a computer network&#10;&#10;Description automatically generated">
            <a:extLst>
              <a:ext uri="{FF2B5EF4-FFF2-40B4-BE49-F238E27FC236}">
                <a16:creationId xmlns:a16="http://schemas.microsoft.com/office/drawing/2014/main" id="{ED34DD49-6C76-1BF8-5554-DDF873C49D77}"/>
              </a:ext>
            </a:extLst>
          </p:cNvPr>
          <p:cNvPicPr>
            <a:picLocks noChangeAspect="1"/>
          </p:cNvPicPr>
          <p:nvPr/>
        </p:nvPicPr>
        <p:blipFill>
          <a:blip r:embed="rId7"/>
          <a:stretch>
            <a:fillRect/>
          </a:stretch>
        </p:blipFill>
        <p:spPr>
          <a:xfrm>
            <a:off x="9228462" y="2292691"/>
            <a:ext cx="1209555" cy="1124488"/>
          </a:xfrm>
          <a:prstGeom prst="rect">
            <a:avLst/>
          </a:prstGeom>
        </p:spPr>
      </p:pic>
      <p:sp>
        <p:nvSpPr>
          <p:cNvPr id="24" name="TextBox 23">
            <a:extLst>
              <a:ext uri="{FF2B5EF4-FFF2-40B4-BE49-F238E27FC236}">
                <a16:creationId xmlns:a16="http://schemas.microsoft.com/office/drawing/2014/main" id="{AB0077A8-E74E-F725-6FC8-27734703DDB3}"/>
              </a:ext>
            </a:extLst>
          </p:cNvPr>
          <p:cNvSpPr txBox="1"/>
          <p:nvPr/>
        </p:nvSpPr>
        <p:spPr>
          <a:xfrm>
            <a:off x="9412769" y="3572250"/>
            <a:ext cx="1431242" cy="513346"/>
          </a:xfrm>
          <a:prstGeom prst="rect">
            <a:avLst/>
          </a:prstGeom>
          <a:noFill/>
        </p:spPr>
        <p:txBody>
          <a:bodyPr wrap="square" rtlCol="0">
            <a:spAutoFit/>
          </a:bodyPr>
          <a:lstStyle/>
          <a:p>
            <a:pPr defTabSz="694944">
              <a:spcAft>
                <a:spcPts val="600"/>
              </a:spcAft>
            </a:pPr>
            <a:r>
              <a:rPr lang="en-US" sz="1368" kern="1200">
                <a:solidFill>
                  <a:schemeClr val="tx1"/>
                </a:solidFill>
                <a:latin typeface="+mn-lt"/>
                <a:ea typeface="+mn-ea"/>
                <a:cs typeface="+mn-cs"/>
              </a:rPr>
              <a:t>Enterprise networks</a:t>
            </a:r>
            <a:endParaRPr lang="en-US"/>
          </a:p>
        </p:txBody>
      </p:sp>
      <p:sp>
        <p:nvSpPr>
          <p:cNvPr id="56" name="TextBox 55">
            <a:extLst>
              <a:ext uri="{FF2B5EF4-FFF2-40B4-BE49-F238E27FC236}">
                <a16:creationId xmlns:a16="http://schemas.microsoft.com/office/drawing/2014/main" id="{A087E487-EF8F-3BE9-625A-112D54EF128C}"/>
              </a:ext>
            </a:extLst>
          </p:cNvPr>
          <p:cNvSpPr txBox="1"/>
          <p:nvPr/>
        </p:nvSpPr>
        <p:spPr>
          <a:xfrm>
            <a:off x="5737514" y="3652908"/>
            <a:ext cx="1154675" cy="302840"/>
          </a:xfrm>
          <a:prstGeom prst="rect">
            <a:avLst/>
          </a:prstGeom>
          <a:noFill/>
        </p:spPr>
        <p:txBody>
          <a:bodyPr wrap="square" rtlCol="0">
            <a:spAutoFit/>
          </a:bodyPr>
          <a:lstStyle/>
          <a:p>
            <a:pPr defTabSz="694944">
              <a:spcAft>
                <a:spcPts val="600"/>
              </a:spcAft>
            </a:pPr>
            <a:r>
              <a:rPr lang="en-US" sz="1368" kern="1200">
                <a:solidFill>
                  <a:schemeClr val="tx1"/>
                </a:solidFill>
                <a:latin typeface="+mn-lt"/>
                <a:ea typeface="+mn-ea"/>
                <a:cs typeface="+mn-cs"/>
              </a:rPr>
              <a:t>Datacenters</a:t>
            </a:r>
            <a:endParaRPr lang="en-US"/>
          </a:p>
        </p:txBody>
      </p:sp>
      <p:grpSp>
        <p:nvGrpSpPr>
          <p:cNvPr id="4" name="Group 3">
            <a:extLst>
              <a:ext uri="{FF2B5EF4-FFF2-40B4-BE49-F238E27FC236}">
                <a16:creationId xmlns:a16="http://schemas.microsoft.com/office/drawing/2014/main" id="{E03E4007-6A93-67CF-2C49-5787964225E0}"/>
              </a:ext>
            </a:extLst>
          </p:cNvPr>
          <p:cNvGrpSpPr/>
          <p:nvPr/>
        </p:nvGrpSpPr>
        <p:grpSpPr>
          <a:xfrm>
            <a:off x="925775" y="1821783"/>
            <a:ext cx="2163187" cy="2305266"/>
            <a:chOff x="2971470" y="1828800"/>
            <a:chExt cx="2163187" cy="2305266"/>
          </a:xfrm>
        </p:grpSpPr>
        <p:pic>
          <p:nvPicPr>
            <p:cNvPr id="57" name="Picture 56" descr="Chart&#10;&#10;Description automatically generated">
              <a:extLst>
                <a:ext uri="{FF2B5EF4-FFF2-40B4-BE49-F238E27FC236}">
                  <a16:creationId xmlns:a16="http://schemas.microsoft.com/office/drawing/2014/main" id="{968064B5-0A9D-676C-E65A-557798BF5639}"/>
                </a:ext>
              </a:extLst>
            </p:cNvPr>
            <p:cNvPicPr>
              <a:picLocks noChangeAspect="1"/>
            </p:cNvPicPr>
            <p:nvPr/>
          </p:nvPicPr>
          <p:blipFill>
            <a:blip r:embed="rId8"/>
            <a:stretch>
              <a:fillRect/>
            </a:stretch>
          </p:blipFill>
          <p:spPr>
            <a:xfrm>
              <a:off x="2992586" y="1828800"/>
              <a:ext cx="2142071" cy="1824108"/>
            </a:xfrm>
            <a:prstGeom prst="rect">
              <a:avLst/>
            </a:prstGeom>
          </p:spPr>
        </p:pic>
        <p:sp>
          <p:nvSpPr>
            <p:cNvPr id="58" name="TextBox 57">
              <a:extLst>
                <a:ext uri="{FF2B5EF4-FFF2-40B4-BE49-F238E27FC236}">
                  <a16:creationId xmlns:a16="http://schemas.microsoft.com/office/drawing/2014/main" id="{1A98E76E-58DD-F81C-8564-64D6A614F965}"/>
                </a:ext>
              </a:extLst>
            </p:cNvPr>
            <p:cNvSpPr txBox="1"/>
            <p:nvPr/>
          </p:nvSpPr>
          <p:spPr>
            <a:xfrm>
              <a:off x="2971470" y="3620720"/>
              <a:ext cx="2142071" cy="513346"/>
            </a:xfrm>
            <a:prstGeom prst="rect">
              <a:avLst/>
            </a:prstGeom>
            <a:noFill/>
          </p:spPr>
          <p:txBody>
            <a:bodyPr wrap="square" rtlCol="0">
              <a:spAutoFit/>
            </a:bodyPr>
            <a:lstStyle/>
            <a:p>
              <a:pPr algn="ctr" defTabSz="694944">
                <a:spcAft>
                  <a:spcPts val="600"/>
                </a:spcAft>
              </a:pPr>
              <a:r>
                <a:rPr lang="en-US" sz="1368" kern="1200" dirty="0">
                  <a:solidFill>
                    <a:schemeClr val="tx1"/>
                  </a:solidFill>
                  <a:latin typeface="+mn-lt"/>
                  <a:ea typeface="+mn-ea"/>
                  <a:cs typeface="+mn-cs"/>
                </a:rPr>
                <a:t>Large distributed services,  microservice apps</a:t>
              </a:r>
              <a:endParaRPr lang="en-US" dirty="0"/>
            </a:p>
          </p:txBody>
        </p:sp>
      </p:grpSp>
      <p:pic>
        <p:nvPicPr>
          <p:cNvPr id="61" name="Picture 60">
            <a:extLst>
              <a:ext uri="{FF2B5EF4-FFF2-40B4-BE49-F238E27FC236}">
                <a16:creationId xmlns:a16="http://schemas.microsoft.com/office/drawing/2014/main" id="{7DBAA6CE-42DF-DC6C-2957-29068429C422}"/>
              </a:ext>
            </a:extLst>
          </p:cNvPr>
          <p:cNvPicPr>
            <a:picLocks noChangeAspect="1"/>
          </p:cNvPicPr>
          <p:nvPr/>
        </p:nvPicPr>
        <p:blipFill>
          <a:blip r:embed="rId9"/>
          <a:srcRect/>
          <a:stretch/>
        </p:blipFill>
        <p:spPr>
          <a:xfrm>
            <a:off x="5173597" y="2268059"/>
            <a:ext cx="1889918" cy="1260561"/>
          </a:xfrm>
          <a:prstGeom prst="rect">
            <a:avLst/>
          </a:prstGeom>
        </p:spPr>
      </p:pic>
    </p:spTree>
    <p:extLst>
      <p:ext uri="{BB962C8B-B14F-4D97-AF65-F5344CB8AC3E}">
        <p14:creationId xmlns:p14="http://schemas.microsoft.com/office/powerpoint/2010/main" val="21462204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0BAA327-F5FB-463E-9D98-242C845D0886}"/>
              </a:ext>
            </a:extLst>
          </p:cNvPr>
          <p:cNvSpPr>
            <a:spLocks noGrp="1"/>
          </p:cNvSpPr>
          <p:nvPr>
            <p:ph type="sldNum" sz="quarter" idx="12"/>
          </p:nvPr>
        </p:nvSpPr>
        <p:spPr/>
        <p:txBody>
          <a:bodyPr/>
          <a:lstStyle/>
          <a:p>
            <a:fld id="{330EA680-D336-4FF7-8B7A-9848BB0A1C32}" type="slidenum">
              <a:rPr lang="en-US" smtClean="0"/>
              <a:t>30</a:t>
            </a:fld>
            <a:endParaRPr lang="en-US" dirty="0"/>
          </a:p>
        </p:txBody>
      </p:sp>
      <p:sp>
        <p:nvSpPr>
          <p:cNvPr id="21" name="TextBox 20">
            <a:extLst>
              <a:ext uri="{FF2B5EF4-FFF2-40B4-BE49-F238E27FC236}">
                <a16:creationId xmlns:a16="http://schemas.microsoft.com/office/drawing/2014/main" id="{98B95F12-D4C1-6142-86EC-3609D702A1B4}"/>
              </a:ext>
            </a:extLst>
          </p:cNvPr>
          <p:cNvSpPr txBox="1"/>
          <p:nvPr/>
        </p:nvSpPr>
        <p:spPr>
          <a:xfrm>
            <a:off x="4098867" y="1679323"/>
            <a:ext cx="132985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800" dirty="0">
                <a:ea typeface="+mn-lt"/>
                <a:cs typeface="+mn-lt"/>
              </a:rPr>
              <a:t>A </a:t>
            </a:r>
            <a:r>
              <a:rPr lang="en-GB" sz="2800" dirty="0">
                <a:ea typeface="+mn-lt"/>
                <a:cs typeface="+mn-lt"/>
                <a:sym typeface="Wingdings" pitchFamily="2" charset="2"/>
              </a:rPr>
              <a:t> A</a:t>
            </a:r>
            <a:r>
              <a:rPr lang="en-GB" sz="2800" baseline="30000" dirty="0">
                <a:ea typeface="+mn-lt"/>
                <a:cs typeface="+mn-lt"/>
                <a:sym typeface="Wingdings" pitchFamily="2" charset="2"/>
              </a:rPr>
              <a:t>*</a:t>
            </a:r>
            <a:endParaRPr lang="en-GB" sz="2800" baseline="30000" dirty="0">
              <a:ea typeface="+mn-lt"/>
              <a:cs typeface="+mn-lt"/>
            </a:endParaRPr>
          </a:p>
        </p:txBody>
      </p:sp>
      <p:sp>
        <p:nvSpPr>
          <p:cNvPr id="25" name="TextBox 24">
            <a:extLst>
              <a:ext uri="{FF2B5EF4-FFF2-40B4-BE49-F238E27FC236}">
                <a16:creationId xmlns:a16="http://schemas.microsoft.com/office/drawing/2014/main" id="{143EDCA3-EADD-BE48-BFF8-DA5B09358C8E}"/>
              </a:ext>
            </a:extLst>
          </p:cNvPr>
          <p:cNvSpPr txBox="1"/>
          <p:nvPr/>
        </p:nvSpPr>
        <p:spPr>
          <a:xfrm>
            <a:off x="6258803" y="1219786"/>
            <a:ext cx="5622262" cy="692497"/>
          </a:xfrm>
          <a:prstGeom prst="rect">
            <a:avLst/>
          </a:prstGeom>
          <a:solidFill>
            <a:schemeClr val="bg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GB" sz="1100" b="1" dirty="0">
              <a:latin typeface="Calibri" panose="020F0502020204030204" pitchFamily="34" charset="0"/>
              <a:ea typeface="+mn-lt"/>
              <a:cs typeface="Calibri" panose="020F0502020204030204" pitchFamily="34" charset="0"/>
            </a:endParaRPr>
          </a:p>
          <a:p>
            <a:pPr marL="514350" indent="-514350">
              <a:buFont typeface="+mj-lt"/>
              <a:buAutoNum type="arabicPeriod"/>
            </a:pPr>
            <a:r>
              <a:rPr lang="en-GB" sz="2800" dirty="0">
                <a:latin typeface="Calibri" panose="020F0502020204030204" pitchFamily="34" charset="0"/>
                <a:ea typeface="+mn-lt"/>
                <a:cs typeface="Calibri" panose="020F0502020204030204" pitchFamily="34" charset="0"/>
              </a:rPr>
              <a:t> </a:t>
            </a:r>
            <a:r>
              <a:rPr lang="en-GB" sz="2800" dirty="0">
                <a:ea typeface="+mn-lt"/>
                <a:cs typeface="Calibri" panose="020F0502020204030204" pitchFamily="34" charset="0"/>
              </a:rPr>
              <a:t>Pick a different value for A:  A*</a:t>
            </a:r>
          </a:p>
        </p:txBody>
      </p:sp>
      <p:grpSp>
        <p:nvGrpSpPr>
          <p:cNvPr id="3" name="Group 2">
            <a:extLst>
              <a:ext uri="{FF2B5EF4-FFF2-40B4-BE49-F238E27FC236}">
                <a16:creationId xmlns:a16="http://schemas.microsoft.com/office/drawing/2014/main" id="{B9B102B4-55A4-FC3F-C63B-83CC653CEE32}"/>
              </a:ext>
            </a:extLst>
          </p:cNvPr>
          <p:cNvGrpSpPr/>
          <p:nvPr/>
        </p:nvGrpSpPr>
        <p:grpSpPr>
          <a:xfrm>
            <a:off x="2162927" y="1515974"/>
            <a:ext cx="2887235" cy="4399923"/>
            <a:chOff x="2162927" y="1515974"/>
            <a:chExt cx="2887235" cy="4399923"/>
          </a:xfrm>
        </p:grpSpPr>
        <p:cxnSp>
          <p:nvCxnSpPr>
            <p:cNvPr id="5" name="Straight Arrow Connector 4">
              <a:extLst>
                <a:ext uri="{FF2B5EF4-FFF2-40B4-BE49-F238E27FC236}">
                  <a16:creationId xmlns:a16="http://schemas.microsoft.com/office/drawing/2014/main" id="{AC771D68-978A-FE28-1EEC-19C75BE9D6C7}"/>
                </a:ext>
              </a:extLst>
            </p:cNvPr>
            <p:cNvCxnSpPr>
              <a:cxnSpLocks/>
            </p:cNvCxnSpPr>
            <p:nvPr/>
          </p:nvCxnSpPr>
          <p:spPr>
            <a:xfrm>
              <a:off x="3828240" y="3555131"/>
              <a:ext cx="537082" cy="728992"/>
            </a:xfrm>
            <a:prstGeom prst="straightConnector1">
              <a:avLst/>
            </a:prstGeom>
            <a:ln w="82550">
              <a:solidFill>
                <a:schemeClr val="tx1">
                  <a:lumMod val="50000"/>
                  <a:lumOff val="50000"/>
                  <a:alpha val="65000"/>
                </a:schemeClr>
              </a:solidFill>
            </a:ln>
          </p:spPr>
          <p:style>
            <a:lnRef idx="3">
              <a:schemeClr val="dk1"/>
            </a:lnRef>
            <a:fillRef idx="0">
              <a:schemeClr val="dk1"/>
            </a:fillRef>
            <a:effectRef idx="2">
              <a:schemeClr val="dk1"/>
            </a:effectRef>
            <a:fontRef idx="minor">
              <a:schemeClr val="tx1"/>
            </a:fontRef>
          </p:style>
        </p:cxnSp>
        <p:cxnSp>
          <p:nvCxnSpPr>
            <p:cNvPr id="6" name="Straight Arrow Connector 5">
              <a:extLst>
                <a:ext uri="{FF2B5EF4-FFF2-40B4-BE49-F238E27FC236}">
                  <a16:creationId xmlns:a16="http://schemas.microsoft.com/office/drawing/2014/main" id="{55B9EC96-2E4F-AF4A-E448-1D0E25BEDEBF}"/>
                </a:ext>
              </a:extLst>
            </p:cNvPr>
            <p:cNvCxnSpPr>
              <a:cxnSpLocks/>
            </p:cNvCxnSpPr>
            <p:nvPr/>
          </p:nvCxnSpPr>
          <p:spPr>
            <a:xfrm flipV="1">
              <a:off x="3769241" y="4714137"/>
              <a:ext cx="549372" cy="491660"/>
            </a:xfrm>
            <a:prstGeom prst="straightConnector1">
              <a:avLst/>
            </a:prstGeom>
            <a:ln w="82550">
              <a:solidFill>
                <a:schemeClr val="tx1">
                  <a:lumMod val="50000"/>
                  <a:lumOff val="50000"/>
                  <a:alpha val="65000"/>
                </a:schemeClr>
              </a:solidFill>
            </a:ln>
          </p:spPr>
          <p:style>
            <a:lnRef idx="3">
              <a:schemeClr val="dk1"/>
            </a:lnRef>
            <a:fillRef idx="0">
              <a:schemeClr val="dk1"/>
            </a:fillRef>
            <a:effectRef idx="2">
              <a:schemeClr val="dk1"/>
            </a:effectRef>
            <a:fontRef idx="minor">
              <a:schemeClr val="tx1"/>
            </a:fontRef>
          </p:style>
        </p:cxnSp>
        <p:cxnSp>
          <p:nvCxnSpPr>
            <p:cNvPr id="7" name="Straight Arrow Connector 6">
              <a:extLst>
                <a:ext uri="{FF2B5EF4-FFF2-40B4-BE49-F238E27FC236}">
                  <a16:creationId xmlns:a16="http://schemas.microsoft.com/office/drawing/2014/main" id="{A007DD69-CE75-7D7F-7D04-82EDAB8B4038}"/>
                </a:ext>
              </a:extLst>
            </p:cNvPr>
            <p:cNvCxnSpPr>
              <a:cxnSpLocks/>
            </p:cNvCxnSpPr>
            <p:nvPr/>
          </p:nvCxnSpPr>
          <p:spPr>
            <a:xfrm flipH="1" flipV="1">
              <a:off x="3478435" y="2303203"/>
              <a:ext cx="22108" cy="659693"/>
            </a:xfrm>
            <a:prstGeom prst="straightConnector1">
              <a:avLst/>
            </a:prstGeom>
            <a:ln w="82550">
              <a:solidFill>
                <a:schemeClr val="tx1">
                  <a:lumMod val="50000"/>
                  <a:lumOff val="50000"/>
                  <a:alpha val="65000"/>
                </a:schemeClr>
              </a:solidFill>
            </a:ln>
          </p:spPr>
          <p:style>
            <a:lnRef idx="3">
              <a:schemeClr val="dk1"/>
            </a:lnRef>
            <a:fillRef idx="0">
              <a:schemeClr val="dk1"/>
            </a:fillRef>
            <a:effectRef idx="2">
              <a:schemeClr val="dk1"/>
            </a:effectRef>
            <a:fontRef idx="minor">
              <a:schemeClr val="tx1"/>
            </a:fontRef>
          </p:style>
        </p:cxnSp>
        <p:sp>
          <p:nvSpPr>
            <p:cNvPr id="8" name="Oval 7">
              <a:extLst>
                <a:ext uri="{FF2B5EF4-FFF2-40B4-BE49-F238E27FC236}">
                  <a16:creationId xmlns:a16="http://schemas.microsoft.com/office/drawing/2014/main" id="{08D99AE5-091A-58A2-C560-4D6C57443A76}"/>
                </a:ext>
              </a:extLst>
            </p:cNvPr>
            <p:cNvSpPr/>
            <p:nvPr/>
          </p:nvSpPr>
          <p:spPr>
            <a:xfrm>
              <a:off x="3003141" y="1515974"/>
              <a:ext cx="899409" cy="918147"/>
            </a:xfrm>
            <a:prstGeom prst="ellipse">
              <a:avLst/>
            </a:prstGeom>
            <a:solidFill>
              <a:schemeClr val="bg1"/>
            </a:solidFill>
            <a:ln w="698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dirty="0">
                  <a:solidFill>
                    <a:schemeClr val="tx1"/>
                  </a:solidFill>
                  <a:cs typeface="Calibri"/>
                </a:rPr>
                <a:t>A</a:t>
              </a:r>
            </a:p>
          </p:txBody>
        </p:sp>
        <p:sp>
          <p:nvSpPr>
            <p:cNvPr id="9" name="Oval 8">
              <a:extLst>
                <a:ext uri="{FF2B5EF4-FFF2-40B4-BE49-F238E27FC236}">
                  <a16:creationId xmlns:a16="http://schemas.microsoft.com/office/drawing/2014/main" id="{23EE48B4-536F-5883-841C-402DC18A13D2}"/>
                </a:ext>
              </a:extLst>
            </p:cNvPr>
            <p:cNvSpPr/>
            <p:nvPr/>
          </p:nvSpPr>
          <p:spPr>
            <a:xfrm>
              <a:off x="3135250" y="4997750"/>
              <a:ext cx="899409" cy="918147"/>
            </a:xfrm>
            <a:prstGeom prst="ellipse">
              <a:avLst/>
            </a:prstGeom>
            <a:solidFill>
              <a:srgbClr val="A10907"/>
            </a:solidFill>
            <a:ln w="28575">
              <a:noFill/>
            </a:ln>
          </p:spPr>
          <p:style>
            <a:lnRef idx="2">
              <a:schemeClr val="dk1">
                <a:shade val="50000"/>
              </a:schemeClr>
            </a:lnRef>
            <a:fillRef idx="1">
              <a:schemeClr val="dk1"/>
            </a:fillRef>
            <a:effectRef idx="0">
              <a:schemeClr val="dk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dirty="0">
                  <a:solidFill>
                    <a:srgbClr val="FFFFFF"/>
                  </a:solidFill>
                  <a:cs typeface="Calibri"/>
                </a:rPr>
                <a:t>D</a:t>
              </a:r>
            </a:p>
          </p:txBody>
        </p:sp>
        <p:sp>
          <p:nvSpPr>
            <p:cNvPr id="10" name="Oval 9">
              <a:extLst>
                <a:ext uri="{FF2B5EF4-FFF2-40B4-BE49-F238E27FC236}">
                  <a16:creationId xmlns:a16="http://schemas.microsoft.com/office/drawing/2014/main" id="{445C9DB9-CC6E-0C3D-7959-9314F12E4C9D}"/>
                </a:ext>
              </a:extLst>
            </p:cNvPr>
            <p:cNvSpPr/>
            <p:nvPr/>
          </p:nvSpPr>
          <p:spPr>
            <a:xfrm>
              <a:off x="4150753" y="4013477"/>
              <a:ext cx="899409" cy="918147"/>
            </a:xfrm>
            <a:prstGeom prst="ellipse">
              <a:avLst/>
            </a:prstGeom>
            <a:solidFill>
              <a:schemeClr val="bg1"/>
            </a:solidFill>
            <a:ln w="698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dirty="0">
                  <a:solidFill>
                    <a:schemeClr val="tx1"/>
                  </a:solidFill>
                  <a:cs typeface="Calibri"/>
                </a:rPr>
                <a:t>E</a:t>
              </a:r>
            </a:p>
          </p:txBody>
        </p:sp>
        <p:cxnSp>
          <p:nvCxnSpPr>
            <p:cNvPr id="11" name="Straight Arrow Connector 10">
              <a:extLst>
                <a:ext uri="{FF2B5EF4-FFF2-40B4-BE49-F238E27FC236}">
                  <a16:creationId xmlns:a16="http://schemas.microsoft.com/office/drawing/2014/main" id="{DF4FB408-97AA-9688-BF94-9380117104B0}"/>
                </a:ext>
              </a:extLst>
            </p:cNvPr>
            <p:cNvCxnSpPr>
              <a:cxnSpLocks/>
            </p:cNvCxnSpPr>
            <p:nvPr/>
          </p:nvCxnSpPr>
          <p:spPr>
            <a:xfrm flipH="1">
              <a:off x="2900625" y="3625368"/>
              <a:ext cx="359097" cy="526896"/>
            </a:xfrm>
            <a:prstGeom prst="straightConnector1">
              <a:avLst/>
            </a:prstGeom>
            <a:ln w="82550">
              <a:solidFill>
                <a:schemeClr val="tx1">
                  <a:lumMod val="50000"/>
                  <a:lumOff val="50000"/>
                  <a:alpha val="65000"/>
                </a:schemeClr>
              </a:solidFill>
            </a:ln>
          </p:spPr>
          <p:style>
            <a:lnRef idx="3">
              <a:schemeClr val="dk1"/>
            </a:lnRef>
            <a:fillRef idx="0">
              <a:schemeClr val="dk1"/>
            </a:fillRef>
            <a:effectRef idx="2">
              <a:schemeClr val="dk1"/>
            </a:effectRef>
            <a:fontRef idx="minor">
              <a:schemeClr val="tx1"/>
            </a:fontRef>
          </p:style>
        </p:cxnSp>
        <p:cxnSp>
          <p:nvCxnSpPr>
            <p:cNvPr id="12" name="Straight Arrow Connector 11">
              <a:extLst>
                <a:ext uri="{FF2B5EF4-FFF2-40B4-BE49-F238E27FC236}">
                  <a16:creationId xmlns:a16="http://schemas.microsoft.com/office/drawing/2014/main" id="{96536F99-949E-4177-641B-F2B5115DC85E}"/>
                </a:ext>
              </a:extLst>
            </p:cNvPr>
            <p:cNvCxnSpPr>
              <a:cxnSpLocks/>
            </p:cNvCxnSpPr>
            <p:nvPr/>
          </p:nvCxnSpPr>
          <p:spPr>
            <a:xfrm flipH="1" flipV="1">
              <a:off x="2869157" y="4747267"/>
              <a:ext cx="361715" cy="408835"/>
            </a:xfrm>
            <a:prstGeom prst="straightConnector1">
              <a:avLst/>
            </a:prstGeom>
            <a:ln w="82550">
              <a:solidFill>
                <a:schemeClr val="tx1">
                  <a:lumMod val="50000"/>
                  <a:lumOff val="50000"/>
                  <a:alpha val="65000"/>
                </a:schemeClr>
              </a:solidFill>
            </a:ln>
          </p:spPr>
          <p:style>
            <a:lnRef idx="3">
              <a:schemeClr val="dk1"/>
            </a:lnRef>
            <a:fillRef idx="0">
              <a:schemeClr val="dk1"/>
            </a:fillRef>
            <a:effectRef idx="2">
              <a:schemeClr val="dk1"/>
            </a:effectRef>
            <a:fontRef idx="minor">
              <a:schemeClr val="tx1"/>
            </a:fontRef>
          </p:style>
        </p:cxnSp>
        <p:sp>
          <p:nvSpPr>
            <p:cNvPr id="13" name="Oval 12">
              <a:extLst>
                <a:ext uri="{FF2B5EF4-FFF2-40B4-BE49-F238E27FC236}">
                  <a16:creationId xmlns:a16="http://schemas.microsoft.com/office/drawing/2014/main" id="{B8E3DD1A-7A35-4CC1-9A07-C2423968E7EE}"/>
                </a:ext>
              </a:extLst>
            </p:cNvPr>
            <p:cNvSpPr/>
            <p:nvPr/>
          </p:nvSpPr>
          <p:spPr>
            <a:xfrm>
              <a:off x="2162927" y="4005194"/>
              <a:ext cx="899409" cy="918147"/>
            </a:xfrm>
            <a:prstGeom prst="ellipse">
              <a:avLst/>
            </a:prstGeom>
            <a:solidFill>
              <a:schemeClr val="bg1"/>
            </a:solidFill>
            <a:ln w="698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dirty="0">
                  <a:solidFill>
                    <a:schemeClr val="tx1"/>
                  </a:solidFill>
                  <a:cs typeface="Calibri"/>
                </a:rPr>
                <a:t>C</a:t>
              </a:r>
            </a:p>
          </p:txBody>
        </p:sp>
        <p:sp>
          <p:nvSpPr>
            <p:cNvPr id="15" name="Oval 14">
              <a:extLst>
                <a:ext uri="{FF2B5EF4-FFF2-40B4-BE49-F238E27FC236}">
                  <a16:creationId xmlns:a16="http://schemas.microsoft.com/office/drawing/2014/main" id="{DB96F7F9-8898-7F14-6997-30B9FEF56C8D}"/>
                </a:ext>
              </a:extLst>
            </p:cNvPr>
            <p:cNvSpPr/>
            <p:nvPr/>
          </p:nvSpPr>
          <p:spPr>
            <a:xfrm>
              <a:off x="3064021" y="2842398"/>
              <a:ext cx="899409" cy="918147"/>
            </a:xfrm>
            <a:prstGeom prst="ellipse">
              <a:avLst/>
            </a:prstGeom>
            <a:solidFill>
              <a:schemeClr val="bg1"/>
            </a:solidFill>
            <a:ln w="69850">
              <a:solidFill>
                <a:schemeClr val="accent1"/>
              </a:solidFill>
            </a:ln>
          </p:spPr>
          <p:style>
            <a:lnRef idx="2">
              <a:schemeClr val="dk1">
                <a:shade val="50000"/>
              </a:schemeClr>
            </a:lnRef>
            <a:fillRef idx="1">
              <a:schemeClr val="dk1"/>
            </a:fillRef>
            <a:effectRef idx="0">
              <a:schemeClr val="dk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dirty="0">
                  <a:solidFill>
                    <a:srgbClr val="0C0C0C"/>
                  </a:solidFill>
                  <a:cs typeface="Calibri"/>
                </a:rPr>
                <a:t>B</a:t>
              </a:r>
            </a:p>
          </p:txBody>
        </p:sp>
      </p:grpSp>
      <p:sp>
        <p:nvSpPr>
          <p:cNvPr id="17" name="TextBox 16">
            <a:extLst>
              <a:ext uri="{FF2B5EF4-FFF2-40B4-BE49-F238E27FC236}">
                <a16:creationId xmlns:a16="http://schemas.microsoft.com/office/drawing/2014/main" id="{F5C400D2-367B-CE3A-0354-1D3E7E5A989E}"/>
              </a:ext>
            </a:extLst>
          </p:cNvPr>
          <p:cNvSpPr txBox="1"/>
          <p:nvPr/>
        </p:nvSpPr>
        <p:spPr>
          <a:xfrm>
            <a:off x="1075415" y="5996304"/>
            <a:ext cx="5776030" cy="523220"/>
          </a:xfrm>
          <a:prstGeom prst="rect">
            <a:avLst/>
          </a:prstGeom>
          <a:solidFill>
            <a:srgbClr val="A10907"/>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800" dirty="0">
                <a:solidFill>
                  <a:schemeClr val="bg1"/>
                </a:solidFill>
                <a:ea typeface="+mn-lt"/>
                <a:cs typeface="+mn-lt"/>
              </a:rPr>
              <a:t>Problematic symptom: D’s high CPU</a:t>
            </a:r>
          </a:p>
        </p:txBody>
      </p:sp>
      <p:sp>
        <p:nvSpPr>
          <p:cNvPr id="19" name="TextBox 18">
            <a:extLst>
              <a:ext uri="{FF2B5EF4-FFF2-40B4-BE49-F238E27FC236}">
                <a16:creationId xmlns:a16="http://schemas.microsoft.com/office/drawing/2014/main" id="{12DC9C06-F9C3-C38B-E658-B1E045438766}"/>
              </a:ext>
            </a:extLst>
          </p:cNvPr>
          <p:cNvSpPr txBox="1"/>
          <p:nvPr/>
        </p:nvSpPr>
        <p:spPr>
          <a:xfrm>
            <a:off x="119777" y="1547236"/>
            <a:ext cx="274912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dirty="0">
                <a:ea typeface="+mn-lt"/>
                <a:cs typeface="+mn-lt"/>
              </a:rPr>
              <a:t>Toy example:</a:t>
            </a:r>
          </a:p>
          <a:p>
            <a:pPr algn="ctr"/>
            <a:r>
              <a:rPr lang="en-GB" sz="2400" dirty="0">
                <a:latin typeface="Calibri" panose="020F0502020204030204" pitchFamily="34" charset="0"/>
                <a:ea typeface="+mn-lt"/>
                <a:cs typeface="Calibri" panose="020F0502020204030204" pitchFamily="34" charset="0"/>
              </a:rPr>
              <a:t>1</a:t>
            </a:r>
            <a:r>
              <a:rPr lang="en-GB" sz="2400" dirty="0">
                <a:ea typeface="+mn-lt"/>
                <a:cs typeface="+mn-lt"/>
              </a:rPr>
              <a:t> metric per entity</a:t>
            </a:r>
          </a:p>
        </p:txBody>
      </p:sp>
      <p:sp>
        <p:nvSpPr>
          <p:cNvPr id="18" name="Title 1">
            <a:extLst>
              <a:ext uri="{FF2B5EF4-FFF2-40B4-BE49-F238E27FC236}">
                <a16:creationId xmlns:a16="http://schemas.microsoft.com/office/drawing/2014/main" id="{F7652ABC-6349-4539-A223-C9426D5363E0}"/>
              </a:ext>
            </a:extLst>
          </p:cNvPr>
          <p:cNvSpPr txBox="1">
            <a:spLocks/>
          </p:cNvSpPr>
          <p:nvPr/>
        </p:nvSpPr>
        <p:spPr>
          <a:xfrm>
            <a:off x="189051" y="-103215"/>
            <a:ext cx="11277600" cy="13408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dirty="0">
                <a:cs typeface="Calibri Light"/>
              </a:rPr>
              <a:t>Counterfactual reasoning: would changing A resolve D’s high value?</a:t>
            </a:r>
          </a:p>
        </p:txBody>
      </p:sp>
    </p:spTree>
    <p:extLst>
      <p:ext uri="{BB962C8B-B14F-4D97-AF65-F5344CB8AC3E}">
        <p14:creationId xmlns:p14="http://schemas.microsoft.com/office/powerpoint/2010/main" val="1576935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0BAA327-F5FB-463E-9D98-242C845D0886}"/>
              </a:ext>
            </a:extLst>
          </p:cNvPr>
          <p:cNvSpPr>
            <a:spLocks noGrp="1"/>
          </p:cNvSpPr>
          <p:nvPr>
            <p:ph type="sldNum" sz="quarter" idx="12"/>
          </p:nvPr>
        </p:nvSpPr>
        <p:spPr/>
        <p:txBody>
          <a:bodyPr/>
          <a:lstStyle/>
          <a:p>
            <a:fld id="{330EA680-D336-4FF7-8B7A-9848BB0A1C32}" type="slidenum">
              <a:rPr lang="en-US" smtClean="0"/>
              <a:t>31</a:t>
            </a:fld>
            <a:endParaRPr lang="en-US" dirty="0"/>
          </a:p>
        </p:txBody>
      </p:sp>
      <p:sp>
        <p:nvSpPr>
          <p:cNvPr id="37" name="TextBox 36">
            <a:extLst>
              <a:ext uri="{FF2B5EF4-FFF2-40B4-BE49-F238E27FC236}">
                <a16:creationId xmlns:a16="http://schemas.microsoft.com/office/drawing/2014/main" id="{D7107BC3-8D14-4B63-8FDD-8FF42F8AC4C6}"/>
              </a:ext>
            </a:extLst>
          </p:cNvPr>
          <p:cNvSpPr txBox="1"/>
          <p:nvPr/>
        </p:nvSpPr>
        <p:spPr>
          <a:xfrm>
            <a:off x="1075415" y="5996304"/>
            <a:ext cx="5776030" cy="523220"/>
          </a:xfrm>
          <a:prstGeom prst="rect">
            <a:avLst/>
          </a:prstGeom>
          <a:solidFill>
            <a:srgbClr val="A10907"/>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800" dirty="0">
                <a:solidFill>
                  <a:schemeClr val="bg1"/>
                </a:solidFill>
                <a:ea typeface="+mn-lt"/>
                <a:cs typeface="+mn-lt"/>
              </a:rPr>
              <a:t>Problematic symptom: D’s high CPU</a:t>
            </a:r>
          </a:p>
        </p:txBody>
      </p:sp>
      <p:sp>
        <p:nvSpPr>
          <p:cNvPr id="21" name="TextBox 20">
            <a:extLst>
              <a:ext uri="{FF2B5EF4-FFF2-40B4-BE49-F238E27FC236}">
                <a16:creationId xmlns:a16="http://schemas.microsoft.com/office/drawing/2014/main" id="{98B95F12-D4C1-6142-86EC-3609D702A1B4}"/>
              </a:ext>
            </a:extLst>
          </p:cNvPr>
          <p:cNvSpPr txBox="1"/>
          <p:nvPr/>
        </p:nvSpPr>
        <p:spPr>
          <a:xfrm>
            <a:off x="4098867" y="1679323"/>
            <a:ext cx="132985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800" dirty="0">
                <a:ea typeface="+mn-lt"/>
                <a:cs typeface="+mn-lt"/>
              </a:rPr>
              <a:t>A </a:t>
            </a:r>
            <a:r>
              <a:rPr lang="en-GB" sz="2800" dirty="0">
                <a:ea typeface="+mn-lt"/>
                <a:cs typeface="+mn-lt"/>
                <a:sym typeface="Wingdings" pitchFamily="2" charset="2"/>
              </a:rPr>
              <a:t> A</a:t>
            </a:r>
            <a:r>
              <a:rPr lang="en-GB" sz="2800" baseline="30000" dirty="0">
                <a:ea typeface="+mn-lt"/>
                <a:cs typeface="+mn-lt"/>
                <a:sym typeface="Wingdings" pitchFamily="2" charset="2"/>
              </a:rPr>
              <a:t>*</a:t>
            </a:r>
            <a:endParaRPr lang="en-GB" sz="2800" baseline="30000" dirty="0">
              <a:ea typeface="+mn-lt"/>
              <a:cs typeface="+mn-lt"/>
            </a:endParaRPr>
          </a:p>
        </p:txBody>
      </p:sp>
      <p:sp>
        <p:nvSpPr>
          <p:cNvPr id="23" name="TextBox 22">
            <a:extLst>
              <a:ext uri="{FF2B5EF4-FFF2-40B4-BE49-F238E27FC236}">
                <a16:creationId xmlns:a16="http://schemas.microsoft.com/office/drawing/2014/main" id="{59C87385-2FA9-124C-A8D7-F9A473D71F2A}"/>
              </a:ext>
            </a:extLst>
          </p:cNvPr>
          <p:cNvSpPr txBox="1"/>
          <p:nvPr/>
        </p:nvSpPr>
        <p:spPr>
          <a:xfrm>
            <a:off x="4158553" y="2935667"/>
            <a:ext cx="132985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800" dirty="0">
                <a:ea typeface="+mn-lt"/>
                <a:cs typeface="+mn-lt"/>
              </a:rPr>
              <a:t>B </a:t>
            </a:r>
            <a:r>
              <a:rPr lang="en-GB" sz="2800" dirty="0">
                <a:ea typeface="+mn-lt"/>
                <a:cs typeface="+mn-lt"/>
                <a:sym typeface="Wingdings" pitchFamily="2" charset="2"/>
              </a:rPr>
              <a:t>B</a:t>
            </a:r>
            <a:r>
              <a:rPr lang="en-GB" sz="2800" baseline="30000" dirty="0">
                <a:ea typeface="+mn-lt"/>
                <a:cs typeface="+mn-lt"/>
                <a:sym typeface="Wingdings" pitchFamily="2" charset="2"/>
              </a:rPr>
              <a:t>*</a:t>
            </a:r>
            <a:endParaRPr lang="en-GB" sz="2800" baseline="30000" dirty="0">
              <a:ea typeface="+mn-lt"/>
              <a:cs typeface="+mn-lt"/>
            </a:endParaRPr>
          </a:p>
        </p:txBody>
      </p:sp>
      <p:sp>
        <p:nvSpPr>
          <p:cNvPr id="25" name="TextBox 24">
            <a:extLst>
              <a:ext uri="{FF2B5EF4-FFF2-40B4-BE49-F238E27FC236}">
                <a16:creationId xmlns:a16="http://schemas.microsoft.com/office/drawing/2014/main" id="{27462322-1710-AC40-AEA6-DDB58372DF84}"/>
              </a:ext>
            </a:extLst>
          </p:cNvPr>
          <p:cNvSpPr txBox="1"/>
          <p:nvPr/>
        </p:nvSpPr>
        <p:spPr>
          <a:xfrm>
            <a:off x="6258803" y="1219786"/>
            <a:ext cx="5622262" cy="1123384"/>
          </a:xfrm>
          <a:prstGeom prst="rect">
            <a:avLst/>
          </a:prstGeom>
          <a:solidFill>
            <a:schemeClr val="bg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GB" sz="1100" b="1" dirty="0">
              <a:latin typeface="Calibri" panose="020F0502020204030204" pitchFamily="34" charset="0"/>
              <a:ea typeface="+mn-lt"/>
              <a:cs typeface="Calibri" panose="020F0502020204030204" pitchFamily="34" charset="0"/>
            </a:endParaRPr>
          </a:p>
          <a:p>
            <a:pPr marL="514350" indent="-514350">
              <a:buFont typeface="+mj-lt"/>
              <a:buAutoNum type="arabicPeriod"/>
            </a:pPr>
            <a:r>
              <a:rPr lang="en-GB" sz="2800" dirty="0">
                <a:latin typeface="Calibri" panose="020F0502020204030204" pitchFamily="34" charset="0"/>
                <a:ea typeface="+mn-lt"/>
                <a:cs typeface="Calibri" panose="020F0502020204030204" pitchFamily="34" charset="0"/>
              </a:rPr>
              <a:t> </a:t>
            </a:r>
            <a:r>
              <a:rPr lang="en-GB" sz="2800" dirty="0">
                <a:ea typeface="+mn-lt"/>
                <a:cs typeface="+mn-lt"/>
              </a:rPr>
              <a:t>Pick a different value for A:  A*</a:t>
            </a:r>
          </a:p>
          <a:p>
            <a:pPr marL="514350" indent="-514350">
              <a:buFont typeface="+mj-lt"/>
              <a:buAutoNum type="arabicPeriod"/>
            </a:pPr>
            <a:r>
              <a:rPr lang="en-GB" sz="2800" dirty="0">
                <a:latin typeface="Calibri" panose="020F0502020204030204" pitchFamily="34" charset="0"/>
                <a:ea typeface="+mn-lt"/>
                <a:cs typeface="Calibri" panose="020F0502020204030204" pitchFamily="34" charset="0"/>
              </a:rPr>
              <a:t> </a:t>
            </a:r>
            <a:r>
              <a:rPr lang="en-GB" sz="2800" dirty="0">
                <a:ea typeface="+mn-lt"/>
                <a:cs typeface="+mn-lt"/>
              </a:rPr>
              <a:t>Resample B</a:t>
            </a:r>
            <a:r>
              <a:rPr lang="en-GB" sz="2800" baseline="30000" dirty="0">
                <a:ea typeface="+mn-lt"/>
                <a:cs typeface="+mn-lt"/>
              </a:rPr>
              <a:t>* </a:t>
            </a:r>
            <a:r>
              <a:rPr lang="en-GB" sz="2800" dirty="0">
                <a:ea typeface="+mn-lt"/>
                <a:cs typeface="+mn-lt"/>
              </a:rPr>
              <a:t>assuming A</a:t>
            </a:r>
            <a:r>
              <a:rPr lang="en-GB" sz="2800" baseline="30000" dirty="0">
                <a:ea typeface="+mn-lt"/>
                <a:cs typeface="+mn-lt"/>
              </a:rPr>
              <a:t>*</a:t>
            </a:r>
            <a:endParaRPr lang="en-GB" sz="2800" dirty="0">
              <a:ea typeface="+mn-lt"/>
              <a:cs typeface="+mn-lt"/>
            </a:endParaRPr>
          </a:p>
        </p:txBody>
      </p:sp>
      <p:grpSp>
        <p:nvGrpSpPr>
          <p:cNvPr id="3" name="Group 2">
            <a:extLst>
              <a:ext uri="{FF2B5EF4-FFF2-40B4-BE49-F238E27FC236}">
                <a16:creationId xmlns:a16="http://schemas.microsoft.com/office/drawing/2014/main" id="{C533BC61-7CB6-D529-7685-CCE2B7D4FD24}"/>
              </a:ext>
            </a:extLst>
          </p:cNvPr>
          <p:cNvGrpSpPr/>
          <p:nvPr/>
        </p:nvGrpSpPr>
        <p:grpSpPr>
          <a:xfrm>
            <a:off x="2162927" y="1515974"/>
            <a:ext cx="2887235" cy="4399923"/>
            <a:chOff x="2162927" y="1515974"/>
            <a:chExt cx="2887235" cy="4399923"/>
          </a:xfrm>
        </p:grpSpPr>
        <p:cxnSp>
          <p:nvCxnSpPr>
            <p:cNvPr id="5" name="Straight Arrow Connector 4">
              <a:extLst>
                <a:ext uri="{FF2B5EF4-FFF2-40B4-BE49-F238E27FC236}">
                  <a16:creationId xmlns:a16="http://schemas.microsoft.com/office/drawing/2014/main" id="{69EC4748-A6E7-C8D7-52B4-B76E9C0FDF1E}"/>
                </a:ext>
              </a:extLst>
            </p:cNvPr>
            <p:cNvCxnSpPr>
              <a:cxnSpLocks/>
            </p:cNvCxnSpPr>
            <p:nvPr/>
          </p:nvCxnSpPr>
          <p:spPr>
            <a:xfrm>
              <a:off x="3828240" y="3555131"/>
              <a:ext cx="537082" cy="728992"/>
            </a:xfrm>
            <a:prstGeom prst="straightConnector1">
              <a:avLst/>
            </a:prstGeom>
            <a:ln w="82550">
              <a:solidFill>
                <a:schemeClr val="tx1">
                  <a:lumMod val="50000"/>
                  <a:lumOff val="50000"/>
                  <a:alpha val="65000"/>
                </a:schemeClr>
              </a:solidFill>
            </a:ln>
          </p:spPr>
          <p:style>
            <a:lnRef idx="3">
              <a:schemeClr val="dk1"/>
            </a:lnRef>
            <a:fillRef idx="0">
              <a:schemeClr val="dk1"/>
            </a:fillRef>
            <a:effectRef idx="2">
              <a:schemeClr val="dk1"/>
            </a:effectRef>
            <a:fontRef idx="minor">
              <a:schemeClr val="tx1"/>
            </a:fontRef>
          </p:style>
        </p:cxnSp>
        <p:cxnSp>
          <p:nvCxnSpPr>
            <p:cNvPr id="6" name="Straight Arrow Connector 5">
              <a:extLst>
                <a:ext uri="{FF2B5EF4-FFF2-40B4-BE49-F238E27FC236}">
                  <a16:creationId xmlns:a16="http://schemas.microsoft.com/office/drawing/2014/main" id="{176E4F59-240B-CCD3-8412-9B2CE9E8D0C8}"/>
                </a:ext>
              </a:extLst>
            </p:cNvPr>
            <p:cNvCxnSpPr>
              <a:cxnSpLocks/>
            </p:cNvCxnSpPr>
            <p:nvPr/>
          </p:nvCxnSpPr>
          <p:spPr>
            <a:xfrm flipV="1">
              <a:off x="3769241" y="4714137"/>
              <a:ext cx="549372" cy="491660"/>
            </a:xfrm>
            <a:prstGeom prst="straightConnector1">
              <a:avLst/>
            </a:prstGeom>
            <a:ln w="82550">
              <a:solidFill>
                <a:schemeClr val="tx1">
                  <a:lumMod val="50000"/>
                  <a:lumOff val="50000"/>
                  <a:alpha val="65000"/>
                </a:schemeClr>
              </a:solidFill>
            </a:ln>
          </p:spPr>
          <p:style>
            <a:lnRef idx="3">
              <a:schemeClr val="dk1"/>
            </a:lnRef>
            <a:fillRef idx="0">
              <a:schemeClr val="dk1"/>
            </a:fillRef>
            <a:effectRef idx="2">
              <a:schemeClr val="dk1"/>
            </a:effectRef>
            <a:fontRef idx="minor">
              <a:schemeClr val="tx1"/>
            </a:fontRef>
          </p:style>
        </p:cxnSp>
        <p:cxnSp>
          <p:nvCxnSpPr>
            <p:cNvPr id="7" name="Straight Arrow Connector 6">
              <a:extLst>
                <a:ext uri="{FF2B5EF4-FFF2-40B4-BE49-F238E27FC236}">
                  <a16:creationId xmlns:a16="http://schemas.microsoft.com/office/drawing/2014/main" id="{401E76CB-E974-2F80-A102-F4A8597C977C}"/>
                </a:ext>
              </a:extLst>
            </p:cNvPr>
            <p:cNvCxnSpPr>
              <a:cxnSpLocks/>
            </p:cNvCxnSpPr>
            <p:nvPr/>
          </p:nvCxnSpPr>
          <p:spPr>
            <a:xfrm flipH="1" flipV="1">
              <a:off x="3478435" y="2303203"/>
              <a:ext cx="22108" cy="659693"/>
            </a:xfrm>
            <a:prstGeom prst="straightConnector1">
              <a:avLst/>
            </a:prstGeom>
            <a:ln w="82550">
              <a:solidFill>
                <a:schemeClr val="tx1">
                  <a:lumMod val="50000"/>
                  <a:lumOff val="50000"/>
                  <a:alpha val="65000"/>
                </a:schemeClr>
              </a:solidFill>
            </a:ln>
          </p:spPr>
          <p:style>
            <a:lnRef idx="3">
              <a:schemeClr val="dk1"/>
            </a:lnRef>
            <a:fillRef idx="0">
              <a:schemeClr val="dk1"/>
            </a:fillRef>
            <a:effectRef idx="2">
              <a:schemeClr val="dk1"/>
            </a:effectRef>
            <a:fontRef idx="minor">
              <a:schemeClr val="tx1"/>
            </a:fontRef>
          </p:style>
        </p:cxnSp>
        <p:sp>
          <p:nvSpPr>
            <p:cNvPr id="8" name="Oval 7">
              <a:extLst>
                <a:ext uri="{FF2B5EF4-FFF2-40B4-BE49-F238E27FC236}">
                  <a16:creationId xmlns:a16="http://schemas.microsoft.com/office/drawing/2014/main" id="{71F36279-6B83-B330-6429-2A4097D795C3}"/>
                </a:ext>
              </a:extLst>
            </p:cNvPr>
            <p:cNvSpPr/>
            <p:nvPr/>
          </p:nvSpPr>
          <p:spPr>
            <a:xfrm>
              <a:off x="3003141" y="1515974"/>
              <a:ext cx="899409" cy="918147"/>
            </a:xfrm>
            <a:prstGeom prst="ellipse">
              <a:avLst/>
            </a:prstGeom>
            <a:solidFill>
              <a:schemeClr val="bg1"/>
            </a:solidFill>
            <a:ln w="698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dirty="0">
                  <a:solidFill>
                    <a:schemeClr val="tx1"/>
                  </a:solidFill>
                  <a:cs typeface="Calibri"/>
                </a:rPr>
                <a:t>A</a:t>
              </a:r>
            </a:p>
          </p:txBody>
        </p:sp>
        <p:sp>
          <p:nvSpPr>
            <p:cNvPr id="9" name="Oval 8">
              <a:extLst>
                <a:ext uri="{FF2B5EF4-FFF2-40B4-BE49-F238E27FC236}">
                  <a16:creationId xmlns:a16="http://schemas.microsoft.com/office/drawing/2014/main" id="{63BD742B-0F58-6807-83FF-B48F8C034D0F}"/>
                </a:ext>
              </a:extLst>
            </p:cNvPr>
            <p:cNvSpPr/>
            <p:nvPr/>
          </p:nvSpPr>
          <p:spPr>
            <a:xfrm>
              <a:off x="3135250" y="4997750"/>
              <a:ext cx="899409" cy="918147"/>
            </a:xfrm>
            <a:prstGeom prst="ellipse">
              <a:avLst/>
            </a:prstGeom>
            <a:solidFill>
              <a:srgbClr val="A10907"/>
            </a:solidFill>
            <a:ln w="28575">
              <a:noFill/>
            </a:ln>
          </p:spPr>
          <p:style>
            <a:lnRef idx="2">
              <a:schemeClr val="dk1">
                <a:shade val="50000"/>
              </a:schemeClr>
            </a:lnRef>
            <a:fillRef idx="1">
              <a:schemeClr val="dk1"/>
            </a:fillRef>
            <a:effectRef idx="0">
              <a:schemeClr val="dk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dirty="0">
                  <a:solidFill>
                    <a:srgbClr val="FFFFFF"/>
                  </a:solidFill>
                  <a:cs typeface="Calibri"/>
                </a:rPr>
                <a:t>D</a:t>
              </a:r>
            </a:p>
          </p:txBody>
        </p:sp>
        <p:sp>
          <p:nvSpPr>
            <p:cNvPr id="10" name="Oval 9">
              <a:extLst>
                <a:ext uri="{FF2B5EF4-FFF2-40B4-BE49-F238E27FC236}">
                  <a16:creationId xmlns:a16="http://schemas.microsoft.com/office/drawing/2014/main" id="{17B49041-8B62-DEE5-C7E1-2B4F1E1384FD}"/>
                </a:ext>
              </a:extLst>
            </p:cNvPr>
            <p:cNvSpPr/>
            <p:nvPr/>
          </p:nvSpPr>
          <p:spPr>
            <a:xfrm>
              <a:off x="4150753" y="4013477"/>
              <a:ext cx="899409" cy="918147"/>
            </a:xfrm>
            <a:prstGeom prst="ellipse">
              <a:avLst/>
            </a:prstGeom>
            <a:solidFill>
              <a:schemeClr val="bg1"/>
            </a:solidFill>
            <a:ln w="698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dirty="0">
                  <a:solidFill>
                    <a:schemeClr val="tx1"/>
                  </a:solidFill>
                  <a:cs typeface="Calibri"/>
                </a:rPr>
                <a:t>E</a:t>
              </a:r>
            </a:p>
          </p:txBody>
        </p:sp>
        <p:cxnSp>
          <p:nvCxnSpPr>
            <p:cNvPr id="11" name="Straight Arrow Connector 10">
              <a:extLst>
                <a:ext uri="{FF2B5EF4-FFF2-40B4-BE49-F238E27FC236}">
                  <a16:creationId xmlns:a16="http://schemas.microsoft.com/office/drawing/2014/main" id="{27FDD2E4-101D-2C09-0448-97AC98C9A1CA}"/>
                </a:ext>
              </a:extLst>
            </p:cNvPr>
            <p:cNvCxnSpPr>
              <a:cxnSpLocks/>
            </p:cNvCxnSpPr>
            <p:nvPr/>
          </p:nvCxnSpPr>
          <p:spPr>
            <a:xfrm flipH="1">
              <a:off x="2900625" y="3625368"/>
              <a:ext cx="359097" cy="526896"/>
            </a:xfrm>
            <a:prstGeom prst="straightConnector1">
              <a:avLst/>
            </a:prstGeom>
            <a:ln w="82550">
              <a:solidFill>
                <a:schemeClr val="tx1">
                  <a:lumMod val="50000"/>
                  <a:lumOff val="50000"/>
                  <a:alpha val="65000"/>
                </a:schemeClr>
              </a:solidFill>
            </a:ln>
          </p:spPr>
          <p:style>
            <a:lnRef idx="3">
              <a:schemeClr val="dk1"/>
            </a:lnRef>
            <a:fillRef idx="0">
              <a:schemeClr val="dk1"/>
            </a:fillRef>
            <a:effectRef idx="2">
              <a:schemeClr val="dk1"/>
            </a:effectRef>
            <a:fontRef idx="minor">
              <a:schemeClr val="tx1"/>
            </a:fontRef>
          </p:style>
        </p:cxnSp>
        <p:cxnSp>
          <p:nvCxnSpPr>
            <p:cNvPr id="12" name="Straight Arrow Connector 11">
              <a:extLst>
                <a:ext uri="{FF2B5EF4-FFF2-40B4-BE49-F238E27FC236}">
                  <a16:creationId xmlns:a16="http://schemas.microsoft.com/office/drawing/2014/main" id="{5E09257A-793F-B5BF-4CF9-488B030D1656}"/>
                </a:ext>
              </a:extLst>
            </p:cNvPr>
            <p:cNvCxnSpPr>
              <a:cxnSpLocks/>
            </p:cNvCxnSpPr>
            <p:nvPr/>
          </p:nvCxnSpPr>
          <p:spPr>
            <a:xfrm flipH="1" flipV="1">
              <a:off x="2869157" y="4747267"/>
              <a:ext cx="361715" cy="408835"/>
            </a:xfrm>
            <a:prstGeom prst="straightConnector1">
              <a:avLst/>
            </a:prstGeom>
            <a:ln w="82550">
              <a:solidFill>
                <a:schemeClr val="tx1">
                  <a:lumMod val="50000"/>
                  <a:lumOff val="50000"/>
                  <a:alpha val="65000"/>
                </a:schemeClr>
              </a:solidFill>
            </a:ln>
          </p:spPr>
          <p:style>
            <a:lnRef idx="3">
              <a:schemeClr val="dk1"/>
            </a:lnRef>
            <a:fillRef idx="0">
              <a:schemeClr val="dk1"/>
            </a:fillRef>
            <a:effectRef idx="2">
              <a:schemeClr val="dk1"/>
            </a:effectRef>
            <a:fontRef idx="minor">
              <a:schemeClr val="tx1"/>
            </a:fontRef>
          </p:style>
        </p:cxnSp>
        <p:sp>
          <p:nvSpPr>
            <p:cNvPr id="13" name="Oval 12">
              <a:extLst>
                <a:ext uri="{FF2B5EF4-FFF2-40B4-BE49-F238E27FC236}">
                  <a16:creationId xmlns:a16="http://schemas.microsoft.com/office/drawing/2014/main" id="{3B903633-9EEF-9FC8-DFD0-DCC990EA73DC}"/>
                </a:ext>
              </a:extLst>
            </p:cNvPr>
            <p:cNvSpPr/>
            <p:nvPr/>
          </p:nvSpPr>
          <p:spPr>
            <a:xfrm>
              <a:off x="2162927" y="4005194"/>
              <a:ext cx="899409" cy="918147"/>
            </a:xfrm>
            <a:prstGeom prst="ellipse">
              <a:avLst/>
            </a:prstGeom>
            <a:solidFill>
              <a:schemeClr val="bg1"/>
            </a:solidFill>
            <a:ln w="698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dirty="0">
                  <a:solidFill>
                    <a:schemeClr val="tx1"/>
                  </a:solidFill>
                  <a:cs typeface="Calibri"/>
                </a:rPr>
                <a:t>C</a:t>
              </a:r>
            </a:p>
          </p:txBody>
        </p:sp>
        <p:sp>
          <p:nvSpPr>
            <p:cNvPr id="15" name="Oval 14">
              <a:extLst>
                <a:ext uri="{FF2B5EF4-FFF2-40B4-BE49-F238E27FC236}">
                  <a16:creationId xmlns:a16="http://schemas.microsoft.com/office/drawing/2014/main" id="{84248C03-B928-1611-E3FD-B76D510E8CCE}"/>
                </a:ext>
              </a:extLst>
            </p:cNvPr>
            <p:cNvSpPr/>
            <p:nvPr/>
          </p:nvSpPr>
          <p:spPr>
            <a:xfrm>
              <a:off x="3064021" y="2842398"/>
              <a:ext cx="899409" cy="918147"/>
            </a:xfrm>
            <a:prstGeom prst="ellipse">
              <a:avLst/>
            </a:prstGeom>
            <a:solidFill>
              <a:schemeClr val="bg1"/>
            </a:solidFill>
            <a:ln w="69850">
              <a:solidFill>
                <a:schemeClr val="accent1"/>
              </a:solidFill>
            </a:ln>
          </p:spPr>
          <p:style>
            <a:lnRef idx="2">
              <a:schemeClr val="dk1">
                <a:shade val="50000"/>
              </a:schemeClr>
            </a:lnRef>
            <a:fillRef idx="1">
              <a:schemeClr val="dk1"/>
            </a:fillRef>
            <a:effectRef idx="0">
              <a:schemeClr val="dk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dirty="0">
                  <a:solidFill>
                    <a:srgbClr val="0C0C0C"/>
                  </a:solidFill>
                  <a:cs typeface="Calibri"/>
                </a:rPr>
                <a:t>B</a:t>
              </a:r>
            </a:p>
          </p:txBody>
        </p:sp>
      </p:grpSp>
      <p:sp>
        <p:nvSpPr>
          <p:cNvPr id="27" name="Title 1">
            <a:extLst>
              <a:ext uri="{FF2B5EF4-FFF2-40B4-BE49-F238E27FC236}">
                <a16:creationId xmlns:a16="http://schemas.microsoft.com/office/drawing/2014/main" id="{F58CC671-59CF-A4C3-700D-D7D3733C5FD2}"/>
              </a:ext>
            </a:extLst>
          </p:cNvPr>
          <p:cNvSpPr txBox="1">
            <a:spLocks/>
          </p:cNvSpPr>
          <p:nvPr/>
        </p:nvSpPr>
        <p:spPr>
          <a:xfrm>
            <a:off x="189051" y="-103215"/>
            <a:ext cx="11277600" cy="13408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dirty="0">
                <a:cs typeface="Calibri Light"/>
              </a:rPr>
              <a:t>Counterfactual reasoning: would changing A resolve D’s high value?</a:t>
            </a:r>
          </a:p>
        </p:txBody>
      </p:sp>
      <p:sp>
        <p:nvSpPr>
          <p:cNvPr id="28" name="TextBox 27">
            <a:extLst>
              <a:ext uri="{FF2B5EF4-FFF2-40B4-BE49-F238E27FC236}">
                <a16:creationId xmlns:a16="http://schemas.microsoft.com/office/drawing/2014/main" id="{4DB1E4E9-3347-20BD-0108-9846D87B2B4F}"/>
              </a:ext>
            </a:extLst>
          </p:cNvPr>
          <p:cNvSpPr txBox="1"/>
          <p:nvPr/>
        </p:nvSpPr>
        <p:spPr>
          <a:xfrm>
            <a:off x="119777" y="1547236"/>
            <a:ext cx="274912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dirty="0">
                <a:ea typeface="+mn-lt"/>
                <a:cs typeface="+mn-lt"/>
              </a:rPr>
              <a:t>Toy example:</a:t>
            </a:r>
          </a:p>
          <a:p>
            <a:pPr algn="ctr"/>
            <a:r>
              <a:rPr lang="en-GB" sz="2400" dirty="0">
                <a:latin typeface="Calibri" panose="020F0502020204030204" pitchFamily="34" charset="0"/>
                <a:ea typeface="+mn-lt"/>
                <a:cs typeface="Calibri" panose="020F0502020204030204" pitchFamily="34" charset="0"/>
              </a:rPr>
              <a:t>1</a:t>
            </a:r>
            <a:r>
              <a:rPr lang="en-GB" sz="2400" dirty="0">
                <a:ea typeface="+mn-lt"/>
                <a:cs typeface="+mn-lt"/>
              </a:rPr>
              <a:t> metric per entity</a:t>
            </a:r>
          </a:p>
        </p:txBody>
      </p:sp>
    </p:spTree>
    <p:extLst>
      <p:ext uri="{BB962C8B-B14F-4D97-AF65-F5344CB8AC3E}">
        <p14:creationId xmlns:p14="http://schemas.microsoft.com/office/powerpoint/2010/main" val="2508284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0BAA327-F5FB-463E-9D98-242C845D0886}"/>
              </a:ext>
            </a:extLst>
          </p:cNvPr>
          <p:cNvSpPr>
            <a:spLocks noGrp="1"/>
          </p:cNvSpPr>
          <p:nvPr>
            <p:ph type="sldNum" sz="quarter" idx="12"/>
          </p:nvPr>
        </p:nvSpPr>
        <p:spPr/>
        <p:txBody>
          <a:bodyPr/>
          <a:lstStyle/>
          <a:p>
            <a:fld id="{330EA680-D336-4FF7-8B7A-9848BB0A1C32}" type="slidenum">
              <a:rPr lang="en-US" smtClean="0"/>
              <a:t>32</a:t>
            </a:fld>
            <a:endParaRPr lang="en-US" dirty="0"/>
          </a:p>
        </p:txBody>
      </p:sp>
      <p:sp>
        <p:nvSpPr>
          <p:cNvPr id="21" name="TextBox 20">
            <a:extLst>
              <a:ext uri="{FF2B5EF4-FFF2-40B4-BE49-F238E27FC236}">
                <a16:creationId xmlns:a16="http://schemas.microsoft.com/office/drawing/2014/main" id="{98B95F12-D4C1-6142-86EC-3609D702A1B4}"/>
              </a:ext>
            </a:extLst>
          </p:cNvPr>
          <p:cNvSpPr txBox="1"/>
          <p:nvPr/>
        </p:nvSpPr>
        <p:spPr>
          <a:xfrm>
            <a:off x="4098867" y="1679323"/>
            <a:ext cx="132985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800" dirty="0">
                <a:ea typeface="+mn-lt"/>
                <a:cs typeface="+mn-lt"/>
              </a:rPr>
              <a:t>A </a:t>
            </a:r>
            <a:r>
              <a:rPr lang="en-GB" sz="2800" dirty="0">
                <a:ea typeface="+mn-lt"/>
                <a:cs typeface="+mn-lt"/>
                <a:sym typeface="Wingdings" pitchFamily="2" charset="2"/>
              </a:rPr>
              <a:t> A</a:t>
            </a:r>
            <a:r>
              <a:rPr lang="en-GB" sz="2800" baseline="30000" dirty="0">
                <a:ea typeface="+mn-lt"/>
                <a:cs typeface="+mn-lt"/>
                <a:sym typeface="Wingdings" pitchFamily="2" charset="2"/>
              </a:rPr>
              <a:t>*</a:t>
            </a:r>
            <a:endParaRPr lang="en-GB" sz="2800" baseline="30000" dirty="0">
              <a:ea typeface="+mn-lt"/>
              <a:cs typeface="+mn-lt"/>
            </a:endParaRPr>
          </a:p>
        </p:txBody>
      </p:sp>
      <p:sp>
        <p:nvSpPr>
          <p:cNvPr id="23" name="TextBox 22">
            <a:extLst>
              <a:ext uri="{FF2B5EF4-FFF2-40B4-BE49-F238E27FC236}">
                <a16:creationId xmlns:a16="http://schemas.microsoft.com/office/drawing/2014/main" id="{59C87385-2FA9-124C-A8D7-F9A473D71F2A}"/>
              </a:ext>
            </a:extLst>
          </p:cNvPr>
          <p:cNvSpPr txBox="1"/>
          <p:nvPr/>
        </p:nvSpPr>
        <p:spPr>
          <a:xfrm>
            <a:off x="4158553" y="2935667"/>
            <a:ext cx="132985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800" dirty="0">
                <a:ea typeface="+mn-lt"/>
                <a:cs typeface="+mn-lt"/>
              </a:rPr>
              <a:t>B </a:t>
            </a:r>
            <a:r>
              <a:rPr lang="en-GB" sz="2800" dirty="0">
                <a:ea typeface="+mn-lt"/>
                <a:cs typeface="+mn-lt"/>
                <a:sym typeface="Wingdings" pitchFamily="2" charset="2"/>
              </a:rPr>
              <a:t>B</a:t>
            </a:r>
            <a:r>
              <a:rPr lang="en-GB" sz="2800" baseline="30000" dirty="0">
                <a:ea typeface="+mn-lt"/>
                <a:cs typeface="+mn-lt"/>
                <a:sym typeface="Wingdings" pitchFamily="2" charset="2"/>
              </a:rPr>
              <a:t>*</a:t>
            </a:r>
            <a:endParaRPr lang="en-GB" sz="2800" baseline="30000" dirty="0">
              <a:ea typeface="+mn-lt"/>
              <a:cs typeface="+mn-lt"/>
            </a:endParaRPr>
          </a:p>
        </p:txBody>
      </p:sp>
      <p:sp>
        <p:nvSpPr>
          <p:cNvPr id="25" name="TextBox 24">
            <a:extLst>
              <a:ext uri="{FF2B5EF4-FFF2-40B4-BE49-F238E27FC236}">
                <a16:creationId xmlns:a16="http://schemas.microsoft.com/office/drawing/2014/main" id="{27462322-1710-AC40-AEA6-DDB58372DF84}"/>
              </a:ext>
            </a:extLst>
          </p:cNvPr>
          <p:cNvSpPr txBox="1"/>
          <p:nvPr/>
        </p:nvSpPr>
        <p:spPr>
          <a:xfrm>
            <a:off x="6258803" y="1219786"/>
            <a:ext cx="5622262" cy="1554272"/>
          </a:xfrm>
          <a:prstGeom prst="rect">
            <a:avLst/>
          </a:prstGeom>
          <a:solidFill>
            <a:schemeClr val="bg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GB" sz="1100" b="1" dirty="0">
              <a:ea typeface="+mn-lt"/>
              <a:cs typeface="+mn-lt"/>
            </a:endParaRPr>
          </a:p>
          <a:p>
            <a:pPr marL="514350" indent="-514350">
              <a:buFont typeface="+mj-lt"/>
              <a:buAutoNum type="arabicPeriod"/>
            </a:pPr>
            <a:r>
              <a:rPr lang="en-GB" sz="2800" dirty="0">
                <a:latin typeface="Calibri" panose="020F0502020204030204" pitchFamily="34" charset="0"/>
                <a:ea typeface="+mn-lt"/>
                <a:cs typeface="Calibri" panose="020F0502020204030204" pitchFamily="34" charset="0"/>
              </a:rPr>
              <a:t> </a:t>
            </a:r>
            <a:r>
              <a:rPr lang="en-GB" sz="2800" dirty="0">
                <a:ea typeface="+mn-lt"/>
                <a:cs typeface="+mn-lt"/>
              </a:rPr>
              <a:t>Pick a different value for A:  A*</a:t>
            </a:r>
          </a:p>
          <a:p>
            <a:pPr marL="514350" indent="-514350">
              <a:buFont typeface="+mj-lt"/>
              <a:buAutoNum type="arabicPeriod"/>
            </a:pPr>
            <a:r>
              <a:rPr lang="en-GB" sz="2800" dirty="0">
                <a:latin typeface="Calibri" panose="020F0502020204030204" pitchFamily="34" charset="0"/>
                <a:ea typeface="+mn-lt"/>
                <a:cs typeface="Calibri" panose="020F0502020204030204" pitchFamily="34" charset="0"/>
              </a:rPr>
              <a:t> </a:t>
            </a:r>
            <a:r>
              <a:rPr lang="en-GB" sz="2800" dirty="0">
                <a:ea typeface="+mn-lt"/>
                <a:cs typeface="+mn-lt"/>
              </a:rPr>
              <a:t>Resample B</a:t>
            </a:r>
            <a:r>
              <a:rPr lang="en-GB" sz="2800" baseline="30000" dirty="0">
                <a:ea typeface="+mn-lt"/>
                <a:cs typeface="+mn-lt"/>
              </a:rPr>
              <a:t>* </a:t>
            </a:r>
            <a:r>
              <a:rPr lang="en-GB" sz="2800" dirty="0">
                <a:ea typeface="+mn-lt"/>
                <a:cs typeface="+mn-lt"/>
              </a:rPr>
              <a:t>assuming A</a:t>
            </a:r>
            <a:r>
              <a:rPr lang="en-GB" sz="2800" baseline="30000" dirty="0">
                <a:ea typeface="+mn-lt"/>
                <a:cs typeface="+mn-lt"/>
              </a:rPr>
              <a:t>*</a:t>
            </a:r>
            <a:endParaRPr lang="en-GB" sz="2800" dirty="0">
              <a:ea typeface="+mn-lt"/>
              <a:cs typeface="+mn-lt"/>
            </a:endParaRPr>
          </a:p>
          <a:p>
            <a:pPr marL="514350" indent="-514350">
              <a:buFont typeface="+mj-lt"/>
              <a:buAutoNum type="arabicPeriod"/>
            </a:pPr>
            <a:r>
              <a:rPr lang="en-GB" sz="2800" dirty="0">
                <a:latin typeface="Calibri" panose="020F0502020204030204" pitchFamily="34" charset="0"/>
                <a:ea typeface="+mn-lt"/>
                <a:cs typeface="Calibri" panose="020F0502020204030204" pitchFamily="34" charset="0"/>
              </a:rPr>
              <a:t> </a:t>
            </a:r>
            <a:r>
              <a:rPr lang="en-GB" sz="2800" dirty="0">
                <a:ea typeface="+mn-lt"/>
                <a:cs typeface="+mn-lt"/>
              </a:rPr>
              <a:t>Similarly resample C</a:t>
            </a:r>
            <a:r>
              <a:rPr lang="en-GB" sz="2800" baseline="30000" dirty="0">
                <a:ea typeface="+mn-lt"/>
                <a:cs typeface="+mn-lt"/>
              </a:rPr>
              <a:t>*</a:t>
            </a:r>
            <a:r>
              <a:rPr lang="en-GB" sz="2800" dirty="0">
                <a:ea typeface="+mn-lt"/>
                <a:cs typeface="+mn-lt"/>
              </a:rPr>
              <a:t>, E</a:t>
            </a:r>
            <a:r>
              <a:rPr lang="en-GB" sz="2800" baseline="30000" dirty="0">
                <a:ea typeface="+mn-lt"/>
                <a:cs typeface="+mn-lt"/>
              </a:rPr>
              <a:t>*</a:t>
            </a:r>
            <a:r>
              <a:rPr lang="en-GB" sz="2800" dirty="0">
                <a:ea typeface="+mn-lt"/>
                <a:cs typeface="+mn-lt"/>
              </a:rPr>
              <a:t>, D</a:t>
            </a:r>
            <a:r>
              <a:rPr lang="en-GB" sz="2800" baseline="30000" dirty="0">
                <a:ea typeface="+mn-lt"/>
                <a:cs typeface="+mn-lt"/>
              </a:rPr>
              <a:t>*</a:t>
            </a:r>
            <a:endParaRPr lang="en-GB" sz="2800" baseline="30000" dirty="0">
              <a:cs typeface="Calibri" panose="020F0502020204030204"/>
            </a:endParaRPr>
          </a:p>
        </p:txBody>
      </p:sp>
      <p:sp>
        <p:nvSpPr>
          <p:cNvPr id="27" name="TextBox 26">
            <a:extLst>
              <a:ext uri="{FF2B5EF4-FFF2-40B4-BE49-F238E27FC236}">
                <a16:creationId xmlns:a16="http://schemas.microsoft.com/office/drawing/2014/main" id="{1CBEF641-0AD2-ED40-87D0-EB4B5DB95648}"/>
              </a:ext>
            </a:extLst>
          </p:cNvPr>
          <p:cNvSpPr txBox="1"/>
          <p:nvPr/>
        </p:nvSpPr>
        <p:spPr>
          <a:xfrm>
            <a:off x="5162926" y="4202657"/>
            <a:ext cx="132985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800" dirty="0">
                <a:ea typeface="+mn-lt"/>
                <a:cs typeface="+mn-lt"/>
              </a:rPr>
              <a:t>E </a:t>
            </a:r>
            <a:r>
              <a:rPr lang="en-GB" sz="2800" dirty="0">
                <a:ea typeface="+mn-lt"/>
                <a:cs typeface="+mn-lt"/>
                <a:sym typeface="Wingdings" pitchFamily="2" charset="2"/>
              </a:rPr>
              <a:t>E</a:t>
            </a:r>
            <a:r>
              <a:rPr lang="en-GB" sz="2800" baseline="30000" dirty="0">
                <a:ea typeface="+mn-lt"/>
                <a:cs typeface="+mn-lt"/>
                <a:sym typeface="Wingdings" pitchFamily="2" charset="2"/>
              </a:rPr>
              <a:t>*</a:t>
            </a:r>
            <a:endParaRPr lang="en-GB" sz="2800" baseline="30000" dirty="0">
              <a:ea typeface="+mn-lt"/>
              <a:cs typeface="+mn-lt"/>
            </a:endParaRPr>
          </a:p>
        </p:txBody>
      </p:sp>
      <p:sp>
        <p:nvSpPr>
          <p:cNvPr id="28" name="TextBox 27">
            <a:extLst>
              <a:ext uri="{FF2B5EF4-FFF2-40B4-BE49-F238E27FC236}">
                <a16:creationId xmlns:a16="http://schemas.microsoft.com/office/drawing/2014/main" id="{AABB35BA-D309-A847-A9DE-E30D5B20D901}"/>
              </a:ext>
            </a:extLst>
          </p:cNvPr>
          <p:cNvSpPr txBox="1"/>
          <p:nvPr/>
        </p:nvSpPr>
        <p:spPr>
          <a:xfrm>
            <a:off x="604909" y="4238876"/>
            <a:ext cx="132985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800" dirty="0">
                <a:ea typeface="+mn-lt"/>
                <a:cs typeface="+mn-lt"/>
              </a:rPr>
              <a:t>C </a:t>
            </a:r>
            <a:r>
              <a:rPr lang="en-GB" sz="2800" dirty="0">
                <a:ea typeface="+mn-lt"/>
                <a:cs typeface="+mn-lt"/>
                <a:sym typeface="Wingdings" pitchFamily="2" charset="2"/>
              </a:rPr>
              <a:t>C</a:t>
            </a:r>
            <a:r>
              <a:rPr lang="en-GB" sz="2800" baseline="30000" dirty="0">
                <a:ea typeface="+mn-lt"/>
                <a:cs typeface="+mn-lt"/>
                <a:sym typeface="Wingdings" pitchFamily="2" charset="2"/>
              </a:rPr>
              <a:t>*</a:t>
            </a:r>
            <a:endParaRPr lang="en-GB" sz="2800" baseline="30000" dirty="0">
              <a:ea typeface="+mn-lt"/>
              <a:cs typeface="+mn-lt"/>
            </a:endParaRPr>
          </a:p>
        </p:txBody>
      </p:sp>
      <p:sp>
        <p:nvSpPr>
          <p:cNvPr id="29" name="TextBox 28">
            <a:extLst>
              <a:ext uri="{FF2B5EF4-FFF2-40B4-BE49-F238E27FC236}">
                <a16:creationId xmlns:a16="http://schemas.microsoft.com/office/drawing/2014/main" id="{E773A507-85B3-D743-87CE-C6C64198CB7B}"/>
              </a:ext>
            </a:extLst>
          </p:cNvPr>
          <p:cNvSpPr txBox="1"/>
          <p:nvPr/>
        </p:nvSpPr>
        <p:spPr>
          <a:xfrm>
            <a:off x="4158553" y="5284824"/>
            <a:ext cx="132985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800" dirty="0">
                <a:ea typeface="+mn-lt"/>
                <a:cs typeface="+mn-lt"/>
              </a:rPr>
              <a:t>D </a:t>
            </a:r>
            <a:r>
              <a:rPr lang="en-GB" sz="2800" dirty="0">
                <a:ea typeface="+mn-lt"/>
                <a:cs typeface="+mn-lt"/>
                <a:sym typeface="Wingdings" pitchFamily="2" charset="2"/>
              </a:rPr>
              <a:t>D</a:t>
            </a:r>
            <a:r>
              <a:rPr lang="en-GB" sz="2800" baseline="30000" dirty="0">
                <a:ea typeface="+mn-lt"/>
                <a:cs typeface="+mn-lt"/>
                <a:sym typeface="Wingdings" pitchFamily="2" charset="2"/>
              </a:rPr>
              <a:t>*</a:t>
            </a:r>
            <a:endParaRPr lang="en-GB" sz="2800" baseline="30000" dirty="0">
              <a:ea typeface="+mn-lt"/>
              <a:cs typeface="+mn-lt"/>
            </a:endParaRPr>
          </a:p>
        </p:txBody>
      </p:sp>
      <p:grpSp>
        <p:nvGrpSpPr>
          <p:cNvPr id="3" name="Group 2">
            <a:extLst>
              <a:ext uri="{FF2B5EF4-FFF2-40B4-BE49-F238E27FC236}">
                <a16:creationId xmlns:a16="http://schemas.microsoft.com/office/drawing/2014/main" id="{95922762-9D59-8471-7CC1-1BCE7D8C1E27}"/>
              </a:ext>
            </a:extLst>
          </p:cNvPr>
          <p:cNvGrpSpPr/>
          <p:nvPr/>
        </p:nvGrpSpPr>
        <p:grpSpPr>
          <a:xfrm>
            <a:off x="2162927" y="1515974"/>
            <a:ext cx="2887235" cy="4399923"/>
            <a:chOff x="2162927" y="1515974"/>
            <a:chExt cx="2887235" cy="4399923"/>
          </a:xfrm>
        </p:grpSpPr>
        <p:cxnSp>
          <p:nvCxnSpPr>
            <p:cNvPr id="5" name="Straight Arrow Connector 4">
              <a:extLst>
                <a:ext uri="{FF2B5EF4-FFF2-40B4-BE49-F238E27FC236}">
                  <a16:creationId xmlns:a16="http://schemas.microsoft.com/office/drawing/2014/main" id="{F5CAB1A2-5D9B-A05D-74C1-C921097CDB41}"/>
                </a:ext>
              </a:extLst>
            </p:cNvPr>
            <p:cNvCxnSpPr>
              <a:cxnSpLocks/>
            </p:cNvCxnSpPr>
            <p:nvPr/>
          </p:nvCxnSpPr>
          <p:spPr>
            <a:xfrm>
              <a:off x="3828240" y="3555131"/>
              <a:ext cx="537082" cy="728992"/>
            </a:xfrm>
            <a:prstGeom prst="straightConnector1">
              <a:avLst/>
            </a:prstGeom>
            <a:ln w="82550">
              <a:solidFill>
                <a:schemeClr val="tx1">
                  <a:lumMod val="50000"/>
                  <a:lumOff val="50000"/>
                  <a:alpha val="65000"/>
                </a:schemeClr>
              </a:solidFill>
            </a:ln>
          </p:spPr>
          <p:style>
            <a:lnRef idx="3">
              <a:schemeClr val="dk1"/>
            </a:lnRef>
            <a:fillRef idx="0">
              <a:schemeClr val="dk1"/>
            </a:fillRef>
            <a:effectRef idx="2">
              <a:schemeClr val="dk1"/>
            </a:effectRef>
            <a:fontRef idx="minor">
              <a:schemeClr val="tx1"/>
            </a:fontRef>
          </p:style>
        </p:cxnSp>
        <p:cxnSp>
          <p:nvCxnSpPr>
            <p:cNvPr id="6" name="Straight Arrow Connector 5">
              <a:extLst>
                <a:ext uri="{FF2B5EF4-FFF2-40B4-BE49-F238E27FC236}">
                  <a16:creationId xmlns:a16="http://schemas.microsoft.com/office/drawing/2014/main" id="{A7C1C812-F18A-11E4-E175-76ECD13BA481}"/>
                </a:ext>
              </a:extLst>
            </p:cNvPr>
            <p:cNvCxnSpPr>
              <a:cxnSpLocks/>
            </p:cNvCxnSpPr>
            <p:nvPr/>
          </p:nvCxnSpPr>
          <p:spPr>
            <a:xfrm flipV="1">
              <a:off x="3769241" y="4714137"/>
              <a:ext cx="549372" cy="491660"/>
            </a:xfrm>
            <a:prstGeom prst="straightConnector1">
              <a:avLst/>
            </a:prstGeom>
            <a:ln w="82550">
              <a:solidFill>
                <a:schemeClr val="tx1">
                  <a:lumMod val="50000"/>
                  <a:lumOff val="50000"/>
                  <a:alpha val="65000"/>
                </a:schemeClr>
              </a:solidFill>
            </a:ln>
          </p:spPr>
          <p:style>
            <a:lnRef idx="3">
              <a:schemeClr val="dk1"/>
            </a:lnRef>
            <a:fillRef idx="0">
              <a:schemeClr val="dk1"/>
            </a:fillRef>
            <a:effectRef idx="2">
              <a:schemeClr val="dk1"/>
            </a:effectRef>
            <a:fontRef idx="minor">
              <a:schemeClr val="tx1"/>
            </a:fontRef>
          </p:style>
        </p:cxnSp>
        <p:cxnSp>
          <p:nvCxnSpPr>
            <p:cNvPr id="7" name="Straight Arrow Connector 6">
              <a:extLst>
                <a:ext uri="{FF2B5EF4-FFF2-40B4-BE49-F238E27FC236}">
                  <a16:creationId xmlns:a16="http://schemas.microsoft.com/office/drawing/2014/main" id="{CB180425-618D-B422-596C-6BAA797547DE}"/>
                </a:ext>
              </a:extLst>
            </p:cNvPr>
            <p:cNvCxnSpPr>
              <a:cxnSpLocks/>
            </p:cNvCxnSpPr>
            <p:nvPr/>
          </p:nvCxnSpPr>
          <p:spPr>
            <a:xfrm flipH="1" flipV="1">
              <a:off x="3478435" y="2303203"/>
              <a:ext cx="22108" cy="659693"/>
            </a:xfrm>
            <a:prstGeom prst="straightConnector1">
              <a:avLst/>
            </a:prstGeom>
            <a:ln w="82550">
              <a:solidFill>
                <a:schemeClr val="tx1">
                  <a:lumMod val="50000"/>
                  <a:lumOff val="50000"/>
                  <a:alpha val="65000"/>
                </a:schemeClr>
              </a:solidFill>
            </a:ln>
          </p:spPr>
          <p:style>
            <a:lnRef idx="3">
              <a:schemeClr val="dk1"/>
            </a:lnRef>
            <a:fillRef idx="0">
              <a:schemeClr val="dk1"/>
            </a:fillRef>
            <a:effectRef idx="2">
              <a:schemeClr val="dk1"/>
            </a:effectRef>
            <a:fontRef idx="minor">
              <a:schemeClr val="tx1"/>
            </a:fontRef>
          </p:style>
        </p:cxnSp>
        <p:sp>
          <p:nvSpPr>
            <p:cNvPr id="8" name="Oval 7">
              <a:extLst>
                <a:ext uri="{FF2B5EF4-FFF2-40B4-BE49-F238E27FC236}">
                  <a16:creationId xmlns:a16="http://schemas.microsoft.com/office/drawing/2014/main" id="{835A9AFE-DE97-300D-3F5B-5B8759074D96}"/>
                </a:ext>
              </a:extLst>
            </p:cNvPr>
            <p:cNvSpPr/>
            <p:nvPr/>
          </p:nvSpPr>
          <p:spPr>
            <a:xfrm>
              <a:off x="3003141" y="1515974"/>
              <a:ext cx="899409" cy="918147"/>
            </a:xfrm>
            <a:prstGeom prst="ellipse">
              <a:avLst/>
            </a:prstGeom>
            <a:solidFill>
              <a:schemeClr val="bg1"/>
            </a:solidFill>
            <a:ln w="698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dirty="0">
                  <a:solidFill>
                    <a:schemeClr val="tx1"/>
                  </a:solidFill>
                  <a:cs typeface="Calibri"/>
                </a:rPr>
                <a:t>A</a:t>
              </a:r>
            </a:p>
          </p:txBody>
        </p:sp>
        <p:sp>
          <p:nvSpPr>
            <p:cNvPr id="9" name="Oval 8">
              <a:extLst>
                <a:ext uri="{FF2B5EF4-FFF2-40B4-BE49-F238E27FC236}">
                  <a16:creationId xmlns:a16="http://schemas.microsoft.com/office/drawing/2014/main" id="{82C4AF74-9C5F-1CA7-7E5C-FC5F451C45D2}"/>
                </a:ext>
              </a:extLst>
            </p:cNvPr>
            <p:cNvSpPr/>
            <p:nvPr/>
          </p:nvSpPr>
          <p:spPr>
            <a:xfrm>
              <a:off x="3135250" y="4997750"/>
              <a:ext cx="899409" cy="918147"/>
            </a:xfrm>
            <a:prstGeom prst="ellipse">
              <a:avLst/>
            </a:prstGeom>
            <a:solidFill>
              <a:srgbClr val="A10907"/>
            </a:solidFill>
            <a:ln w="28575">
              <a:noFill/>
            </a:ln>
          </p:spPr>
          <p:style>
            <a:lnRef idx="2">
              <a:schemeClr val="dk1">
                <a:shade val="50000"/>
              </a:schemeClr>
            </a:lnRef>
            <a:fillRef idx="1">
              <a:schemeClr val="dk1"/>
            </a:fillRef>
            <a:effectRef idx="0">
              <a:schemeClr val="dk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dirty="0">
                  <a:solidFill>
                    <a:srgbClr val="FFFFFF"/>
                  </a:solidFill>
                  <a:cs typeface="Calibri"/>
                </a:rPr>
                <a:t>D</a:t>
              </a:r>
            </a:p>
          </p:txBody>
        </p:sp>
        <p:sp>
          <p:nvSpPr>
            <p:cNvPr id="10" name="Oval 9">
              <a:extLst>
                <a:ext uri="{FF2B5EF4-FFF2-40B4-BE49-F238E27FC236}">
                  <a16:creationId xmlns:a16="http://schemas.microsoft.com/office/drawing/2014/main" id="{3287258D-A874-C7ED-B89B-DD2ED0B6084C}"/>
                </a:ext>
              </a:extLst>
            </p:cNvPr>
            <p:cNvSpPr/>
            <p:nvPr/>
          </p:nvSpPr>
          <p:spPr>
            <a:xfrm>
              <a:off x="4150753" y="4013477"/>
              <a:ext cx="899409" cy="918147"/>
            </a:xfrm>
            <a:prstGeom prst="ellipse">
              <a:avLst/>
            </a:prstGeom>
            <a:solidFill>
              <a:schemeClr val="bg1"/>
            </a:solidFill>
            <a:ln w="698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dirty="0">
                  <a:solidFill>
                    <a:schemeClr val="tx1"/>
                  </a:solidFill>
                  <a:cs typeface="Calibri"/>
                </a:rPr>
                <a:t>E</a:t>
              </a:r>
            </a:p>
          </p:txBody>
        </p:sp>
        <p:cxnSp>
          <p:nvCxnSpPr>
            <p:cNvPr id="11" name="Straight Arrow Connector 10">
              <a:extLst>
                <a:ext uri="{FF2B5EF4-FFF2-40B4-BE49-F238E27FC236}">
                  <a16:creationId xmlns:a16="http://schemas.microsoft.com/office/drawing/2014/main" id="{FD4EE59E-A483-75C2-8A32-2E693015A56A}"/>
                </a:ext>
              </a:extLst>
            </p:cNvPr>
            <p:cNvCxnSpPr>
              <a:cxnSpLocks/>
            </p:cNvCxnSpPr>
            <p:nvPr/>
          </p:nvCxnSpPr>
          <p:spPr>
            <a:xfrm flipH="1">
              <a:off x="2900625" y="3625368"/>
              <a:ext cx="359097" cy="526896"/>
            </a:xfrm>
            <a:prstGeom prst="straightConnector1">
              <a:avLst/>
            </a:prstGeom>
            <a:ln w="82550">
              <a:solidFill>
                <a:schemeClr val="tx1">
                  <a:lumMod val="50000"/>
                  <a:lumOff val="50000"/>
                  <a:alpha val="65000"/>
                </a:schemeClr>
              </a:solidFill>
            </a:ln>
          </p:spPr>
          <p:style>
            <a:lnRef idx="3">
              <a:schemeClr val="dk1"/>
            </a:lnRef>
            <a:fillRef idx="0">
              <a:schemeClr val="dk1"/>
            </a:fillRef>
            <a:effectRef idx="2">
              <a:schemeClr val="dk1"/>
            </a:effectRef>
            <a:fontRef idx="minor">
              <a:schemeClr val="tx1"/>
            </a:fontRef>
          </p:style>
        </p:cxnSp>
        <p:cxnSp>
          <p:nvCxnSpPr>
            <p:cNvPr id="12" name="Straight Arrow Connector 11">
              <a:extLst>
                <a:ext uri="{FF2B5EF4-FFF2-40B4-BE49-F238E27FC236}">
                  <a16:creationId xmlns:a16="http://schemas.microsoft.com/office/drawing/2014/main" id="{9B2CE505-CCEB-385F-7A8D-99F7837AC8B2}"/>
                </a:ext>
              </a:extLst>
            </p:cNvPr>
            <p:cNvCxnSpPr>
              <a:cxnSpLocks/>
            </p:cNvCxnSpPr>
            <p:nvPr/>
          </p:nvCxnSpPr>
          <p:spPr>
            <a:xfrm flipH="1" flipV="1">
              <a:off x="2869157" y="4747267"/>
              <a:ext cx="361715" cy="408835"/>
            </a:xfrm>
            <a:prstGeom prst="straightConnector1">
              <a:avLst/>
            </a:prstGeom>
            <a:ln w="82550">
              <a:solidFill>
                <a:schemeClr val="tx1">
                  <a:lumMod val="50000"/>
                  <a:lumOff val="50000"/>
                  <a:alpha val="65000"/>
                </a:schemeClr>
              </a:solidFill>
            </a:ln>
          </p:spPr>
          <p:style>
            <a:lnRef idx="3">
              <a:schemeClr val="dk1"/>
            </a:lnRef>
            <a:fillRef idx="0">
              <a:schemeClr val="dk1"/>
            </a:fillRef>
            <a:effectRef idx="2">
              <a:schemeClr val="dk1"/>
            </a:effectRef>
            <a:fontRef idx="minor">
              <a:schemeClr val="tx1"/>
            </a:fontRef>
          </p:style>
        </p:cxnSp>
        <p:sp>
          <p:nvSpPr>
            <p:cNvPr id="13" name="Oval 12">
              <a:extLst>
                <a:ext uri="{FF2B5EF4-FFF2-40B4-BE49-F238E27FC236}">
                  <a16:creationId xmlns:a16="http://schemas.microsoft.com/office/drawing/2014/main" id="{76337CD2-5EE9-B691-4389-6DEC435DB4D8}"/>
                </a:ext>
              </a:extLst>
            </p:cNvPr>
            <p:cNvSpPr/>
            <p:nvPr/>
          </p:nvSpPr>
          <p:spPr>
            <a:xfrm>
              <a:off x="2162927" y="4005194"/>
              <a:ext cx="899409" cy="918147"/>
            </a:xfrm>
            <a:prstGeom prst="ellipse">
              <a:avLst/>
            </a:prstGeom>
            <a:solidFill>
              <a:schemeClr val="bg1"/>
            </a:solidFill>
            <a:ln w="698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dirty="0">
                  <a:solidFill>
                    <a:schemeClr val="tx1"/>
                  </a:solidFill>
                  <a:cs typeface="Calibri"/>
                </a:rPr>
                <a:t>C</a:t>
              </a:r>
            </a:p>
          </p:txBody>
        </p:sp>
        <p:sp>
          <p:nvSpPr>
            <p:cNvPr id="15" name="Oval 14">
              <a:extLst>
                <a:ext uri="{FF2B5EF4-FFF2-40B4-BE49-F238E27FC236}">
                  <a16:creationId xmlns:a16="http://schemas.microsoft.com/office/drawing/2014/main" id="{3AEB60D4-0BD0-F62A-9C53-BB67629BD826}"/>
                </a:ext>
              </a:extLst>
            </p:cNvPr>
            <p:cNvSpPr/>
            <p:nvPr/>
          </p:nvSpPr>
          <p:spPr>
            <a:xfrm>
              <a:off x="3064021" y="2842398"/>
              <a:ext cx="899409" cy="918147"/>
            </a:xfrm>
            <a:prstGeom prst="ellipse">
              <a:avLst/>
            </a:prstGeom>
            <a:solidFill>
              <a:schemeClr val="bg1"/>
            </a:solidFill>
            <a:ln w="69850">
              <a:solidFill>
                <a:schemeClr val="accent1"/>
              </a:solidFill>
            </a:ln>
          </p:spPr>
          <p:style>
            <a:lnRef idx="2">
              <a:schemeClr val="dk1">
                <a:shade val="50000"/>
              </a:schemeClr>
            </a:lnRef>
            <a:fillRef idx="1">
              <a:schemeClr val="dk1"/>
            </a:fillRef>
            <a:effectRef idx="0">
              <a:schemeClr val="dk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dirty="0">
                  <a:solidFill>
                    <a:srgbClr val="0C0C0C"/>
                  </a:solidFill>
                  <a:cs typeface="Calibri"/>
                </a:rPr>
                <a:t>B</a:t>
              </a:r>
            </a:p>
          </p:txBody>
        </p:sp>
      </p:grpSp>
      <p:sp>
        <p:nvSpPr>
          <p:cNvPr id="31" name="Title 1">
            <a:extLst>
              <a:ext uri="{FF2B5EF4-FFF2-40B4-BE49-F238E27FC236}">
                <a16:creationId xmlns:a16="http://schemas.microsoft.com/office/drawing/2014/main" id="{278BE842-43FC-FF7E-7BD6-E6406851D8CC}"/>
              </a:ext>
            </a:extLst>
          </p:cNvPr>
          <p:cNvSpPr txBox="1">
            <a:spLocks/>
          </p:cNvSpPr>
          <p:nvPr/>
        </p:nvSpPr>
        <p:spPr>
          <a:xfrm>
            <a:off x="189051" y="-103215"/>
            <a:ext cx="11277600" cy="13408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dirty="0">
                <a:cs typeface="Calibri Light"/>
              </a:rPr>
              <a:t>Counterfactual reasoning: would changing A resolve D’s high value?</a:t>
            </a:r>
          </a:p>
        </p:txBody>
      </p:sp>
      <p:sp>
        <p:nvSpPr>
          <p:cNvPr id="33" name="TextBox 32">
            <a:extLst>
              <a:ext uri="{FF2B5EF4-FFF2-40B4-BE49-F238E27FC236}">
                <a16:creationId xmlns:a16="http://schemas.microsoft.com/office/drawing/2014/main" id="{DBBFEC7C-7B14-D551-831D-AC6B1098006F}"/>
              </a:ext>
            </a:extLst>
          </p:cNvPr>
          <p:cNvSpPr txBox="1"/>
          <p:nvPr/>
        </p:nvSpPr>
        <p:spPr>
          <a:xfrm>
            <a:off x="1075415" y="5996304"/>
            <a:ext cx="5776030" cy="523220"/>
          </a:xfrm>
          <a:prstGeom prst="rect">
            <a:avLst/>
          </a:prstGeom>
          <a:solidFill>
            <a:srgbClr val="A10907"/>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800" dirty="0">
                <a:solidFill>
                  <a:schemeClr val="bg1"/>
                </a:solidFill>
                <a:ea typeface="+mn-lt"/>
                <a:cs typeface="+mn-lt"/>
              </a:rPr>
              <a:t>Problematic symptom: D’s high CPU</a:t>
            </a:r>
          </a:p>
        </p:txBody>
      </p:sp>
      <p:sp>
        <p:nvSpPr>
          <p:cNvPr id="35" name="TextBox 34">
            <a:extLst>
              <a:ext uri="{FF2B5EF4-FFF2-40B4-BE49-F238E27FC236}">
                <a16:creationId xmlns:a16="http://schemas.microsoft.com/office/drawing/2014/main" id="{C8162683-4278-219B-282D-7C9503AA52A7}"/>
              </a:ext>
            </a:extLst>
          </p:cNvPr>
          <p:cNvSpPr txBox="1"/>
          <p:nvPr/>
        </p:nvSpPr>
        <p:spPr>
          <a:xfrm>
            <a:off x="119777" y="1547236"/>
            <a:ext cx="274912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dirty="0">
                <a:ea typeface="+mn-lt"/>
                <a:cs typeface="+mn-lt"/>
              </a:rPr>
              <a:t>Toy example:</a:t>
            </a:r>
          </a:p>
          <a:p>
            <a:pPr algn="ctr"/>
            <a:r>
              <a:rPr lang="en-GB" sz="2400" dirty="0">
                <a:latin typeface="Calibri" panose="020F0502020204030204" pitchFamily="34" charset="0"/>
                <a:ea typeface="+mn-lt"/>
                <a:cs typeface="Calibri" panose="020F0502020204030204" pitchFamily="34" charset="0"/>
              </a:rPr>
              <a:t>1</a:t>
            </a:r>
            <a:r>
              <a:rPr lang="en-GB" sz="2400" dirty="0">
                <a:ea typeface="+mn-lt"/>
                <a:cs typeface="+mn-lt"/>
              </a:rPr>
              <a:t> metric per entity</a:t>
            </a:r>
          </a:p>
        </p:txBody>
      </p:sp>
    </p:spTree>
    <p:extLst>
      <p:ext uri="{BB962C8B-B14F-4D97-AF65-F5344CB8AC3E}">
        <p14:creationId xmlns:p14="http://schemas.microsoft.com/office/powerpoint/2010/main" val="25320532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0BAA327-F5FB-463E-9D98-242C845D0886}"/>
              </a:ext>
            </a:extLst>
          </p:cNvPr>
          <p:cNvSpPr>
            <a:spLocks noGrp="1"/>
          </p:cNvSpPr>
          <p:nvPr>
            <p:ph type="sldNum" sz="quarter" idx="12"/>
          </p:nvPr>
        </p:nvSpPr>
        <p:spPr>
          <a:xfrm>
            <a:off x="8524946" y="6323085"/>
            <a:ext cx="2743200" cy="365125"/>
          </a:xfrm>
        </p:spPr>
        <p:txBody>
          <a:bodyPr/>
          <a:lstStyle/>
          <a:p>
            <a:fld id="{330EA680-D336-4FF7-8B7A-9848BB0A1C32}" type="slidenum">
              <a:rPr lang="en-US" smtClean="0"/>
              <a:t>33</a:t>
            </a:fld>
            <a:endParaRPr lang="en-US" dirty="0"/>
          </a:p>
        </p:txBody>
      </p:sp>
      <p:cxnSp>
        <p:nvCxnSpPr>
          <p:cNvPr id="30" name="Straight Arrow Connector 29">
            <a:extLst>
              <a:ext uri="{FF2B5EF4-FFF2-40B4-BE49-F238E27FC236}">
                <a16:creationId xmlns:a16="http://schemas.microsoft.com/office/drawing/2014/main" id="{D9FEBEF0-0CEE-4B31-B406-F84AC54247B9}"/>
              </a:ext>
            </a:extLst>
          </p:cNvPr>
          <p:cNvCxnSpPr>
            <a:cxnSpLocks/>
          </p:cNvCxnSpPr>
          <p:nvPr/>
        </p:nvCxnSpPr>
        <p:spPr>
          <a:xfrm flipH="1">
            <a:off x="2900625" y="3625368"/>
            <a:ext cx="359097" cy="526896"/>
          </a:xfrm>
          <a:prstGeom prst="straightConnector1">
            <a:avLst/>
          </a:prstGeom>
          <a:ln w="28575"/>
        </p:spPr>
        <p:style>
          <a:lnRef idx="3">
            <a:schemeClr val="dk1"/>
          </a:lnRef>
          <a:fillRef idx="0">
            <a:schemeClr val="dk1"/>
          </a:fillRef>
          <a:effectRef idx="2">
            <a:schemeClr val="dk1"/>
          </a:effectRef>
          <a:fontRef idx="minor">
            <a:schemeClr val="tx1"/>
          </a:fontRef>
        </p:style>
      </p:cxnSp>
      <p:sp>
        <p:nvSpPr>
          <p:cNvPr id="21" name="TextBox 20">
            <a:extLst>
              <a:ext uri="{FF2B5EF4-FFF2-40B4-BE49-F238E27FC236}">
                <a16:creationId xmlns:a16="http://schemas.microsoft.com/office/drawing/2014/main" id="{98B95F12-D4C1-6142-86EC-3609D702A1B4}"/>
              </a:ext>
            </a:extLst>
          </p:cNvPr>
          <p:cNvSpPr txBox="1"/>
          <p:nvPr/>
        </p:nvSpPr>
        <p:spPr>
          <a:xfrm>
            <a:off x="4098867" y="1679323"/>
            <a:ext cx="132985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800" dirty="0">
                <a:ea typeface="+mn-lt"/>
                <a:cs typeface="+mn-lt"/>
              </a:rPr>
              <a:t>A </a:t>
            </a:r>
            <a:r>
              <a:rPr lang="en-GB" sz="2800" dirty="0">
                <a:ea typeface="+mn-lt"/>
                <a:cs typeface="+mn-lt"/>
                <a:sym typeface="Wingdings" pitchFamily="2" charset="2"/>
              </a:rPr>
              <a:t> A</a:t>
            </a:r>
            <a:r>
              <a:rPr lang="en-GB" sz="2800" baseline="30000" dirty="0">
                <a:ea typeface="+mn-lt"/>
                <a:cs typeface="+mn-lt"/>
                <a:sym typeface="Wingdings" pitchFamily="2" charset="2"/>
              </a:rPr>
              <a:t>*</a:t>
            </a:r>
            <a:endParaRPr lang="en-GB" sz="2800" baseline="30000" dirty="0">
              <a:ea typeface="+mn-lt"/>
              <a:cs typeface="+mn-lt"/>
            </a:endParaRPr>
          </a:p>
        </p:txBody>
      </p:sp>
      <p:sp>
        <p:nvSpPr>
          <p:cNvPr id="23" name="TextBox 22">
            <a:extLst>
              <a:ext uri="{FF2B5EF4-FFF2-40B4-BE49-F238E27FC236}">
                <a16:creationId xmlns:a16="http://schemas.microsoft.com/office/drawing/2014/main" id="{59C87385-2FA9-124C-A8D7-F9A473D71F2A}"/>
              </a:ext>
            </a:extLst>
          </p:cNvPr>
          <p:cNvSpPr txBox="1"/>
          <p:nvPr/>
        </p:nvSpPr>
        <p:spPr>
          <a:xfrm>
            <a:off x="4158553" y="2935667"/>
            <a:ext cx="132985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800" dirty="0">
                <a:ea typeface="+mn-lt"/>
                <a:cs typeface="+mn-lt"/>
              </a:rPr>
              <a:t>B </a:t>
            </a:r>
            <a:r>
              <a:rPr lang="en-GB" sz="2800" dirty="0">
                <a:ea typeface="+mn-lt"/>
                <a:cs typeface="+mn-lt"/>
                <a:sym typeface="Wingdings" pitchFamily="2" charset="2"/>
              </a:rPr>
              <a:t>B</a:t>
            </a:r>
            <a:r>
              <a:rPr lang="en-GB" sz="2800" baseline="30000" dirty="0">
                <a:ea typeface="+mn-lt"/>
                <a:cs typeface="+mn-lt"/>
                <a:sym typeface="Wingdings" pitchFamily="2" charset="2"/>
              </a:rPr>
              <a:t>’</a:t>
            </a:r>
            <a:endParaRPr lang="en-GB" sz="2800" baseline="30000" dirty="0">
              <a:ea typeface="+mn-lt"/>
              <a:cs typeface="+mn-lt"/>
            </a:endParaRPr>
          </a:p>
        </p:txBody>
      </p:sp>
      <p:sp>
        <p:nvSpPr>
          <p:cNvPr id="25" name="TextBox 24">
            <a:extLst>
              <a:ext uri="{FF2B5EF4-FFF2-40B4-BE49-F238E27FC236}">
                <a16:creationId xmlns:a16="http://schemas.microsoft.com/office/drawing/2014/main" id="{27462322-1710-AC40-AEA6-DDB58372DF84}"/>
              </a:ext>
            </a:extLst>
          </p:cNvPr>
          <p:cNvSpPr txBox="1"/>
          <p:nvPr/>
        </p:nvSpPr>
        <p:spPr>
          <a:xfrm>
            <a:off x="6258803" y="1219786"/>
            <a:ext cx="5622262" cy="2416046"/>
          </a:xfrm>
          <a:prstGeom prst="rect">
            <a:avLst/>
          </a:prstGeom>
          <a:solidFill>
            <a:schemeClr val="bg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GB" sz="1100" b="1" dirty="0">
              <a:ea typeface="+mn-lt"/>
              <a:cs typeface="+mn-lt"/>
            </a:endParaRPr>
          </a:p>
          <a:p>
            <a:pPr marL="514350" indent="-514350">
              <a:buFont typeface="+mj-lt"/>
              <a:buAutoNum type="arabicPeriod"/>
            </a:pPr>
            <a:r>
              <a:rPr lang="en-GB" sz="2800" dirty="0">
                <a:latin typeface="Calibri" panose="020F0502020204030204" pitchFamily="34" charset="0"/>
                <a:ea typeface="+mn-lt"/>
                <a:cs typeface="Calibri" panose="020F0502020204030204" pitchFamily="34" charset="0"/>
              </a:rPr>
              <a:t> </a:t>
            </a:r>
            <a:r>
              <a:rPr lang="en-GB" sz="2800" dirty="0">
                <a:ea typeface="+mn-lt"/>
                <a:cs typeface="+mn-lt"/>
              </a:rPr>
              <a:t>Pick a different value for A:  A*</a:t>
            </a:r>
          </a:p>
          <a:p>
            <a:pPr marL="514350" indent="-514350">
              <a:buFont typeface="+mj-lt"/>
              <a:buAutoNum type="arabicPeriod"/>
            </a:pPr>
            <a:r>
              <a:rPr lang="en-GB" sz="2800" dirty="0">
                <a:latin typeface="Calibri" panose="020F0502020204030204" pitchFamily="34" charset="0"/>
                <a:ea typeface="+mn-lt"/>
                <a:cs typeface="Calibri" panose="020F0502020204030204" pitchFamily="34" charset="0"/>
              </a:rPr>
              <a:t> </a:t>
            </a:r>
            <a:r>
              <a:rPr lang="en-GB" sz="2800" dirty="0">
                <a:ea typeface="+mn-lt"/>
                <a:cs typeface="+mn-lt"/>
              </a:rPr>
              <a:t>Resample B</a:t>
            </a:r>
            <a:r>
              <a:rPr lang="en-GB" sz="2800" baseline="30000" dirty="0">
                <a:ea typeface="+mn-lt"/>
                <a:cs typeface="+mn-lt"/>
              </a:rPr>
              <a:t>* </a:t>
            </a:r>
            <a:r>
              <a:rPr lang="en-GB" sz="2800" dirty="0">
                <a:ea typeface="+mn-lt"/>
                <a:cs typeface="+mn-lt"/>
              </a:rPr>
              <a:t>assuming A</a:t>
            </a:r>
            <a:r>
              <a:rPr lang="en-GB" sz="2800" baseline="30000" dirty="0">
                <a:ea typeface="+mn-lt"/>
                <a:cs typeface="+mn-lt"/>
              </a:rPr>
              <a:t>*</a:t>
            </a:r>
            <a:endParaRPr lang="en-GB" sz="2800" dirty="0">
              <a:ea typeface="+mn-lt"/>
              <a:cs typeface="+mn-lt"/>
            </a:endParaRPr>
          </a:p>
          <a:p>
            <a:pPr marL="514350" indent="-514350">
              <a:buFont typeface="+mj-lt"/>
              <a:buAutoNum type="arabicPeriod"/>
            </a:pPr>
            <a:r>
              <a:rPr lang="en-GB" sz="2800" dirty="0">
                <a:latin typeface="Calibri" panose="020F0502020204030204" pitchFamily="34" charset="0"/>
                <a:ea typeface="+mn-lt"/>
                <a:cs typeface="Calibri" panose="020F0502020204030204" pitchFamily="34" charset="0"/>
              </a:rPr>
              <a:t> </a:t>
            </a:r>
            <a:r>
              <a:rPr lang="en-GB" sz="2800" dirty="0">
                <a:ea typeface="+mn-lt"/>
                <a:cs typeface="+mn-lt"/>
              </a:rPr>
              <a:t>Similarly resample C</a:t>
            </a:r>
            <a:r>
              <a:rPr lang="en-GB" sz="2800" baseline="30000" dirty="0">
                <a:ea typeface="+mn-lt"/>
                <a:cs typeface="+mn-lt"/>
              </a:rPr>
              <a:t>*</a:t>
            </a:r>
            <a:r>
              <a:rPr lang="en-GB" sz="2800" dirty="0">
                <a:ea typeface="+mn-lt"/>
                <a:cs typeface="+mn-lt"/>
              </a:rPr>
              <a:t>, E</a:t>
            </a:r>
            <a:r>
              <a:rPr lang="en-GB" sz="2800" baseline="30000" dirty="0">
                <a:ea typeface="+mn-lt"/>
                <a:cs typeface="+mn-lt"/>
              </a:rPr>
              <a:t>*</a:t>
            </a:r>
            <a:r>
              <a:rPr lang="en-GB" sz="2800" dirty="0">
                <a:ea typeface="+mn-lt"/>
                <a:cs typeface="+mn-lt"/>
              </a:rPr>
              <a:t>, D</a:t>
            </a:r>
            <a:r>
              <a:rPr lang="en-GB" sz="2800" baseline="30000" dirty="0">
                <a:ea typeface="+mn-lt"/>
                <a:cs typeface="+mn-lt"/>
              </a:rPr>
              <a:t>*</a:t>
            </a:r>
          </a:p>
          <a:p>
            <a:pPr marL="514350" indent="-514350">
              <a:buFont typeface="+mj-lt"/>
              <a:buAutoNum type="arabicPeriod"/>
            </a:pPr>
            <a:r>
              <a:rPr lang="en-GB" sz="2800" dirty="0">
                <a:latin typeface="Calibri" panose="020F0502020204030204" pitchFamily="34" charset="0"/>
                <a:cs typeface="Calibri" panose="020F0502020204030204" pitchFamily="34" charset="0"/>
              </a:rPr>
              <a:t> </a:t>
            </a:r>
            <a:r>
              <a:rPr lang="en-GB" sz="2800" dirty="0">
                <a:cs typeface="Calibri" panose="020F0502020204030204"/>
              </a:rPr>
              <a:t>Repeat 2, 3 a few times (Gibbs sampling)</a:t>
            </a:r>
          </a:p>
        </p:txBody>
      </p:sp>
      <p:sp>
        <p:nvSpPr>
          <p:cNvPr id="27" name="TextBox 26">
            <a:extLst>
              <a:ext uri="{FF2B5EF4-FFF2-40B4-BE49-F238E27FC236}">
                <a16:creationId xmlns:a16="http://schemas.microsoft.com/office/drawing/2014/main" id="{1CBEF641-0AD2-ED40-87D0-EB4B5DB95648}"/>
              </a:ext>
            </a:extLst>
          </p:cNvPr>
          <p:cNvSpPr txBox="1"/>
          <p:nvPr/>
        </p:nvSpPr>
        <p:spPr>
          <a:xfrm>
            <a:off x="5162926" y="4202657"/>
            <a:ext cx="132985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800" dirty="0">
                <a:ea typeface="+mn-lt"/>
                <a:cs typeface="+mn-lt"/>
              </a:rPr>
              <a:t>E </a:t>
            </a:r>
            <a:r>
              <a:rPr lang="en-GB" sz="2800" dirty="0">
                <a:ea typeface="+mn-lt"/>
                <a:cs typeface="+mn-lt"/>
                <a:sym typeface="Wingdings" pitchFamily="2" charset="2"/>
              </a:rPr>
              <a:t>E</a:t>
            </a:r>
            <a:r>
              <a:rPr lang="en-GB" sz="2800" baseline="30000" dirty="0">
                <a:ea typeface="+mn-lt"/>
                <a:cs typeface="+mn-lt"/>
                <a:sym typeface="Wingdings" pitchFamily="2" charset="2"/>
              </a:rPr>
              <a:t>’</a:t>
            </a:r>
            <a:endParaRPr lang="en-GB" sz="2800" baseline="30000" dirty="0">
              <a:ea typeface="+mn-lt"/>
              <a:cs typeface="+mn-lt"/>
            </a:endParaRPr>
          </a:p>
        </p:txBody>
      </p:sp>
      <p:sp>
        <p:nvSpPr>
          <p:cNvPr id="28" name="TextBox 27">
            <a:extLst>
              <a:ext uri="{FF2B5EF4-FFF2-40B4-BE49-F238E27FC236}">
                <a16:creationId xmlns:a16="http://schemas.microsoft.com/office/drawing/2014/main" id="{AABB35BA-D309-A847-A9DE-E30D5B20D901}"/>
              </a:ext>
            </a:extLst>
          </p:cNvPr>
          <p:cNvSpPr txBox="1"/>
          <p:nvPr/>
        </p:nvSpPr>
        <p:spPr>
          <a:xfrm>
            <a:off x="635691" y="4205847"/>
            <a:ext cx="132985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800" dirty="0">
                <a:ea typeface="+mn-lt"/>
                <a:cs typeface="+mn-lt"/>
              </a:rPr>
              <a:t>C </a:t>
            </a:r>
            <a:r>
              <a:rPr lang="en-GB" sz="2800" dirty="0">
                <a:ea typeface="+mn-lt"/>
                <a:cs typeface="+mn-lt"/>
                <a:sym typeface="Wingdings" pitchFamily="2" charset="2"/>
              </a:rPr>
              <a:t>C</a:t>
            </a:r>
            <a:r>
              <a:rPr lang="en-GB" sz="2800" baseline="30000" dirty="0">
                <a:ea typeface="+mn-lt"/>
                <a:cs typeface="+mn-lt"/>
                <a:sym typeface="Wingdings" pitchFamily="2" charset="2"/>
              </a:rPr>
              <a:t>’</a:t>
            </a:r>
            <a:endParaRPr lang="en-GB" sz="2800" baseline="30000" dirty="0">
              <a:ea typeface="+mn-lt"/>
              <a:cs typeface="+mn-lt"/>
            </a:endParaRPr>
          </a:p>
        </p:txBody>
      </p:sp>
      <p:sp>
        <p:nvSpPr>
          <p:cNvPr id="29" name="TextBox 28">
            <a:extLst>
              <a:ext uri="{FF2B5EF4-FFF2-40B4-BE49-F238E27FC236}">
                <a16:creationId xmlns:a16="http://schemas.microsoft.com/office/drawing/2014/main" id="{E773A507-85B3-D743-87CE-C6C64198CB7B}"/>
              </a:ext>
            </a:extLst>
          </p:cNvPr>
          <p:cNvSpPr txBox="1"/>
          <p:nvPr/>
        </p:nvSpPr>
        <p:spPr>
          <a:xfrm>
            <a:off x="4158553" y="5284824"/>
            <a:ext cx="132985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800" dirty="0">
                <a:ea typeface="+mn-lt"/>
                <a:cs typeface="+mn-lt"/>
              </a:rPr>
              <a:t>D </a:t>
            </a:r>
            <a:r>
              <a:rPr lang="en-GB" sz="2800" dirty="0">
                <a:ea typeface="+mn-lt"/>
                <a:cs typeface="+mn-lt"/>
                <a:sym typeface="Wingdings" pitchFamily="2" charset="2"/>
              </a:rPr>
              <a:t>D</a:t>
            </a:r>
            <a:r>
              <a:rPr lang="en-GB" sz="2800" baseline="30000" dirty="0">
                <a:ea typeface="+mn-lt"/>
                <a:cs typeface="+mn-lt"/>
                <a:sym typeface="Wingdings" pitchFamily="2" charset="2"/>
              </a:rPr>
              <a:t>’</a:t>
            </a:r>
            <a:endParaRPr lang="en-GB" sz="2800" baseline="30000" dirty="0">
              <a:ea typeface="+mn-lt"/>
              <a:cs typeface="+mn-lt"/>
            </a:endParaRPr>
          </a:p>
        </p:txBody>
      </p:sp>
      <p:grpSp>
        <p:nvGrpSpPr>
          <p:cNvPr id="6" name="Group 5">
            <a:extLst>
              <a:ext uri="{FF2B5EF4-FFF2-40B4-BE49-F238E27FC236}">
                <a16:creationId xmlns:a16="http://schemas.microsoft.com/office/drawing/2014/main" id="{1BE1816E-8C1B-1226-123C-C67DE8EA5F06}"/>
              </a:ext>
            </a:extLst>
          </p:cNvPr>
          <p:cNvGrpSpPr/>
          <p:nvPr/>
        </p:nvGrpSpPr>
        <p:grpSpPr>
          <a:xfrm>
            <a:off x="2162927" y="1515974"/>
            <a:ext cx="2887235" cy="4399923"/>
            <a:chOff x="2162927" y="1515974"/>
            <a:chExt cx="2887235" cy="4399923"/>
          </a:xfrm>
        </p:grpSpPr>
        <p:cxnSp>
          <p:nvCxnSpPr>
            <p:cNvPr id="7" name="Straight Arrow Connector 6">
              <a:extLst>
                <a:ext uri="{FF2B5EF4-FFF2-40B4-BE49-F238E27FC236}">
                  <a16:creationId xmlns:a16="http://schemas.microsoft.com/office/drawing/2014/main" id="{FEC3CC99-6D24-D46E-C392-54F4D25FB7FF}"/>
                </a:ext>
              </a:extLst>
            </p:cNvPr>
            <p:cNvCxnSpPr>
              <a:cxnSpLocks/>
            </p:cNvCxnSpPr>
            <p:nvPr/>
          </p:nvCxnSpPr>
          <p:spPr>
            <a:xfrm>
              <a:off x="3828240" y="3555131"/>
              <a:ext cx="537082" cy="728992"/>
            </a:xfrm>
            <a:prstGeom prst="straightConnector1">
              <a:avLst/>
            </a:prstGeom>
            <a:ln w="82550">
              <a:solidFill>
                <a:schemeClr val="tx1">
                  <a:lumMod val="50000"/>
                  <a:lumOff val="50000"/>
                  <a:alpha val="65000"/>
                </a:schemeClr>
              </a:solidFill>
            </a:ln>
          </p:spPr>
          <p:style>
            <a:lnRef idx="3">
              <a:schemeClr val="dk1"/>
            </a:lnRef>
            <a:fillRef idx="0">
              <a:schemeClr val="dk1"/>
            </a:fillRef>
            <a:effectRef idx="2">
              <a:schemeClr val="dk1"/>
            </a:effectRef>
            <a:fontRef idx="minor">
              <a:schemeClr val="tx1"/>
            </a:fontRef>
          </p:style>
        </p:cxnSp>
        <p:cxnSp>
          <p:nvCxnSpPr>
            <p:cNvPr id="8" name="Straight Arrow Connector 7">
              <a:extLst>
                <a:ext uri="{FF2B5EF4-FFF2-40B4-BE49-F238E27FC236}">
                  <a16:creationId xmlns:a16="http://schemas.microsoft.com/office/drawing/2014/main" id="{4ABD6E93-3A97-25BC-73C8-F32CCF706D09}"/>
                </a:ext>
              </a:extLst>
            </p:cNvPr>
            <p:cNvCxnSpPr>
              <a:cxnSpLocks/>
            </p:cNvCxnSpPr>
            <p:nvPr/>
          </p:nvCxnSpPr>
          <p:spPr>
            <a:xfrm flipV="1">
              <a:off x="3769241" y="4714137"/>
              <a:ext cx="549372" cy="491660"/>
            </a:xfrm>
            <a:prstGeom prst="straightConnector1">
              <a:avLst/>
            </a:prstGeom>
            <a:ln w="82550">
              <a:solidFill>
                <a:schemeClr val="tx1">
                  <a:lumMod val="50000"/>
                  <a:lumOff val="50000"/>
                  <a:alpha val="65000"/>
                </a:schemeClr>
              </a:solidFill>
            </a:ln>
          </p:spPr>
          <p:style>
            <a:lnRef idx="3">
              <a:schemeClr val="dk1"/>
            </a:lnRef>
            <a:fillRef idx="0">
              <a:schemeClr val="dk1"/>
            </a:fillRef>
            <a:effectRef idx="2">
              <a:schemeClr val="dk1"/>
            </a:effectRef>
            <a:fontRef idx="minor">
              <a:schemeClr val="tx1"/>
            </a:fontRef>
          </p:style>
        </p:cxnSp>
        <p:cxnSp>
          <p:nvCxnSpPr>
            <p:cNvPr id="9" name="Straight Arrow Connector 8">
              <a:extLst>
                <a:ext uri="{FF2B5EF4-FFF2-40B4-BE49-F238E27FC236}">
                  <a16:creationId xmlns:a16="http://schemas.microsoft.com/office/drawing/2014/main" id="{E6D7BC43-9BE9-E528-4C62-FF31C316A453}"/>
                </a:ext>
              </a:extLst>
            </p:cNvPr>
            <p:cNvCxnSpPr>
              <a:cxnSpLocks/>
            </p:cNvCxnSpPr>
            <p:nvPr/>
          </p:nvCxnSpPr>
          <p:spPr>
            <a:xfrm flipH="1" flipV="1">
              <a:off x="3478435" y="2303203"/>
              <a:ext cx="22108" cy="659693"/>
            </a:xfrm>
            <a:prstGeom prst="straightConnector1">
              <a:avLst/>
            </a:prstGeom>
            <a:ln w="82550">
              <a:solidFill>
                <a:schemeClr val="tx1">
                  <a:lumMod val="50000"/>
                  <a:lumOff val="50000"/>
                  <a:alpha val="65000"/>
                </a:schemeClr>
              </a:solidFill>
            </a:ln>
          </p:spPr>
          <p:style>
            <a:lnRef idx="3">
              <a:schemeClr val="dk1"/>
            </a:lnRef>
            <a:fillRef idx="0">
              <a:schemeClr val="dk1"/>
            </a:fillRef>
            <a:effectRef idx="2">
              <a:schemeClr val="dk1"/>
            </a:effectRef>
            <a:fontRef idx="minor">
              <a:schemeClr val="tx1"/>
            </a:fontRef>
          </p:style>
        </p:cxnSp>
        <p:sp>
          <p:nvSpPr>
            <p:cNvPr id="10" name="Oval 9">
              <a:extLst>
                <a:ext uri="{FF2B5EF4-FFF2-40B4-BE49-F238E27FC236}">
                  <a16:creationId xmlns:a16="http://schemas.microsoft.com/office/drawing/2014/main" id="{4A5D4FE3-E574-E634-A9FE-D3EEF7DA58BF}"/>
                </a:ext>
              </a:extLst>
            </p:cNvPr>
            <p:cNvSpPr/>
            <p:nvPr/>
          </p:nvSpPr>
          <p:spPr>
            <a:xfrm>
              <a:off x="3003141" y="1515974"/>
              <a:ext cx="899409" cy="918147"/>
            </a:xfrm>
            <a:prstGeom prst="ellipse">
              <a:avLst/>
            </a:prstGeom>
            <a:solidFill>
              <a:schemeClr val="bg1"/>
            </a:solidFill>
            <a:ln w="698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dirty="0">
                  <a:solidFill>
                    <a:schemeClr val="tx1"/>
                  </a:solidFill>
                  <a:cs typeface="Calibri"/>
                </a:rPr>
                <a:t>A</a:t>
              </a:r>
            </a:p>
          </p:txBody>
        </p:sp>
        <p:sp>
          <p:nvSpPr>
            <p:cNvPr id="11" name="Oval 10">
              <a:extLst>
                <a:ext uri="{FF2B5EF4-FFF2-40B4-BE49-F238E27FC236}">
                  <a16:creationId xmlns:a16="http://schemas.microsoft.com/office/drawing/2014/main" id="{80F548B0-9C2C-B3DD-D5B1-368DED295763}"/>
                </a:ext>
              </a:extLst>
            </p:cNvPr>
            <p:cNvSpPr/>
            <p:nvPr/>
          </p:nvSpPr>
          <p:spPr>
            <a:xfrm>
              <a:off x="3135250" y="4997750"/>
              <a:ext cx="899409" cy="918147"/>
            </a:xfrm>
            <a:prstGeom prst="ellipse">
              <a:avLst/>
            </a:prstGeom>
            <a:solidFill>
              <a:srgbClr val="A10907"/>
            </a:solidFill>
            <a:ln w="28575">
              <a:noFill/>
            </a:ln>
          </p:spPr>
          <p:style>
            <a:lnRef idx="2">
              <a:schemeClr val="dk1">
                <a:shade val="50000"/>
              </a:schemeClr>
            </a:lnRef>
            <a:fillRef idx="1">
              <a:schemeClr val="dk1"/>
            </a:fillRef>
            <a:effectRef idx="0">
              <a:schemeClr val="dk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dirty="0">
                  <a:solidFill>
                    <a:srgbClr val="FFFFFF"/>
                  </a:solidFill>
                  <a:cs typeface="Calibri"/>
                </a:rPr>
                <a:t>D</a:t>
              </a:r>
            </a:p>
          </p:txBody>
        </p:sp>
        <p:sp>
          <p:nvSpPr>
            <p:cNvPr id="12" name="Oval 11">
              <a:extLst>
                <a:ext uri="{FF2B5EF4-FFF2-40B4-BE49-F238E27FC236}">
                  <a16:creationId xmlns:a16="http://schemas.microsoft.com/office/drawing/2014/main" id="{B667A8BF-6017-0700-0E4E-E11C3FA23BC5}"/>
                </a:ext>
              </a:extLst>
            </p:cNvPr>
            <p:cNvSpPr/>
            <p:nvPr/>
          </p:nvSpPr>
          <p:spPr>
            <a:xfrm>
              <a:off x="4150753" y="4013477"/>
              <a:ext cx="899409" cy="918147"/>
            </a:xfrm>
            <a:prstGeom prst="ellipse">
              <a:avLst/>
            </a:prstGeom>
            <a:solidFill>
              <a:schemeClr val="bg1"/>
            </a:solidFill>
            <a:ln w="698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dirty="0">
                  <a:solidFill>
                    <a:schemeClr val="tx1"/>
                  </a:solidFill>
                  <a:cs typeface="Calibri"/>
                </a:rPr>
                <a:t>E</a:t>
              </a:r>
            </a:p>
          </p:txBody>
        </p:sp>
        <p:cxnSp>
          <p:nvCxnSpPr>
            <p:cNvPr id="15" name="Straight Arrow Connector 14">
              <a:extLst>
                <a:ext uri="{FF2B5EF4-FFF2-40B4-BE49-F238E27FC236}">
                  <a16:creationId xmlns:a16="http://schemas.microsoft.com/office/drawing/2014/main" id="{05D545B8-B24F-A116-76FA-A202E573B06E}"/>
                </a:ext>
              </a:extLst>
            </p:cNvPr>
            <p:cNvCxnSpPr>
              <a:cxnSpLocks/>
            </p:cNvCxnSpPr>
            <p:nvPr/>
          </p:nvCxnSpPr>
          <p:spPr>
            <a:xfrm flipH="1" flipV="1">
              <a:off x="2869157" y="4747267"/>
              <a:ext cx="361715" cy="408835"/>
            </a:xfrm>
            <a:prstGeom prst="straightConnector1">
              <a:avLst/>
            </a:prstGeom>
            <a:ln w="82550">
              <a:solidFill>
                <a:schemeClr val="tx1">
                  <a:lumMod val="50000"/>
                  <a:lumOff val="50000"/>
                  <a:alpha val="65000"/>
                </a:schemeClr>
              </a:solidFill>
            </a:ln>
          </p:spPr>
          <p:style>
            <a:lnRef idx="3">
              <a:schemeClr val="dk1"/>
            </a:lnRef>
            <a:fillRef idx="0">
              <a:schemeClr val="dk1"/>
            </a:fillRef>
            <a:effectRef idx="2">
              <a:schemeClr val="dk1"/>
            </a:effectRef>
            <a:fontRef idx="minor">
              <a:schemeClr val="tx1"/>
            </a:fontRef>
          </p:style>
        </p:cxnSp>
        <p:sp>
          <p:nvSpPr>
            <p:cNvPr id="17" name="Oval 16">
              <a:extLst>
                <a:ext uri="{FF2B5EF4-FFF2-40B4-BE49-F238E27FC236}">
                  <a16:creationId xmlns:a16="http://schemas.microsoft.com/office/drawing/2014/main" id="{7F3F1528-AB95-A3E6-C18C-75651400491A}"/>
                </a:ext>
              </a:extLst>
            </p:cNvPr>
            <p:cNvSpPr/>
            <p:nvPr/>
          </p:nvSpPr>
          <p:spPr>
            <a:xfrm>
              <a:off x="2162927" y="4005194"/>
              <a:ext cx="899409" cy="918147"/>
            </a:xfrm>
            <a:prstGeom prst="ellipse">
              <a:avLst/>
            </a:prstGeom>
            <a:solidFill>
              <a:schemeClr val="bg1"/>
            </a:solidFill>
            <a:ln w="698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dirty="0">
                  <a:solidFill>
                    <a:schemeClr val="tx1"/>
                  </a:solidFill>
                  <a:cs typeface="Calibri"/>
                </a:rPr>
                <a:t>C</a:t>
              </a:r>
            </a:p>
          </p:txBody>
        </p:sp>
        <p:sp>
          <p:nvSpPr>
            <p:cNvPr id="19" name="Oval 18">
              <a:extLst>
                <a:ext uri="{FF2B5EF4-FFF2-40B4-BE49-F238E27FC236}">
                  <a16:creationId xmlns:a16="http://schemas.microsoft.com/office/drawing/2014/main" id="{FCB6D2BA-77BC-CD82-4F1B-89875C10602B}"/>
                </a:ext>
              </a:extLst>
            </p:cNvPr>
            <p:cNvSpPr/>
            <p:nvPr/>
          </p:nvSpPr>
          <p:spPr>
            <a:xfrm>
              <a:off x="3064021" y="2842398"/>
              <a:ext cx="899409" cy="918147"/>
            </a:xfrm>
            <a:prstGeom prst="ellipse">
              <a:avLst/>
            </a:prstGeom>
            <a:solidFill>
              <a:schemeClr val="bg1"/>
            </a:solidFill>
            <a:ln w="69850">
              <a:solidFill>
                <a:schemeClr val="accent1"/>
              </a:solidFill>
            </a:ln>
          </p:spPr>
          <p:style>
            <a:lnRef idx="2">
              <a:schemeClr val="dk1">
                <a:shade val="50000"/>
              </a:schemeClr>
            </a:lnRef>
            <a:fillRef idx="1">
              <a:schemeClr val="dk1"/>
            </a:fillRef>
            <a:effectRef idx="0">
              <a:schemeClr val="dk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dirty="0">
                  <a:solidFill>
                    <a:srgbClr val="0C0C0C"/>
                  </a:solidFill>
                  <a:cs typeface="Calibri"/>
                </a:rPr>
                <a:t>B</a:t>
              </a:r>
            </a:p>
          </p:txBody>
        </p:sp>
      </p:grpSp>
      <p:cxnSp>
        <p:nvCxnSpPr>
          <p:cNvPr id="31" name="Straight Arrow Connector 30">
            <a:extLst>
              <a:ext uri="{FF2B5EF4-FFF2-40B4-BE49-F238E27FC236}">
                <a16:creationId xmlns:a16="http://schemas.microsoft.com/office/drawing/2014/main" id="{A974A756-1CCA-6D23-5F84-CFD5491CA828}"/>
              </a:ext>
            </a:extLst>
          </p:cNvPr>
          <p:cNvCxnSpPr>
            <a:cxnSpLocks/>
          </p:cNvCxnSpPr>
          <p:nvPr/>
        </p:nvCxnSpPr>
        <p:spPr>
          <a:xfrm flipV="1">
            <a:off x="2787861" y="3543248"/>
            <a:ext cx="360490" cy="540274"/>
          </a:xfrm>
          <a:prstGeom prst="straightConnector1">
            <a:avLst/>
          </a:prstGeom>
          <a:ln w="508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E09A2F61-6C21-F4C1-7E0B-EA1F44158CB5}"/>
              </a:ext>
            </a:extLst>
          </p:cNvPr>
          <p:cNvCxnSpPr>
            <a:cxnSpLocks/>
          </p:cNvCxnSpPr>
          <p:nvPr/>
        </p:nvCxnSpPr>
        <p:spPr>
          <a:xfrm flipH="1">
            <a:off x="2879821" y="3619300"/>
            <a:ext cx="407875" cy="537287"/>
          </a:xfrm>
          <a:prstGeom prst="straightConnector1">
            <a:avLst/>
          </a:prstGeom>
          <a:ln w="508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0" name="Title 1">
            <a:extLst>
              <a:ext uri="{FF2B5EF4-FFF2-40B4-BE49-F238E27FC236}">
                <a16:creationId xmlns:a16="http://schemas.microsoft.com/office/drawing/2014/main" id="{393B87E4-FF77-E566-3932-AC71E5481159}"/>
              </a:ext>
            </a:extLst>
          </p:cNvPr>
          <p:cNvSpPr txBox="1">
            <a:spLocks/>
          </p:cNvSpPr>
          <p:nvPr/>
        </p:nvSpPr>
        <p:spPr>
          <a:xfrm>
            <a:off x="189051" y="-103215"/>
            <a:ext cx="11277600" cy="13408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dirty="0">
                <a:cs typeface="Calibri Light"/>
              </a:rPr>
              <a:t>Counterfactual reasoning: would changing A resolve D’s high value?</a:t>
            </a:r>
          </a:p>
        </p:txBody>
      </p:sp>
      <p:sp>
        <p:nvSpPr>
          <p:cNvPr id="42" name="TextBox 41">
            <a:extLst>
              <a:ext uri="{FF2B5EF4-FFF2-40B4-BE49-F238E27FC236}">
                <a16:creationId xmlns:a16="http://schemas.microsoft.com/office/drawing/2014/main" id="{FA0F480B-A57F-60B3-6853-89DCB060548B}"/>
              </a:ext>
            </a:extLst>
          </p:cNvPr>
          <p:cNvSpPr txBox="1"/>
          <p:nvPr/>
        </p:nvSpPr>
        <p:spPr>
          <a:xfrm>
            <a:off x="1075415" y="5996304"/>
            <a:ext cx="5776030" cy="523220"/>
          </a:xfrm>
          <a:prstGeom prst="rect">
            <a:avLst/>
          </a:prstGeom>
          <a:solidFill>
            <a:srgbClr val="A10907"/>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800" dirty="0">
                <a:solidFill>
                  <a:schemeClr val="bg1"/>
                </a:solidFill>
                <a:ea typeface="+mn-lt"/>
                <a:cs typeface="+mn-lt"/>
              </a:rPr>
              <a:t>Problematic symptom: D’s high CPU</a:t>
            </a:r>
          </a:p>
        </p:txBody>
      </p:sp>
      <p:sp>
        <p:nvSpPr>
          <p:cNvPr id="43" name="TextBox 42">
            <a:extLst>
              <a:ext uri="{FF2B5EF4-FFF2-40B4-BE49-F238E27FC236}">
                <a16:creationId xmlns:a16="http://schemas.microsoft.com/office/drawing/2014/main" id="{204BD3D3-5EED-13DE-38F4-328EF6C927D0}"/>
              </a:ext>
            </a:extLst>
          </p:cNvPr>
          <p:cNvSpPr txBox="1"/>
          <p:nvPr/>
        </p:nvSpPr>
        <p:spPr>
          <a:xfrm>
            <a:off x="119777" y="1547236"/>
            <a:ext cx="274912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dirty="0">
                <a:ea typeface="+mn-lt"/>
                <a:cs typeface="+mn-lt"/>
              </a:rPr>
              <a:t>Toy example:</a:t>
            </a:r>
          </a:p>
          <a:p>
            <a:pPr algn="ctr"/>
            <a:r>
              <a:rPr lang="en-GB" sz="2400" dirty="0">
                <a:latin typeface="Calibri" panose="020F0502020204030204" pitchFamily="34" charset="0"/>
                <a:ea typeface="+mn-lt"/>
                <a:cs typeface="Calibri" panose="020F0502020204030204" pitchFamily="34" charset="0"/>
              </a:rPr>
              <a:t>1</a:t>
            </a:r>
            <a:r>
              <a:rPr lang="en-GB" sz="2400" dirty="0">
                <a:ea typeface="+mn-lt"/>
                <a:cs typeface="+mn-lt"/>
              </a:rPr>
              <a:t> metric per entity</a:t>
            </a:r>
          </a:p>
        </p:txBody>
      </p:sp>
    </p:spTree>
    <p:extLst>
      <p:ext uri="{BB962C8B-B14F-4D97-AF65-F5344CB8AC3E}">
        <p14:creationId xmlns:p14="http://schemas.microsoft.com/office/powerpoint/2010/main" val="33776903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0BAA327-F5FB-463E-9D98-242C845D0886}"/>
              </a:ext>
            </a:extLst>
          </p:cNvPr>
          <p:cNvSpPr>
            <a:spLocks noGrp="1"/>
          </p:cNvSpPr>
          <p:nvPr>
            <p:ph type="sldNum" sz="quarter" idx="12"/>
          </p:nvPr>
        </p:nvSpPr>
        <p:spPr>
          <a:xfrm>
            <a:off x="8524946" y="6323085"/>
            <a:ext cx="2743200" cy="365125"/>
          </a:xfrm>
        </p:spPr>
        <p:txBody>
          <a:bodyPr/>
          <a:lstStyle/>
          <a:p>
            <a:fld id="{330EA680-D336-4FF7-8B7A-9848BB0A1C32}" type="slidenum">
              <a:rPr lang="en-US" smtClean="0"/>
              <a:t>34</a:t>
            </a:fld>
            <a:endParaRPr lang="en-US" dirty="0"/>
          </a:p>
        </p:txBody>
      </p:sp>
      <p:sp>
        <p:nvSpPr>
          <p:cNvPr id="21" name="TextBox 20">
            <a:extLst>
              <a:ext uri="{FF2B5EF4-FFF2-40B4-BE49-F238E27FC236}">
                <a16:creationId xmlns:a16="http://schemas.microsoft.com/office/drawing/2014/main" id="{98B95F12-D4C1-6142-86EC-3609D702A1B4}"/>
              </a:ext>
            </a:extLst>
          </p:cNvPr>
          <p:cNvSpPr txBox="1"/>
          <p:nvPr/>
        </p:nvSpPr>
        <p:spPr>
          <a:xfrm>
            <a:off x="4098867" y="1679323"/>
            <a:ext cx="132985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800" dirty="0">
                <a:ea typeface="+mn-lt"/>
                <a:cs typeface="+mn-lt"/>
              </a:rPr>
              <a:t>A </a:t>
            </a:r>
            <a:r>
              <a:rPr lang="en-GB" sz="2800" dirty="0">
                <a:ea typeface="+mn-lt"/>
                <a:cs typeface="+mn-lt"/>
                <a:sym typeface="Wingdings" pitchFamily="2" charset="2"/>
              </a:rPr>
              <a:t> A</a:t>
            </a:r>
            <a:r>
              <a:rPr lang="en-GB" sz="2800" baseline="30000" dirty="0">
                <a:ea typeface="+mn-lt"/>
                <a:cs typeface="+mn-lt"/>
                <a:sym typeface="Wingdings" pitchFamily="2" charset="2"/>
              </a:rPr>
              <a:t>*</a:t>
            </a:r>
            <a:endParaRPr lang="en-GB" sz="2800" baseline="30000" dirty="0">
              <a:ea typeface="+mn-lt"/>
              <a:cs typeface="+mn-lt"/>
            </a:endParaRPr>
          </a:p>
        </p:txBody>
      </p:sp>
      <p:sp>
        <p:nvSpPr>
          <p:cNvPr id="23" name="TextBox 22">
            <a:extLst>
              <a:ext uri="{FF2B5EF4-FFF2-40B4-BE49-F238E27FC236}">
                <a16:creationId xmlns:a16="http://schemas.microsoft.com/office/drawing/2014/main" id="{59C87385-2FA9-124C-A8D7-F9A473D71F2A}"/>
              </a:ext>
            </a:extLst>
          </p:cNvPr>
          <p:cNvSpPr txBox="1"/>
          <p:nvPr/>
        </p:nvSpPr>
        <p:spPr>
          <a:xfrm>
            <a:off x="4158553" y="2935667"/>
            <a:ext cx="132985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800" dirty="0">
                <a:ea typeface="+mn-lt"/>
                <a:cs typeface="+mn-lt"/>
              </a:rPr>
              <a:t>B </a:t>
            </a:r>
            <a:r>
              <a:rPr lang="en-GB" sz="2800" dirty="0">
                <a:ea typeface="+mn-lt"/>
                <a:cs typeface="+mn-lt"/>
                <a:sym typeface="Wingdings" pitchFamily="2" charset="2"/>
              </a:rPr>
              <a:t>B</a:t>
            </a:r>
            <a:r>
              <a:rPr lang="en-GB" sz="2800" baseline="30000" dirty="0">
                <a:ea typeface="+mn-lt"/>
                <a:cs typeface="+mn-lt"/>
                <a:sym typeface="Wingdings" pitchFamily="2" charset="2"/>
              </a:rPr>
              <a:t>’</a:t>
            </a:r>
            <a:endParaRPr lang="en-GB" sz="2800" baseline="30000" dirty="0">
              <a:ea typeface="+mn-lt"/>
              <a:cs typeface="+mn-lt"/>
            </a:endParaRPr>
          </a:p>
        </p:txBody>
      </p:sp>
      <p:sp>
        <p:nvSpPr>
          <p:cNvPr id="25" name="TextBox 24">
            <a:extLst>
              <a:ext uri="{FF2B5EF4-FFF2-40B4-BE49-F238E27FC236}">
                <a16:creationId xmlns:a16="http://schemas.microsoft.com/office/drawing/2014/main" id="{27462322-1710-AC40-AEA6-DDB58372DF84}"/>
              </a:ext>
            </a:extLst>
          </p:cNvPr>
          <p:cNvSpPr txBox="1"/>
          <p:nvPr/>
        </p:nvSpPr>
        <p:spPr>
          <a:xfrm>
            <a:off x="6258803" y="1219786"/>
            <a:ext cx="5622262" cy="2416046"/>
          </a:xfrm>
          <a:prstGeom prst="rect">
            <a:avLst/>
          </a:prstGeom>
          <a:solidFill>
            <a:schemeClr val="bg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GB" sz="1100" b="1" dirty="0">
              <a:ea typeface="+mn-lt"/>
              <a:cs typeface="+mn-lt"/>
            </a:endParaRPr>
          </a:p>
          <a:p>
            <a:pPr marL="514350" indent="-514350">
              <a:buFont typeface="+mj-lt"/>
              <a:buAutoNum type="arabicPeriod"/>
            </a:pPr>
            <a:r>
              <a:rPr lang="en-GB" sz="2800" dirty="0">
                <a:latin typeface="Calibri" panose="020F0502020204030204" pitchFamily="34" charset="0"/>
                <a:ea typeface="+mn-lt"/>
                <a:cs typeface="Calibri" panose="020F0502020204030204" pitchFamily="34" charset="0"/>
              </a:rPr>
              <a:t> </a:t>
            </a:r>
            <a:r>
              <a:rPr lang="en-GB" sz="2800" dirty="0">
                <a:ea typeface="+mn-lt"/>
                <a:cs typeface="+mn-lt"/>
              </a:rPr>
              <a:t>Pick a different value for A:  A* </a:t>
            </a:r>
          </a:p>
          <a:p>
            <a:pPr marL="514350" indent="-514350">
              <a:buFont typeface="+mj-lt"/>
              <a:buAutoNum type="arabicPeriod"/>
            </a:pPr>
            <a:r>
              <a:rPr lang="en-GB" sz="2800" dirty="0">
                <a:latin typeface="Calibri" panose="020F0502020204030204" pitchFamily="34" charset="0"/>
                <a:ea typeface="+mn-lt"/>
                <a:cs typeface="Calibri" panose="020F0502020204030204" pitchFamily="34" charset="0"/>
              </a:rPr>
              <a:t> </a:t>
            </a:r>
            <a:r>
              <a:rPr lang="en-GB" sz="2800" dirty="0">
                <a:ea typeface="+mn-lt"/>
                <a:cs typeface="+mn-lt"/>
              </a:rPr>
              <a:t>Resample B</a:t>
            </a:r>
            <a:r>
              <a:rPr lang="en-GB" sz="2800" baseline="30000" dirty="0">
                <a:ea typeface="+mn-lt"/>
                <a:cs typeface="+mn-lt"/>
              </a:rPr>
              <a:t>* </a:t>
            </a:r>
            <a:r>
              <a:rPr lang="en-GB" sz="2800" dirty="0">
                <a:ea typeface="+mn-lt"/>
                <a:cs typeface="+mn-lt"/>
              </a:rPr>
              <a:t>assuming A</a:t>
            </a:r>
            <a:r>
              <a:rPr lang="en-GB" sz="2800" baseline="30000" dirty="0">
                <a:ea typeface="+mn-lt"/>
                <a:cs typeface="+mn-lt"/>
              </a:rPr>
              <a:t>*</a:t>
            </a:r>
            <a:endParaRPr lang="en-GB" sz="2800" dirty="0">
              <a:ea typeface="+mn-lt"/>
              <a:cs typeface="+mn-lt"/>
            </a:endParaRPr>
          </a:p>
          <a:p>
            <a:pPr marL="514350" indent="-514350">
              <a:buFont typeface="+mj-lt"/>
              <a:buAutoNum type="arabicPeriod"/>
            </a:pPr>
            <a:r>
              <a:rPr lang="en-GB" sz="2800" dirty="0">
                <a:latin typeface="Calibri" panose="020F0502020204030204" pitchFamily="34" charset="0"/>
                <a:ea typeface="+mn-lt"/>
                <a:cs typeface="Calibri" panose="020F0502020204030204" pitchFamily="34" charset="0"/>
              </a:rPr>
              <a:t> </a:t>
            </a:r>
            <a:r>
              <a:rPr lang="en-GB" sz="2800" dirty="0">
                <a:ea typeface="+mn-lt"/>
                <a:cs typeface="+mn-lt"/>
              </a:rPr>
              <a:t>Similarly resample C</a:t>
            </a:r>
            <a:r>
              <a:rPr lang="en-GB" sz="2800" baseline="30000" dirty="0">
                <a:ea typeface="+mn-lt"/>
                <a:cs typeface="+mn-lt"/>
              </a:rPr>
              <a:t>*</a:t>
            </a:r>
            <a:r>
              <a:rPr lang="en-GB" sz="2800" dirty="0">
                <a:ea typeface="+mn-lt"/>
                <a:cs typeface="+mn-lt"/>
              </a:rPr>
              <a:t>, E</a:t>
            </a:r>
            <a:r>
              <a:rPr lang="en-GB" sz="2800" baseline="30000" dirty="0">
                <a:ea typeface="+mn-lt"/>
                <a:cs typeface="+mn-lt"/>
              </a:rPr>
              <a:t>*</a:t>
            </a:r>
            <a:r>
              <a:rPr lang="en-GB" sz="2800" dirty="0">
                <a:ea typeface="+mn-lt"/>
                <a:cs typeface="+mn-lt"/>
              </a:rPr>
              <a:t>, D</a:t>
            </a:r>
            <a:r>
              <a:rPr lang="en-GB" sz="2800" baseline="30000" dirty="0">
                <a:ea typeface="+mn-lt"/>
                <a:cs typeface="+mn-lt"/>
              </a:rPr>
              <a:t>*</a:t>
            </a:r>
          </a:p>
          <a:p>
            <a:pPr marL="514350" indent="-514350">
              <a:buFont typeface="+mj-lt"/>
              <a:buAutoNum type="arabicPeriod"/>
            </a:pPr>
            <a:r>
              <a:rPr lang="en-GB" sz="2800" dirty="0">
                <a:latin typeface="Calibri" panose="020F0502020204030204" pitchFamily="34" charset="0"/>
                <a:cs typeface="Calibri" panose="020F0502020204030204" pitchFamily="34" charset="0"/>
              </a:rPr>
              <a:t> </a:t>
            </a:r>
            <a:r>
              <a:rPr lang="en-GB" sz="2800" dirty="0">
                <a:cs typeface="Calibri" panose="020F0502020204030204"/>
              </a:rPr>
              <a:t>Repeat 2, 3 a few times (Gibbs sampling)</a:t>
            </a:r>
          </a:p>
        </p:txBody>
      </p:sp>
      <p:sp>
        <p:nvSpPr>
          <p:cNvPr id="27" name="TextBox 26">
            <a:extLst>
              <a:ext uri="{FF2B5EF4-FFF2-40B4-BE49-F238E27FC236}">
                <a16:creationId xmlns:a16="http://schemas.microsoft.com/office/drawing/2014/main" id="{1CBEF641-0AD2-ED40-87D0-EB4B5DB95648}"/>
              </a:ext>
            </a:extLst>
          </p:cNvPr>
          <p:cNvSpPr txBox="1"/>
          <p:nvPr/>
        </p:nvSpPr>
        <p:spPr>
          <a:xfrm>
            <a:off x="5162926" y="4202657"/>
            <a:ext cx="132985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800" dirty="0">
                <a:ea typeface="+mn-lt"/>
                <a:cs typeface="+mn-lt"/>
              </a:rPr>
              <a:t>E </a:t>
            </a:r>
            <a:r>
              <a:rPr lang="en-GB" sz="2800" dirty="0">
                <a:ea typeface="+mn-lt"/>
                <a:cs typeface="+mn-lt"/>
                <a:sym typeface="Wingdings" pitchFamily="2" charset="2"/>
              </a:rPr>
              <a:t>E</a:t>
            </a:r>
            <a:r>
              <a:rPr lang="en-GB" sz="2800" baseline="30000" dirty="0">
                <a:ea typeface="+mn-lt"/>
                <a:cs typeface="+mn-lt"/>
                <a:sym typeface="Wingdings" pitchFamily="2" charset="2"/>
              </a:rPr>
              <a:t>’</a:t>
            </a:r>
            <a:endParaRPr lang="en-GB" sz="2800" baseline="30000" dirty="0">
              <a:ea typeface="+mn-lt"/>
              <a:cs typeface="+mn-lt"/>
            </a:endParaRPr>
          </a:p>
        </p:txBody>
      </p:sp>
      <p:sp>
        <p:nvSpPr>
          <p:cNvPr id="28" name="TextBox 27">
            <a:extLst>
              <a:ext uri="{FF2B5EF4-FFF2-40B4-BE49-F238E27FC236}">
                <a16:creationId xmlns:a16="http://schemas.microsoft.com/office/drawing/2014/main" id="{AABB35BA-D309-A847-A9DE-E30D5B20D901}"/>
              </a:ext>
            </a:extLst>
          </p:cNvPr>
          <p:cNvSpPr txBox="1"/>
          <p:nvPr/>
        </p:nvSpPr>
        <p:spPr>
          <a:xfrm>
            <a:off x="635691" y="4205847"/>
            <a:ext cx="132985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800" dirty="0">
                <a:ea typeface="+mn-lt"/>
                <a:cs typeface="+mn-lt"/>
              </a:rPr>
              <a:t>C </a:t>
            </a:r>
            <a:r>
              <a:rPr lang="en-GB" sz="2800" dirty="0">
                <a:ea typeface="+mn-lt"/>
                <a:cs typeface="+mn-lt"/>
                <a:sym typeface="Wingdings" pitchFamily="2" charset="2"/>
              </a:rPr>
              <a:t>C</a:t>
            </a:r>
            <a:r>
              <a:rPr lang="en-GB" sz="2800" baseline="30000" dirty="0">
                <a:ea typeface="+mn-lt"/>
                <a:cs typeface="+mn-lt"/>
                <a:sym typeface="Wingdings" pitchFamily="2" charset="2"/>
              </a:rPr>
              <a:t>’</a:t>
            </a:r>
            <a:endParaRPr lang="en-GB" sz="2800" baseline="30000" dirty="0">
              <a:ea typeface="+mn-lt"/>
              <a:cs typeface="+mn-lt"/>
            </a:endParaRPr>
          </a:p>
        </p:txBody>
      </p:sp>
      <p:sp>
        <p:nvSpPr>
          <p:cNvPr id="29" name="TextBox 28">
            <a:extLst>
              <a:ext uri="{FF2B5EF4-FFF2-40B4-BE49-F238E27FC236}">
                <a16:creationId xmlns:a16="http://schemas.microsoft.com/office/drawing/2014/main" id="{E773A507-85B3-D743-87CE-C6C64198CB7B}"/>
              </a:ext>
            </a:extLst>
          </p:cNvPr>
          <p:cNvSpPr txBox="1"/>
          <p:nvPr/>
        </p:nvSpPr>
        <p:spPr>
          <a:xfrm>
            <a:off x="4158553" y="5284824"/>
            <a:ext cx="132985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800" dirty="0">
                <a:ea typeface="+mn-lt"/>
                <a:cs typeface="+mn-lt"/>
              </a:rPr>
              <a:t>D </a:t>
            </a:r>
            <a:r>
              <a:rPr lang="en-GB" sz="2800" dirty="0">
                <a:ea typeface="+mn-lt"/>
                <a:cs typeface="+mn-lt"/>
                <a:sym typeface="Wingdings" pitchFamily="2" charset="2"/>
              </a:rPr>
              <a:t>D</a:t>
            </a:r>
            <a:r>
              <a:rPr lang="en-GB" sz="2800" baseline="30000" dirty="0">
                <a:ea typeface="+mn-lt"/>
                <a:cs typeface="+mn-lt"/>
                <a:sym typeface="Wingdings" pitchFamily="2" charset="2"/>
              </a:rPr>
              <a:t>’</a:t>
            </a:r>
            <a:endParaRPr lang="en-GB" sz="2800" baseline="30000" dirty="0">
              <a:ea typeface="+mn-lt"/>
              <a:cs typeface="+mn-lt"/>
            </a:endParaRPr>
          </a:p>
        </p:txBody>
      </p:sp>
      <p:sp>
        <p:nvSpPr>
          <p:cNvPr id="31" name="TextBox 30">
            <a:extLst>
              <a:ext uri="{FF2B5EF4-FFF2-40B4-BE49-F238E27FC236}">
                <a16:creationId xmlns:a16="http://schemas.microsoft.com/office/drawing/2014/main" id="{A6C25579-0202-0C44-8F52-DD86DB41CA97}"/>
              </a:ext>
            </a:extLst>
          </p:cNvPr>
          <p:cNvSpPr txBox="1"/>
          <p:nvPr/>
        </p:nvSpPr>
        <p:spPr>
          <a:xfrm>
            <a:off x="6965100" y="4056152"/>
            <a:ext cx="4815774" cy="523220"/>
          </a:xfrm>
          <a:prstGeom prst="rect">
            <a:avLst/>
          </a:prstGeom>
          <a:solidFill>
            <a:schemeClr val="bg2"/>
          </a:solidFill>
          <a:effectLst>
            <a:outerShdw blurRad="246905" dist="50800" dir="5400000" sx="96370" sy="96370" algn="ctr" rotWithShape="0">
              <a:srgbClr val="000000">
                <a:alpha val="51730"/>
              </a:srgbClr>
            </a:outerShdw>
            <a:reflection stA="0" endPos="65000" dist="50800" dir="5400000" sy="-100000" algn="bl" rotWithShape="0"/>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800" dirty="0">
                <a:cs typeface="Calibri" panose="020F0502020204030204"/>
              </a:rPr>
              <a:t>If D’ &lt; D, then A is a root cause</a:t>
            </a:r>
          </a:p>
        </p:txBody>
      </p:sp>
      <p:grpSp>
        <p:nvGrpSpPr>
          <p:cNvPr id="6" name="Group 5">
            <a:extLst>
              <a:ext uri="{FF2B5EF4-FFF2-40B4-BE49-F238E27FC236}">
                <a16:creationId xmlns:a16="http://schemas.microsoft.com/office/drawing/2014/main" id="{CE5DDD02-9EFE-2984-B84E-147E79E6EE54}"/>
              </a:ext>
            </a:extLst>
          </p:cNvPr>
          <p:cNvGrpSpPr/>
          <p:nvPr/>
        </p:nvGrpSpPr>
        <p:grpSpPr>
          <a:xfrm>
            <a:off x="2162927" y="1515974"/>
            <a:ext cx="2887235" cy="4399923"/>
            <a:chOff x="2162927" y="1515974"/>
            <a:chExt cx="2887235" cy="4399923"/>
          </a:xfrm>
        </p:grpSpPr>
        <p:cxnSp>
          <p:nvCxnSpPr>
            <p:cNvPr id="7" name="Straight Arrow Connector 6">
              <a:extLst>
                <a:ext uri="{FF2B5EF4-FFF2-40B4-BE49-F238E27FC236}">
                  <a16:creationId xmlns:a16="http://schemas.microsoft.com/office/drawing/2014/main" id="{64BE9650-5EED-F4BF-4421-74C24081A269}"/>
                </a:ext>
              </a:extLst>
            </p:cNvPr>
            <p:cNvCxnSpPr>
              <a:cxnSpLocks/>
            </p:cNvCxnSpPr>
            <p:nvPr/>
          </p:nvCxnSpPr>
          <p:spPr>
            <a:xfrm>
              <a:off x="3828240" y="3555131"/>
              <a:ext cx="537082" cy="728992"/>
            </a:xfrm>
            <a:prstGeom prst="straightConnector1">
              <a:avLst/>
            </a:prstGeom>
            <a:ln w="82550">
              <a:solidFill>
                <a:schemeClr val="tx1">
                  <a:lumMod val="50000"/>
                  <a:lumOff val="50000"/>
                  <a:alpha val="65000"/>
                </a:schemeClr>
              </a:solidFill>
            </a:ln>
          </p:spPr>
          <p:style>
            <a:lnRef idx="3">
              <a:schemeClr val="dk1"/>
            </a:lnRef>
            <a:fillRef idx="0">
              <a:schemeClr val="dk1"/>
            </a:fillRef>
            <a:effectRef idx="2">
              <a:schemeClr val="dk1"/>
            </a:effectRef>
            <a:fontRef idx="minor">
              <a:schemeClr val="tx1"/>
            </a:fontRef>
          </p:style>
        </p:cxnSp>
        <p:cxnSp>
          <p:nvCxnSpPr>
            <p:cNvPr id="8" name="Straight Arrow Connector 7">
              <a:extLst>
                <a:ext uri="{FF2B5EF4-FFF2-40B4-BE49-F238E27FC236}">
                  <a16:creationId xmlns:a16="http://schemas.microsoft.com/office/drawing/2014/main" id="{4AAE4E07-BB0A-EA2F-FB95-3C1B2591457F}"/>
                </a:ext>
              </a:extLst>
            </p:cNvPr>
            <p:cNvCxnSpPr>
              <a:cxnSpLocks/>
            </p:cNvCxnSpPr>
            <p:nvPr/>
          </p:nvCxnSpPr>
          <p:spPr>
            <a:xfrm flipV="1">
              <a:off x="3769241" y="4714137"/>
              <a:ext cx="549372" cy="491660"/>
            </a:xfrm>
            <a:prstGeom prst="straightConnector1">
              <a:avLst/>
            </a:prstGeom>
            <a:ln w="82550">
              <a:solidFill>
                <a:schemeClr val="tx1">
                  <a:lumMod val="50000"/>
                  <a:lumOff val="50000"/>
                  <a:alpha val="65000"/>
                </a:schemeClr>
              </a:solidFill>
            </a:ln>
          </p:spPr>
          <p:style>
            <a:lnRef idx="3">
              <a:schemeClr val="dk1"/>
            </a:lnRef>
            <a:fillRef idx="0">
              <a:schemeClr val="dk1"/>
            </a:fillRef>
            <a:effectRef idx="2">
              <a:schemeClr val="dk1"/>
            </a:effectRef>
            <a:fontRef idx="minor">
              <a:schemeClr val="tx1"/>
            </a:fontRef>
          </p:style>
        </p:cxnSp>
        <p:cxnSp>
          <p:nvCxnSpPr>
            <p:cNvPr id="9" name="Straight Arrow Connector 8">
              <a:extLst>
                <a:ext uri="{FF2B5EF4-FFF2-40B4-BE49-F238E27FC236}">
                  <a16:creationId xmlns:a16="http://schemas.microsoft.com/office/drawing/2014/main" id="{F5FE758E-9684-74F0-6531-292F1021479B}"/>
                </a:ext>
              </a:extLst>
            </p:cNvPr>
            <p:cNvCxnSpPr>
              <a:cxnSpLocks/>
            </p:cNvCxnSpPr>
            <p:nvPr/>
          </p:nvCxnSpPr>
          <p:spPr>
            <a:xfrm flipH="1" flipV="1">
              <a:off x="3478435" y="2303203"/>
              <a:ext cx="22108" cy="659693"/>
            </a:xfrm>
            <a:prstGeom prst="straightConnector1">
              <a:avLst/>
            </a:prstGeom>
            <a:ln w="82550">
              <a:solidFill>
                <a:schemeClr val="tx1">
                  <a:lumMod val="50000"/>
                  <a:lumOff val="50000"/>
                  <a:alpha val="65000"/>
                </a:schemeClr>
              </a:solidFill>
            </a:ln>
          </p:spPr>
          <p:style>
            <a:lnRef idx="3">
              <a:schemeClr val="dk1"/>
            </a:lnRef>
            <a:fillRef idx="0">
              <a:schemeClr val="dk1"/>
            </a:fillRef>
            <a:effectRef idx="2">
              <a:schemeClr val="dk1"/>
            </a:effectRef>
            <a:fontRef idx="minor">
              <a:schemeClr val="tx1"/>
            </a:fontRef>
          </p:style>
        </p:cxnSp>
        <p:sp>
          <p:nvSpPr>
            <p:cNvPr id="10" name="Oval 9">
              <a:extLst>
                <a:ext uri="{FF2B5EF4-FFF2-40B4-BE49-F238E27FC236}">
                  <a16:creationId xmlns:a16="http://schemas.microsoft.com/office/drawing/2014/main" id="{A91E3334-9D6C-83E6-9FA6-447528001AE4}"/>
                </a:ext>
              </a:extLst>
            </p:cNvPr>
            <p:cNvSpPr/>
            <p:nvPr/>
          </p:nvSpPr>
          <p:spPr>
            <a:xfrm>
              <a:off x="3003141" y="1515974"/>
              <a:ext cx="899409" cy="918147"/>
            </a:xfrm>
            <a:prstGeom prst="ellipse">
              <a:avLst/>
            </a:prstGeom>
            <a:solidFill>
              <a:schemeClr val="bg1"/>
            </a:solidFill>
            <a:ln w="698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dirty="0">
                  <a:solidFill>
                    <a:schemeClr val="tx1"/>
                  </a:solidFill>
                  <a:cs typeface="Calibri"/>
                </a:rPr>
                <a:t>A</a:t>
              </a:r>
            </a:p>
          </p:txBody>
        </p:sp>
        <p:sp>
          <p:nvSpPr>
            <p:cNvPr id="11" name="Oval 10">
              <a:extLst>
                <a:ext uri="{FF2B5EF4-FFF2-40B4-BE49-F238E27FC236}">
                  <a16:creationId xmlns:a16="http://schemas.microsoft.com/office/drawing/2014/main" id="{EE7B7EA2-2EE2-1D42-2916-676C69607161}"/>
                </a:ext>
              </a:extLst>
            </p:cNvPr>
            <p:cNvSpPr/>
            <p:nvPr/>
          </p:nvSpPr>
          <p:spPr>
            <a:xfrm>
              <a:off x="3135250" y="4997750"/>
              <a:ext cx="899409" cy="918147"/>
            </a:xfrm>
            <a:prstGeom prst="ellipse">
              <a:avLst/>
            </a:prstGeom>
            <a:solidFill>
              <a:srgbClr val="A10907"/>
            </a:solidFill>
            <a:ln w="28575">
              <a:noFill/>
            </a:ln>
          </p:spPr>
          <p:style>
            <a:lnRef idx="2">
              <a:schemeClr val="dk1">
                <a:shade val="50000"/>
              </a:schemeClr>
            </a:lnRef>
            <a:fillRef idx="1">
              <a:schemeClr val="dk1"/>
            </a:fillRef>
            <a:effectRef idx="0">
              <a:schemeClr val="dk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dirty="0">
                  <a:solidFill>
                    <a:srgbClr val="FFFFFF"/>
                  </a:solidFill>
                  <a:cs typeface="Calibri"/>
                </a:rPr>
                <a:t>D</a:t>
              </a:r>
            </a:p>
          </p:txBody>
        </p:sp>
        <p:sp>
          <p:nvSpPr>
            <p:cNvPr id="12" name="Oval 11">
              <a:extLst>
                <a:ext uri="{FF2B5EF4-FFF2-40B4-BE49-F238E27FC236}">
                  <a16:creationId xmlns:a16="http://schemas.microsoft.com/office/drawing/2014/main" id="{4F9E712F-345E-EC12-55D0-82D81C44F866}"/>
                </a:ext>
              </a:extLst>
            </p:cNvPr>
            <p:cNvSpPr/>
            <p:nvPr/>
          </p:nvSpPr>
          <p:spPr>
            <a:xfrm>
              <a:off x="4150753" y="4013477"/>
              <a:ext cx="899409" cy="918147"/>
            </a:xfrm>
            <a:prstGeom prst="ellipse">
              <a:avLst/>
            </a:prstGeom>
            <a:solidFill>
              <a:schemeClr val="bg1"/>
            </a:solidFill>
            <a:ln w="698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dirty="0">
                  <a:solidFill>
                    <a:schemeClr val="tx1"/>
                  </a:solidFill>
                  <a:cs typeface="Calibri"/>
                </a:rPr>
                <a:t>E</a:t>
              </a:r>
            </a:p>
          </p:txBody>
        </p:sp>
        <p:cxnSp>
          <p:nvCxnSpPr>
            <p:cNvPr id="13" name="Straight Arrow Connector 12">
              <a:extLst>
                <a:ext uri="{FF2B5EF4-FFF2-40B4-BE49-F238E27FC236}">
                  <a16:creationId xmlns:a16="http://schemas.microsoft.com/office/drawing/2014/main" id="{FCF26180-BFF1-AAFB-1A77-D1C4A9C0D4C1}"/>
                </a:ext>
              </a:extLst>
            </p:cNvPr>
            <p:cNvCxnSpPr>
              <a:cxnSpLocks/>
            </p:cNvCxnSpPr>
            <p:nvPr/>
          </p:nvCxnSpPr>
          <p:spPr>
            <a:xfrm flipH="1">
              <a:off x="2900625" y="3625368"/>
              <a:ext cx="359097" cy="526896"/>
            </a:xfrm>
            <a:prstGeom prst="straightConnector1">
              <a:avLst/>
            </a:prstGeom>
            <a:ln w="82550">
              <a:solidFill>
                <a:schemeClr val="tx1">
                  <a:lumMod val="50000"/>
                  <a:lumOff val="50000"/>
                  <a:alpha val="65000"/>
                </a:schemeClr>
              </a:solidFill>
            </a:ln>
          </p:spPr>
          <p:style>
            <a:lnRef idx="3">
              <a:schemeClr val="dk1"/>
            </a:lnRef>
            <a:fillRef idx="0">
              <a:schemeClr val="dk1"/>
            </a:fillRef>
            <a:effectRef idx="2">
              <a:schemeClr val="dk1"/>
            </a:effectRef>
            <a:fontRef idx="minor">
              <a:schemeClr val="tx1"/>
            </a:fontRef>
          </p:style>
        </p:cxnSp>
        <p:cxnSp>
          <p:nvCxnSpPr>
            <p:cNvPr id="15" name="Straight Arrow Connector 14">
              <a:extLst>
                <a:ext uri="{FF2B5EF4-FFF2-40B4-BE49-F238E27FC236}">
                  <a16:creationId xmlns:a16="http://schemas.microsoft.com/office/drawing/2014/main" id="{C4676410-1229-DCE1-8EED-02AC5798FEF7}"/>
                </a:ext>
              </a:extLst>
            </p:cNvPr>
            <p:cNvCxnSpPr>
              <a:cxnSpLocks/>
            </p:cNvCxnSpPr>
            <p:nvPr/>
          </p:nvCxnSpPr>
          <p:spPr>
            <a:xfrm flipH="1" flipV="1">
              <a:off x="2869157" y="4747267"/>
              <a:ext cx="361715" cy="408835"/>
            </a:xfrm>
            <a:prstGeom prst="straightConnector1">
              <a:avLst/>
            </a:prstGeom>
            <a:ln w="82550">
              <a:solidFill>
                <a:schemeClr val="tx1">
                  <a:lumMod val="50000"/>
                  <a:lumOff val="50000"/>
                  <a:alpha val="65000"/>
                </a:schemeClr>
              </a:solidFill>
            </a:ln>
          </p:spPr>
          <p:style>
            <a:lnRef idx="3">
              <a:schemeClr val="dk1"/>
            </a:lnRef>
            <a:fillRef idx="0">
              <a:schemeClr val="dk1"/>
            </a:fillRef>
            <a:effectRef idx="2">
              <a:schemeClr val="dk1"/>
            </a:effectRef>
            <a:fontRef idx="minor">
              <a:schemeClr val="tx1"/>
            </a:fontRef>
          </p:style>
        </p:cxnSp>
        <p:sp>
          <p:nvSpPr>
            <p:cNvPr id="17" name="Oval 16">
              <a:extLst>
                <a:ext uri="{FF2B5EF4-FFF2-40B4-BE49-F238E27FC236}">
                  <a16:creationId xmlns:a16="http://schemas.microsoft.com/office/drawing/2014/main" id="{96225026-3CF4-8B88-2469-1DF2CA4625C3}"/>
                </a:ext>
              </a:extLst>
            </p:cNvPr>
            <p:cNvSpPr/>
            <p:nvPr/>
          </p:nvSpPr>
          <p:spPr>
            <a:xfrm>
              <a:off x="2162927" y="4005194"/>
              <a:ext cx="899409" cy="918147"/>
            </a:xfrm>
            <a:prstGeom prst="ellipse">
              <a:avLst/>
            </a:prstGeom>
            <a:solidFill>
              <a:schemeClr val="bg1"/>
            </a:solidFill>
            <a:ln w="698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dirty="0">
                  <a:solidFill>
                    <a:schemeClr val="tx1"/>
                  </a:solidFill>
                  <a:cs typeface="Calibri"/>
                </a:rPr>
                <a:t>C</a:t>
              </a:r>
            </a:p>
          </p:txBody>
        </p:sp>
        <p:sp>
          <p:nvSpPr>
            <p:cNvPr id="19" name="Oval 18">
              <a:extLst>
                <a:ext uri="{FF2B5EF4-FFF2-40B4-BE49-F238E27FC236}">
                  <a16:creationId xmlns:a16="http://schemas.microsoft.com/office/drawing/2014/main" id="{45EABAB3-069A-F787-C818-1C3881BE2D50}"/>
                </a:ext>
              </a:extLst>
            </p:cNvPr>
            <p:cNvSpPr/>
            <p:nvPr/>
          </p:nvSpPr>
          <p:spPr>
            <a:xfrm>
              <a:off x="3064021" y="2842398"/>
              <a:ext cx="899409" cy="918147"/>
            </a:xfrm>
            <a:prstGeom prst="ellipse">
              <a:avLst/>
            </a:prstGeom>
            <a:solidFill>
              <a:schemeClr val="bg1"/>
            </a:solidFill>
            <a:ln w="69850">
              <a:solidFill>
                <a:schemeClr val="accent1"/>
              </a:solidFill>
            </a:ln>
          </p:spPr>
          <p:style>
            <a:lnRef idx="2">
              <a:schemeClr val="dk1">
                <a:shade val="50000"/>
              </a:schemeClr>
            </a:lnRef>
            <a:fillRef idx="1">
              <a:schemeClr val="dk1"/>
            </a:fillRef>
            <a:effectRef idx="0">
              <a:schemeClr val="dk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dirty="0">
                  <a:solidFill>
                    <a:srgbClr val="0C0C0C"/>
                  </a:solidFill>
                  <a:cs typeface="Calibri"/>
                </a:rPr>
                <a:t>B</a:t>
              </a:r>
            </a:p>
          </p:txBody>
        </p:sp>
      </p:grpSp>
      <p:sp>
        <p:nvSpPr>
          <p:cNvPr id="38" name="Title 1">
            <a:extLst>
              <a:ext uri="{FF2B5EF4-FFF2-40B4-BE49-F238E27FC236}">
                <a16:creationId xmlns:a16="http://schemas.microsoft.com/office/drawing/2014/main" id="{7A1005D2-33A1-E791-E5A9-051C53D43B5A}"/>
              </a:ext>
            </a:extLst>
          </p:cNvPr>
          <p:cNvSpPr txBox="1">
            <a:spLocks/>
          </p:cNvSpPr>
          <p:nvPr/>
        </p:nvSpPr>
        <p:spPr>
          <a:xfrm>
            <a:off x="189051" y="-103215"/>
            <a:ext cx="11277600" cy="13408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dirty="0">
                <a:cs typeface="Calibri Light"/>
              </a:rPr>
              <a:t>Is A a root cause for D’s high value?</a:t>
            </a:r>
          </a:p>
        </p:txBody>
      </p:sp>
      <p:sp>
        <p:nvSpPr>
          <p:cNvPr id="42" name="TextBox 41">
            <a:extLst>
              <a:ext uri="{FF2B5EF4-FFF2-40B4-BE49-F238E27FC236}">
                <a16:creationId xmlns:a16="http://schemas.microsoft.com/office/drawing/2014/main" id="{FDF54E0A-D28D-20A2-FDE6-E29A5E080B99}"/>
              </a:ext>
            </a:extLst>
          </p:cNvPr>
          <p:cNvSpPr txBox="1"/>
          <p:nvPr/>
        </p:nvSpPr>
        <p:spPr>
          <a:xfrm>
            <a:off x="1075415" y="5996304"/>
            <a:ext cx="5776030" cy="523220"/>
          </a:xfrm>
          <a:prstGeom prst="rect">
            <a:avLst/>
          </a:prstGeom>
          <a:solidFill>
            <a:srgbClr val="A10907"/>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800" dirty="0">
                <a:solidFill>
                  <a:schemeClr val="bg1"/>
                </a:solidFill>
                <a:ea typeface="+mn-lt"/>
                <a:cs typeface="+mn-lt"/>
              </a:rPr>
              <a:t>Problematic symptom: D’s high CPU</a:t>
            </a:r>
          </a:p>
        </p:txBody>
      </p:sp>
      <p:sp>
        <p:nvSpPr>
          <p:cNvPr id="43" name="TextBox 42">
            <a:extLst>
              <a:ext uri="{FF2B5EF4-FFF2-40B4-BE49-F238E27FC236}">
                <a16:creationId xmlns:a16="http://schemas.microsoft.com/office/drawing/2014/main" id="{B449097B-878A-2E1A-842C-73DEC9DFC84C}"/>
              </a:ext>
            </a:extLst>
          </p:cNvPr>
          <p:cNvSpPr txBox="1"/>
          <p:nvPr/>
        </p:nvSpPr>
        <p:spPr>
          <a:xfrm>
            <a:off x="119777" y="1547236"/>
            <a:ext cx="274912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dirty="0">
                <a:ea typeface="+mn-lt"/>
                <a:cs typeface="+mn-lt"/>
              </a:rPr>
              <a:t>Toy example:</a:t>
            </a:r>
          </a:p>
          <a:p>
            <a:pPr algn="ctr"/>
            <a:r>
              <a:rPr lang="en-GB" sz="2400" dirty="0">
                <a:latin typeface="Calibri" panose="020F0502020204030204" pitchFamily="34" charset="0"/>
                <a:ea typeface="+mn-lt"/>
                <a:cs typeface="Calibri" panose="020F0502020204030204" pitchFamily="34" charset="0"/>
              </a:rPr>
              <a:t>1</a:t>
            </a:r>
            <a:r>
              <a:rPr lang="en-GB" sz="2400" dirty="0">
                <a:ea typeface="+mn-lt"/>
                <a:cs typeface="+mn-lt"/>
              </a:rPr>
              <a:t> metric per entity</a:t>
            </a:r>
          </a:p>
        </p:txBody>
      </p:sp>
    </p:spTree>
    <p:extLst>
      <p:ext uri="{BB962C8B-B14F-4D97-AF65-F5344CB8AC3E}">
        <p14:creationId xmlns:p14="http://schemas.microsoft.com/office/powerpoint/2010/main" val="3606927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43A59-7A89-4E9D-81C4-7636851DBE82}"/>
              </a:ext>
            </a:extLst>
          </p:cNvPr>
          <p:cNvSpPr>
            <a:spLocks noGrp="1"/>
          </p:cNvSpPr>
          <p:nvPr>
            <p:ph type="title"/>
          </p:nvPr>
        </p:nvSpPr>
        <p:spPr>
          <a:xfrm>
            <a:off x="350520" y="-635"/>
            <a:ext cx="11277600" cy="877767"/>
          </a:xfrm>
        </p:spPr>
        <p:txBody>
          <a:bodyPr/>
          <a:lstStyle/>
          <a:p>
            <a:pPr algn="ctr"/>
            <a:r>
              <a:rPr lang="en-GB" dirty="0">
                <a:cs typeface="Calibri Light"/>
              </a:rPr>
              <a:t>Learn Markov Random Field (MRF) model</a:t>
            </a:r>
          </a:p>
        </p:txBody>
      </p:sp>
      <p:sp>
        <p:nvSpPr>
          <p:cNvPr id="4" name="Slide Number Placeholder 3">
            <a:extLst>
              <a:ext uri="{FF2B5EF4-FFF2-40B4-BE49-F238E27FC236}">
                <a16:creationId xmlns:a16="http://schemas.microsoft.com/office/drawing/2014/main" id="{F0BAA327-F5FB-463E-9D98-242C845D0886}"/>
              </a:ext>
            </a:extLst>
          </p:cNvPr>
          <p:cNvSpPr>
            <a:spLocks noGrp="1"/>
          </p:cNvSpPr>
          <p:nvPr>
            <p:ph type="sldNum" sz="quarter" idx="12"/>
          </p:nvPr>
        </p:nvSpPr>
        <p:spPr/>
        <p:txBody>
          <a:bodyPr/>
          <a:lstStyle/>
          <a:p>
            <a:fld id="{330EA680-D336-4FF7-8B7A-9848BB0A1C32}" type="slidenum">
              <a:rPr lang="en-US" smtClean="0"/>
              <a:t>35</a:t>
            </a:fld>
            <a:endParaRPr lang="en-US" dirty="0"/>
          </a:p>
        </p:txBody>
      </p:sp>
      <p:grpSp>
        <p:nvGrpSpPr>
          <p:cNvPr id="8" name="Group 7">
            <a:extLst>
              <a:ext uri="{FF2B5EF4-FFF2-40B4-BE49-F238E27FC236}">
                <a16:creationId xmlns:a16="http://schemas.microsoft.com/office/drawing/2014/main" id="{719FF659-78D0-3229-C984-A6CC889CB9AD}"/>
              </a:ext>
            </a:extLst>
          </p:cNvPr>
          <p:cNvGrpSpPr/>
          <p:nvPr/>
        </p:nvGrpSpPr>
        <p:grpSpPr>
          <a:xfrm>
            <a:off x="1621973" y="1094308"/>
            <a:ext cx="8327570" cy="4952413"/>
            <a:chOff x="5505500" y="1680327"/>
            <a:chExt cx="6026663" cy="3497345"/>
          </a:xfrm>
        </p:grpSpPr>
        <p:cxnSp>
          <p:nvCxnSpPr>
            <p:cNvPr id="62" name="Straight Arrow Connector 61">
              <a:extLst>
                <a:ext uri="{FF2B5EF4-FFF2-40B4-BE49-F238E27FC236}">
                  <a16:creationId xmlns:a16="http://schemas.microsoft.com/office/drawing/2014/main" id="{A222676F-1AE6-186C-34FF-107EA3708843}"/>
                </a:ext>
              </a:extLst>
            </p:cNvPr>
            <p:cNvCxnSpPr>
              <a:cxnSpLocks/>
              <a:stCxn id="126" idx="3"/>
              <a:endCxn id="129" idx="7"/>
            </p:cNvCxnSpPr>
            <p:nvPr/>
          </p:nvCxnSpPr>
          <p:spPr bwMode="gray">
            <a:xfrm flipH="1">
              <a:off x="10621426" y="4268159"/>
              <a:ext cx="172868" cy="67489"/>
            </a:xfrm>
            <a:prstGeom prst="straightConnector1">
              <a:avLst/>
            </a:prstGeom>
            <a:ln w="5080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sp>
          <p:nvSpPr>
            <p:cNvPr id="63" name="Rounded Rectangle 62">
              <a:extLst>
                <a:ext uri="{FF2B5EF4-FFF2-40B4-BE49-F238E27FC236}">
                  <a16:creationId xmlns:a16="http://schemas.microsoft.com/office/drawing/2014/main" id="{1C6C6522-C387-D7A1-28BD-047DABD1E07C}"/>
                </a:ext>
              </a:extLst>
            </p:cNvPr>
            <p:cNvSpPr/>
            <p:nvPr/>
          </p:nvSpPr>
          <p:spPr>
            <a:xfrm>
              <a:off x="10029722" y="3380400"/>
              <a:ext cx="1193085" cy="1397514"/>
            </a:xfrm>
            <a:prstGeom prst="roundRect">
              <a:avLst/>
            </a:prstGeom>
            <a:solidFill>
              <a:srgbClr val="0070C0">
                <a:alpha val="4000"/>
              </a:srgbClr>
            </a:solidFill>
            <a:ln w="25400">
              <a:noFill/>
              <a:miter lim="800000"/>
            </a:ln>
            <a:effectLst>
              <a:softEdge rad="63500"/>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1"/>
                </a:solidFill>
              </a:endParaRPr>
            </a:p>
          </p:txBody>
        </p:sp>
        <p:sp>
          <p:nvSpPr>
            <p:cNvPr id="64" name="Rounded Rectangle 63">
              <a:extLst>
                <a:ext uri="{FF2B5EF4-FFF2-40B4-BE49-F238E27FC236}">
                  <a16:creationId xmlns:a16="http://schemas.microsoft.com/office/drawing/2014/main" id="{010537AD-FE2F-8251-2E5C-142752AB15B2}"/>
                </a:ext>
              </a:extLst>
            </p:cNvPr>
            <p:cNvSpPr/>
            <p:nvPr/>
          </p:nvSpPr>
          <p:spPr>
            <a:xfrm>
              <a:off x="10020913" y="2004781"/>
              <a:ext cx="1181982" cy="1308839"/>
            </a:xfrm>
            <a:prstGeom prst="roundRect">
              <a:avLst/>
            </a:prstGeom>
            <a:solidFill>
              <a:srgbClr val="0070C0">
                <a:alpha val="4000"/>
              </a:srgbClr>
            </a:solidFill>
            <a:ln w="25400">
              <a:noFill/>
              <a:miter lim="800000"/>
            </a:ln>
            <a:effectLst>
              <a:softEdge rad="63500"/>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1"/>
                </a:solidFill>
              </a:endParaRPr>
            </a:p>
          </p:txBody>
        </p:sp>
        <p:sp>
          <p:nvSpPr>
            <p:cNvPr id="65" name="Rounded Rectangle 64">
              <a:extLst>
                <a:ext uri="{FF2B5EF4-FFF2-40B4-BE49-F238E27FC236}">
                  <a16:creationId xmlns:a16="http://schemas.microsoft.com/office/drawing/2014/main" id="{5D568E40-46D7-70E2-968D-16D8223D2D32}"/>
                </a:ext>
              </a:extLst>
            </p:cNvPr>
            <p:cNvSpPr/>
            <p:nvPr/>
          </p:nvSpPr>
          <p:spPr>
            <a:xfrm>
              <a:off x="7870545" y="3755215"/>
              <a:ext cx="1026079" cy="1422457"/>
            </a:xfrm>
            <a:prstGeom prst="roundRect">
              <a:avLst/>
            </a:prstGeom>
            <a:solidFill>
              <a:srgbClr val="0070C0">
                <a:alpha val="4000"/>
              </a:srgbClr>
            </a:solidFill>
            <a:ln w="25400">
              <a:noFill/>
              <a:miter lim="800000"/>
            </a:ln>
            <a:effectLst>
              <a:softEdge rad="63500"/>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1"/>
                </a:solidFill>
              </a:endParaRPr>
            </a:p>
          </p:txBody>
        </p:sp>
        <p:cxnSp>
          <p:nvCxnSpPr>
            <p:cNvPr id="66" name="Straight Arrow Connector 65">
              <a:extLst>
                <a:ext uri="{FF2B5EF4-FFF2-40B4-BE49-F238E27FC236}">
                  <a16:creationId xmlns:a16="http://schemas.microsoft.com/office/drawing/2014/main" id="{8DF1F599-D378-8718-F309-61CDC4979723}"/>
                </a:ext>
              </a:extLst>
            </p:cNvPr>
            <p:cNvCxnSpPr>
              <a:cxnSpLocks/>
              <a:stCxn id="129" idx="1"/>
            </p:cNvCxnSpPr>
            <p:nvPr/>
          </p:nvCxnSpPr>
          <p:spPr bwMode="gray">
            <a:xfrm flipH="1" flipV="1">
              <a:off x="9158225" y="2242506"/>
              <a:ext cx="1123984" cy="2093142"/>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8EA4EFA6-7F9D-A1FB-430D-4B839023786A}"/>
                </a:ext>
              </a:extLst>
            </p:cNvPr>
            <p:cNvCxnSpPr>
              <a:cxnSpLocks/>
              <a:stCxn id="140" idx="2"/>
            </p:cNvCxnSpPr>
            <p:nvPr/>
          </p:nvCxnSpPr>
          <p:spPr bwMode="gray">
            <a:xfrm flipV="1">
              <a:off x="8315100" y="2260638"/>
              <a:ext cx="843125" cy="2287558"/>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41642F31-F5AD-FBCF-CA6A-CE55BC6BC454}"/>
                </a:ext>
              </a:extLst>
            </p:cNvPr>
            <p:cNvCxnSpPr>
              <a:cxnSpLocks/>
            </p:cNvCxnSpPr>
            <p:nvPr/>
          </p:nvCxnSpPr>
          <p:spPr bwMode="gray">
            <a:xfrm>
              <a:off x="5924235" y="3311652"/>
              <a:ext cx="448573" cy="350907"/>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23E1337C-C91C-4D74-56BB-5B307C4019C7}"/>
                </a:ext>
              </a:extLst>
            </p:cNvPr>
            <p:cNvCxnSpPr>
              <a:cxnSpLocks/>
              <a:stCxn id="143" idx="1"/>
            </p:cNvCxnSpPr>
            <p:nvPr/>
          </p:nvCxnSpPr>
          <p:spPr bwMode="gray">
            <a:xfrm flipH="1" flipV="1">
              <a:off x="6657506" y="3650598"/>
              <a:ext cx="577102" cy="5834"/>
            </a:xfrm>
            <a:prstGeom prst="straightConnector1">
              <a:avLst/>
            </a:prstGeom>
            <a:ln w="57150">
              <a:solidFill>
                <a:schemeClr val="bg2">
                  <a:lumMod val="75000"/>
                  <a:alpha val="78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C589E0B3-3E2E-A243-4D9F-3D8913B205CB}"/>
                </a:ext>
              </a:extLst>
            </p:cNvPr>
            <p:cNvCxnSpPr>
              <a:cxnSpLocks/>
            </p:cNvCxnSpPr>
            <p:nvPr/>
          </p:nvCxnSpPr>
          <p:spPr bwMode="gray">
            <a:xfrm>
              <a:off x="7565107" y="3652419"/>
              <a:ext cx="467838" cy="3998"/>
            </a:xfrm>
            <a:prstGeom prst="straightConnector1">
              <a:avLst/>
            </a:prstGeom>
            <a:ln w="57150">
              <a:solidFill>
                <a:schemeClr val="bg2">
                  <a:lumMod val="75000"/>
                  <a:alpha val="78000"/>
                </a:schemeClr>
              </a:solidFill>
              <a:miter lim="800000"/>
              <a:headEnd type="none" w="sm" len="sm"/>
              <a:tailEnd type="none" w="med" len="med"/>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CA082815-2393-3AD2-6477-0BCB64289B83}"/>
                </a:ext>
              </a:extLst>
            </p:cNvPr>
            <p:cNvCxnSpPr>
              <a:cxnSpLocks/>
              <a:endCxn id="118" idx="2"/>
            </p:cNvCxnSpPr>
            <p:nvPr/>
          </p:nvCxnSpPr>
          <p:spPr bwMode="gray">
            <a:xfrm>
              <a:off x="9469164" y="3652419"/>
              <a:ext cx="715336" cy="2072"/>
            </a:xfrm>
            <a:prstGeom prst="straightConnector1">
              <a:avLst/>
            </a:prstGeom>
            <a:ln w="57150">
              <a:solidFill>
                <a:schemeClr val="bg2">
                  <a:lumMod val="75000"/>
                  <a:alpha val="78000"/>
                </a:schemeClr>
              </a:solidFill>
              <a:miter lim="800000"/>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7E1D038D-535E-C087-1853-F56CD662568E}"/>
                </a:ext>
              </a:extLst>
            </p:cNvPr>
            <p:cNvCxnSpPr>
              <a:cxnSpLocks/>
              <a:stCxn id="129" idx="0"/>
              <a:endCxn id="118" idx="4"/>
            </p:cNvCxnSpPr>
            <p:nvPr/>
          </p:nvCxnSpPr>
          <p:spPr bwMode="gray">
            <a:xfrm flipH="1" flipV="1">
              <a:off x="10448349" y="3913779"/>
              <a:ext cx="3469" cy="352829"/>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FE68EA9E-30E9-337F-FCEE-A50B56481A10}"/>
                </a:ext>
              </a:extLst>
            </p:cNvPr>
            <p:cNvCxnSpPr>
              <a:cxnSpLocks/>
            </p:cNvCxnSpPr>
            <p:nvPr/>
          </p:nvCxnSpPr>
          <p:spPr bwMode="gray">
            <a:xfrm flipV="1">
              <a:off x="8584629" y="3652419"/>
              <a:ext cx="404810" cy="3998"/>
            </a:xfrm>
            <a:prstGeom prst="straightConnector1">
              <a:avLst/>
            </a:prstGeom>
            <a:ln w="57150">
              <a:solidFill>
                <a:schemeClr val="bg2">
                  <a:lumMod val="75000"/>
                  <a:alpha val="78000"/>
                </a:schemeClr>
              </a:solidFill>
              <a:miter lim="800000"/>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3C9A9429-7FB6-54E4-D972-79B0DAF62A9A}"/>
                </a:ext>
              </a:extLst>
            </p:cNvPr>
            <p:cNvCxnSpPr>
              <a:cxnSpLocks/>
              <a:endCxn id="119" idx="2"/>
            </p:cNvCxnSpPr>
            <p:nvPr/>
          </p:nvCxnSpPr>
          <p:spPr bwMode="gray">
            <a:xfrm>
              <a:off x="9440859" y="3018481"/>
              <a:ext cx="716690" cy="22895"/>
            </a:xfrm>
            <a:prstGeom prst="straightConnector1">
              <a:avLst/>
            </a:prstGeom>
            <a:ln w="57150">
              <a:solidFill>
                <a:schemeClr val="bg2">
                  <a:lumMod val="75000"/>
                  <a:alpha val="78000"/>
                </a:schemeClr>
              </a:solidFill>
              <a:miter lim="800000"/>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253BBBAB-71BD-5A19-0849-0B9DB6D13184}"/>
                </a:ext>
              </a:extLst>
            </p:cNvPr>
            <p:cNvCxnSpPr>
              <a:cxnSpLocks/>
              <a:endCxn id="112" idx="2"/>
            </p:cNvCxnSpPr>
            <p:nvPr/>
          </p:nvCxnSpPr>
          <p:spPr bwMode="gray">
            <a:xfrm>
              <a:off x="8565044" y="4472792"/>
              <a:ext cx="193981" cy="53566"/>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7971770C-D413-776C-7567-B5A19181A298}"/>
                </a:ext>
              </a:extLst>
            </p:cNvPr>
            <p:cNvCxnSpPr>
              <a:cxnSpLocks/>
            </p:cNvCxnSpPr>
            <p:nvPr/>
          </p:nvCxnSpPr>
          <p:spPr bwMode="gray">
            <a:xfrm flipH="1">
              <a:off x="8308787" y="3032311"/>
              <a:ext cx="884879" cy="630248"/>
            </a:xfrm>
            <a:prstGeom prst="straightConnector1">
              <a:avLst/>
            </a:prstGeom>
            <a:ln w="57150">
              <a:solidFill>
                <a:schemeClr val="bg2">
                  <a:lumMod val="75000"/>
                  <a:alpha val="78000"/>
                </a:schemeClr>
              </a:solidFill>
              <a:miter lim="800000"/>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DE181ADB-662D-A4C2-7831-286E15194681}"/>
                </a:ext>
              </a:extLst>
            </p:cNvPr>
            <p:cNvCxnSpPr>
              <a:cxnSpLocks/>
              <a:endCxn id="135" idx="0"/>
            </p:cNvCxnSpPr>
            <p:nvPr/>
          </p:nvCxnSpPr>
          <p:spPr bwMode="gray">
            <a:xfrm>
              <a:off x="10494891" y="2313491"/>
              <a:ext cx="466483" cy="187671"/>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0CA08571-9E52-0AA4-5FBB-AEC41DE12D81}"/>
                </a:ext>
              </a:extLst>
            </p:cNvPr>
            <p:cNvCxnSpPr>
              <a:cxnSpLocks/>
              <a:stCxn id="124" idx="1"/>
            </p:cNvCxnSpPr>
            <p:nvPr/>
          </p:nvCxnSpPr>
          <p:spPr bwMode="gray">
            <a:xfrm flipV="1">
              <a:off x="6095192" y="3833943"/>
              <a:ext cx="111895" cy="105472"/>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793C2A88-FADA-9399-A381-56184F6E91CF}"/>
                </a:ext>
              </a:extLst>
            </p:cNvPr>
            <p:cNvCxnSpPr>
              <a:cxnSpLocks/>
              <a:stCxn id="123" idx="3"/>
            </p:cNvCxnSpPr>
            <p:nvPr/>
          </p:nvCxnSpPr>
          <p:spPr bwMode="gray">
            <a:xfrm flipH="1">
              <a:off x="5922060" y="3562022"/>
              <a:ext cx="2242" cy="300918"/>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2871498B-6836-5E7A-E8DB-02027E0F292E}"/>
                </a:ext>
              </a:extLst>
            </p:cNvPr>
            <p:cNvCxnSpPr>
              <a:cxnSpLocks/>
              <a:stCxn id="128" idx="1"/>
            </p:cNvCxnSpPr>
            <p:nvPr/>
          </p:nvCxnSpPr>
          <p:spPr bwMode="gray">
            <a:xfrm flipV="1">
              <a:off x="8013469" y="3848096"/>
              <a:ext cx="100268" cy="96015"/>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id="{571A5A69-A9F4-F5AC-152E-D50DB9282C94}"/>
                </a:ext>
              </a:extLst>
            </p:cNvPr>
            <p:cNvCxnSpPr>
              <a:cxnSpLocks/>
              <a:endCxn id="128" idx="7"/>
            </p:cNvCxnSpPr>
            <p:nvPr/>
          </p:nvCxnSpPr>
          <p:spPr bwMode="gray">
            <a:xfrm flipH="1" flipV="1">
              <a:off x="8062668" y="4273940"/>
              <a:ext cx="94493" cy="28454"/>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23261C6D-B55C-BEAD-0C4B-CDA3D04039E9}"/>
                </a:ext>
              </a:extLst>
            </p:cNvPr>
            <p:cNvCxnSpPr>
              <a:cxnSpLocks/>
            </p:cNvCxnSpPr>
            <p:nvPr/>
          </p:nvCxnSpPr>
          <p:spPr bwMode="gray">
            <a:xfrm flipH="1" flipV="1">
              <a:off x="8308787" y="3927492"/>
              <a:ext cx="18627" cy="307410"/>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B12DC6B5-5254-6366-DA34-DCC103282946}"/>
                </a:ext>
              </a:extLst>
            </p:cNvPr>
            <p:cNvCxnSpPr>
              <a:cxnSpLocks/>
              <a:stCxn id="123" idx="6"/>
            </p:cNvCxnSpPr>
            <p:nvPr/>
          </p:nvCxnSpPr>
          <p:spPr bwMode="gray">
            <a:xfrm flipV="1">
              <a:off x="6097697" y="2242506"/>
              <a:ext cx="3020512" cy="915779"/>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FEE1750F-7CD9-A7D6-3799-E7C41F5C8C70}"/>
                </a:ext>
              </a:extLst>
            </p:cNvPr>
            <p:cNvCxnSpPr>
              <a:cxnSpLocks/>
            </p:cNvCxnSpPr>
            <p:nvPr/>
          </p:nvCxnSpPr>
          <p:spPr bwMode="gray">
            <a:xfrm flipV="1">
              <a:off x="10417787" y="2574727"/>
              <a:ext cx="536352" cy="522901"/>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D6325ED4-B321-5A3B-E517-7AA8ED9038AF}"/>
                </a:ext>
              </a:extLst>
            </p:cNvPr>
            <p:cNvCxnSpPr>
              <a:cxnSpLocks/>
            </p:cNvCxnSpPr>
            <p:nvPr/>
          </p:nvCxnSpPr>
          <p:spPr bwMode="gray">
            <a:xfrm flipH="1" flipV="1">
              <a:off x="10448349" y="3662559"/>
              <a:ext cx="364667" cy="417930"/>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FFD07288-D463-5347-F58B-6932F461E8CF}"/>
                </a:ext>
              </a:extLst>
            </p:cNvPr>
            <p:cNvCxnSpPr>
              <a:cxnSpLocks/>
              <a:stCxn id="130" idx="2"/>
            </p:cNvCxnSpPr>
            <p:nvPr/>
          </p:nvCxnSpPr>
          <p:spPr bwMode="gray">
            <a:xfrm flipH="1" flipV="1">
              <a:off x="9395525" y="2242506"/>
              <a:ext cx="782399" cy="32264"/>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id="{36DDBEAB-2FFA-5B71-B32B-987A01905E62}"/>
                </a:ext>
              </a:extLst>
            </p:cNvPr>
            <p:cNvCxnSpPr>
              <a:cxnSpLocks/>
              <a:stCxn id="119" idx="0"/>
              <a:endCxn id="130" idx="4"/>
            </p:cNvCxnSpPr>
            <p:nvPr/>
          </p:nvCxnSpPr>
          <p:spPr bwMode="gray">
            <a:xfrm flipH="1" flipV="1">
              <a:off x="10417787" y="2510487"/>
              <a:ext cx="3611" cy="271601"/>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3FC8D5D6-BDBF-9FA9-E7C6-A828D26873C3}"/>
                </a:ext>
              </a:extLst>
            </p:cNvPr>
            <p:cNvCxnSpPr>
              <a:cxnSpLocks/>
            </p:cNvCxnSpPr>
            <p:nvPr/>
          </p:nvCxnSpPr>
          <p:spPr bwMode="gray">
            <a:xfrm flipV="1">
              <a:off x="10451817" y="1680327"/>
              <a:ext cx="260380" cy="358725"/>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105" name="Straight Arrow Connector 104">
              <a:extLst>
                <a:ext uri="{FF2B5EF4-FFF2-40B4-BE49-F238E27FC236}">
                  <a16:creationId xmlns:a16="http://schemas.microsoft.com/office/drawing/2014/main" id="{29554921-9484-4CD3-E1A5-8544A531D754}"/>
                </a:ext>
              </a:extLst>
            </p:cNvPr>
            <p:cNvCxnSpPr>
              <a:cxnSpLocks/>
              <a:stCxn id="129" idx="6"/>
            </p:cNvCxnSpPr>
            <p:nvPr/>
          </p:nvCxnSpPr>
          <p:spPr bwMode="gray">
            <a:xfrm>
              <a:off x="10691680" y="4502325"/>
              <a:ext cx="595873" cy="211867"/>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AF648761-626C-6506-C8BA-7C8C1499B65D}"/>
                </a:ext>
              </a:extLst>
            </p:cNvPr>
            <p:cNvCxnSpPr>
              <a:cxnSpLocks/>
            </p:cNvCxnSpPr>
            <p:nvPr/>
          </p:nvCxnSpPr>
          <p:spPr bwMode="gray">
            <a:xfrm flipV="1">
              <a:off x="7823312" y="4635735"/>
              <a:ext cx="330708" cy="202741"/>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107" name="Straight Arrow Connector 106">
              <a:extLst>
                <a:ext uri="{FF2B5EF4-FFF2-40B4-BE49-F238E27FC236}">
                  <a16:creationId xmlns:a16="http://schemas.microsoft.com/office/drawing/2014/main" id="{DDC77747-02A8-9CD4-4BE3-E4B6DEE96575}"/>
                </a:ext>
              </a:extLst>
            </p:cNvPr>
            <p:cNvCxnSpPr>
              <a:cxnSpLocks/>
              <a:endCxn id="123" idx="0"/>
            </p:cNvCxnSpPr>
            <p:nvPr/>
          </p:nvCxnSpPr>
          <p:spPr bwMode="gray">
            <a:xfrm>
              <a:off x="5544495" y="2915403"/>
              <a:ext cx="213999" cy="242699"/>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7D2EA36B-2069-BEBC-11D9-F22CB0FA565D}"/>
                </a:ext>
              </a:extLst>
            </p:cNvPr>
            <p:cNvCxnSpPr>
              <a:cxnSpLocks/>
            </p:cNvCxnSpPr>
            <p:nvPr/>
          </p:nvCxnSpPr>
          <p:spPr bwMode="gray">
            <a:xfrm>
              <a:off x="8664395" y="1802453"/>
              <a:ext cx="321660" cy="273376"/>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CB90CEBD-C85C-BFE6-2991-B9FE8C9B4355}"/>
                </a:ext>
              </a:extLst>
            </p:cNvPr>
            <p:cNvCxnSpPr>
              <a:cxnSpLocks/>
              <a:endCxn id="124" idx="5"/>
            </p:cNvCxnSpPr>
            <p:nvPr/>
          </p:nvCxnSpPr>
          <p:spPr bwMode="gray">
            <a:xfrm flipV="1">
              <a:off x="5505500" y="4223064"/>
              <a:ext cx="206515" cy="211891"/>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110" name="Straight Arrow Connector 109">
              <a:extLst>
                <a:ext uri="{FF2B5EF4-FFF2-40B4-BE49-F238E27FC236}">
                  <a16:creationId xmlns:a16="http://schemas.microsoft.com/office/drawing/2014/main" id="{45E20315-EF0B-8FF8-E69E-5106E44E5A40}"/>
                </a:ext>
              </a:extLst>
            </p:cNvPr>
            <p:cNvCxnSpPr>
              <a:cxnSpLocks/>
              <a:stCxn id="126" idx="6"/>
            </p:cNvCxnSpPr>
            <p:nvPr/>
          </p:nvCxnSpPr>
          <p:spPr bwMode="gray">
            <a:xfrm flipV="1">
              <a:off x="11203765" y="4040506"/>
              <a:ext cx="303668" cy="60976"/>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111" name="Straight Arrow Connector 110">
              <a:extLst>
                <a:ext uri="{FF2B5EF4-FFF2-40B4-BE49-F238E27FC236}">
                  <a16:creationId xmlns:a16="http://schemas.microsoft.com/office/drawing/2014/main" id="{00ED5BA5-8A87-C6F4-550C-65E64085976D}"/>
                </a:ext>
              </a:extLst>
            </p:cNvPr>
            <p:cNvCxnSpPr>
              <a:cxnSpLocks/>
            </p:cNvCxnSpPr>
            <p:nvPr/>
          </p:nvCxnSpPr>
          <p:spPr bwMode="gray">
            <a:xfrm>
              <a:off x="11020095" y="2577234"/>
              <a:ext cx="512068" cy="117544"/>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sp>
          <p:nvSpPr>
            <p:cNvPr id="112" name="Oval 111">
              <a:extLst>
                <a:ext uri="{FF2B5EF4-FFF2-40B4-BE49-F238E27FC236}">
                  <a16:creationId xmlns:a16="http://schemas.microsoft.com/office/drawing/2014/main" id="{1B801BF3-D78D-3C36-773A-C1CF167B14A5}"/>
                </a:ext>
              </a:extLst>
            </p:cNvPr>
            <p:cNvSpPr>
              <a:spLocks noChangeAspect="1"/>
            </p:cNvSpPr>
            <p:nvPr/>
          </p:nvSpPr>
          <p:spPr>
            <a:xfrm>
              <a:off x="8759025" y="4267069"/>
              <a:ext cx="527698" cy="518578"/>
            </a:xfrm>
            <a:prstGeom prst="ellipse">
              <a:avLst/>
            </a:prstGeom>
            <a:solidFill>
              <a:schemeClr val="bg1"/>
            </a:solidFill>
            <a:ln w="57150">
              <a:solidFill>
                <a:srgbClr val="820024"/>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2">
                    <a:lumMod val="10000"/>
                  </a:schemeClr>
                </a:solidFill>
              </a:endParaRPr>
            </a:p>
          </p:txBody>
        </p:sp>
        <p:sp>
          <p:nvSpPr>
            <p:cNvPr id="113" name="Oval 112">
              <a:extLst>
                <a:ext uri="{FF2B5EF4-FFF2-40B4-BE49-F238E27FC236}">
                  <a16:creationId xmlns:a16="http://schemas.microsoft.com/office/drawing/2014/main" id="{B4AA2A72-5299-27AD-2F85-7C96D106E4D2}"/>
                </a:ext>
              </a:extLst>
            </p:cNvPr>
            <p:cNvSpPr>
              <a:spLocks noChangeAspect="1"/>
            </p:cNvSpPr>
            <p:nvPr/>
          </p:nvSpPr>
          <p:spPr>
            <a:xfrm rot="18931841">
              <a:off x="8085329" y="4234891"/>
              <a:ext cx="479725" cy="471434"/>
            </a:xfrm>
            <a:prstGeom prst="ellipse">
              <a:avLst/>
            </a:prstGeom>
            <a:solidFill>
              <a:schemeClr val="bg1"/>
            </a:solidFill>
            <a:ln w="57150">
              <a:solidFill>
                <a:srgbClr val="003834"/>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1"/>
                </a:solidFill>
              </a:endParaRPr>
            </a:p>
          </p:txBody>
        </p:sp>
        <p:sp>
          <p:nvSpPr>
            <p:cNvPr id="114" name="Oval 113">
              <a:extLst>
                <a:ext uri="{FF2B5EF4-FFF2-40B4-BE49-F238E27FC236}">
                  <a16:creationId xmlns:a16="http://schemas.microsoft.com/office/drawing/2014/main" id="{07F1CB24-1913-61D2-379C-4A9FF74A6E7A}"/>
                </a:ext>
              </a:extLst>
            </p:cNvPr>
            <p:cNvSpPr>
              <a:spLocks noChangeAspect="1"/>
            </p:cNvSpPr>
            <p:nvPr/>
          </p:nvSpPr>
          <p:spPr>
            <a:xfrm>
              <a:off x="7142577" y="3424669"/>
              <a:ext cx="502766" cy="471434"/>
            </a:xfrm>
            <a:prstGeom prst="ellipse">
              <a:avLst/>
            </a:prstGeom>
            <a:solidFill>
              <a:schemeClr val="bg1"/>
            </a:solidFill>
            <a:ln w="57150">
              <a:solidFill>
                <a:srgbClr val="FF0000"/>
              </a:solidFill>
              <a:prstDash val="solid"/>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sp>
          <p:nvSpPr>
            <p:cNvPr id="115" name="Oval 114">
              <a:extLst>
                <a:ext uri="{FF2B5EF4-FFF2-40B4-BE49-F238E27FC236}">
                  <a16:creationId xmlns:a16="http://schemas.microsoft.com/office/drawing/2014/main" id="{FF064C92-C3A4-F05F-30B1-967459E5BC07}"/>
                </a:ext>
              </a:extLst>
            </p:cNvPr>
            <p:cNvSpPr>
              <a:spLocks noChangeAspect="1"/>
            </p:cNvSpPr>
            <p:nvPr/>
          </p:nvSpPr>
          <p:spPr>
            <a:xfrm>
              <a:off x="6148278" y="3404674"/>
              <a:ext cx="553042" cy="518578"/>
            </a:xfrm>
            <a:prstGeom prst="ellipse">
              <a:avLst/>
            </a:prstGeom>
            <a:solidFill>
              <a:schemeClr val="bg1"/>
            </a:solidFill>
            <a:ln w="57150">
              <a:solidFill>
                <a:srgbClr val="820024"/>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600"/>
                </a:spcAft>
              </a:pPr>
              <a:endParaRPr lang="en-US" sz="1050" dirty="0">
                <a:solidFill>
                  <a:schemeClr val="bg2">
                    <a:lumMod val="10000"/>
                  </a:schemeClr>
                </a:solidFill>
                <a:latin typeface="Gill Sans MT" panose="020B0502020104020203" pitchFamily="34" charset="77"/>
              </a:endParaRPr>
            </a:p>
          </p:txBody>
        </p:sp>
        <p:sp>
          <p:nvSpPr>
            <p:cNvPr id="116" name="Oval 115">
              <a:extLst>
                <a:ext uri="{FF2B5EF4-FFF2-40B4-BE49-F238E27FC236}">
                  <a16:creationId xmlns:a16="http://schemas.microsoft.com/office/drawing/2014/main" id="{1FFA4AE2-75D0-889D-52D9-348267F8996F}"/>
                </a:ext>
              </a:extLst>
            </p:cNvPr>
            <p:cNvSpPr>
              <a:spLocks noChangeAspect="1"/>
            </p:cNvSpPr>
            <p:nvPr/>
          </p:nvSpPr>
          <p:spPr>
            <a:xfrm>
              <a:off x="8032945" y="3385342"/>
              <a:ext cx="551684" cy="542149"/>
            </a:xfrm>
            <a:prstGeom prst="ellipse">
              <a:avLst/>
            </a:prstGeom>
            <a:solidFill>
              <a:schemeClr val="bg1"/>
            </a:solidFill>
            <a:ln w="57150">
              <a:solidFill>
                <a:srgbClr val="820024"/>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sp>
          <p:nvSpPr>
            <p:cNvPr id="117" name="Oval 116">
              <a:extLst>
                <a:ext uri="{FF2B5EF4-FFF2-40B4-BE49-F238E27FC236}">
                  <a16:creationId xmlns:a16="http://schemas.microsoft.com/office/drawing/2014/main" id="{F407A652-0D14-0AF2-CA92-7117FCFDD4D3}"/>
                </a:ext>
              </a:extLst>
            </p:cNvPr>
            <p:cNvSpPr>
              <a:spLocks noChangeAspect="1"/>
            </p:cNvSpPr>
            <p:nvPr/>
          </p:nvSpPr>
          <p:spPr>
            <a:xfrm>
              <a:off x="8989439" y="3416701"/>
              <a:ext cx="479725" cy="471434"/>
            </a:xfrm>
            <a:prstGeom prst="ellipse">
              <a:avLst/>
            </a:prstGeom>
            <a:solidFill>
              <a:schemeClr val="bg1"/>
            </a:solidFill>
            <a:ln w="57150">
              <a:solidFill>
                <a:schemeClr val="accent1"/>
              </a:solidFill>
              <a:prstDash val="solid"/>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sp>
          <p:nvSpPr>
            <p:cNvPr id="118" name="Oval 117">
              <a:extLst>
                <a:ext uri="{FF2B5EF4-FFF2-40B4-BE49-F238E27FC236}">
                  <a16:creationId xmlns:a16="http://schemas.microsoft.com/office/drawing/2014/main" id="{D0C95F2A-320C-FB83-3440-2C1532C9469D}"/>
                </a:ext>
              </a:extLst>
            </p:cNvPr>
            <p:cNvSpPr>
              <a:spLocks noChangeAspect="1"/>
            </p:cNvSpPr>
            <p:nvPr/>
          </p:nvSpPr>
          <p:spPr>
            <a:xfrm>
              <a:off x="10184500" y="3395202"/>
              <a:ext cx="527698" cy="518578"/>
            </a:xfrm>
            <a:prstGeom prst="ellipse">
              <a:avLst/>
            </a:prstGeom>
            <a:solidFill>
              <a:schemeClr val="bg1"/>
            </a:solidFill>
            <a:ln w="57150">
              <a:solidFill>
                <a:srgbClr val="A10907"/>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1"/>
                </a:solidFill>
              </a:endParaRPr>
            </a:p>
          </p:txBody>
        </p:sp>
        <p:sp>
          <p:nvSpPr>
            <p:cNvPr id="119" name="Oval 118">
              <a:extLst>
                <a:ext uri="{FF2B5EF4-FFF2-40B4-BE49-F238E27FC236}">
                  <a16:creationId xmlns:a16="http://schemas.microsoft.com/office/drawing/2014/main" id="{60E159B1-DA0B-A356-A8E9-78F64DA2DB7A}"/>
                </a:ext>
              </a:extLst>
            </p:cNvPr>
            <p:cNvSpPr>
              <a:spLocks noChangeAspect="1"/>
            </p:cNvSpPr>
            <p:nvPr/>
          </p:nvSpPr>
          <p:spPr>
            <a:xfrm>
              <a:off x="10157549" y="2782087"/>
              <a:ext cx="527698" cy="518578"/>
            </a:xfrm>
            <a:prstGeom prst="ellipse">
              <a:avLst/>
            </a:prstGeom>
            <a:solidFill>
              <a:schemeClr val="bg1"/>
            </a:solidFill>
            <a:ln w="57150">
              <a:solidFill>
                <a:srgbClr val="A10907"/>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1"/>
                </a:solidFill>
              </a:endParaRPr>
            </a:p>
          </p:txBody>
        </p:sp>
        <p:sp>
          <p:nvSpPr>
            <p:cNvPr id="120" name="Oval 119">
              <a:extLst>
                <a:ext uri="{FF2B5EF4-FFF2-40B4-BE49-F238E27FC236}">
                  <a16:creationId xmlns:a16="http://schemas.microsoft.com/office/drawing/2014/main" id="{982DE680-548B-1979-6742-002F649F05F5}"/>
                </a:ext>
              </a:extLst>
            </p:cNvPr>
            <p:cNvSpPr>
              <a:spLocks noChangeAspect="1"/>
            </p:cNvSpPr>
            <p:nvPr/>
          </p:nvSpPr>
          <p:spPr>
            <a:xfrm>
              <a:off x="8915800" y="2006789"/>
              <a:ext cx="479725" cy="471434"/>
            </a:xfrm>
            <a:prstGeom prst="ellipse">
              <a:avLst/>
            </a:prstGeom>
            <a:solidFill>
              <a:schemeClr val="bg1"/>
            </a:solidFill>
            <a:ln w="57150">
              <a:solidFill>
                <a:schemeClr val="bg2">
                  <a:lumMod val="1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1"/>
                </a:solidFill>
              </a:endParaRPr>
            </a:p>
          </p:txBody>
        </p:sp>
        <p:sp>
          <p:nvSpPr>
            <p:cNvPr id="121" name="TextBox 120">
              <a:extLst>
                <a:ext uri="{FF2B5EF4-FFF2-40B4-BE49-F238E27FC236}">
                  <a16:creationId xmlns:a16="http://schemas.microsoft.com/office/drawing/2014/main" id="{D2FF4C94-E871-D887-B83A-3F0374808F91}"/>
                </a:ext>
              </a:extLst>
            </p:cNvPr>
            <p:cNvSpPr txBox="1"/>
            <p:nvPr/>
          </p:nvSpPr>
          <p:spPr>
            <a:xfrm>
              <a:off x="10211833" y="2928956"/>
              <a:ext cx="438144" cy="271686"/>
            </a:xfrm>
            <a:prstGeom prst="rect">
              <a:avLst/>
            </a:prstGeom>
          </p:spPr>
          <p:txBody>
            <a:bodyPr wrap="none" lIns="0" tIns="0" rIns="0" bIns="0" rtlCol="0">
              <a:spAutoFit/>
            </a:bodyPr>
            <a:lstStyle/>
            <a:p>
              <a:pPr algn="ctr">
                <a:spcAft>
                  <a:spcPts val="600"/>
                </a:spcAft>
              </a:pPr>
              <a:r>
                <a:rPr lang="en-US" sz="1400" dirty="0">
                  <a:solidFill>
                    <a:schemeClr val="bg2">
                      <a:lumMod val="10000"/>
                    </a:schemeClr>
                  </a:solidFill>
                  <a:latin typeface="Gill Sans MT" panose="020B0502020104020203" pitchFamily="34" charset="77"/>
                </a:rPr>
                <a:t>Backend</a:t>
              </a:r>
              <a:br>
                <a:rPr lang="en-US" sz="1100" dirty="0">
                  <a:solidFill>
                    <a:schemeClr val="bg2">
                      <a:lumMod val="10000"/>
                    </a:schemeClr>
                  </a:solidFill>
                  <a:latin typeface="Gill Sans MT" panose="020B0502020104020203" pitchFamily="34" charset="77"/>
                </a:rPr>
              </a:br>
              <a:r>
                <a:rPr lang="en-US" sz="1100" dirty="0">
                  <a:solidFill>
                    <a:schemeClr val="bg2">
                      <a:lumMod val="10000"/>
                    </a:schemeClr>
                  </a:solidFill>
                  <a:latin typeface="Gill Sans MT" panose="020B0502020104020203" pitchFamily="34" charset="77"/>
                </a:rPr>
                <a:t>VM</a:t>
              </a:r>
            </a:p>
          </p:txBody>
        </p:sp>
        <p:sp>
          <p:nvSpPr>
            <p:cNvPr id="122" name="TextBox 121">
              <a:extLst>
                <a:ext uri="{FF2B5EF4-FFF2-40B4-BE49-F238E27FC236}">
                  <a16:creationId xmlns:a16="http://schemas.microsoft.com/office/drawing/2014/main" id="{6241EB12-17B5-50F8-8139-D5B6CA27D2C6}"/>
                </a:ext>
              </a:extLst>
            </p:cNvPr>
            <p:cNvSpPr txBox="1"/>
            <p:nvPr/>
          </p:nvSpPr>
          <p:spPr>
            <a:xfrm>
              <a:off x="10232536" y="3524694"/>
              <a:ext cx="438144" cy="304288"/>
            </a:xfrm>
            <a:prstGeom prst="rect">
              <a:avLst/>
            </a:prstGeom>
          </p:spPr>
          <p:txBody>
            <a:bodyPr wrap="none" lIns="0" tIns="0" rIns="0" bIns="0" rtlCol="0">
              <a:spAutoFit/>
            </a:bodyPr>
            <a:lstStyle/>
            <a:p>
              <a:pPr algn="ctr">
                <a:spcAft>
                  <a:spcPts val="600"/>
                </a:spcAft>
              </a:pPr>
              <a:r>
                <a:rPr lang="en-US" sz="1400" dirty="0">
                  <a:solidFill>
                    <a:schemeClr val="bg2">
                      <a:lumMod val="10000"/>
                    </a:schemeClr>
                  </a:solidFill>
                  <a:latin typeface="Gill Sans MT" panose="020B0502020104020203" pitchFamily="34" charset="77"/>
                </a:rPr>
                <a:t>Backend</a:t>
              </a:r>
              <a:br>
                <a:rPr lang="en-US" sz="1400" dirty="0">
                  <a:solidFill>
                    <a:schemeClr val="bg2">
                      <a:lumMod val="10000"/>
                    </a:schemeClr>
                  </a:solidFill>
                  <a:latin typeface="Gill Sans MT" panose="020B0502020104020203" pitchFamily="34" charset="77"/>
                </a:rPr>
              </a:br>
              <a:r>
                <a:rPr lang="en-US" sz="1400" dirty="0">
                  <a:solidFill>
                    <a:schemeClr val="bg2">
                      <a:lumMod val="10000"/>
                    </a:schemeClr>
                  </a:solidFill>
                  <a:latin typeface="Gill Sans MT" panose="020B0502020104020203" pitchFamily="34" charset="77"/>
                </a:rPr>
                <a:t>VM</a:t>
              </a:r>
            </a:p>
          </p:txBody>
        </p:sp>
        <p:sp>
          <p:nvSpPr>
            <p:cNvPr id="123" name="Oval 122">
              <a:extLst>
                <a:ext uri="{FF2B5EF4-FFF2-40B4-BE49-F238E27FC236}">
                  <a16:creationId xmlns:a16="http://schemas.microsoft.com/office/drawing/2014/main" id="{C563AFA2-F139-1198-92CB-5F3A3A1065E1}"/>
                </a:ext>
              </a:extLst>
            </p:cNvPr>
            <p:cNvSpPr>
              <a:spLocks noChangeAspect="1"/>
            </p:cNvSpPr>
            <p:nvPr/>
          </p:nvSpPr>
          <p:spPr>
            <a:xfrm rot="18931841">
              <a:off x="5686662" y="3090598"/>
              <a:ext cx="479725" cy="471434"/>
            </a:xfrm>
            <a:prstGeom prst="ellipse">
              <a:avLst/>
            </a:prstGeom>
            <a:solidFill>
              <a:schemeClr val="bg1"/>
            </a:solidFill>
            <a:ln w="57150">
              <a:solidFill>
                <a:srgbClr val="003834"/>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1"/>
                </a:solidFill>
              </a:endParaRPr>
            </a:p>
          </p:txBody>
        </p:sp>
        <p:sp>
          <p:nvSpPr>
            <p:cNvPr id="124" name="Oval 123">
              <a:extLst>
                <a:ext uri="{FF2B5EF4-FFF2-40B4-BE49-F238E27FC236}">
                  <a16:creationId xmlns:a16="http://schemas.microsoft.com/office/drawing/2014/main" id="{80B81FA6-2467-B85A-0565-F62108C09A59}"/>
                </a:ext>
              </a:extLst>
            </p:cNvPr>
            <p:cNvSpPr>
              <a:spLocks noChangeAspect="1"/>
            </p:cNvSpPr>
            <p:nvPr/>
          </p:nvSpPr>
          <p:spPr>
            <a:xfrm rot="5880619">
              <a:off x="5667887" y="3841377"/>
              <a:ext cx="471434" cy="479725"/>
            </a:xfrm>
            <a:prstGeom prst="ellipse">
              <a:avLst/>
            </a:prstGeom>
            <a:solidFill>
              <a:schemeClr val="bg1"/>
            </a:solidFill>
            <a:ln w="57150">
              <a:solidFill>
                <a:schemeClr val="bg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1"/>
                </a:solidFill>
              </a:endParaRPr>
            </a:p>
          </p:txBody>
        </p:sp>
        <p:sp>
          <p:nvSpPr>
            <p:cNvPr id="125" name="Oval 124">
              <a:extLst>
                <a:ext uri="{FF2B5EF4-FFF2-40B4-BE49-F238E27FC236}">
                  <a16:creationId xmlns:a16="http://schemas.microsoft.com/office/drawing/2014/main" id="{9055EB6C-B3F3-2C14-71F9-AAFA07B504E1}"/>
                </a:ext>
              </a:extLst>
            </p:cNvPr>
            <p:cNvSpPr>
              <a:spLocks noChangeAspect="1"/>
            </p:cNvSpPr>
            <p:nvPr/>
          </p:nvSpPr>
          <p:spPr>
            <a:xfrm>
              <a:off x="8961133" y="2782764"/>
              <a:ext cx="479725" cy="471434"/>
            </a:xfrm>
            <a:prstGeom prst="ellipse">
              <a:avLst/>
            </a:prstGeom>
            <a:solidFill>
              <a:schemeClr val="bg1"/>
            </a:solidFill>
            <a:ln w="57150">
              <a:solidFill>
                <a:srgbClr val="002060"/>
              </a:solidFill>
              <a:prstDash val="solid"/>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sp>
          <p:nvSpPr>
            <p:cNvPr id="126" name="Oval 125">
              <a:extLst>
                <a:ext uri="{FF2B5EF4-FFF2-40B4-BE49-F238E27FC236}">
                  <a16:creationId xmlns:a16="http://schemas.microsoft.com/office/drawing/2014/main" id="{779EA004-B747-BC9C-7F02-F47BD798AD62}"/>
                </a:ext>
              </a:extLst>
            </p:cNvPr>
            <p:cNvSpPr>
              <a:spLocks noChangeAspect="1"/>
            </p:cNvSpPr>
            <p:nvPr/>
          </p:nvSpPr>
          <p:spPr>
            <a:xfrm>
              <a:off x="10724040" y="3865765"/>
              <a:ext cx="479725" cy="471434"/>
            </a:xfrm>
            <a:prstGeom prst="ellipse">
              <a:avLst/>
            </a:prstGeom>
            <a:solidFill>
              <a:schemeClr val="bg1"/>
            </a:solidFill>
            <a:ln w="57150">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1"/>
                </a:solidFill>
              </a:endParaRPr>
            </a:p>
          </p:txBody>
        </p:sp>
        <p:sp>
          <p:nvSpPr>
            <p:cNvPr id="127" name="Oval 126">
              <a:extLst>
                <a:ext uri="{FF2B5EF4-FFF2-40B4-BE49-F238E27FC236}">
                  <a16:creationId xmlns:a16="http://schemas.microsoft.com/office/drawing/2014/main" id="{2373CC6F-0103-36C8-CEB8-6F5B96A42991}"/>
                </a:ext>
              </a:extLst>
            </p:cNvPr>
            <p:cNvSpPr>
              <a:spLocks noChangeAspect="1"/>
            </p:cNvSpPr>
            <p:nvPr/>
          </p:nvSpPr>
          <p:spPr>
            <a:xfrm rot="4002393">
              <a:off x="10724772" y="2332131"/>
              <a:ext cx="471434" cy="479725"/>
            </a:xfrm>
            <a:prstGeom prst="ellipse">
              <a:avLst/>
            </a:prstGeom>
            <a:solidFill>
              <a:schemeClr val="bg1"/>
            </a:solidFill>
            <a:ln w="57150">
              <a:solidFill>
                <a:schemeClr val="bg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1"/>
                </a:solidFill>
              </a:endParaRPr>
            </a:p>
          </p:txBody>
        </p:sp>
        <p:sp>
          <p:nvSpPr>
            <p:cNvPr id="128" name="Oval 127">
              <a:extLst>
                <a:ext uri="{FF2B5EF4-FFF2-40B4-BE49-F238E27FC236}">
                  <a16:creationId xmlns:a16="http://schemas.microsoft.com/office/drawing/2014/main" id="{97DA4BD8-E696-A056-CBEB-316953C31A03}"/>
                </a:ext>
              </a:extLst>
            </p:cNvPr>
            <p:cNvSpPr>
              <a:spLocks noChangeAspect="1"/>
            </p:cNvSpPr>
            <p:nvPr/>
          </p:nvSpPr>
          <p:spPr>
            <a:xfrm rot="4899634">
              <a:off x="7634536" y="3893337"/>
              <a:ext cx="471434" cy="479725"/>
            </a:xfrm>
            <a:prstGeom prst="ellipse">
              <a:avLst/>
            </a:prstGeom>
            <a:solidFill>
              <a:schemeClr val="bg1"/>
            </a:solidFill>
            <a:ln w="57150">
              <a:solidFill>
                <a:schemeClr val="bg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1"/>
                </a:solidFill>
              </a:endParaRPr>
            </a:p>
          </p:txBody>
        </p:sp>
        <p:sp>
          <p:nvSpPr>
            <p:cNvPr id="129" name="Oval 128">
              <a:extLst>
                <a:ext uri="{FF2B5EF4-FFF2-40B4-BE49-F238E27FC236}">
                  <a16:creationId xmlns:a16="http://schemas.microsoft.com/office/drawing/2014/main" id="{E89769EA-3F0B-9FC3-4645-90E58419D631}"/>
                </a:ext>
              </a:extLst>
            </p:cNvPr>
            <p:cNvSpPr>
              <a:spLocks noChangeAspect="1"/>
            </p:cNvSpPr>
            <p:nvPr/>
          </p:nvSpPr>
          <p:spPr>
            <a:xfrm>
              <a:off x="10211955" y="4266608"/>
              <a:ext cx="479725" cy="471434"/>
            </a:xfrm>
            <a:prstGeom prst="ellipse">
              <a:avLst/>
            </a:prstGeom>
            <a:solidFill>
              <a:schemeClr val="bg1"/>
            </a:solidFill>
            <a:ln w="57150">
              <a:solidFill>
                <a:srgbClr val="003834"/>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1"/>
                </a:solidFill>
              </a:endParaRPr>
            </a:p>
          </p:txBody>
        </p:sp>
        <p:sp>
          <p:nvSpPr>
            <p:cNvPr id="130" name="Oval 129">
              <a:extLst>
                <a:ext uri="{FF2B5EF4-FFF2-40B4-BE49-F238E27FC236}">
                  <a16:creationId xmlns:a16="http://schemas.microsoft.com/office/drawing/2014/main" id="{2D373D0F-9D9D-1718-1E6A-D9CBBA03EDAF}"/>
                </a:ext>
              </a:extLst>
            </p:cNvPr>
            <p:cNvSpPr>
              <a:spLocks noChangeAspect="1"/>
            </p:cNvSpPr>
            <p:nvPr/>
          </p:nvSpPr>
          <p:spPr>
            <a:xfrm>
              <a:off x="10177924" y="2039052"/>
              <a:ext cx="479725" cy="471434"/>
            </a:xfrm>
            <a:prstGeom prst="ellipse">
              <a:avLst/>
            </a:prstGeom>
            <a:solidFill>
              <a:schemeClr val="bg1"/>
            </a:solidFill>
            <a:ln w="57150">
              <a:solidFill>
                <a:srgbClr val="003834"/>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1"/>
                </a:solidFill>
              </a:endParaRPr>
            </a:p>
          </p:txBody>
        </p:sp>
        <p:sp>
          <p:nvSpPr>
            <p:cNvPr id="131" name="TextBox 130">
              <a:extLst>
                <a:ext uri="{FF2B5EF4-FFF2-40B4-BE49-F238E27FC236}">
                  <a16:creationId xmlns:a16="http://schemas.microsoft.com/office/drawing/2014/main" id="{3C04600B-2E0A-52D8-1A00-359AF639F235}"/>
                </a:ext>
              </a:extLst>
            </p:cNvPr>
            <p:cNvSpPr txBox="1"/>
            <p:nvPr/>
          </p:nvSpPr>
          <p:spPr>
            <a:xfrm>
              <a:off x="5744308" y="3999757"/>
              <a:ext cx="294435" cy="152144"/>
            </a:xfrm>
            <a:prstGeom prst="rect">
              <a:avLst/>
            </a:prstGeom>
          </p:spPr>
          <p:txBody>
            <a:bodyPr wrap="none" lIns="0" tIns="0" rIns="0" bIns="0" rtlCol="0">
              <a:spAutoFit/>
            </a:bodyPr>
            <a:lstStyle/>
            <a:p>
              <a:pPr algn="l">
                <a:spcAft>
                  <a:spcPts val="600"/>
                </a:spcAft>
              </a:pPr>
              <a:r>
                <a:rPr lang="en-US" sz="1400" dirty="0">
                  <a:solidFill>
                    <a:schemeClr val="bg2">
                      <a:lumMod val="10000"/>
                    </a:schemeClr>
                  </a:solidFill>
                  <a:latin typeface="Gill Sans MT" panose="020B0502020104020203" pitchFamily="34" charset="77"/>
                </a:rPr>
                <a:t>vNIC</a:t>
              </a:r>
            </a:p>
          </p:txBody>
        </p:sp>
        <p:sp>
          <p:nvSpPr>
            <p:cNvPr id="132" name="TextBox 131">
              <a:extLst>
                <a:ext uri="{FF2B5EF4-FFF2-40B4-BE49-F238E27FC236}">
                  <a16:creationId xmlns:a16="http://schemas.microsoft.com/office/drawing/2014/main" id="{F6F94200-3D6C-235E-7E92-3DD7F86E8A09}"/>
                </a:ext>
              </a:extLst>
            </p:cNvPr>
            <p:cNvSpPr txBox="1"/>
            <p:nvPr/>
          </p:nvSpPr>
          <p:spPr>
            <a:xfrm>
              <a:off x="7723922" y="4049854"/>
              <a:ext cx="294435" cy="152144"/>
            </a:xfrm>
            <a:prstGeom prst="rect">
              <a:avLst/>
            </a:prstGeom>
          </p:spPr>
          <p:txBody>
            <a:bodyPr wrap="none" lIns="0" tIns="0" rIns="0" bIns="0" rtlCol="0">
              <a:spAutoFit/>
            </a:bodyPr>
            <a:lstStyle/>
            <a:p>
              <a:pPr algn="l">
                <a:spcAft>
                  <a:spcPts val="600"/>
                </a:spcAft>
              </a:pPr>
              <a:r>
                <a:rPr lang="en-US" sz="1400" dirty="0">
                  <a:solidFill>
                    <a:schemeClr val="bg2">
                      <a:lumMod val="10000"/>
                    </a:schemeClr>
                  </a:solidFill>
                  <a:latin typeface="Gill Sans MT" panose="020B0502020104020203" pitchFamily="34" charset="77"/>
                </a:rPr>
                <a:t>vNIC</a:t>
              </a:r>
            </a:p>
          </p:txBody>
        </p:sp>
        <p:sp>
          <p:nvSpPr>
            <p:cNvPr id="133" name="TextBox 132">
              <a:extLst>
                <a:ext uri="{FF2B5EF4-FFF2-40B4-BE49-F238E27FC236}">
                  <a16:creationId xmlns:a16="http://schemas.microsoft.com/office/drawing/2014/main" id="{BD9A6785-D809-5DF7-F9AA-8A523CFFAEAE}"/>
                </a:ext>
              </a:extLst>
            </p:cNvPr>
            <p:cNvSpPr txBox="1"/>
            <p:nvPr/>
          </p:nvSpPr>
          <p:spPr>
            <a:xfrm>
              <a:off x="5748902" y="3221999"/>
              <a:ext cx="310186" cy="173879"/>
            </a:xfrm>
            <a:prstGeom prst="rect">
              <a:avLst/>
            </a:prstGeom>
          </p:spPr>
          <p:txBody>
            <a:bodyPr wrap="none" lIns="0" tIns="0" rIns="0" bIns="0" rtlCol="0">
              <a:spAutoFit/>
            </a:bodyPr>
            <a:lstStyle/>
            <a:p>
              <a:pPr algn="l">
                <a:spcAft>
                  <a:spcPts val="600"/>
                </a:spcAft>
              </a:pPr>
              <a:r>
                <a:rPr lang="en-US" sz="1600" dirty="0">
                  <a:solidFill>
                    <a:schemeClr val="bg2">
                      <a:lumMod val="10000"/>
                    </a:schemeClr>
                  </a:solidFill>
                  <a:latin typeface="Gill Sans MT" panose="020B0502020104020203" pitchFamily="34" charset="77"/>
                </a:rPr>
                <a:t>Host</a:t>
              </a:r>
            </a:p>
          </p:txBody>
        </p:sp>
        <p:sp>
          <p:nvSpPr>
            <p:cNvPr id="134" name="TextBox 133">
              <a:extLst>
                <a:ext uri="{FF2B5EF4-FFF2-40B4-BE49-F238E27FC236}">
                  <a16:creationId xmlns:a16="http://schemas.microsoft.com/office/drawing/2014/main" id="{55EA3C0B-3F65-657F-D8AE-1111117B05E4}"/>
                </a:ext>
              </a:extLst>
            </p:cNvPr>
            <p:cNvSpPr txBox="1"/>
            <p:nvPr/>
          </p:nvSpPr>
          <p:spPr>
            <a:xfrm>
              <a:off x="8974960" y="2093450"/>
              <a:ext cx="362287" cy="304288"/>
            </a:xfrm>
            <a:prstGeom prst="rect">
              <a:avLst/>
            </a:prstGeom>
          </p:spPr>
          <p:txBody>
            <a:bodyPr wrap="none" lIns="0" tIns="0" rIns="0" bIns="0" rtlCol="0">
              <a:spAutoFit/>
            </a:bodyPr>
            <a:lstStyle/>
            <a:p>
              <a:pPr algn="ctr"/>
              <a:r>
                <a:rPr lang="en-US" sz="1400" dirty="0">
                  <a:solidFill>
                    <a:schemeClr val="bg2">
                      <a:lumMod val="10000"/>
                    </a:schemeClr>
                  </a:solidFill>
                  <a:latin typeface="Gill Sans MT" panose="020B0502020104020203" pitchFamily="34" charset="77"/>
                </a:rPr>
                <a:t>ToR</a:t>
              </a:r>
            </a:p>
            <a:p>
              <a:pPr algn="ctr"/>
              <a:r>
                <a:rPr lang="en-US" sz="1400" dirty="0">
                  <a:solidFill>
                    <a:schemeClr val="bg2">
                      <a:lumMod val="10000"/>
                    </a:schemeClr>
                  </a:solidFill>
                  <a:latin typeface="Gill Sans MT" panose="020B0502020104020203" pitchFamily="34" charset="77"/>
                </a:rPr>
                <a:t>Switch</a:t>
              </a:r>
            </a:p>
          </p:txBody>
        </p:sp>
        <p:sp>
          <p:nvSpPr>
            <p:cNvPr id="135" name="TextBox 134">
              <a:extLst>
                <a:ext uri="{FF2B5EF4-FFF2-40B4-BE49-F238E27FC236}">
                  <a16:creationId xmlns:a16="http://schemas.microsoft.com/office/drawing/2014/main" id="{5623B3AA-A9F6-0E50-B26A-C0DBF67E2DA6}"/>
                </a:ext>
              </a:extLst>
            </p:cNvPr>
            <p:cNvSpPr txBox="1"/>
            <p:nvPr/>
          </p:nvSpPr>
          <p:spPr>
            <a:xfrm>
              <a:off x="10814156" y="2501162"/>
              <a:ext cx="294435" cy="152144"/>
            </a:xfrm>
            <a:prstGeom prst="rect">
              <a:avLst/>
            </a:prstGeom>
          </p:spPr>
          <p:txBody>
            <a:bodyPr wrap="none" lIns="0" tIns="0" rIns="0" bIns="0" rtlCol="0">
              <a:spAutoFit/>
            </a:bodyPr>
            <a:lstStyle/>
            <a:p>
              <a:pPr algn="l">
                <a:spcAft>
                  <a:spcPts val="600"/>
                </a:spcAft>
              </a:pPr>
              <a:r>
                <a:rPr lang="en-US" sz="1400" dirty="0">
                  <a:solidFill>
                    <a:schemeClr val="bg2">
                      <a:lumMod val="10000"/>
                    </a:schemeClr>
                  </a:solidFill>
                  <a:latin typeface="Gill Sans MT" panose="020B0502020104020203" pitchFamily="34" charset="77"/>
                </a:rPr>
                <a:t>vNIC</a:t>
              </a:r>
            </a:p>
          </p:txBody>
        </p:sp>
        <p:sp>
          <p:nvSpPr>
            <p:cNvPr id="136" name="TextBox 135">
              <a:extLst>
                <a:ext uri="{FF2B5EF4-FFF2-40B4-BE49-F238E27FC236}">
                  <a16:creationId xmlns:a16="http://schemas.microsoft.com/office/drawing/2014/main" id="{9D3F8101-452A-249E-5CCC-835EBF5522C2}"/>
                </a:ext>
              </a:extLst>
            </p:cNvPr>
            <p:cNvSpPr txBox="1"/>
            <p:nvPr/>
          </p:nvSpPr>
          <p:spPr>
            <a:xfrm>
              <a:off x="9057629" y="3587642"/>
              <a:ext cx="371885" cy="152144"/>
            </a:xfrm>
            <a:prstGeom prst="rect">
              <a:avLst/>
            </a:prstGeom>
          </p:spPr>
          <p:txBody>
            <a:bodyPr wrap="none" lIns="0" tIns="0" rIns="0" bIns="0" rtlCol="0">
              <a:spAutoFit/>
            </a:bodyPr>
            <a:lstStyle/>
            <a:p>
              <a:pPr algn="l">
                <a:spcAft>
                  <a:spcPts val="600"/>
                </a:spcAft>
              </a:pPr>
              <a:r>
                <a:rPr lang="en-US" sz="1400" dirty="0">
                  <a:solidFill>
                    <a:schemeClr val="bg2">
                      <a:lumMod val="10000"/>
                    </a:schemeClr>
                  </a:solidFill>
                  <a:latin typeface="Gill Sans MT" panose="020B0502020104020203" pitchFamily="34" charset="77"/>
                </a:rPr>
                <a:t>Flow 2</a:t>
              </a:r>
            </a:p>
          </p:txBody>
        </p:sp>
        <p:sp>
          <p:nvSpPr>
            <p:cNvPr id="137" name="TextBox 136">
              <a:extLst>
                <a:ext uri="{FF2B5EF4-FFF2-40B4-BE49-F238E27FC236}">
                  <a16:creationId xmlns:a16="http://schemas.microsoft.com/office/drawing/2014/main" id="{DA53988C-84D5-6BFE-63A8-EB5B7F03B966}"/>
                </a:ext>
              </a:extLst>
            </p:cNvPr>
            <p:cNvSpPr txBox="1"/>
            <p:nvPr/>
          </p:nvSpPr>
          <p:spPr>
            <a:xfrm>
              <a:off x="9028154" y="2938465"/>
              <a:ext cx="371885" cy="152144"/>
            </a:xfrm>
            <a:prstGeom prst="rect">
              <a:avLst/>
            </a:prstGeom>
          </p:spPr>
          <p:txBody>
            <a:bodyPr wrap="none" lIns="0" tIns="0" rIns="0" bIns="0" rtlCol="0">
              <a:spAutoFit/>
            </a:bodyPr>
            <a:lstStyle/>
            <a:p>
              <a:pPr algn="l">
                <a:spcAft>
                  <a:spcPts val="600"/>
                </a:spcAft>
              </a:pPr>
              <a:r>
                <a:rPr lang="en-US" sz="1400" dirty="0">
                  <a:solidFill>
                    <a:schemeClr val="bg2">
                      <a:lumMod val="10000"/>
                    </a:schemeClr>
                  </a:solidFill>
                  <a:latin typeface="Gill Sans MT" panose="020B0502020104020203" pitchFamily="34" charset="77"/>
                </a:rPr>
                <a:t>Flow 3</a:t>
              </a:r>
            </a:p>
          </p:txBody>
        </p:sp>
        <p:sp>
          <p:nvSpPr>
            <p:cNvPr id="138" name="TextBox 137">
              <a:extLst>
                <a:ext uri="{FF2B5EF4-FFF2-40B4-BE49-F238E27FC236}">
                  <a16:creationId xmlns:a16="http://schemas.microsoft.com/office/drawing/2014/main" id="{00DDE8FC-EA80-7012-DB95-4E9178A4D922}"/>
                </a:ext>
              </a:extLst>
            </p:cNvPr>
            <p:cNvSpPr txBox="1"/>
            <p:nvPr/>
          </p:nvSpPr>
          <p:spPr>
            <a:xfrm>
              <a:off x="10298486" y="4401539"/>
              <a:ext cx="310186" cy="173879"/>
            </a:xfrm>
            <a:prstGeom prst="rect">
              <a:avLst/>
            </a:prstGeom>
          </p:spPr>
          <p:txBody>
            <a:bodyPr wrap="none" lIns="0" tIns="0" rIns="0" bIns="0" rtlCol="0">
              <a:spAutoFit/>
            </a:bodyPr>
            <a:lstStyle/>
            <a:p>
              <a:pPr algn="l">
                <a:spcAft>
                  <a:spcPts val="600"/>
                </a:spcAft>
              </a:pPr>
              <a:r>
                <a:rPr lang="en-US" sz="1600" dirty="0">
                  <a:solidFill>
                    <a:schemeClr val="bg2">
                      <a:lumMod val="10000"/>
                    </a:schemeClr>
                  </a:solidFill>
                  <a:latin typeface="Gill Sans MT" panose="020B0502020104020203" pitchFamily="34" charset="77"/>
                </a:rPr>
                <a:t>Host</a:t>
              </a:r>
            </a:p>
          </p:txBody>
        </p:sp>
        <p:sp>
          <p:nvSpPr>
            <p:cNvPr id="139" name="TextBox 138">
              <a:extLst>
                <a:ext uri="{FF2B5EF4-FFF2-40B4-BE49-F238E27FC236}">
                  <a16:creationId xmlns:a16="http://schemas.microsoft.com/office/drawing/2014/main" id="{CFEEE9D3-59F2-891D-2827-A1197B45B7C9}"/>
                </a:ext>
              </a:extLst>
            </p:cNvPr>
            <p:cNvSpPr txBox="1"/>
            <p:nvPr/>
          </p:nvSpPr>
          <p:spPr>
            <a:xfrm>
              <a:off x="10251984" y="2171463"/>
              <a:ext cx="310186" cy="173879"/>
            </a:xfrm>
            <a:prstGeom prst="rect">
              <a:avLst/>
            </a:prstGeom>
          </p:spPr>
          <p:txBody>
            <a:bodyPr wrap="none" lIns="0" tIns="0" rIns="0" bIns="0" rtlCol="0">
              <a:spAutoFit/>
            </a:bodyPr>
            <a:lstStyle/>
            <a:p>
              <a:pPr algn="l">
                <a:spcAft>
                  <a:spcPts val="600"/>
                </a:spcAft>
              </a:pPr>
              <a:r>
                <a:rPr lang="en-US" sz="1600" dirty="0">
                  <a:solidFill>
                    <a:schemeClr val="bg2">
                      <a:lumMod val="10000"/>
                    </a:schemeClr>
                  </a:solidFill>
                  <a:latin typeface="Gill Sans MT" panose="020B0502020104020203" pitchFamily="34" charset="77"/>
                </a:rPr>
                <a:t>Host</a:t>
              </a:r>
            </a:p>
          </p:txBody>
        </p:sp>
        <p:sp>
          <p:nvSpPr>
            <p:cNvPr id="140" name="TextBox 139">
              <a:extLst>
                <a:ext uri="{FF2B5EF4-FFF2-40B4-BE49-F238E27FC236}">
                  <a16:creationId xmlns:a16="http://schemas.microsoft.com/office/drawing/2014/main" id="{4A9B4896-D301-8A87-138E-26FEAF77ED96}"/>
                </a:ext>
              </a:extLst>
            </p:cNvPr>
            <p:cNvSpPr txBox="1"/>
            <p:nvPr/>
          </p:nvSpPr>
          <p:spPr>
            <a:xfrm>
              <a:off x="8160007" y="4374317"/>
              <a:ext cx="310186" cy="173879"/>
            </a:xfrm>
            <a:prstGeom prst="rect">
              <a:avLst/>
            </a:prstGeom>
          </p:spPr>
          <p:txBody>
            <a:bodyPr wrap="none" lIns="0" tIns="0" rIns="0" bIns="0" rtlCol="0">
              <a:spAutoFit/>
            </a:bodyPr>
            <a:lstStyle/>
            <a:p>
              <a:pPr algn="l">
                <a:spcAft>
                  <a:spcPts val="600"/>
                </a:spcAft>
              </a:pPr>
              <a:r>
                <a:rPr lang="en-US" sz="1600" dirty="0">
                  <a:solidFill>
                    <a:schemeClr val="bg2">
                      <a:lumMod val="10000"/>
                    </a:schemeClr>
                  </a:solidFill>
                  <a:latin typeface="Gill Sans MT" panose="020B0502020104020203" pitchFamily="34" charset="77"/>
                </a:rPr>
                <a:t>Host</a:t>
              </a:r>
            </a:p>
          </p:txBody>
        </p:sp>
        <p:sp>
          <p:nvSpPr>
            <p:cNvPr id="141" name="TextBox 140">
              <a:extLst>
                <a:ext uri="{FF2B5EF4-FFF2-40B4-BE49-F238E27FC236}">
                  <a16:creationId xmlns:a16="http://schemas.microsoft.com/office/drawing/2014/main" id="{ED5C70D0-E542-4013-C31A-07299C3982B1}"/>
                </a:ext>
              </a:extLst>
            </p:cNvPr>
            <p:cNvSpPr txBox="1"/>
            <p:nvPr/>
          </p:nvSpPr>
          <p:spPr>
            <a:xfrm>
              <a:off x="6168668" y="3527343"/>
              <a:ext cx="514328" cy="347758"/>
            </a:xfrm>
            <a:prstGeom prst="rect">
              <a:avLst/>
            </a:prstGeom>
          </p:spPr>
          <p:txBody>
            <a:bodyPr wrap="none" lIns="0" tIns="0" rIns="0" bIns="0" rtlCol="0">
              <a:spAutoFit/>
            </a:bodyPr>
            <a:lstStyle/>
            <a:p>
              <a:pPr algn="ctr">
                <a:spcAft>
                  <a:spcPts val="600"/>
                </a:spcAft>
              </a:pPr>
              <a:r>
                <a:rPr lang="en-US" sz="1600" dirty="0">
                  <a:solidFill>
                    <a:schemeClr val="bg2">
                      <a:lumMod val="10000"/>
                    </a:schemeClr>
                  </a:solidFill>
                  <a:latin typeface="Gill Sans MT" panose="020B0502020104020203" pitchFamily="34" charset="77"/>
                </a:rPr>
                <a:t>Crawler</a:t>
              </a:r>
              <a:br>
                <a:rPr lang="en-US" sz="1600" dirty="0">
                  <a:solidFill>
                    <a:schemeClr val="bg2">
                      <a:lumMod val="10000"/>
                    </a:schemeClr>
                  </a:solidFill>
                  <a:latin typeface="Gill Sans MT" panose="020B0502020104020203" pitchFamily="34" charset="77"/>
                </a:rPr>
              </a:br>
              <a:r>
                <a:rPr lang="en-US" sz="1600" dirty="0">
                  <a:solidFill>
                    <a:schemeClr val="bg2">
                      <a:lumMod val="10000"/>
                    </a:schemeClr>
                  </a:solidFill>
                  <a:latin typeface="Gill Sans MT" panose="020B0502020104020203" pitchFamily="34" charset="77"/>
                </a:rPr>
                <a:t>VM</a:t>
              </a:r>
            </a:p>
          </p:txBody>
        </p:sp>
        <p:sp>
          <p:nvSpPr>
            <p:cNvPr id="142" name="TextBox 141">
              <a:extLst>
                <a:ext uri="{FF2B5EF4-FFF2-40B4-BE49-F238E27FC236}">
                  <a16:creationId xmlns:a16="http://schemas.microsoft.com/office/drawing/2014/main" id="{81B4A97E-D71E-B2B5-4D92-EDE3845AB5FD}"/>
                </a:ext>
              </a:extLst>
            </p:cNvPr>
            <p:cNvSpPr txBox="1"/>
            <p:nvPr/>
          </p:nvSpPr>
          <p:spPr>
            <a:xfrm>
              <a:off x="8114302" y="3536376"/>
              <a:ext cx="398637" cy="239083"/>
            </a:xfrm>
            <a:prstGeom prst="rect">
              <a:avLst/>
            </a:prstGeom>
          </p:spPr>
          <p:txBody>
            <a:bodyPr wrap="none" lIns="0" tIns="0" rIns="0" bIns="0" rtlCol="0">
              <a:spAutoFit/>
            </a:bodyPr>
            <a:lstStyle/>
            <a:p>
              <a:pPr algn="ctr">
                <a:spcAft>
                  <a:spcPts val="600"/>
                </a:spcAft>
              </a:pPr>
              <a:r>
                <a:rPr lang="en-US" sz="1100" dirty="0">
                  <a:solidFill>
                    <a:schemeClr val="bg2">
                      <a:lumMod val="10000"/>
                    </a:schemeClr>
                  </a:solidFill>
                  <a:latin typeface="Gill Sans MT" panose="020B0502020104020203" pitchFamily="34" charset="77"/>
                </a:rPr>
                <a:t>Frontend</a:t>
              </a:r>
              <a:br>
                <a:rPr lang="en-US" sz="1100" dirty="0">
                  <a:solidFill>
                    <a:schemeClr val="bg2">
                      <a:lumMod val="10000"/>
                    </a:schemeClr>
                  </a:solidFill>
                  <a:latin typeface="Gill Sans MT" panose="020B0502020104020203" pitchFamily="34" charset="77"/>
                </a:rPr>
              </a:br>
              <a:r>
                <a:rPr lang="en-US" sz="1100" dirty="0">
                  <a:solidFill>
                    <a:schemeClr val="bg2">
                      <a:lumMod val="10000"/>
                    </a:schemeClr>
                  </a:solidFill>
                  <a:latin typeface="Gill Sans MT" panose="020B0502020104020203" pitchFamily="34" charset="77"/>
                </a:rPr>
                <a:t>VM</a:t>
              </a:r>
            </a:p>
          </p:txBody>
        </p:sp>
        <p:sp>
          <p:nvSpPr>
            <p:cNvPr id="143" name="TextBox 142">
              <a:extLst>
                <a:ext uri="{FF2B5EF4-FFF2-40B4-BE49-F238E27FC236}">
                  <a16:creationId xmlns:a16="http://schemas.microsoft.com/office/drawing/2014/main" id="{EEB2E442-4228-63E2-C327-86E9ECE8A3F3}"/>
                </a:ext>
              </a:extLst>
            </p:cNvPr>
            <p:cNvSpPr txBox="1"/>
            <p:nvPr/>
          </p:nvSpPr>
          <p:spPr>
            <a:xfrm>
              <a:off x="7234608" y="3580360"/>
              <a:ext cx="371885" cy="152144"/>
            </a:xfrm>
            <a:prstGeom prst="rect">
              <a:avLst/>
            </a:prstGeom>
          </p:spPr>
          <p:txBody>
            <a:bodyPr wrap="none" lIns="0" tIns="0" rIns="0" bIns="0" rtlCol="0">
              <a:spAutoFit/>
            </a:bodyPr>
            <a:lstStyle/>
            <a:p>
              <a:pPr algn="l">
                <a:spcAft>
                  <a:spcPts val="600"/>
                </a:spcAft>
              </a:pPr>
              <a:r>
                <a:rPr lang="en-US" sz="1400" dirty="0">
                  <a:solidFill>
                    <a:schemeClr val="bg2">
                      <a:lumMod val="10000"/>
                    </a:schemeClr>
                  </a:solidFill>
                  <a:latin typeface="Gill Sans MT" panose="020B0502020104020203" pitchFamily="34" charset="77"/>
                </a:rPr>
                <a:t>Flow 1</a:t>
              </a:r>
            </a:p>
          </p:txBody>
        </p:sp>
        <p:sp>
          <p:nvSpPr>
            <p:cNvPr id="144" name="TextBox 143">
              <a:extLst>
                <a:ext uri="{FF2B5EF4-FFF2-40B4-BE49-F238E27FC236}">
                  <a16:creationId xmlns:a16="http://schemas.microsoft.com/office/drawing/2014/main" id="{55DA5954-4A34-C579-F021-F97306A315C9}"/>
                </a:ext>
              </a:extLst>
            </p:cNvPr>
            <p:cNvSpPr txBox="1"/>
            <p:nvPr/>
          </p:nvSpPr>
          <p:spPr>
            <a:xfrm>
              <a:off x="8930683" y="4449579"/>
              <a:ext cx="187808" cy="152144"/>
            </a:xfrm>
            <a:prstGeom prst="rect">
              <a:avLst/>
            </a:prstGeom>
          </p:spPr>
          <p:txBody>
            <a:bodyPr wrap="none" lIns="0" tIns="0" rIns="0" bIns="0" rtlCol="0">
              <a:spAutoFit/>
            </a:bodyPr>
            <a:lstStyle/>
            <a:p>
              <a:pPr algn="ctr">
                <a:spcAft>
                  <a:spcPts val="600"/>
                </a:spcAft>
              </a:pPr>
              <a:r>
                <a:rPr lang="en-US" sz="1400" dirty="0">
                  <a:solidFill>
                    <a:schemeClr val="bg2">
                      <a:lumMod val="10000"/>
                    </a:schemeClr>
                  </a:solidFill>
                  <a:latin typeface="Gill Sans MT" panose="020B0502020104020203" pitchFamily="34" charset="77"/>
                </a:rPr>
                <a:t>VM</a:t>
              </a:r>
            </a:p>
          </p:txBody>
        </p:sp>
        <p:sp>
          <p:nvSpPr>
            <p:cNvPr id="145" name="TextBox 144">
              <a:extLst>
                <a:ext uri="{FF2B5EF4-FFF2-40B4-BE49-F238E27FC236}">
                  <a16:creationId xmlns:a16="http://schemas.microsoft.com/office/drawing/2014/main" id="{5444B976-4BFE-CA41-B961-D88A69E597DA}"/>
                </a:ext>
              </a:extLst>
            </p:cNvPr>
            <p:cNvSpPr txBox="1"/>
            <p:nvPr/>
          </p:nvSpPr>
          <p:spPr>
            <a:xfrm>
              <a:off x="10813016" y="4000907"/>
              <a:ext cx="294435" cy="152144"/>
            </a:xfrm>
            <a:prstGeom prst="rect">
              <a:avLst/>
            </a:prstGeom>
          </p:spPr>
          <p:txBody>
            <a:bodyPr wrap="none" lIns="0" tIns="0" rIns="0" bIns="0" rtlCol="0">
              <a:spAutoFit/>
            </a:bodyPr>
            <a:lstStyle/>
            <a:p>
              <a:pPr algn="l">
                <a:spcAft>
                  <a:spcPts val="600"/>
                </a:spcAft>
              </a:pPr>
              <a:r>
                <a:rPr lang="en-US" sz="1400" dirty="0">
                  <a:solidFill>
                    <a:schemeClr val="bg2">
                      <a:lumMod val="10000"/>
                    </a:schemeClr>
                  </a:solidFill>
                  <a:latin typeface="Gill Sans MT" panose="020B0502020104020203" pitchFamily="34" charset="77"/>
                </a:rPr>
                <a:t>vNIC</a:t>
              </a:r>
            </a:p>
          </p:txBody>
        </p:sp>
      </p:grpSp>
      <p:sp>
        <p:nvSpPr>
          <p:cNvPr id="5" name="TextBox 4">
            <a:extLst>
              <a:ext uri="{FF2B5EF4-FFF2-40B4-BE49-F238E27FC236}">
                <a16:creationId xmlns:a16="http://schemas.microsoft.com/office/drawing/2014/main" id="{85285E72-8AF3-8440-F435-CE056BE91094}"/>
              </a:ext>
            </a:extLst>
          </p:cNvPr>
          <p:cNvSpPr txBox="1"/>
          <p:nvPr/>
        </p:nvSpPr>
        <p:spPr>
          <a:xfrm>
            <a:off x="1963983" y="2595136"/>
            <a:ext cx="4648293" cy="876444"/>
          </a:xfrm>
          <a:prstGeom prst="rect">
            <a:avLst/>
          </a:prstGeom>
          <a:solidFill>
            <a:schemeClr val="bg2">
              <a:lumMod val="90000"/>
            </a:schemeClr>
          </a:solidFill>
          <a:effectLst>
            <a:outerShdw blurRad="50800" dist="38100" dir="5400000" algn="t" rotWithShape="0">
              <a:prstClr val="black">
                <a:alpha val="40000"/>
              </a:prstClr>
            </a:outerShdw>
          </a:effectLst>
        </p:spPr>
        <p:txBody>
          <a:bodyPr wrap="square" rtlCol="0">
            <a:noAutofit/>
          </a:bodyPr>
          <a:lstStyle/>
          <a:p>
            <a:pPr algn="ctr"/>
            <a:r>
              <a:rPr lang="en-GB" sz="2200" dirty="0">
                <a:ea typeface="+mn-lt"/>
                <a:cs typeface="+mn-lt"/>
              </a:rPr>
              <a:t>For each entity, learn via historical data</a:t>
            </a:r>
          </a:p>
          <a:p>
            <a:pPr algn="ctr"/>
            <a:r>
              <a:rPr lang="en-US" sz="2400" dirty="0"/>
              <a:t>P[ </a:t>
            </a:r>
            <a:r>
              <a:rPr lang="en-US" sz="2400" dirty="0">
                <a:solidFill>
                  <a:srgbClr val="FF0000"/>
                </a:solidFill>
              </a:rPr>
              <a:t>Flow 1 </a:t>
            </a:r>
            <a:r>
              <a:rPr lang="en-US" sz="2400" dirty="0"/>
              <a:t>| neighbors(</a:t>
            </a:r>
            <a:r>
              <a:rPr lang="en-US" sz="2400" dirty="0">
                <a:solidFill>
                  <a:srgbClr val="FF0000"/>
                </a:solidFill>
              </a:rPr>
              <a:t>Flow 1</a:t>
            </a:r>
            <a:r>
              <a:rPr lang="en-US" sz="2400" dirty="0"/>
              <a:t>)]</a:t>
            </a:r>
          </a:p>
        </p:txBody>
      </p:sp>
      <p:sp>
        <p:nvSpPr>
          <p:cNvPr id="6" name="TextBox 5">
            <a:extLst>
              <a:ext uri="{FF2B5EF4-FFF2-40B4-BE49-F238E27FC236}">
                <a16:creationId xmlns:a16="http://schemas.microsoft.com/office/drawing/2014/main" id="{F26298F9-7A3A-C2AB-C2C4-E4EC344457F3}"/>
              </a:ext>
            </a:extLst>
          </p:cNvPr>
          <p:cNvSpPr txBox="1"/>
          <p:nvPr/>
        </p:nvSpPr>
        <p:spPr>
          <a:xfrm>
            <a:off x="2995127" y="6168196"/>
            <a:ext cx="6336961" cy="561523"/>
          </a:xfrm>
          <a:prstGeom prst="rect">
            <a:avLst/>
          </a:prstGeom>
          <a:solidFill>
            <a:schemeClr val="bg2">
              <a:lumMod val="90000"/>
            </a:schemeClr>
          </a:solidFill>
          <a:ln w="28575">
            <a:noFill/>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400" dirty="0">
                <a:ea typeface="+mn-lt"/>
                <a:cs typeface="+mn-lt"/>
              </a:rPr>
              <a:t>P(A, B, C, D, E) = P[A | nbrs(A)] . P[B | nbrs(B)]…</a:t>
            </a:r>
          </a:p>
        </p:txBody>
      </p:sp>
      <p:sp>
        <p:nvSpPr>
          <p:cNvPr id="7" name="TextBox 6">
            <a:extLst>
              <a:ext uri="{FF2B5EF4-FFF2-40B4-BE49-F238E27FC236}">
                <a16:creationId xmlns:a16="http://schemas.microsoft.com/office/drawing/2014/main" id="{E12983CA-607E-CC1F-2D36-02FFEF78AD69}"/>
              </a:ext>
            </a:extLst>
          </p:cNvPr>
          <p:cNvSpPr txBox="1"/>
          <p:nvPr/>
        </p:nvSpPr>
        <p:spPr>
          <a:xfrm>
            <a:off x="4212092" y="5680770"/>
            <a:ext cx="4249043" cy="494200"/>
          </a:xfrm>
          <a:prstGeom prst="rect">
            <a:avLst/>
          </a:prstGeom>
          <a:noFill/>
        </p:spPr>
        <p:txBody>
          <a:bodyPr wrap="square" rtlCol="0">
            <a:noAutofit/>
          </a:bodyPr>
          <a:lstStyle/>
          <a:p>
            <a:pPr algn="ctr"/>
            <a:r>
              <a:rPr lang="en-US" sz="2800" dirty="0"/>
              <a:t>MRF over entities A, B…</a:t>
            </a:r>
          </a:p>
        </p:txBody>
      </p:sp>
    </p:spTree>
    <p:extLst>
      <p:ext uri="{BB962C8B-B14F-4D97-AF65-F5344CB8AC3E}">
        <p14:creationId xmlns:p14="http://schemas.microsoft.com/office/powerpoint/2010/main" val="3609729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43A59-7A89-4E9D-81C4-7636851DBE82}"/>
              </a:ext>
            </a:extLst>
          </p:cNvPr>
          <p:cNvSpPr>
            <a:spLocks noGrp="1"/>
          </p:cNvSpPr>
          <p:nvPr>
            <p:ph type="title"/>
          </p:nvPr>
        </p:nvSpPr>
        <p:spPr>
          <a:xfrm>
            <a:off x="921477" y="184061"/>
            <a:ext cx="10392353" cy="843160"/>
          </a:xfrm>
        </p:spPr>
        <p:txBody>
          <a:bodyPr>
            <a:normAutofit fontScale="90000"/>
          </a:bodyPr>
          <a:lstStyle/>
          <a:p>
            <a:pPr algn="ctr"/>
            <a:r>
              <a:rPr lang="en-GB" dirty="0">
                <a:cs typeface="Calibri Light"/>
              </a:rPr>
              <a:t>Evaluate a </a:t>
            </a:r>
            <a:r>
              <a:rPr lang="en-GB" dirty="0">
                <a:solidFill>
                  <a:srgbClr val="FFC000"/>
                </a:solidFill>
                <a:cs typeface="Calibri Light"/>
              </a:rPr>
              <a:t>root cause candidate</a:t>
            </a:r>
            <a:r>
              <a:rPr lang="en-GB" dirty="0">
                <a:cs typeface="Calibri Light"/>
              </a:rPr>
              <a:t> via counterfactual analysis</a:t>
            </a:r>
          </a:p>
        </p:txBody>
      </p:sp>
      <p:sp>
        <p:nvSpPr>
          <p:cNvPr id="4" name="Slide Number Placeholder 3">
            <a:extLst>
              <a:ext uri="{FF2B5EF4-FFF2-40B4-BE49-F238E27FC236}">
                <a16:creationId xmlns:a16="http://schemas.microsoft.com/office/drawing/2014/main" id="{F0BAA327-F5FB-463E-9D98-242C845D0886}"/>
              </a:ext>
            </a:extLst>
          </p:cNvPr>
          <p:cNvSpPr>
            <a:spLocks noGrp="1"/>
          </p:cNvSpPr>
          <p:nvPr>
            <p:ph type="sldNum" sz="quarter" idx="12"/>
          </p:nvPr>
        </p:nvSpPr>
        <p:spPr/>
        <p:txBody>
          <a:bodyPr/>
          <a:lstStyle/>
          <a:p>
            <a:fld id="{330EA680-D336-4FF7-8B7A-9848BB0A1C32}" type="slidenum">
              <a:rPr lang="en-US" smtClean="0"/>
              <a:t>36</a:t>
            </a:fld>
            <a:endParaRPr lang="en-US" dirty="0"/>
          </a:p>
        </p:txBody>
      </p:sp>
      <p:grpSp>
        <p:nvGrpSpPr>
          <p:cNvPr id="8" name="Group 7">
            <a:extLst>
              <a:ext uri="{FF2B5EF4-FFF2-40B4-BE49-F238E27FC236}">
                <a16:creationId xmlns:a16="http://schemas.microsoft.com/office/drawing/2014/main" id="{719FF659-78D0-3229-C984-A6CC889CB9AD}"/>
              </a:ext>
            </a:extLst>
          </p:cNvPr>
          <p:cNvGrpSpPr/>
          <p:nvPr/>
        </p:nvGrpSpPr>
        <p:grpSpPr>
          <a:xfrm>
            <a:off x="1621973" y="1094308"/>
            <a:ext cx="8327570" cy="4952413"/>
            <a:chOff x="5505500" y="1680327"/>
            <a:chExt cx="6026663" cy="3497345"/>
          </a:xfrm>
        </p:grpSpPr>
        <p:cxnSp>
          <p:nvCxnSpPr>
            <p:cNvPr id="62" name="Straight Arrow Connector 61">
              <a:extLst>
                <a:ext uri="{FF2B5EF4-FFF2-40B4-BE49-F238E27FC236}">
                  <a16:creationId xmlns:a16="http://schemas.microsoft.com/office/drawing/2014/main" id="{A222676F-1AE6-186C-34FF-107EA3708843}"/>
                </a:ext>
              </a:extLst>
            </p:cNvPr>
            <p:cNvCxnSpPr>
              <a:cxnSpLocks/>
              <a:stCxn id="126" idx="3"/>
              <a:endCxn id="129" idx="7"/>
            </p:cNvCxnSpPr>
            <p:nvPr/>
          </p:nvCxnSpPr>
          <p:spPr bwMode="gray">
            <a:xfrm flipH="1">
              <a:off x="10621426" y="4268159"/>
              <a:ext cx="172868" cy="67489"/>
            </a:xfrm>
            <a:prstGeom prst="straightConnector1">
              <a:avLst/>
            </a:prstGeom>
            <a:ln w="5080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sp>
          <p:nvSpPr>
            <p:cNvPr id="63" name="Rounded Rectangle 62">
              <a:extLst>
                <a:ext uri="{FF2B5EF4-FFF2-40B4-BE49-F238E27FC236}">
                  <a16:creationId xmlns:a16="http://schemas.microsoft.com/office/drawing/2014/main" id="{1C6C6522-C387-D7A1-28BD-047DABD1E07C}"/>
                </a:ext>
              </a:extLst>
            </p:cNvPr>
            <p:cNvSpPr/>
            <p:nvPr/>
          </p:nvSpPr>
          <p:spPr>
            <a:xfrm>
              <a:off x="10029722" y="3380400"/>
              <a:ext cx="1193085" cy="1397514"/>
            </a:xfrm>
            <a:prstGeom prst="roundRect">
              <a:avLst/>
            </a:prstGeom>
            <a:solidFill>
              <a:srgbClr val="0070C0">
                <a:alpha val="4000"/>
              </a:srgbClr>
            </a:solidFill>
            <a:ln w="25400">
              <a:noFill/>
              <a:miter lim="800000"/>
            </a:ln>
            <a:effectLst>
              <a:softEdge rad="63500"/>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1"/>
                </a:solidFill>
              </a:endParaRPr>
            </a:p>
          </p:txBody>
        </p:sp>
        <p:sp>
          <p:nvSpPr>
            <p:cNvPr id="64" name="Rounded Rectangle 63">
              <a:extLst>
                <a:ext uri="{FF2B5EF4-FFF2-40B4-BE49-F238E27FC236}">
                  <a16:creationId xmlns:a16="http://schemas.microsoft.com/office/drawing/2014/main" id="{010537AD-FE2F-8251-2E5C-142752AB15B2}"/>
                </a:ext>
              </a:extLst>
            </p:cNvPr>
            <p:cNvSpPr/>
            <p:nvPr/>
          </p:nvSpPr>
          <p:spPr>
            <a:xfrm>
              <a:off x="10020913" y="2004781"/>
              <a:ext cx="1181982" cy="1308839"/>
            </a:xfrm>
            <a:prstGeom prst="roundRect">
              <a:avLst/>
            </a:prstGeom>
            <a:solidFill>
              <a:srgbClr val="0070C0">
                <a:alpha val="4000"/>
              </a:srgbClr>
            </a:solidFill>
            <a:ln w="25400">
              <a:noFill/>
              <a:miter lim="800000"/>
            </a:ln>
            <a:effectLst>
              <a:softEdge rad="63500"/>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1"/>
                </a:solidFill>
              </a:endParaRPr>
            </a:p>
          </p:txBody>
        </p:sp>
        <p:sp>
          <p:nvSpPr>
            <p:cNvPr id="65" name="Rounded Rectangle 64">
              <a:extLst>
                <a:ext uri="{FF2B5EF4-FFF2-40B4-BE49-F238E27FC236}">
                  <a16:creationId xmlns:a16="http://schemas.microsoft.com/office/drawing/2014/main" id="{5D568E40-46D7-70E2-968D-16D8223D2D32}"/>
                </a:ext>
              </a:extLst>
            </p:cNvPr>
            <p:cNvSpPr/>
            <p:nvPr/>
          </p:nvSpPr>
          <p:spPr>
            <a:xfrm>
              <a:off x="7870545" y="3755215"/>
              <a:ext cx="1026079" cy="1422457"/>
            </a:xfrm>
            <a:prstGeom prst="roundRect">
              <a:avLst/>
            </a:prstGeom>
            <a:solidFill>
              <a:srgbClr val="0070C0">
                <a:alpha val="4000"/>
              </a:srgbClr>
            </a:solidFill>
            <a:ln w="25400">
              <a:noFill/>
              <a:miter lim="800000"/>
            </a:ln>
            <a:effectLst>
              <a:softEdge rad="63500"/>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1"/>
                </a:solidFill>
              </a:endParaRPr>
            </a:p>
          </p:txBody>
        </p:sp>
        <p:cxnSp>
          <p:nvCxnSpPr>
            <p:cNvPr id="66" name="Straight Arrow Connector 65">
              <a:extLst>
                <a:ext uri="{FF2B5EF4-FFF2-40B4-BE49-F238E27FC236}">
                  <a16:creationId xmlns:a16="http://schemas.microsoft.com/office/drawing/2014/main" id="{8DF1F599-D378-8718-F309-61CDC4979723}"/>
                </a:ext>
              </a:extLst>
            </p:cNvPr>
            <p:cNvCxnSpPr>
              <a:cxnSpLocks/>
              <a:stCxn id="129" idx="1"/>
            </p:cNvCxnSpPr>
            <p:nvPr/>
          </p:nvCxnSpPr>
          <p:spPr bwMode="gray">
            <a:xfrm flipH="1" flipV="1">
              <a:off x="9158225" y="2242506"/>
              <a:ext cx="1123984" cy="2093142"/>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8EA4EFA6-7F9D-A1FB-430D-4B839023786A}"/>
                </a:ext>
              </a:extLst>
            </p:cNvPr>
            <p:cNvCxnSpPr>
              <a:cxnSpLocks/>
              <a:stCxn id="140" idx="2"/>
            </p:cNvCxnSpPr>
            <p:nvPr/>
          </p:nvCxnSpPr>
          <p:spPr bwMode="gray">
            <a:xfrm flipV="1">
              <a:off x="8315100" y="2260638"/>
              <a:ext cx="843125" cy="2287558"/>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41642F31-F5AD-FBCF-CA6A-CE55BC6BC454}"/>
                </a:ext>
              </a:extLst>
            </p:cNvPr>
            <p:cNvCxnSpPr>
              <a:cxnSpLocks/>
            </p:cNvCxnSpPr>
            <p:nvPr/>
          </p:nvCxnSpPr>
          <p:spPr bwMode="gray">
            <a:xfrm>
              <a:off x="5924235" y="3311652"/>
              <a:ext cx="448573" cy="350907"/>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23E1337C-C91C-4D74-56BB-5B307C4019C7}"/>
                </a:ext>
              </a:extLst>
            </p:cNvPr>
            <p:cNvCxnSpPr>
              <a:cxnSpLocks/>
              <a:stCxn id="143" idx="1"/>
            </p:cNvCxnSpPr>
            <p:nvPr/>
          </p:nvCxnSpPr>
          <p:spPr bwMode="gray">
            <a:xfrm flipH="1" flipV="1">
              <a:off x="6657506" y="3650598"/>
              <a:ext cx="577102" cy="5834"/>
            </a:xfrm>
            <a:prstGeom prst="straightConnector1">
              <a:avLst/>
            </a:prstGeom>
            <a:ln w="57150">
              <a:solidFill>
                <a:schemeClr val="bg2">
                  <a:lumMod val="75000"/>
                  <a:alpha val="78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C589E0B3-3E2E-A243-4D9F-3D8913B205CB}"/>
                </a:ext>
              </a:extLst>
            </p:cNvPr>
            <p:cNvCxnSpPr>
              <a:cxnSpLocks/>
            </p:cNvCxnSpPr>
            <p:nvPr/>
          </p:nvCxnSpPr>
          <p:spPr bwMode="gray">
            <a:xfrm>
              <a:off x="7565107" y="3652419"/>
              <a:ext cx="467838" cy="3998"/>
            </a:xfrm>
            <a:prstGeom prst="straightConnector1">
              <a:avLst/>
            </a:prstGeom>
            <a:ln w="57150">
              <a:solidFill>
                <a:schemeClr val="bg2">
                  <a:lumMod val="75000"/>
                  <a:alpha val="78000"/>
                </a:schemeClr>
              </a:solidFill>
              <a:miter lim="800000"/>
              <a:headEnd type="none" w="sm" len="sm"/>
              <a:tailEnd type="none" w="med" len="med"/>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CA082815-2393-3AD2-6477-0BCB64289B83}"/>
                </a:ext>
              </a:extLst>
            </p:cNvPr>
            <p:cNvCxnSpPr>
              <a:cxnSpLocks/>
              <a:endCxn id="118" idx="2"/>
            </p:cNvCxnSpPr>
            <p:nvPr/>
          </p:nvCxnSpPr>
          <p:spPr bwMode="gray">
            <a:xfrm>
              <a:off x="9469164" y="3652419"/>
              <a:ext cx="715336" cy="2072"/>
            </a:xfrm>
            <a:prstGeom prst="straightConnector1">
              <a:avLst/>
            </a:prstGeom>
            <a:ln w="57150">
              <a:solidFill>
                <a:schemeClr val="bg2">
                  <a:lumMod val="75000"/>
                  <a:alpha val="78000"/>
                </a:schemeClr>
              </a:solidFill>
              <a:miter lim="800000"/>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7E1D038D-535E-C087-1853-F56CD662568E}"/>
                </a:ext>
              </a:extLst>
            </p:cNvPr>
            <p:cNvCxnSpPr>
              <a:cxnSpLocks/>
              <a:stCxn id="129" idx="0"/>
              <a:endCxn id="118" idx="4"/>
            </p:cNvCxnSpPr>
            <p:nvPr/>
          </p:nvCxnSpPr>
          <p:spPr bwMode="gray">
            <a:xfrm flipH="1" flipV="1">
              <a:off x="10448349" y="3913779"/>
              <a:ext cx="3469" cy="352829"/>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FE68EA9E-30E9-337F-FCEE-A50B56481A10}"/>
                </a:ext>
              </a:extLst>
            </p:cNvPr>
            <p:cNvCxnSpPr>
              <a:cxnSpLocks/>
            </p:cNvCxnSpPr>
            <p:nvPr/>
          </p:nvCxnSpPr>
          <p:spPr bwMode="gray">
            <a:xfrm flipV="1">
              <a:off x="8584629" y="3652419"/>
              <a:ext cx="404810" cy="3998"/>
            </a:xfrm>
            <a:prstGeom prst="straightConnector1">
              <a:avLst/>
            </a:prstGeom>
            <a:ln w="57150">
              <a:solidFill>
                <a:schemeClr val="bg2">
                  <a:lumMod val="75000"/>
                  <a:alpha val="78000"/>
                </a:schemeClr>
              </a:solidFill>
              <a:miter lim="800000"/>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3C9A9429-7FB6-54E4-D972-79B0DAF62A9A}"/>
                </a:ext>
              </a:extLst>
            </p:cNvPr>
            <p:cNvCxnSpPr>
              <a:cxnSpLocks/>
              <a:endCxn id="119" idx="2"/>
            </p:cNvCxnSpPr>
            <p:nvPr/>
          </p:nvCxnSpPr>
          <p:spPr bwMode="gray">
            <a:xfrm>
              <a:off x="9440859" y="3018481"/>
              <a:ext cx="716690" cy="22895"/>
            </a:xfrm>
            <a:prstGeom prst="straightConnector1">
              <a:avLst/>
            </a:prstGeom>
            <a:ln w="57150">
              <a:solidFill>
                <a:schemeClr val="bg2">
                  <a:lumMod val="75000"/>
                  <a:alpha val="78000"/>
                </a:schemeClr>
              </a:solidFill>
              <a:miter lim="800000"/>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253BBBAB-71BD-5A19-0849-0B9DB6D13184}"/>
                </a:ext>
              </a:extLst>
            </p:cNvPr>
            <p:cNvCxnSpPr>
              <a:cxnSpLocks/>
              <a:endCxn id="112" idx="2"/>
            </p:cNvCxnSpPr>
            <p:nvPr/>
          </p:nvCxnSpPr>
          <p:spPr bwMode="gray">
            <a:xfrm>
              <a:off x="8565044" y="4472792"/>
              <a:ext cx="193981" cy="53566"/>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7971770C-D413-776C-7567-B5A19181A298}"/>
                </a:ext>
              </a:extLst>
            </p:cNvPr>
            <p:cNvCxnSpPr>
              <a:cxnSpLocks/>
            </p:cNvCxnSpPr>
            <p:nvPr/>
          </p:nvCxnSpPr>
          <p:spPr bwMode="gray">
            <a:xfrm flipH="1">
              <a:off x="8308787" y="3032311"/>
              <a:ext cx="884879" cy="630248"/>
            </a:xfrm>
            <a:prstGeom prst="straightConnector1">
              <a:avLst/>
            </a:prstGeom>
            <a:ln w="57150">
              <a:solidFill>
                <a:schemeClr val="bg2">
                  <a:lumMod val="75000"/>
                  <a:alpha val="78000"/>
                </a:schemeClr>
              </a:solidFill>
              <a:miter lim="800000"/>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DE181ADB-662D-A4C2-7831-286E15194681}"/>
                </a:ext>
              </a:extLst>
            </p:cNvPr>
            <p:cNvCxnSpPr>
              <a:cxnSpLocks/>
              <a:endCxn id="135" idx="0"/>
            </p:cNvCxnSpPr>
            <p:nvPr/>
          </p:nvCxnSpPr>
          <p:spPr bwMode="gray">
            <a:xfrm>
              <a:off x="10494891" y="2313491"/>
              <a:ext cx="466483" cy="187671"/>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0CA08571-9E52-0AA4-5FBB-AEC41DE12D81}"/>
                </a:ext>
              </a:extLst>
            </p:cNvPr>
            <p:cNvCxnSpPr>
              <a:cxnSpLocks/>
              <a:stCxn id="124" idx="1"/>
            </p:cNvCxnSpPr>
            <p:nvPr/>
          </p:nvCxnSpPr>
          <p:spPr bwMode="gray">
            <a:xfrm flipV="1">
              <a:off x="6095192" y="3833943"/>
              <a:ext cx="111895" cy="105472"/>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793C2A88-FADA-9399-A381-56184F6E91CF}"/>
                </a:ext>
              </a:extLst>
            </p:cNvPr>
            <p:cNvCxnSpPr>
              <a:cxnSpLocks/>
              <a:stCxn id="123" idx="3"/>
            </p:cNvCxnSpPr>
            <p:nvPr/>
          </p:nvCxnSpPr>
          <p:spPr bwMode="gray">
            <a:xfrm flipH="1">
              <a:off x="5922060" y="3562022"/>
              <a:ext cx="2242" cy="300918"/>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2871498B-6836-5E7A-E8DB-02027E0F292E}"/>
                </a:ext>
              </a:extLst>
            </p:cNvPr>
            <p:cNvCxnSpPr>
              <a:cxnSpLocks/>
              <a:stCxn id="128" idx="1"/>
            </p:cNvCxnSpPr>
            <p:nvPr/>
          </p:nvCxnSpPr>
          <p:spPr bwMode="gray">
            <a:xfrm flipV="1">
              <a:off x="8013469" y="3848096"/>
              <a:ext cx="100268" cy="96015"/>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id="{571A5A69-A9F4-F5AC-152E-D50DB9282C94}"/>
                </a:ext>
              </a:extLst>
            </p:cNvPr>
            <p:cNvCxnSpPr>
              <a:cxnSpLocks/>
              <a:endCxn id="128" idx="7"/>
            </p:cNvCxnSpPr>
            <p:nvPr/>
          </p:nvCxnSpPr>
          <p:spPr bwMode="gray">
            <a:xfrm flipH="1" flipV="1">
              <a:off x="8062668" y="4273940"/>
              <a:ext cx="94493" cy="28454"/>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23261C6D-B55C-BEAD-0C4B-CDA3D04039E9}"/>
                </a:ext>
              </a:extLst>
            </p:cNvPr>
            <p:cNvCxnSpPr>
              <a:cxnSpLocks/>
            </p:cNvCxnSpPr>
            <p:nvPr/>
          </p:nvCxnSpPr>
          <p:spPr bwMode="gray">
            <a:xfrm flipH="1" flipV="1">
              <a:off x="8308787" y="3927492"/>
              <a:ext cx="18627" cy="307410"/>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B12DC6B5-5254-6366-DA34-DCC103282946}"/>
                </a:ext>
              </a:extLst>
            </p:cNvPr>
            <p:cNvCxnSpPr>
              <a:cxnSpLocks/>
              <a:stCxn id="123" idx="6"/>
            </p:cNvCxnSpPr>
            <p:nvPr/>
          </p:nvCxnSpPr>
          <p:spPr bwMode="gray">
            <a:xfrm flipV="1">
              <a:off x="6097697" y="2242506"/>
              <a:ext cx="3020512" cy="915779"/>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FEE1750F-7CD9-A7D6-3799-E7C41F5C8C70}"/>
                </a:ext>
              </a:extLst>
            </p:cNvPr>
            <p:cNvCxnSpPr>
              <a:cxnSpLocks/>
            </p:cNvCxnSpPr>
            <p:nvPr/>
          </p:nvCxnSpPr>
          <p:spPr bwMode="gray">
            <a:xfrm flipV="1">
              <a:off x="10417787" y="2574727"/>
              <a:ext cx="536352" cy="522901"/>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D6325ED4-B321-5A3B-E517-7AA8ED9038AF}"/>
                </a:ext>
              </a:extLst>
            </p:cNvPr>
            <p:cNvCxnSpPr>
              <a:cxnSpLocks/>
            </p:cNvCxnSpPr>
            <p:nvPr/>
          </p:nvCxnSpPr>
          <p:spPr bwMode="gray">
            <a:xfrm flipH="1" flipV="1">
              <a:off x="10448349" y="3662559"/>
              <a:ext cx="364667" cy="417930"/>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FFD07288-D463-5347-F58B-6932F461E8CF}"/>
                </a:ext>
              </a:extLst>
            </p:cNvPr>
            <p:cNvCxnSpPr>
              <a:cxnSpLocks/>
              <a:stCxn id="130" idx="2"/>
            </p:cNvCxnSpPr>
            <p:nvPr/>
          </p:nvCxnSpPr>
          <p:spPr bwMode="gray">
            <a:xfrm flipH="1" flipV="1">
              <a:off x="9395525" y="2242506"/>
              <a:ext cx="782399" cy="32264"/>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id="{36DDBEAB-2FFA-5B71-B32B-987A01905E62}"/>
                </a:ext>
              </a:extLst>
            </p:cNvPr>
            <p:cNvCxnSpPr>
              <a:cxnSpLocks/>
              <a:stCxn id="119" idx="0"/>
              <a:endCxn id="130" idx="4"/>
            </p:cNvCxnSpPr>
            <p:nvPr/>
          </p:nvCxnSpPr>
          <p:spPr bwMode="gray">
            <a:xfrm flipH="1" flipV="1">
              <a:off x="10417787" y="2510487"/>
              <a:ext cx="3611" cy="271601"/>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3FC8D5D6-BDBF-9FA9-E7C6-A828D26873C3}"/>
                </a:ext>
              </a:extLst>
            </p:cNvPr>
            <p:cNvCxnSpPr>
              <a:cxnSpLocks/>
            </p:cNvCxnSpPr>
            <p:nvPr/>
          </p:nvCxnSpPr>
          <p:spPr bwMode="gray">
            <a:xfrm flipV="1">
              <a:off x="10451817" y="1680327"/>
              <a:ext cx="260380" cy="358725"/>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105" name="Straight Arrow Connector 104">
              <a:extLst>
                <a:ext uri="{FF2B5EF4-FFF2-40B4-BE49-F238E27FC236}">
                  <a16:creationId xmlns:a16="http://schemas.microsoft.com/office/drawing/2014/main" id="{29554921-9484-4CD3-E1A5-8544A531D754}"/>
                </a:ext>
              </a:extLst>
            </p:cNvPr>
            <p:cNvCxnSpPr>
              <a:cxnSpLocks/>
              <a:stCxn id="129" idx="6"/>
            </p:cNvCxnSpPr>
            <p:nvPr/>
          </p:nvCxnSpPr>
          <p:spPr bwMode="gray">
            <a:xfrm>
              <a:off x="10691680" y="4502325"/>
              <a:ext cx="595873" cy="211867"/>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AF648761-626C-6506-C8BA-7C8C1499B65D}"/>
                </a:ext>
              </a:extLst>
            </p:cNvPr>
            <p:cNvCxnSpPr>
              <a:cxnSpLocks/>
            </p:cNvCxnSpPr>
            <p:nvPr/>
          </p:nvCxnSpPr>
          <p:spPr bwMode="gray">
            <a:xfrm flipV="1">
              <a:off x="7823312" y="4635735"/>
              <a:ext cx="330708" cy="202741"/>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107" name="Straight Arrow Connector 106">
              <a:extLst>
                <a:ext uri="{FF2B5EF4-FFF2-40B4-BE49-F238E27FC236}">
                  <a16:creationId xmlns:a16="http://schemas.microsoft.com/office/drawing/2014/main" id="{DDC77747-02A8-9CD4-4BE3-E4B6DEE96575}"/>
                </a:ext>
              </a:extLst>
            </p:cNvPr>
            <p:cNvCxnSpPr>
              <a:cxnSpLocks/>
              <a:endCxn id="123" idx="0"/>
            </p:cNvCxnSpPr>
            <p:nvPr/>
          </p:nvCxnSpPr>
          <p:spPr bwMode="gray">
            <a:xfrm>
              <a:off x="5544495" y="2915403"/>
              <a:ext cx="213999" cy="242699"/>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7D2EA36B-2069-BEBC-11D9-F22CB0FA565D}"/>
                </a:ext>
              </a:extLst>
            </p:cNvPr>
            <p:cNvCxnSpPr>
              <a:cxnSpLocks/>
            </p:cNvCxnSpPr>
            <p:nvPr/>
          </p:nvCxnSpPr>
          <p:spPr bwMode="gray">
            <a:xfrm>
              <a:off x="8664395" y="1802453"/>
              <a:ext cx="321660" cy="273376"/>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CB90CEBD-C85C-BFE6-2991-B9FE8C9B4355}"/>
                </a:ext>
              </a:extLst>
            </p:cNvPr>
            <p:cNvCxnSpPr>
              <a:cxnSpLocks/>
              <a:endCxn id="124" idx="5"/>
            </p:cNvCxnSpPr>
            <p:nvPr/>
          </p:nvCxnSpPr>
          <p:spPr bwMode="gray">
            <a:xfrm flipV="1">
              <a:off x="5505500" y="4223064"/>
              <a:ext cx="206515" cy="211891"/>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110" name="Straight Arrow Connector 109">
              <a:extLst>
                <a:ext uri="{FF2B5EF4-FFF2-40B4-BE49-F238E27FC236}">
                  <a16:creationId xmlns:a16="http://schemas.microsoft.com/office/drawing/2014/main" id="{45E20315-EF0B-8FF8-E69E-5106E44E5A40}"/>
                </a:ext>
              </a:extLst>
            </p:cNvPr>
            <p:cNvCxnSpPr>
              <a:cxnSpLocks/>
              <a:stCxn id="126" idx="6"/>
            </p:cNvCxnSpPr>
            <p:nvPr/>
          </p:nvCxnSpPr>
          <p:spPr bwMode="gray">
            <a:xfrm flipV="1">
              <a:off x="11203765" y="4040506"/>
              <a:ext cx="303668" cy="60976"/>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111" name="Straight Arrow Connector 110">
              <a:extLst>
                <a:ext uri="{FF2B5EF4-FFF2-40B4-BE49-F238E27FC236}">
                  <a16:creationId xmlns:a16="http://schemas.microsoft.com/office/drawing/2014/main" id="{00ED5BA5-8A87-C6F4-550C-65E64085976D}"/>
                </a:ext>
              </a:extLst>
            </p:cNvPr>
            <p:cNvCxnSpPr>
              <a:cxnSpLocks/>
            </p:cNvCxnSpPr>
            <p:nvPr/>
          </p:nvCxnSpPr>
          <p:spPr bwMode="gray">
            <a:xfrm>
              <a:off x="11020095" y="2577234"/>
              <a:ext cx="512068" cy="117544"/>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sp>
          <p:nvSpPr>
            <p:cNvPr id="112" name="Oval 111">
              <a:extLst>
                <a:ext uri="{FF2B5EF4-FFF2-40B4-BE49-F238E27FC236}">
                  <a16:creationId xmlns:a16="http://schemas.microsoft.com/office/drawing/2014/main" id="{1B801BF3-D78D-3C36-773A-C1CF167B14A5}"/>
                </a:ext>
              </a:extLst>
            </p:cNvPr>
            <p:cNvSpPr>
              <a:spLocks noChangeAspect="1"/>
            </p:cNvSpPr>
            <p:nvPr/>
          </p:nvSpPr>
          <p:spPr>
            <a:xfrm>
              <a:off x="8759025" y="4267069"/>
              <a:ext cx="527698" cy="518578"/>
            </a:xfrm>
            <a:prstGeom prst="ellipse">
              <a:avLst/>
            </a:prstGeom>
            <a:solidFill>
              <a:schemeClr val="bg1"/>
            </a:solidFill>
            <a:ln w="57150">
              <a:solidFill>
                <a:srgbClr val="820024"/>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2">
                    <a:lumMod val="10000"/>
                  </a:schemeClr>
                </a:solidFill>
              </a:endParaRPr>
            </a:p>
          </p:txBody>
        </p:sp>
        <p:sp>
          <p:nvSpPr>
            <p:cNvPr id="113" name="Oval 112">
              <a:extLst>
                <a:ext uri="{FF2B5EF4-FFF2-40B4-BE49-F238E27FC236}">
                  <a16:creationId xmlns:a16="http://schemas.microsoft.com/office/drawing/2014/main" id="{B4AA2A72-5299-27AD-2F85-7C96D106E4D2}"/>
                </a:ext>
              </a:extLst>
            </p:cNvPr>
            <p:cNvSpPr>
              <a:spLocks noChangeAspect="1"/>
            </p:cNvSpPr>
            <p:nvPr/>
          </p:nvSpPr>
          <p:spPr>
            <a:xfrm rot="18931841">
              <a:off x="8085329" y="4234891"/>
              <a:ext cx="479725" cy="471434"/>
            </a:xfrm>
            <a:prstGeom prst="ellipse">
              <a:avLst/>
            </a:prstGeom>
            <a:solidFill>
              <a:schemeClr val="bg1"/>
            </a:solidFill>
            <a:ln w="57150">
              <a:solidFill>
                <a:srgbClr val="003834"/>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1"/>
                </a:solidFill>
              </a:endParaRPr>
            </a:p>
          </p:txBody>
        </p:sp>
        <p:sp>
          <p:nvSpPr>
            <p:cNvPr id="114" name="Oval 113">
              <a:extLst>
                <a:ext uri="{FF2B5EF4-FFF2-40B4-BE49-F238E27FC236}">
                  <a16:creationId xmlns:a16="http://schemas.microsoft.com/office/drawing/2014/main" id="{07F1CB24-1913-61D2-379C-4A9FF74A6E7A}"/>
                </a:ext>
              </a:extLst>
            </p:cNvPr>
            <p:cNvSpPr>
              <a:spLocks noChangeAspect="1"/>
            </p:cNvSpPr>
            <p:nvPr/>
          </p:nvSpPr>
          <p:spPr>
            <a:xfrm>
              <a:off x="7142577" y="3424669"/>
              <a:ext cx="502766" cy="471434"/>
            </a:xfrm>
            <a:prstGeom prst="ellipse">
              <a:avLst/>
            </a:prstGeom>
            <a:solidFill>
              <a:srgbClr val="FFC000"/>
            </a:solidFill>
            <a:ln w="57150">
              <a:solidFill>
                <a:srgbClr val="FFC000"/>
              </a:solidFill>
              <a:prstDash val="solid"/>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sp>
          <p:nvSpPr>
            <p:cNvPr id="115" name="Oval 114">
              <a:extLst>
                <a:ext uri="{FF2B5EF4-FFF2-40B4-BE49-F238E27FC236}">
                  <a16:creationId xmlns:a16="http://schemas.microsoft.com/office/drawing/2014/main" id="{FF064C92-C3A4-F05F-30B1-967459E5BC07}"/>
                </a:ext>
              </a:extLst>
            </p:cNvPr>
            <p:cNvSpPr>
              <a:spLocks noChangeAspect="1"/>
            </p:cNvSpPr>
            <p:nvPr/>
          </p:nvSpPr>
          <p:spPr>
            <a:xfrm>
              <a:off x="6148278" y="3404674"/>
              <a:ext cx="553042" cy="518578"/>
            </a:xfrm>
            <a:prstGeom prst="ellipse">
              <a:avLst/>
            </a:prstGeom>
            <a:solidFill>
              <a:schemeClr val="bg1"/>
            </a:solidFill>
            <a:ln w="57150">
              <a:solidFill>
                <a:srgbClr val="820024"/>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600"/>
                </a:spcAft>
              </a:pPr>
              <a:endParaRPr lang="en-US" sz="1050" dirty="0">
                <a:solidFill>
                  <a:schemeClr val="bg2">
                    <a:lumMod val="10000"/>
                  </a:schemeClr>
                </a:solidFill>
                <a:latin typeface="Gill Sans MT" panose="020B0502020104020203" pitchFamily="34" charset="77"/>
              </a:endParaRPr>
            </a:p>
          </p:txBody>
        </p:sp>
        <p:sp>
          <p:nvSpPr>
            <p:cNvPr id="116" name="Oval 115">
              <a:extLst>
                <a:ext uri="{FF2B5EF4-FFF2-40B4-BE49-F238E27FC236}">
                  <a16:creationId xmlns:a16="http://schemas.microsoft.com/office/drawing/2014/main" id="{1FFA4AE2-75D0-889D-52D9-348267F8996F}"/>
                </a:ext>
              </a:extLst>
            </p:cNvPr>
            <p:cNvSpPr>
              <a:spLocks noChangeAspect="1"/>
            </p:cNvSpPr>
            <p:nvPr/>
          </p:nvSpPr>
          <p:spPr>
            <a:xfrm>
              <a:off x="8032945" y="3385342"/>
              <a:ext cx="551684" cy="542149"/>
            </a:xfrm>
            <a:prstGeom prst="ellipse">
              <a:avLst/>
            </a:prstGeom>
            <a:solidFill>
              <a:schemeClr val="bg1"/>
            </a:solidFill>
            <a:ln w="57150">
              <a:solidFill>
                <a:srgbClr val="820024"/>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sp>
          <p:nvSpPr>
            <p:cNvPr id="117" name="Oval 116">
              <a:extLst>
                <a:ext uri="{FF2B5EF4-FFF2-40B4-BE49-F238E27FC236}">
                  <a16:creationId xmlns:a16="http://schemas.microsoft.com/office/drawing/2014/main" id="{F407A652-0D14-0AF2-CA92-7117FCFDD4D3}"/>
                </a:ext>
              </a:extLst>
            </p:cNvPr>
            <p:cNvSpPr>
              <a:spLocks noChangeAspect="1"/>
            </p:cNvSpPr>
            <p:nvPr/>
          </p:nvSpPr>
          <p:spPr>
            <a:xfrm>
              <a:off x="8989439" y="3416701"/>
              <a:ext cx="479725" cy="471434"/>
            </a:xfrm>
            <a:prstGeom prst="ellipse">
              <a:avLst/>
            </a:prstGeom>
            <a:solidFill>
              <a:schemeClr val="bg1"/>
            </a:solidFill>
            <a:ln w="57150">
              <a:solidFill>
                <a:schemeClr val="accent1"/>
              </a:solidFill>
              <a:prstDash val="solid"/>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sp>
          <p:nvSpPr>
            <p:cNvPr id="118" name="Oval 117">
              <a:extLst>
                <a:ext uri="{FF2B5EF4-FFF2-40B4-BE49-F238E27FC236}">
                  <a16:creationId xmlns:a16="http://schemas.microsoft.com/office/drawing/2014/main" id="{D0C95F2A-320C-FB83-3440-2C1532C9469D}"/>
                </a:ext>
              </a:extLst>
            </p:cNvPr>
            <p:cNvSpPr>
              <a:spLocks noChangeAspect="1"/>
            </p:cNvSpPr>
            <p:nvPr/>
          </p:nvSpPr>
          <p:spPr>
            <a:xfrm>
              <a:off x="10184500" y="3395202"/>
              <a:ext cx="527698" cy="518578"/>
            </a:xfrm>
            <a:prstGeom prst="ellipse">
              <a:avLst/>
            </a:prstGeom>
            <a:solidFill>
              <a:schemeClr val="bg1"/>
            </a:solidFill>
            <a:ln w="57150">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1"/>
                </a:solidFill>
              </a:endParaRPr>
            </a:p>
          </p:txBody>
        </p:sp>
        <p:sp>
          <p:nvSpPr>
            <p:cNvPr id="119" name="Oval 118">
              <a:extLst>
                <a:ext uri="{FF2B5EF4-FFF2-40B4-BE49-F238E27FC236}">
                  <a16:creationId xmlns:a16="http://schemas.microsoft.com/office/drawing/2014/main" id="{60E159B1-DA0B-A356-A8E9-78F64DA2DB7A}"/>
                </a:ext>
              </a:extLst>
            </p:cNvPr>
            <p:cNvSpPr>
              <a:spLocks noChangeAspect="1"/>
            </p:cNvSpPr>
            <p:nvPr/>
          </p:nvSpPr>
          <p:spPr>
            <a:xfrm>
              <a:off x="10157549" y="2782087"/>
              <a:ext cx="527698" cy="518578"/>
            </a:xfrm>
            <a:prstGeom prst="ellipse">
              <a:avLst/>
            </a:prstGeom>
            <a:solidFill>
              <a:srgbClr val="A10907"/>
            </a:solidFill>
            <a:ln w="5715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1"/>
                </a:solidFill>
              </a:endParaRPr>
            </a:p>
          </p:txBody>
        </p:sp>
        <p:sp>
          <p:nvSpPr>
            <p:cNvPr id="120" name="Oval 119">
              <a:extLst>
                <a:ext uri="{FF2B5EF4-FFF2-40B4-BE49-F238E27FC236}">
                  <a16:creationId xmlns:a16="http://schemas.microsoft.com/office/drawing/2014/main" id="{982DE680-548B-1979-6742-002F649F05F5}"/>
                </a:ext>
              </a:extLst>
            </p:cNvPr>
            <p:cNvSpPr>
              <a:spLocks noChangeAspect="1"/>
            </p:cNvSpPr>
            <p:nvPr/>
          </p:nvSpPr>
          <p:spPr>
            <a:xfrm>
              <a:off x="8915800" y="2006789"/>
              <a:ext cx="479725" cy="471434"/>
            </a:xfrm>
            <a:prstGeom prst="ellipse">
              <a:avLst/>
            </a:prstGeom>
            <a:solidFill>
              <a:schemeClr val="bg1"/>
            </a:solidFill>
            <a:ln w="57150">
              <a:solidFill>
                <a:schemeClr val="bg2">
                  <a:lumMod val="1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1"/>
                </a:solidFill>
              </a:endParaRPr>
            </a:p>
          </p:txBody>
        </p:sp>
        <p:sp>
          <p:nvSpPr>
            <p:cNvPr id="121" name="TextBox 120">
              <a:extLst>
                <a:ext uri="{FF2B5EF4-FFF2-40B4-BE49-F238E27FC236}">
                  <a16:creationId xmlns:a16="http://schemas.microsoft.com/office/drawing/2014/main" id="{D2FF4C94-E871-D887-B83A-3F0374808F91}"/>
                </a:ext>
              </a:extLst>
            </p:cNvPr>
            <p:cNvSpPr txBox="1"/>
            <p:nvPr/>
          </p:nvSpPr>
          <p:spPr>
            <a:xfrm>
              <a:off x="10202094" y="2928956"/>
              <a:ext cx="457622" cy="271686"/>
            </a:xfrm>
            <a:prstGeom prst="rect">
              <a:avLst/>
            </a:prstGeom>
          </p:spPr>
          <p:txBody>
            <a:bodyPr wrap="none" lIns="0" tIns="0" rIns="0" bIns="0" rtlCol="0">
              <a:spAutoFit/>
            </a:bodyPr>
            <a:lstStyle/>
            <a:p>
              <a:pPr algn="ctr">
                <a:spcAft>
                  <a:spcPts val="600"/>
                </a:spcAft>
              </a:pPr>
              <a:r>
                <a:rPr lang="en-US" sz="1400" dirty="0">
                  <a:solidFill>
                    <a:schemeClr val="bg1"/>
                  </a:solidFill>
                  <a:latin typeface="Gill Sans MT" panose="020B0502020104020203" pitchFamily="34" charset="77"/>
                </a:rPr>
                <a:t>Backend</a:t>
              </a:r>
              <a:br>
                <a:rPr lang="en-US" sz="1100" dirty="0">
                  <a:solidFill>
                    <a:schemeClr val="bg1"/>
                  </a:solidFill>
                  <a:latin typeface="Gill Sans MT" panose="020B0502020104020203" pitchFamily="34" charset="77"/>
                </a:rPr>
              </a:br>
              <a:r>
                <a:rPr lang="en-US" sz="1100" dirty="0">
                  <a:solidFill>
                    <a:schemeClr val="bg1"/>
                  </a:solidFill>
                  <a:latin typeface="Gill Sans MT" panose="020B0502020104020203" pitchFamily="34" charset="77"/>
                </a:rPr>
                <a:t>VM</a:t>
              </a:r>
            </a:p>
          </p:txBody>
        </p:sp>
        <p:sp>
          <p:nvSpPr>
            <p:cNvPr id="122" name="TextBox 121">
              <a:extLst>
                <a:ext uri="{FF2B5EF4-FFF2-40B4-BE49-F238E27FC236}">
                  <a16:creationId xmlns:a16="http://schemas.microsoft.com/office/drawing/2014/main" id="{6241EB12-17B5-50F8-8139-D5B6CA27D2C6}"/>
                </a:ext>
              </a:extLst>
            </p:cNvPr>
            <p:cNvSpPr txBox="1"/>
            <p:nvPr/>
          </p:nvSpPr>
          <p:spPr>
            <a:xfrm>
              <a:off x="10232536" y="3524694"/>
              <a:ext cx="438144" cy="304288"/>
            </a:xfrm>
            <a:prstGeom prst="rect">
              <a:avLst/>
            </a:prstGeom>
          </p:spPr>
          <p:txBody>
            <a:bodyPr wrap="none" lIns="0" tIns="0" rIns="0" bIns="0" rtlCol="0">
              <a:spAutoFit/>
            </a:bodyPr>
            <a:lstStyle/>
            <a:p>
              <a:pPr algn="ctr">
                <a:spcAft>
                  <a:spcPts val="600"/>
                </a:spcAft>
              </a:pPr>
              <a:r>
                <a:rPr lang="en-US" sz="1400" dirty="0">
                  <a:solidFill>
                    <a:schemeClr val="tx1">
                      <a:lumMod val="95000"/>
                      <a:lumOff val="5000"/>
                    </a:schemeClr>
                  </a:solidFill>
                  <a:latin typeface="Gill Sans MT" panose="020B0502020104020203" pitchFamily="34" charset="77"/>
                </a:rPr>
                <a:t>Backend</a:t>
              </a:r>
              <a:br>
                <a:rPr lang="en-US" sz="1400" dirty="0">
                  <a:solidFill>
                    <a:schemeClr val="tx1">
                      <a:lumMod val="95000"/>
                      <a:lumOff val="5000"/>
                    </a:schemeClr>
                  </a:solidFill>
                  <a:latin typeface="Gill Sans MT" panose="020B0502020104020203" pitchFamily="34" charset="77"/>
                </a:rPr>
              </a:br>
              <a:r>
                <a:rPr lang="en-US" sz="1400" dirty="0">
                  <a:solidFill>
                    <a:schemeClr val="tx1">
                      <a:lumMod val="95000"/>
                      <a:lumOff val="5000"/>
                    </a:schemeClr>
                  </a:solidFill>
                  <a:latin typeface="Gill Sans MT" panose="020B0502020104020203" pitchFamily="34" charset="77"/>
                </a:rPr>
                <a:t>VM</a:t>
              </a:r>
            </a:p>
          </p:txBody>
        </p:sp>
        <p:sp>
          <p:nvSpPr>
            <p:cNvPr id="123" name="Oval 122">
              <a:extLst>
                <a:ext uri="{FF2B5EF4-FFF2-40B4-BE49-F238E27FC236}">
                  <a16:creationId xmlns:a16="http://schemas.microsoft.com/office/drawing/2014/main" id="{C563AFA2-F139-1198-92CB-5F3A3A1065E1}"/>
                </a:ext>
              </a:extLst>
            </p:cNvPr>
            <p:cNvSpPr>
              <a:spLocks noChangeAspect="1"/>
            </p:cNvSpPr>
            <p:nvPr/>
          </p:nvSpPr>
          <p:spPr>
            <a:xfrm rot="18931841">
              <a:off x="5686662" y="3090598"/>
              <a:ext cx="479725" cy="471434"/>
            </a:xfrm>
            <a:prstGeom prst="ellipse">
              <a:avLst/>
            </a:prstGeom>
            <a:solidFill>
              <a:schemeClr val="bg1"/>
            </a:solidFill>
            <a:ln w="57150">
              <a:solidFill>
                <a:srgbClr val="003834"/>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1"/>
                </a:solidFill>
              </a:endParaRPr>
            </a:p>
          </p:txBody>
        </p:sp>
        <p:sp>
          <p:nvSpPr>
            <p:cNvPr id="124" name="Oval 123">
              <a:extLst>
                <a:ext uri="{FF2B5EF4-FFF2-40B4-BE49-F238E27FC236}">
                  <a16:creationId xmlns:a16="http://schemas.microsoft.com/office/drawing/2014/main" id="{80B81FA6-2467-B85A-0565-F62108C09A59}"/>
                </a:ext>
              </a:extLst>
            </p:cNvPr>
            <p:cNvSpPr>
              <a:spLocks noChangeAspect="1"/>
            </p:cNvSpPr>
            <p:nvPr/>
          </p:nvSpPr>
          <p:spPr>
            <a:xfrm rot="5880619">
              <a:off x="5667887" y="3841377"/>
              <a:ext cx="471434" cy="479725"/>
            </a:xfrm>
            <a:prstGeom prst="ellipse">
              <a:avLst/>
            </a:prstGeom>
            <a:solidFill>
              <a:schemeClr val="bg1"/>
            </a:solidFill>
            <a:ln w="57150">
              <a:solidFill>
                <a:schemeClr val="bg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1"/>
                </a:solidFill>
              </a:endParaRPr>
            </a:p>
          </p:txBody>
        </p:sp>
        <p:sp>
          <p:nvSpPr>
            <p:cNvPr id="125" name="Oval 124">
              <a:extLst>
                <a:ext uri="{FF2B5EF4-FFF2-40B4-BE49-F238E27FC236}">
                  <a16:creationId xmlns:a16="http://schemas.microsoft.com/office/drawing/2014/main" id="{9055EB6C-B3F3-2C14-71F9-AAFA07B504E1}"/>
                </a:ext>
              </a:extLst>
            </p:cNvPr>
            <p:cNvSpPr>
              <a:spLocks noChangeAspect="1"/>
            </p:cNvSpPr>
            <p:nvPr/>
          </p:nvSpPr>
          <p:spPr>
            <a:xfrm>
              <a:off x="8961133" y="2782764"/>
              <a:ext cx="479725" cy="471434"/>
            </a:xfrm>
            <a:prstGeom prst="ellipse">
              <a:avLst/>
            </a:prstGeom>
            <a:solidFill>
              <a:schemeClr val="bg1"/>
            </a:solidFill>
            <a:ln w="57150">
              <a:solidFill>
                <a:srgbClr val="002060"/>
              </a:solidFill>
              <a:prstDash val="solid"/>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sp>
          <p:nvSpPr>
            <p:cNvPr id="126" name="Oval 125">
              <a:extLst>
                <a:ext uri="{FF2B5EF4-FFF2-40B4-BE49-F238E27FC236}">
                  <a16:creationId xmlns:a16="http://schemas.microsoft.com/office/drawing/2014/main" id="{779EA004-B747-BC9C-7F02-F47BD798AD62}"/>
                </a:ext>
              </a:extLst>
            </p:cNvPr>
            <p:cNvSpPr>
              <a:spLocks noChangeAspect="1"/>
            </p:cNvSpPr>
            <p:nvPr/>
          </p:nvSpPr>
          <p:spPr>
            <a:xfrm>
              <a:off x="10724040" y="3865765"/>
              <a:ext cx="479725" cy="471434"/>
            </a:xfrm>
            <a:prstGeom prst="ellipse">
              <a:avLst/>
            </a:prstGeom>
            <a:solidFill>
              <a:schemeClr val="bg1"/>
            </a:solidFill>
            <a:ln w="57150">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1"/>
                </a:solidFill>
              </a:endParaRPr>
            </a:p>
          </p:txBody>
        </p:sp>
        <p:sp>
          <p:nvSpPr>
            <p:cNvPr id="127" name="Oval 126">
              <a:extLst>
                <a:ext uri="{FF2B5EF4-FFF2-40B4-BE49-F238E27FC236}">
                  <a16:creationId xmlns:a16="http://schemas.microsoft.com/office/drawing/2014/main" id="{2373CC6F-0103-36C8-CEB8-6F5B96A42991}"/>
                </a:ext>
              </a:extLst>
            </p:cNvPr>
            <p:cNvSpPr>
              <a:spLocks noChangeAspect="1"/>
            </p:cNvSpPr>
            <p:nvPr/>
          </p:nvSpPr>
          <p:spPr>
            <a:xfrm rot="4002393">
              <a:off x="10724772" y="2332131"/>
              <a:ext cx="471434" cy="479725"/>
            </a:xfrm>
            <a:prstGeom prst="ellipse">
              <a:avLst/>
            </a:prstGeom>
            <a:solidFill>
              <a:schemeClr val="bg1"/>
            </a:solidFill>
            <a:ln w="57150">
              <a:solidFill>
                <a:schemeClr val="bg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1"/>
                </a:solidFill>
              </a:endParaRPr>
            </a:p>
          </p:txBody>
        </p:sp>
        <p:sp>
          <p:nvSpPr>
            <p:cNvPr id="128" name="Oval 127">
              <a:extLst>
                <a:ext uri="{FF2B5EF4-FFF2-40B4-BE49-F238E27FC236}">
                  <a16:creationId xmlns:a16="http://schemas.microsoft.com/office/drawing/2014/main" id="{97DA4BD8-E696-A056-CBEB-316953C31A03}"/>
                </a:ext>
              </a:extLst>
            </p:cNvPr>
            <p:cNvSpPr>
              <a:spLocks noChangeAspect="1"/>
            </p:cNvSpPr>
            <p:nvPr/>
          </p:nvSpPr>
          <p:spPr>
            <a:xfrm rot="4899634">
              <a:off x="7634536" y="3893337"/>
              <a:ext cx="471434" cy="479725"/>
            </a:xfrm>
            <a:prstGeom prst="ellipse">
              <a:avLst/>
            </a:prstGeom>
            <a:solidFill>
              <a:schemeClr val="bg1"/>
            </a:solidFill>
            <a:ln w="57150">
              <a:solidFill>
                <a:schemeClr val="bg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1"/>
                </a:solidFill>
              </a:endParaRPr>
            </a:p>
          </p:txBody>
        </p:sp>
        <p:sp>
          <p:nvSpPr>
            <p:cNvPr id="129" name="Oval 128">
              <a:extLst>
                <a:ext uri="{FF2B5EF4-FFF2-40B4-BE49-F238E27FC236}">
                  <a16:creationId xmlns:a16="http://schemas.microsoft.com/office/drawing/2014/main" id="{E89769EA-3F0B-9FC3-4645-90E58419D631}"/>
                </a:ext>
              </a:extLst>
            </p:cNvPr>
            <p:cNvSpPr>
              <a:spLocks noChangeAspect="1"/>
            </p:cNvSpPr>
            <p:nvPr/>
          </p:nvSpPr>
          <p:spPr>
            <a:xfrm>
              <a:off x="10211955" y="4266608"/>
              <a:ext cx="479725" cy="471434"/>
            </a:xfrm>
            <a:prstGeom prst="ellipse">
              <a:avLst/>
            </a:prstGeom>
            <a:solidFill>
              <a:schemeClr val="bg1"/>
            </a:solidFill>
            <a:ln w="57150">
              <a:solidFill>
                <a:srgbClr val="003834"/>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1"/>
                </a:solidFill>
              </a:endParaRPr>
            </a:p>
          </p:txBody>
        </p:sp>
        <p:sp>
          <p:nvSpPr>
            <p:cNvPr id="130" name="Oval 129">
              <a:extLst>
                <a:ext uri="{FF2B5EF4-FFF2-40B4-BE49-F238E27FC236}">
                  <a16:creationId xmlns:a16="http://schemas.microsoft.com/office/drawing/2014/main" id="{2D373D0F-9D9D-1718-1E6A-D9CBBA03EDAF}"/>
                </a:ext>
              </a:extLst>
            </p:cNvPr>
            <p:cNvSpPr>
              <a:spLocks noChangeAspect="1"/>
            </p:cNvSpPr>
            <p:nvPr/>
          </p:nvSpPr>
          <p:spPr>
            <a:xfrm>
              <a:off x="10177924" y="2039052"/>
              <a:ext cx="479725" cy="471434"/>
            </a:xfrm>
            <a:prstGeom prst="ellipse">
              <a:avLst/>
            </a:prstGeom>
            <a:solidFill>
              <a:schemeClr val="bg1"/>
            </a:solidFill>
            <a:ln w="57150">
              <a:solidFill>
                <a:srgbClr val="003834"/>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1"/>
                </a:solidFill>
              </a:endParaRPr>
            </a:p>
          </p:txBody>
        </p:sp>
        <p:sp>
          <p:nvSpPr>
            <p:cNvPr id="131" name="TextBox 130">
              <a:extLst>
                <a:ext uri="{FF2B5EF4-FFF2-40B4-BE49-F238E27FC236}">
                  <a16:creationId xmlns:a16="http://schemas.microsoft.com/office/drawing/2014/main" id="{3C04600B-2E0A-52D8-1A00-359AF639F235}"/>
                </a:ext>
              </a:extLst>
            </p:cNvPr>
            <p:cNvSpPr txBox="1"/>
            <p:nvPr/>
          </p:nvSpPr>
          <p:spPr>
            <a:xfrm>
              <a:off x="5744308" y="3999757"/>
              <a:ext cx="294435" cy="152144"/>
            </a:xfrm>
            <a:prstGeom prst="rect">
              <a:avLst/>
            </a:prstGeom>
          </p:spPr>
          <p:txBody>
            <a:bodyPr wrap="none" lIns="0" tIns="0" rIns="0" bIns="0" rtlCol="0">
              <a:spAutoFit/>
            </a:bodyPr>
            <a:lstStyle/>
            <a:p>
              <a:pPr algn="l">
                <a:spcAft>
                  <a:spcPts val="600"/>
                </a:spcAft>
              </a:pPr>
              <a:r>
                <a:rPr lang="en-US" sz="1400" dirty="0">
                  <a:solidFill>
                    <a:schemeClr val="bg2">
                      <a:lumMod val="10000"/>
                    </a:schemeClr>
                  </a:solidFill>
                  <a:latin typeface="Gill Sans MT" panose="020B0502020104020203" pitchFamily="34" charset="77"/>
                </a:rPr>
                <a:t>vNIC</a:t>
              </a:r>
            </a:p>
          </p:txBody>
        </p:sp>
        <p:sp>
          <p:nvSpPr>
            <p:cNvPr id="132" name="TextBox 131">
              <a:extLst>
                <a:ext uri="{FF2B5EF4-FFF2-40B4-BE49-F238E27FC236}">
                  <a16:creationId xmlns:a16="http://schemas.microsoft.com/office/drawing/2014/main" id="{F6F94200-3D6C-235E-7E92-3DD7F86E8A09}"/>
                </a:ext>
              </a:extLst>
            </p:cNvPr>
            <p:cNvSpPr txBox="1"/>
            <p:nvPr/>
          </p:nvSpPr>
          <p:spPr>
            <a:xfrm>
              <a:off x="7723922" y="4049854"/>
              <a:ext cx="294435" cy="152144"/>
            </a:xfrm>
            <a:prstGeom prst="rect">
              <a:avLst/>
            </a:prstGeom>
          </p:spPr>
          <p:txBody>
            <a:bodyPr wrap="none" lIns="0" tIns="0" rIns="0" bIns="0" rtlCol="0">
              <a:spAutoFit/>
            </a:bodyPr>
            <a:lstStyle/>
            <a:p>
              <a:pPr algn="l">
                <a:spcAft>
                  <a:spcPts val="600"/>
                </a:spcAft>
              </a:pPr>
              <a:r>
                <a:rPr lang="en-US" sz="1400" dirty="0">
                  <a:solidFill>
                    <a:schemeClr val="bg2">
                      <a:lumMod val="10000"/>
                    </a:schemeClr>
                  </a:solidFill>
                  <a:latin typeface="Gill Sans MT" panose="020B0502020104020203" pitchFamily="34" charset="77"/>
                </a:rPr>
                <a:t>vNIC</a:t>
              </a:r>
            </a:p>
          </p:txBody>
        </p:sp>
        <p:sp>
          <p:nvSpPr>
            <p:cNvPr id="133" name="TextBox 132">
              <a:extLst>
                <a:ext uri="{FF2B5EF4-FFF2-40B4-BE49-F238E27FC236}">
                  <a16:creationId xmlns:a16="http://schemas.microsoft.com/office/drawing/2014/main" id="{BD9A6785-D809-5DF7-F9AA-8A523CFFAEAE}"/>
                </a:ext>
              </a:extLst>
            </p:cNvPr>
            <p:cNvSpPr txBox="1"/>
            <p:nvPr/>
          </p:nvSpPr>
          <p:spPr>
            <a:xfrm>
              <a:off x="5748902" y="3221999"/>
              <a:ext cx="310186" cy="173879"/>
            </a:xfrm>
            <a:prstGeom prst="rect">
              <a:avLst/>
            </a:prstGeom>
          </p:spPr>
          <p:txBody>
            <a:bodyPr wrap="none" lIns="0" tIns="0" rIns="0" bIns="0" rtlCol="0">
              <a:spAutoFit/>
            </a:bodyPr>
            <a:lstStyle/>
            <a:p>
              <a:pPr algn="l">
                <a:spcAft>
                  <a:spcPts val="600"/>
                </a:spcAft>
              </a:pPr>
              <a:r>
                <a:rPr lang="en-US" sz="1600" dirty="0">
                  <a:solidFill>
                    <a:schemeClr val="bg2">
                      <a:lumMod val="10000"/>
                    </a:schemeClr>
                  </a:solidFill>
                  <a:latin typeface="Gill Sans MT" panose="020B0502020104020203" pitchFamily="34" charset="77"/>
                </a:rPr>
                <a:t>Host</a:t>
              </a:r>
            </a:p>
          </p:txBody>
        </p:sp>
        <p:sp>
          <p:nvSpPr>
            <p:cNvPr id="134" name="TextBox 133">
              <a:extLst>
                <a:ext uri="{FF2B5EF4-FFF2-40B4-BE49-F238E27FC236}">
                  <a16:creationId xmlns:a16="http://schemas.microsoft.com/office/drawing/2014/main" id="{55EA3C0B-3F65-657F-D8AE-1111117B05E4}"/>
                </a:ext>
              </a:extLst>
            </p:cNvPr>
            <p:cNvSpPr txBox="1"/>
            <p:nvPr/>
          </p:nvSpPr>
          <p:spPr>
            <a:xfrm>
              <a:off x="8974960" y="2093450"/>
              <a:ext cx="362287" cy="304288"/>
            </a:xfrm>
            <a:prstGeom prst="rect">
              <a:avLst/>
            </a:prstGeom>
          </p:spPr>
          <p:txBody>
            <a:bodyPr wrap="none" lIns="0" tIns="0" rIns="0" bIns="0" rtlCol="0">
              <a:spAutoFit/>
            </a:bodyPr>
            <a:lstStyle/>
            <a:p>
              <a:pPr algn="ctr"/>
              <a:r>
                <a:rPr lang="en-US" sz="1400" dirty="0">
                  <a:solidFill>
                    <a:schemeClr val="bg2">
                      <a:lumMod val="10000"/>
                    </a:schemeClr>
                  </a:solidFill>
                  <a:latin typeface="Gill Sans MT" panose="020B0502020104020203" pitchFamily="34" charset="77"/>
                </a:rPr>
                <a:t>ToR</a:t>
              </a:r>
            </a:p>
            <a:p>
              <a:pPr algn="ctr"/>
              <a:r>
                <a:rPr lang="en-US" sz="1400" dirty="0">
                  <a:solidFill>
                    <a:schemeClr val="bg2">
                      <a:lumMod val="10000"/>
                    </a:schemeClr>
                  </a:solidFill>
                  <a:latin typeface="Gill Sans MT" panose="020B0502020104020203" pitchFamily="34" charset="77"/>
                </a:rPr>
                <a:t>Switch</a:t>
              </a:r>
            </a:p>
          </p:txBody>
        </p:sp>
        <p:sp>
          <p:nvSpPr>
            <p:cNvPr id="135" name="TextBox 134">
              <a:extLst>
                <a:ext uri="{FF2B5EF4-FFF2-40B4-BE49-F238E27FC236}">
                  <a16:creationId xmlns:a16="http://schemas.microsoft.com/office/drawing/2014/main" id="{5623B3AA-A9F6-0E50-B26A-C0DBF67E2DA6}"/>
                </a:ext>
              </a:extLst>
            </p:cNvPr>
            <p:cNvSpPr txBox="1"/>
            <p:nvPr/>
          </p:nvSpPr>
          <p:spPr>
            <a:xfrm>
              <a:off x="10814156" y="2501162"/>
              <a:ext cx="294435" cy="152144"/>
            </a:xfrm>
            <a:prstGeom prst="rect">
              <a:avLst/>
            </a:prstGeom>
          </p:spPr>
          <p:txBody>
            <a:bodyPr wrap="none" lIns="0" tIns="0" rIns="0" bIns="0" rtlCol="0">
              <a:spAutoFit/>
            </a:bodyPr>
            <a:lstStyle/>
            <a:p>
              <a:pPr algn="l">
                <a:spcAft>
                  <a:spcPts val="600"/>
                </a:spcAft>
              </a:pPr>
              <a:r>
                <a:rPr lang="en-US" sz="1400" dirty="0">
                  <a:solidFill>
                    <a:schemeClr val="bg2">
                      <a:lumMod val="10000"/>
                    </a:schemeClr>
                  </a:solidFill>
                  <a:latin typeface="Gill Sans MT" panose="020B0502020104020203" pitchFamily="34" charset="77"/>
                </a:rPr>
                <a:t>vNIC</a:t>
              </a:r>
            </a:p>
          </p:txBody>
        </p:sp>
        <p:sp>
          <p:nvSpPr>
            <p:cNvPr id="136" name="TextBox 135">
              <a:extLst>
                <a:ext uri="{FF2B5EF4-FFF2-40B4-BE49-F238E27FC236}">
                  <a16:creationId xmlns:a16="http://schemas.microsoft.com/office/drawing/2014/main" id="{9D3F8101-452A-249E-5CCC-835EBF5522C2}"/>
                </a:ext>
              </a:extLst>
            </p:cNvPr>
            <p:cNvSpPr txBox="1"/>
            <p:nvPr/>
          </p:nvSpPr>
          <p:spPr>
            <a:xfrm>
              <a:off x="9057629" y="3587642"/>
              <a:ext cx="371885" cy="152144"/>
            </a:xfrm>
            <a:prstGeom prst="rect">
              <a:avLst/>
            </a:prstGeom>
          </p:spPr>
          <p:txBody>
            <a:bodyPr wrap="none" lIns="0" tIns="0" rIns="0" bIns="0" rtlCol="0">
              <a:spAutoFit/>
            </a:bodyPr>
            <a:lstStyle/>
            <a:p>
              <a:pPr algn="l">
                <a:spcAft>
                  <a:spcPts val="600"/>
                </a:spcAft>
              </a:pPr>
              <a:r>
                <a:rPr lang="en-US" sz="1400" dirty="0">
                  <a:solidFill>
                    <a:schemeClr val="bg2">
                      <a:lumMod val="10000"/>
                    </a:schemeClr>
                  </a:solidFill>
                  <a:latin typeface="Gill Sans MT" panose="020B0502020104020203" pitchFamily="34" charset="77"/>
                </a:rPr>
                <a:t>Flow 2</a:t>
              </a:r>
            </a:p>
          </p:txBody>
        </p:sp>
        <p:sp>
          <p:nvSpPr>
            <p:cNvPr id="137" name="TextBox 136">
              <a:extLst>
                <a:ext uri="{FF2B5EF4-FFF2-40B4-BE49-F238E27FC236}">
                  <a16:creationId xmlns:a16="http://schemas.microsoft.com/office/drawing/2014/main" id="{DA53988C-84D5-6BFE-63A8-EB5B7F03B966}"/>
                </a:ext>
              </a:extLst>
            </p:cNvPr>
            <p:cNvSpPr txBox="1"/>
            <p:nvPr/>
          </p:nvSpPr>
          <p:spPr>
            <a:xfrm>
              <a:off x="9028154" y="2938465"/>
              <a:ext cx="371885" cy="152144"/>
            </a:xfrm>
            <a:prstGeom prst="rect">
              <a:avLst/>
            </a:prstGeom>
          </p:spPr>
          <p:txBody>
            <a:bodyPr wrap="none" lIns="0" tIns="0" rIns="0" bIns="0" rtlCol="0">
              <a:spAutoFit/>
            </a:bodyPr>
            <a:lstStyle/>
            <a:p>
              <a:pPr algn="l">
                <a:spcAft>
                  <a:spcPts val="600"/>
                </a:spcAft>
              </a:pPr>
              <a:r>
                <a:rPr lang="en-US" sz="1400" dirty="0">
                  <a:solidFill>
                    <a:schemeClr val="bg2">
                      <a:lumMod val="10000"/>
                    </a:schemeClr>
                  </a:solidFill>
                  <a:latin typeface="Gill Sans MT" panose="020B0502020104020203" pitchFamily="34" charset="77"/>
                </a:rPr>
                <a:t>Flow 3</a:t>
              </a:r>
            </a:p>
          </p:txBody>
        </p:sp>
        <p:sp>
          <p:nvSpPr>
            <p:cNvPr id="138" name="TextBox 137">
              <a:extLst>
                <a:ext uri="{FF2B5EF4-FFF2-40B4-BE49-F238E27FC236}">
                  <a16:creationId xmlns:a16="http://schemas.microsoft.com/office/drawing/2014/main" id="{00DDE8FC-EA80-7012-DB95-4E9178A4D922}"/>
                </a:ext>
              </a:extLst>
            </p:cNvPr>
            <p:cNvSpPr txBox="1"/>
            <p:nvPr/>
          </p:nvSpPr>
          <p:spPr>
            <a:xfrm>
              <a:off x="10298486" y="4401539"/>
              <a:ext cx="310186" cy="173879"/>
            </a:xfrm>
            <a:prstGeom prst="rect">
              <a:avLst/>
            </a:prstGeom>
          </p:spPr>
          <p:txBody>
            <a:bodyPr wrap="none" lIns="0" tIns="0" rIns="0" bIns="0" rtlCol="0">
              <a:spAutoFit/>
            </a:bodyPr>
            <a:lstStyle/>
            <a:p>
              <a:pPr algn="l">
                <a:spcAft>
                  <a:spcPts val="600"/>
                </a:spcAft>
              </a:pPr>
              <a:r>
                <a:rPr lang="en-US" sz="1600" dirty="0">
                  <a:solidFill>
                    <a:schemeClr val="bg2">
                      <a:lumMod val="10000"/>
                    </a:schemeClr>
                  </a:solidFill>
                  <a:latin typeface="Gill Sans MT" panose="020B0502020104020203" pitchFamily="34" charset="77"/>
                </a:rPr>
                <a:t>Host</a:t>
              </a:r>
            </a:p>
          </p:txBody>
        </p:sp>
        <p:sp>
          <p:nvSpPr>
            <p:cNvPr id="139" name="TextBox 138">
              <a:extLst>
                <a:ext uri="{FF2B5EF4-FFF2-40B4-BE49-F238E27FC236}">
                  <a16:creationId xmlns:a16="http://schemas.microsoft.com/office/drawing/2014/main" id="{CFEEE9D3-59F2-891D-2827-A1197B45B7C9}"/>
                </a:ext>
              </a:extLst>
            </p:cNvPr>
            <p:cNvSpPr txBox="1"/>
            <p:nvPr/>
          </p:nvSpPr>
          <p:spPr>
            <a:xfrm>
              <a:off x="10251984" y="2171463"/>
              <a:ext cx="310186" cy="173879"/>
            </a:xfrm>
            <a:prstGeom prst="rect">
              <a:avLst/>
            </a:prstGeom>
          </p:spPr>
          <p:txBody>
            <a:bodyPr wrap="none" lIns="0" tIns="0" rIns="0" bIns="0" rtlCol="0">
              <a:spAutoFit/>
            </a:bodyPr>
            <a:lstStyle/>
            <a:p>
              <a:pPr algn="l">
                <a:spcAft>
                  <a:spcPts val="600"/>
                </a:spcAft>
              </a:pPr>
              <a:r>
                <a:rPr lang="en-US" sz="1600" dirty="0">
                  <a:solidFill>
                    <a:schemeClr val="bg2">
                      <a:lumMod val="10000"/>
                    </a:schemeClr>
                  </a:solidFill>
                  <a:latin typeface="Gill Sans MT" panose="020B0502020104020203" pitchFamily="34" charset="77"/>
                </a:rPr>
                <a:t>Host</a:t>
              </a:r>
            </a:p>
          </p:txBody>
        </p:sp>
        <p:sp>
          <p:nvSpPr>
            <p:cNvPr id="140" name="TextBox 139">
              <a:extLst>
                <a:ext uri="{FF2B5EF4-FFF2-40B4-BE49-F238E27FC236}">
                  <a16:creationId xmlns:a16="http://schemas.microsoft.com/office/drawing/2014/main" id="{4A9B4896-D301-8A87-138E-26FEAF77ED96}"/>
                </a:ext>
              </a:extLst>
            </p:cNvPr>
            <p:cNvSpPr txBox="1"/>
            <p:nvPr/>
          </p:nvSpPr>
          <p:spPr>
            <a:xfrm>
              <a:off x="8160007" y="4374317"/>
              <a:ext cx="310186" cy="173879"/>
            </a:xfrm>
            <a:prstGeom prst="rect">
              <a:avLst/>
            </a:prstGeom>
          </p:spPr>
          <p:txBody>
            <a:bodyPr wrap="none" lIns="0" tIns="0" rIns="0" bIns="0" rtlCol="0">
              <a:spAutoFit/>
            </a:bodyPr>
            <a:lstStyle/>
            <a:p>
              <a:pPr algn="l">
                <a:spcAft>
                  <a:spcPts val="600"/>
                </a:spcAft>
              </a:pPr>
              <a:r>
                <a:rPr lang="en-US" sz="1600" dirty="0">
                  <a:solidFill>
                    <a:schemeClr val="bg2">
                      <a:lumMod val="10000"/>
                    </a:schemeClr>
                  </a:solidFill>
                  <a:latin typeface="Gill Sans MT" panose="020B0502020104020203" pitchFamily="34" charset="77"/>
                </a:rPr>
                <a:t>Host</a:t>
              </a:r>
            </a:p>
          </p:txBody>
        </p:sp>
        <p:sp>
          <p:nvSpPr>
            <p:cNvPr id="141" name="TextBox 140">
              <a:extLst>
                <a:ext uri="{FF2B5EF4-FFF2-40B4-BE49-F238E27FC236}">
                  <a16:creationId xmlns:a16="http://schemas.microsoft.com/office/drawing/2014/main" id="{ED5C70D0-E542-4013-C31A-07299C3982B1}"/>
                </a:ext>
              </a:extLst>
            </p:cNvPr>
            <p:cNvSpPr txBox="1"/>
            <p:nvPr/>
          </p:nvSpPr>
          <p:spPr>
            <a:xfrm>
              <a:off x="6168668" y="3527343"/>
              <a:ext cx="514328" cy="347758"/>
            </a:xfrm>
            <a:prstGeom prst="rect">
              <a:avLst/>
            </a:prstGeom>
          </p:spPr>
          <p:txBody>
            <a:bodyPr wrap="none" lIns="0" tIns="0" rIns="0" bIns="0" rtlCol="0">
              <a:spAutoFit/>
            </a:bodyPr>
            <a:lstStyle/>
            <a:p>
              <a:pPr algn="ctr">
                <a:spcAft>
                  <a:spcPts val="600"/>
                </a:spcAft>
              </a:pPr>
              <a:r>
                <a:rPr lang="en-US" sz="1600" dirty="0">
                  <a:solidFill>
                    <a:schemeClr val="bg2">
                      <a:lumMod val="10000"/>
                    </a:schemeClr>
                  </a:solidFill>
                  <a:latin typeface="Gill Sans MT" panose="020B0502020104020203" pitchFamily="34" charset="77"/>
                </a:rPr>
                <a:t>Crawler</a:t>
              </a:r>
              <a:br>
                <a:rPr lang="en-US" sz="1600" dirty="0">
                  <a:solidFill>
                    <a:schemeClr val="bg2">
                      <a:lumMod val="10000"/>
                    </a:schemeClr>
                  </a:solidFill>
                  <a:latin typeface="Gill Sans MT" panose="020B0502020104020203" pitchFamily="34" charset="77"/>
                </a:rPr>
              </a:br>
              <a:r>
                <a:rPr lang="en-US" sz="1600" dirty="0">
                  <a:solidFill>
                    <a:schemeClr val="bg2">
                      <a:lumMod val="10000"/>
                    </a:schemeClr>
                  </a:solidFill>
                  <a:latin typeface="Gill Sans MT" panose="020B0502020104020203" pitchFamily="34" charset="77"/>
                </a:rPr>
                <a:t>VM</a:t>
              </a:r>
            </a:p>
          </p:txBody>
        </p:sp>
        <p:sp>
          <p:nvSpPr>
            <p:cNvPr id="142" name="TextBox 141">
              <a:extLst>
                <a:ext uri="{FF2B5EF4-FFF2-40B4-BE49-F238E27FC236}">
                  <a16:creationId xmlns:a16="http://schemas.microsoft.com/office/drawing/2014/main" id="{81B4A97E-D71E-B2B5-4D92-EDE3845AB5FD}"/>
                </a:ext>
              </a:extLst>
            </p:cNvPr>
            <p:cNvSpPr txBox="1"/>
            <p:nvPr/>
          </p:nvSpPr>
          <p:spPr>
            <a:xfrm>
              <a:off x="8114302" y="3536376"/>
              <a:ext cx="398637" cy="239083"/>
            </a:xfrm>
            <a:prstGeom prst="rect">
              <a:avLst/>
            </a:prstGeom>
          </p:spPr>
          <p:txBody>
            <a:bodyPr wrap="none" lIns="0" tIns="0" rIns="0" bIns="0" rtlCol="0">
              <a:spAutoFit/>
            </a:bodyPr>
            <a:lstStyle/>
            <a:p>
              <a:pPr algn="ctr">
                <a:spcAft>
                  <a:spcPts val="600"/>
                </a:spcAft>
              </a:pPr>
              <a:r>
                <a:rPr lang="en-US" sz="1100" dirty="0">
                  <a:solidFill>
                    <a:schemeClr val="bg2">
                      <a:lumMod val="10000"/>
                    </a:schemeClr>
                  </a:solidFill>
                  <a:latin typeface="Gill Sans MT" panose="020B0502020104020203" pitchFamily="34" charset="77"/>
                </a:rPr>
                <a:t>Frontend</a:t>
              </a:r>
              <a:br>
                <a:rPr lang="en-US" sz="1100" dirty="0">
                  <a:solidFill>
                    <a:schemeClr val="bg2">
                      <a:lumMod val="10000"/>
                    </a:schemeClr>
                  </a:solidFill>
                  <a:latin typeface="Gill Sans MT" panose="020B0502020104020203" pitchFamily="34" charset="77"/>
                </a:rPr>
              </a:br>
              <a:r>
                <a:rPr lang="en-US" sz="1100" dirty="0">
                  <a:solidFill>
                    <a:schemeClr val="bg2">
                      <a:lumMod val="10000"/>
                    </a:schemeClr>
                  </a:solidFill>
                  <a:latin typeface="Gill Sans MT" panose="020B0502020104020203" pitchFamily="34" charset="77"/>
                </a:rPr>
                <a:t>VM</a:t>
              </a:r>
            </a:p>
          </p:txBody>
        </p:sp>
        <p:sp>
          <p:nvSpPr>
            <p:cNvPr id="143" name="TextBox 142">
              <a:extLst>
                <a:ext uri="{FF2B5EF4-FFF2-40B4-BE49-F238E27FC236}">
                  <a16:creationId xmlns:a16="http://schemas.microsoft.com/office/drawing/2014/main" id="{EEB2E442-4228-63E2-C327-86E9ECE8A3F3}"/>
                </a:ext>
              </a:extLst>
            </p:cNvPr>
            <p:cNvSpPr txBox="1"/>
            <p:nvPr/>
          </p:nvSpPr>
          <p:spPr>
            <a:xfrm>
              <a:off x="7234608" y="3580360"/>
              <a:ext cx="371885" cy="152144"/>
            </a:xfrm>
            <a:prstGeom prst="rect">
              <a:avLst/>
            </a:prstGeom>
          </p:spPr>
          <p:txBody>
            <a:bodyPr wrap="none" lIns="0" tIns="0" rIns="0" bIns="0" rtlCol="0">
              <a:spAutoFit/>
            </a:bodyPr>
            <a:lstStyle/>
            <a:p>
              <a:pPr algn="l">
                <a:spcAft>
                  <a:spcPts val="600"/>
                </a:spcAft>
              </a:pPr>
              <a:r>
                <a:rPr lang="en-US" sz="1400" dirty="0">
                  <a:solidFill>
                    <a:schemeClr val="bg2">
                      <a:lumMod val="10000"/>
                    </a:schemeClr>
                  </a:solidFill>
                  <a:latin typeface="Gill Sans MT" panose="020B0502020104020203" pitchFamily="34" charset="77"/>
                </a:rPr>
                <a:t>Flow 1</a:t>
              </a:r>
            </a:p>
          </p:txBody>
        </p:sp>
        <p:sp>
          <p:nvSpPr>
            <p:cNvPr id="144" name="TextBox 143">
              <a:extLst>
                <a:ext uri="{FF2B5EF4-FFF2-40B4-BE49-F238E27FC236}">
                  <a16:creationId xmlns:a16="http://schemas.microsoft.com/office/drawing/2014/main" id="{55DA5954-4A34-C579-F021-F97306A315C9}"/>
                </a:ext>
              </a:extLst>
            </p:cNvPr>
            <p:cNvSpPr txBox="1"/>
            <p:nvPr/>
          </p:nvSpPr>
          <p:spPr>
            <a:xfrm>
              <a:off x="8930683" y="4449579"/>
              <a:ext cx="187808" cy="152144"/>
            </a:xfrm>
            <a:prstGeom prst="rect">
              <a:avLst/>
            </a:prstGeom>
          </p:spPr>
          <p:txBody>
            <a:bodyPr wrap="none" lIns="0" tIns="0" rIns="0" bIns="0" rtlCol="0">
              <a:spAutoFit/>
            </a:bodyPr>
            <a:lstStyle/>
            <a:p>
              <a:pPr algn="ctr">
                <a:spcAft>
                  <a:spcPts val="600"/>
                </a:spcAft>
              </a:pPr>
              <a:r>
                <a:rPr lang="en-US" sz="1400" dirty="0">
                  <a:solidFill>
                    <a:schemeClr val="bg2">
                      <a:lumMod val="10000"/>
                    </a:schemeClr>
                  </a:solidFill>
                  <a:latin typeface="Gill Sans MT" panose="020B0502020104020203" pitchFamily="34" charset="77"/>
                </a:rPr>
                <a:t>VM</a:t>
              </a:r>
            </a:p>
          </p:txBody>
        </p:sp>
        <p:sp>
          <p:nvSpPr>
            <p:cNvPr id="145" name="TextBox 144">
              <a:extLst>
                <a:ext uri="{FF2B5EF4-FFF2-40B4-BE49-F238E27FC236}">
                  <a16:creationId xmlns:a16="http://schemas.microsoft.com/office/drawing/2014/main" id="{5444B976-4BFE-CA41-B961-D88A69E597DA}"/>
                </a:ext>
              </a:extLst>
            </p:cNvPr>
            <p:cNvSpPr txBox="1"/>
            <p:nvPr/>
          </p:nvSpPr>
          <p:spPr>
            <a:xfrm>
              <a:off x="10813016" y="4000907"/>
              <a:ext cx="294435" cy="152144"/>
            </a:xfrm>
            <a:prstGeom prst="rect">
              <a:avLst/>
            </a:prstGeom>
          </p:spPr>
          <p:txBody>
            <a:bodyPr wrap="none" lIns="0" tIns="0" rIns="0" bIns="0" rtlCol="0">
              <a:spAutoFit/>
            </a:bodyPr>
            <a:lstStyle/>
            <a:p>
              <a:pPr algn="l">
                <a:spcAft>
                  <a:spcPts val="600"/>
                </a:spcAft>
              </a:pPr>
              <a:r>
                <a:rPr lang="en-US" sz="1400" dirty="0">
                  <a:solidFill>
                    <a:schemeClr val="bg2">
                      <a:lumMod val="10000"/>
                    </a:schemeClr>
                  </a:solidFill>
                  <a:latin typeface="Gill Sans MT" panose="020B0502020104020203" pitchFamily="34" charset="77"/>
                </a:rPr>
                <a:t>vNIC</a:t>
              </a:r>
            </a:p>
          </p:txBody>
        </p:sp>
      </p:grpSp>
      <p:sp>
        <p:nvSpPr>
          <p:cNvPr id="6" name="TextBox 5">
            <a:extLst>
              <a:ext uri="{FF2B5EF4-FFF2-40B4-BE49-F238E27FC236}">
                <a16:creationId xmlns:a16="http://schemas.microsoft.com/office/drawing/2014/main" id="{A3ADE773-9BCB-2186-4CB5-E2F07E66103D}"/>
              </a:ext>
            </a:extLst>
          </p:cNvPr>
          <p:cNvSpPr txBox="1"/>
          <p:nvPr/>
        </p:nvSpPr>
        <p:spPr>
          <a:xfrm>
            <a:off x="3896665" y="3100512"/>
            <a:ext cx="694716" cy="369332"/>
          </a:xfrm>
          <a:prstGeom prst="rect">
            <a:avLst/>
          </a:prstGeom>
          <a:solidFill>
            <a:srgbClr val="FFC000"/>
          </a:solidFill>
        </p:spPr>
        <p:txBody>
          <a:bodyPr wrap="square" rtlCol="0">
            <a:spAutoFit/>
          </a:bodyPr>
          <a:lstStyle/>
          <a:p>
            <a:r>
              <a:rPr lang="en-US" dirty="0"/>
              <a:t>1402</a:t>
            </a:r>
          </a:p>
        </p:txBody>
      </p:sp>
      <p:sp>
        <p:nvSpPr>
          <p:cNvPr id="7" name="TextBox 6">
            <a:extLst>
              <a:ext uri="{FF2B5EF4-FFF2-40B4-BE49-F238E27FC236}">
                <a16:creationId xmlns:a16="http://schemas.microsoft.com/office/drawing/2014/main" id="{23279881-325A-C3E0-4E24-0D9040A56EBC}"/>
              </a:ext>
            </a:extLst>
          </p:cNvPr>
          <p:cNvSpPr txBox="1"/>
          <p:nvPr/>
        </p:nvSpPr>
        <p:spPr>
          <a:xfrm>
            <a:off x="8846169" y="3120933"/>
            <a:ext cx="587742" cy="369332"/>
          </a:xfrm>
          <a:prstGeom prst="rect">
            <a:avLst/>
          </a:prstGeom>
          <a:solidFill>
            <a:srgbClr val="A10907"/>
          </a:solidFill>
        </p:spPr>
        <p:txBody>
          <a:bodyPr wrap="square" rtlCol="0">
            <a:spAutoFit/>
          </a:bodyPr>
          <a:lstStyle/>
          <a:p>
            <a:r>
              <a:rPr lang="en-US" dirty="0">
                <a:solidFill>
                  <a:schemeClr val="bg1"/>
                </a:solidFill>
              </a:rPr>
              <a:t>0.75</a:t>
            </a:r>
          </a:p>
        </p:txBody>
      </p:sp>
      <p:sp>
        <p:nvSpPr>
          <p:cNvPr id="10" name="TextBox 9">
            <a:extLst>
              <a:ext uri="{FF2B5EF4-FFF2-40B4-BE49-F238E27FC236}">
                <a16:creationId xmlns:a16="http://schemas.microsoft.com/office/drawing/2014/main" id="{223BF89C-2CC3-5FA3-1768-7D671CAE43D6}"/>
              </a:ext>
            </a:extLst>
          </p:cNvPr>
          <p:cNvSpPr txBox="1"/>
          <p:nvPr/>
        </p:nvSpPr>
        <p:spPr>
          <a:xfrm>
            <a:off x="3607437" y="2714731"/>
            <a:ext cx="2584116" cy="369332"/>
          </a:xfrm>
          <a:prstGeom prst="rect">
            <a:avLst/>
          </a:prstGeom>
          <a:noFill/>
        </p:spPr>
        <p:txBody>
          <a:bodyPr wrap="square" rtlCol="0">
            <a:spAutoFit/>
          </a:bodyPr>
          <a:lstStyle/>
          <a:p>
            <a:r>
              <a:rPr lang="en-US" dirty="0" err="1"/>
              <a:t>sessions_cnt</a:t>
            </a:r>
            <a:r>
              <a:rPr lang="en-US" dirty="0"/>
              <a:t> (per min)</a:t>
            </a:r>
          </a:p>
        </p:txBody>
      </p:sp>
      <p:sp>
        <p:nvSpPr>
          <p:cNvPr id="12" name="TextBox 11">
            <a:extLst>
              <a:ext uri="{FF2B5EF4-FFF2-40B4-BE49-F238E27FC236}">
                <a16:creationId xmlns:a16="http://schemas.microsoft.com/office/drawing/2014/main" id="{549036DE-B93F-311F-D734-B4E38A6DDCEC}"/>
              </a:ext>
            </a:extLst>
          </p:cNvPr>
          <p:cNvSpPr txBox="1"/>
          <p:nvPr/>
        </p:nvSpPr>
        <p:spPr>
          <a:xfrm>
            <a:off x="8832888" y="2753686"/>
            <a:ext cx="1071632" cy="369332"/>
          </a:xfrm>
          <a:prstGeom prst="rect">
            <a:avLst/>
          </a:prstGeom>
          <a:noFill/>
        </p:spPr>
        <p:txBody>
          <a:bodyPr wrap="square" rtlCol="0">
            <a:spAutoFit/>
          </a:bodyPr>
          <a:lstStyle/>
          <a:p>
            <a:r>
              <a:rPr lang="en-US" dirty="0" err="1"/>
              <a:t>cpu_util</a:t>
            </a:r>
            <a:endParaRPr lang="en-US" dirty="0"/>
          </a:p>
        </p:txBody>
      </p:sp>
    </p:spTree>
    <p:extLst>
      <p:ext uri="{BB962C8B-B14F-4D97-AF65-F5344CB8AC3E}">
        <p14:creationId xmlns:p14="http://schemas.microsoft.com/office/powerpoint/2010/main" val="26233858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43A59-7A89-4E9D-81C4-7636851DBE82}"/>
              </a:ext>
            </a:extLst>
          </p:cNvPr>
          <p:cNvSpPr>
            <a:spLocks noGrp="1"/>
          </p:cNvSpPr>
          <p:nvPr>
            <p:ph type="title"/>
          </p:nvPr>
        </p:nvSpPr>
        <p:spPr>
          <a:xfrm>
            <a:off x="921477" y="184061"/>
            <a:ext cx="10392353" cy="843160"/>
          </a:xfrm>
        </p:spPr>
        <p:txBody>
          <a:bodyPr>
            <a:normAutofit fontScale="90000"/>
          </a:bodyPr>
          <a:lstStyle/>
          <a:p>
            <a:pPr algn="ctr"/>
            <a:r>
              <a:rPr lang="en-GB" dirty="0">
                <a:cs typeface="Calibri Light"/>
              </a:rPr>
              <a:t>Evaluate a </a:t>
            </a:r>
            <a:r>
              <a:rPr lang="en-GB" dirty="0">
                <a:solidFill>
                  <a:srgbClr val="FFC000"/>
                </a:solidFill>
                <a:cs typeface="Calibri Light"/>
              </a:rPr>
              <a:t>root cause candidate</a:t>
            </a:r>
            <a:r>
              <a:rPr lang="en-GB" dirty="0">
                <a:cs typeface="Calibri Light"/>
              </a:rPr>
              <a:t> via counterfactual analysis</a:t>
            </a:r>
          </a:p>
        </p:txBody>
      </p:sp>
      <p:sp>
        <p:nvSpPr>
          <p:cNvPr id="4" name="Slide Number Placeholder 3">
            <a:extLst>
              <a:ext uri="{FF2B5EF4-FFF2-40B4-BE49-F238E27FC236}">
                <a16:creationId xmlns:a16="http://schemas.microsoft.com/office/drawing/2014/main" id="{F0BAA327-F5FB-463E-9D98-242C845D0886}"/>
              </a:ext>
            </a:extLst>
          </p:cNvPr>
          <p:cNvSpPr>
            <a:spLocks noGrp="1"/>
          </p:cNvSpPr>
          <p:nvPr>
            <p:ph type="sldNum" sz="quarter" idx="12"/>
          </p:nvPr>
        </p:nvSpPr>
        <p:spPr/>
        <p:txBody>
          <a:bodyPr/>
          <a:lstStyle/>
          <a:p>
            <a:fld id="{330EA680-D336-4FF7-8B7A-9848BB0A1C32}" type="slidenum">
              <a:rPr lang="en-US" smtClean="0"/>
              <a:t>37</a:t>
            </a:fld>
            <a:endParaRPr lang="en-US" dirty="0"/>
          </a:p>
        </p:txBody>
      </p:sp>
      <p:grpSp>
        <p:nvGrpSpPr>
          <p:cNvPr id="8" name="Group 7">
            <a:extLst>
              <a:ext uri="{FF2B5EF4-FFF2-40B4-BE49-F238E27FC236}">
                <a16:creationId xmlns:a16="http://schemas.microsoft.com/office/drawing/2014/main" id="{719FF659-78D0-3229-C984-A6CC889CB9AD}"/>
              </a:ext>
            </a:extLst>
          </p:cNvPr>
          <p:cNvGrpSpPr/>
          <p:nvPr/>
        </p:nvGrpSpPr>
        <p:grpSpPr>
          <a:xfrm>
            <a:off x="1621973" y="1094308"/>
            <a:ext cx="8327570" cy="4952413"/>
            <a:chOff x="5505500" y="1680327"/>
            <a:chExt cx="6026663" cy="3497345"/>
          </a:xfrm>
        </p:grpSpPr>
        <p:cxnSp>
          <p:nvCxnSpPr>
            <p:cNvPr id="62" name="Straight Arrow Connector 61">
              <a:extLst>
                <a:ext uri="{FF2B5EF4-FFF2-40B4-BE49-F238E27FC236}">
                  <a16:creationId xmlns:a16="http://schemas.microsoft.com/office/drawing/2014/main" id="{A222676F-1AE6-186C-34FF-107EA3708843}"/>
                </a:ext>
              </a:extLst>
            </p:cNvPr>
            <p:cNvCxnSpPr>
              <a:cxnSpLocks/>
              <a:stCxn id="126" idx="3"/>
              <a:endCxn id="129" idx="7"/>
            </p:cNvCxnSpPr>
            <p:nvPr/>
          </p:nvCxnSpPr>
          <p:spPr bwMode="gray">
            <a:xfrm flipH="1">
              <a:off x="10621426" y="4268159"/>
              <a:ext cx="172868" cy="67489"/>
            </a:xfrm>
            <a:prstGeom prst="straightConnector1">
              <a:avLst/>
            </a:prstGeom>
            <a:ln w="5080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sp>
          <p:nvSpPr>
            <p:cNvPr id="63" name="Rounded Rectangle 62">
              <a:extLst>
                <a:ext uri="{FF2B5EF4-FFF2-40B4-BE49-F238E27FC236}">
                  <a16:creationId xmlns:a16="http://schemas.microsoft.com/office/drawing/2014/main" id="{1C6C6522-C387-D7A1-28BD-047DABD1E07C}"/>
                </a:ext>
              </a:extLst>
            </p:cNvPr>
            <p:cNvSpPr/>
            <p:nvPr/>
          </p:nvSpPr>
          <p:spPr>
            <a:xfrm>
              <a:off x="10029722" y="3380400"/>
              <a:ext cx="1193085" cy="1397514"/>
            </a:xfrm>
            <a:prstGeom prst="roundRect">
              <a:avLst/>
            </a:prstGeom>
            <a:solidFill>
              <a:srgbClr val="0070C0">
                <a:alpha val="4000"/>
              </a:srgbClr>
            </a:solidFill>
            <a:ln w="25400">
              <a:noFill/>
              <a:miter lim="800000"/>
            </a:ln>
            <a:effectLst>
              <a:softEdge rad="63500"/>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1"/>
                </a:solidFill>
              </a:endParaRPr>
            </a:p>
          </p:txBody>
        </p:sp>
        <p:sp>
          <p:nvSpPr>
            <p:cNvPr id="64" name="Rounded Rectangle 63">
              <a:extLst>
                <a:ext uri="{FF2B5EF4-FFF2-40B4-BE49-F238E27FC236}">
                  <a16:creationId xmlns:a16="http://schemas.microsoft.com/office/drawing/2014/main" id="{010537AD-FE2F-8251-2E5C-142752AB15B2}"/>
                </a:ext>
              </a:extLst>
            </p:cNvPr>
            <p:cNvSpPr/>
            <p:nvPr/>
          </p:nvSpPr>
          <p:spPr>
            <a:xfrm>
              <a:off x="10020913" y="2004781"/>
              <a:ext cx="1181982" cy="1308839"/>
            </a:xfrm>
            <a:prstGeom prst="roundRect">
              <a:avLst/>
            </a:prstGeom>
            <a:solidFill>
              <a:srgbClr val="0070C0">
                <a:alpha val="4000"/>
              </a:srgbClr>
            </a:solidFill>
            <a:ln w="25400">
              <a:noFill/>
              <a:miter lim="800000"/>
            </a:ln>
            <a:effectLst>
              <a:softEdge rad="63500"/>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1"/>
                </a:solidFill>
              </a:endParaRPr>
            </a:p>
          </p:txBody>
        </p:sp>
        <p:sp>
          <p:nvSpPr>
            <p:cNvPr id="65" name="Rounded Rectangle 64">
              <a:extLst>
                <a:ext uri="{FF2B5EF4-FFF2-40B4-BE49-F238E27FC236}">
                  <a16:creationId xmlns:a16="http://schemas.microsoft.com/office/drawing/2014/main" id="{5D568E40-46D7-70E2-968D-16D8223D2D32}"/>
                </a:ext>
              </a:extLst>
            </p:cNvPr>
            <p:cNvSpPr/>
            <p:nvPr/>
          </p:nvSpPr>
          <p:spPr>
            <a:xfrm>
              <a:off x="7870545" y="3755215"/>
              <a:ext cx="1026079" cy="1422457"/>
            </a:xfrm>
            <a:prstGeom prst="roundRect">
              <a:avLst/>
            </a:prstGeom>
            <a:solidFill>
              <a:srgbClr val="0070C0">
                <a:alpha val="4000"/>
              </a:srgbClr>
            </a:solidFill>
            <a:ln w="25400">
              <a:noFill/>
              <a:miter lim="800000"/>
            </a:ln>
            <a:effectLst>
              <a:softEdge rad="63500"/>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1"/>
                </a:solidFill>
              </a:endParaRPr>
            </a:p>
          </p:txBody>
        </p:sp>
        <p:cxnSp>
          <p:nvCxnSpPr>
            <p:cNvPr id="66" name="Straight Arrow Connector 65">
              <a:extLst>
                <a:ext uri="{FF2B5EF4-FFF2-40B4-BE49-F238E27FC236}">
                  <a16:creationId xmlns:a16="http://schemas.microsoft.com/office/drawing/2014/main" id="{8DF1F599-D378-8718-F309-61CDC4979723}"/>
                </a:ext>
              </a:extLst>
            </p:cNvPr>
            <p:cNvCxnSpPr>
              <a:cxnSpLocks/>
              <a:stCxn id="129" idx="1"/>
            </p:cNvCxnSpPr>
            <p:nvPr/>
          </p:nvCxnSpPr>
          <p:spPr bwMode="gray">
            <a:xfrm flipH="1" flipV="1">
              <a:off x="9158225" y="2242506"/>
              <a:ext cx="1123984" cy="2093142"/>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8EA4EFA6-7F9D-A1FB-430D-4B839023786A}"/>
                </a:ext>
              </a:extLst>
            </p:cNvPr>
            <p:cNvCxnSpPr>
              <a:cxnSpLocks/>
              <a:stCxn id="140" idx="2"/>
            </p:cNvCxnSpPr>
            <p:nvPr/>
          </p:nvCxnSpPr>
          <p:spPr bwMode="gray">
            <a:xfrm flipV="1">
              <a:off x="8315100" y="2260638"/>
              <a:ext cx="843125" cy="2287558"/>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41642F31-F5AD-FBCF-CA6A-CE55BC6BC454}"/>
                </a:ext>
              </a:extLst>
            </p:cNvPr>
            <p:cNvCxnSpPr>
              <a:cxnSpLocks/>
            </p:cNvCxnSpPr>
            <p:nvPr/>
          </p:nvCxnSpPr>
          <p:spPr bwMode="gray">
            <a:xfrm>
              <a:off x="5924235" y="3311652"/>
              <a:ext cx="448573" cy="350907"/>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23E1337C-C91C-4D74-56BB-5B307C4019C7}"/>
                </a:ext>
              </a:extLst>
            </p:cNvPr>
            <p:cNvCxnSpPr>
              <a:cxnSpLocks/>
              <a:stCxn id="143" idx="1"/>
            </p:cNvCxnSpPr>
            <p:nvPr/>
          </p:nvCxnSpPr>
          <p:spPr bwMode="gray">
            <a:xfrm flipH="1" flipV="1">
              <a:off x="6657506" y="3650598"/>
              <a:ext cx="577102" cy="5834"/>
            </a:xfrm>
            <a:prstGeom prst="straightConnector1">
              <a:avLst/>
            </a:prstGeom>
            <a:ln w="57150">
              <a:solidFill>
                <a:schemeClr val="bg2">
                  <a:lumMod val="75000"/>
                  <a:alpha val="78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C589E0B3-3E2E-A243-4D9F-3D8913B205CB}"/>
                </a:ext>
              </a:extLst>
            </p:cNvPr>
            <p:cNvCxnSpPr>
              <a:cxnSpLocks/>
            </p:cNvCxnSpPr>
            <p:nvPr/>
          </p:nvCxnSpPr>
          <p:spPr bwMode="gray">
            <a:xfrm>
              <a:off x="7565107" y="3652419"/>
              <a:ext cx="467838" cy="3998"/>
            </a:xfrm>
            <a:prstGeom prst="straightConnector1">
              <a:avLst/>
            </a:prstGeom>
            <a:ln w="57150">
              <a:solidFill>
                <a:schemeClr val="bg2">
                  <a:lumMod val="75000"/>
                  <a:alpha val="78000"/>
                </a:schemeClr>
              </a:solidFill>
              <a:miter lim="800000"/>
              <a:headEnd type="none" w="sm" len="sm"/>
              <a:tailEnd type="none" w="med" len="med"/>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CA082815-2393-3AD2-6477-0BCB64289B83}"/>
                </a:ext>
              </a:extLst>
            </p:cNvPr>
            <p:cNvCxnSpPr>
              <a:cxnSpLocks/>
              <a:endCxn id="118" idx="2"/>
            </p:cNvCxnSpPr>
            <p:nvPr/>
          </p:nvCxnSpPr>
          <p:spPr bwMode="gray">
            <a:xfrm>
              <a:off x="9469164" y="3652419"/>
              <a:ext cx="715336" cy="2072"/>
            </a:xfrm>
            <a:prstGeom prst="straightConnector1">
              <a:avLst/>
            </a:prstGeom>
            <a:ln w="57150">
              <a:solidFill>
                <a:schemeClr val="bg2">
                  <a:lumMod val="75000"/>
                  <a:alpha val="78000"/>
                </a:schemeClr>
              </a:solidFill>
              <a:miter lim="800000"/>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7E1D038D-535E-C087-1853-F56CD662568E}"/>
                </a:ext>
              </a:extLst>
            </p:cNvPr>
            <p:cNvCxnSpPr>
              <a:cxnSpLocks/>
              <a:stCxn id="129" idx="0"/>
              <a:endCxn id="118" idx="4"/>
            </p:cNvCxnSpPr>
            <p:nvPr/>
          </p:nvCxnSpPr>
          <p:spPr bwMode="gray">
            <a:xfrm flipH="1" flipV="1">
              <a:off x="10448349" y="3913779"/>
              <a:ext cx="3469" cy="352829"/>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FE68EA9E-30E9-337F-FCEE-A50B56481A10}"/>
                </a:ext>
              </a:extLst>
            </p:cNvPr>
            <p:cNvCxnSpPr>
              <a:cxnSpLocks/>
            </p:cNvCxnSpPr>
            <p:nvPr/>
          </p:nvCxnSpPr>
          <p:spPr bwMode="gray">
            <a:xfrm flipV="1">
              <a:off x="8584629" y="3652419"/>
              <a:ext cx="404810" cy="3998"/>
            </a:xfrm>
            <a:prstGeom prst="straightConnector1">
              <a:avLst/>
            </a:prstGeom>
            <a:ln w="57150">
              <a:solidFill>
                <a:schemeClr val="bg2">
                  <a:lumMod val="75000"/>
                  <a:alpha val="78000"/>
                </a:schemeClr>
              </a:solidFill>
              <a:miter lim="800000"/>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3C9A9429-7FB6-54E4-D972-79B0DAF62A9A}"/>
                </a:ext>
              </a:extLst>
            </p:cNvPr>
            <p:cNvCxnSpPr>
              <a:cxnSpLocks/>
              <a:endCxn id="119" idx="2"/>
            </p:cNvCxnSpPr>
            <p:nvPr/>
          </p:nvCxnSpPr>
          <p:spPr bwMode="gray">
            <a:xfrm>
              <a:off x="9440859" y="3018481"/>
              <a:ext cx="716690" cy="22895"/>
            </a:xfrm>
            <a:prstGeom prst="straightConnector1">
              <a:avLst/>
            </a:prstGeom>
            <a:ln w="57150">
              <a:solidFill>
                <a:schemeClr val="bg2">
                  <a:lumMod val="75000"/>
                  <a:alpha val="78000"/>
                </a:schemeClr>
              </a:solidFill>
              <a:miter lim="800000"/>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253BBBAB-71BD-5A19-0849-0B9DB6D13184}"/>
                </a:ext>
              </a:extLst>
            </p:cNvPr>
            <p:cNvCxnSpPr>
              <a:cxnSpLocks/>
              <a:endCxn id="112" idx="2"/>
            </p:cNvCxnSpPr>
            <p:nvPr/>
          </p:nvCxnSpPr>
          <p:spPr bwMode="gray">
            <a:xfrm>
              <a:off x="8565044" y="4472792"/>
              <a:ext cx="193981" cy="53566"/>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7971770C-D413-776C-7567-B5A19181A298}"/>
                </a:ext>
              </a:extLst>
            </p:cNvPr>
            <p:cNvCxnSpPr>
              <a:cxnSpLocks/>
            </p:cNvCxnSpPr>
            <p:nvPr/>
          </p:nvCxnSpPr>
          <p:spPr bwMode="gray">
            <a:xfrm flipH="1">
              <a:off x="8308787" y="3032311"/>
              <a:ext cx="884879" cy="630248"/>
            </a:xfrm>
            <a:prstGeom prst="straightConnector1">
              <a:avLst/>
            </a:prstGeom>
            <a:ln w="57150">
              <a:solidFill>
                <a:schemeClr val="bg2">
                  <a:lumMod val="75000"/>
                  <a:alpha val="78000"/>
                </a:schemeClr>
              </a:solidFill>
              <a:miter lim="800000"/>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DE181ADB-662D-A4C2-7831-286E15194681}"/>
                </a:ext>
              </a:extLst>
            </p:cNvPr>
            <p:cNvCxnSpPr>
              <a:cxnSpLocks/>
              <a:endCxn id="135" idx="0"/>
            </p:cNvCxnSpPr>
            <p:nvPr/>
          </p:nvCxnSpPr>
          <p:spPr bwMode="gray">
            <a:xfrm>
              <a:off x="10494891" y="2313491"/>
              <a:ext cx="466483" cy="187671"/>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0CA08571-9E52-0AA4-5FBB-AEC41DE12D81}"/>
                </a:ext>
              </a:extLst>
            </p:cNvPr>
            <p:cNvCxnSpPr>
              <a:cxnSpLocks/>
              <a:stCxn id="124" idx="1"/>
            </p:cNvCxnSpPr>
            <p:nvPr/>
          </p:nvCxnSpPr>
          <p:spPr bwMode="gray">
            <a:xfrm flipV="1">
              <a:off x="6095192" y="3833943"/>
              <a:ext cx="111895" cy="105472"/>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793C2A88-FADA-9399-A381-56184F6E91CF}"/>
                </a:ext>
              </a:extLst>
            </p:cNvPr>
            <p:cNvCxnSpPr>
              <a:cxnSpLocks/>
              <a:stCxn id="123" idx="3"/>
            </p:cNvCxnSpPr>
            <p:nvPr/>
          </p:nvCxnSpPr>
          <p:spPr bwMode="gray">
            <a:xfrm flipH="1">
              <a:off x="5922060" y="3562022"/>
              <a:ext cx="2242" cy="300918"/>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2871498B-6836-5E7A-E8DB-02027E0F292E}"/>
                </a:ext>
              </a:extLst>
            </p:cNvPr>
            <p:cNvCxnSpPr>
              <a:cxnSpLocks/>
              <a:stCxn id="128" idx="1"/>
            </p:cNvCxnSpPr>
            <p:nvPr/>
          </p:nvCxnSpPr>
          <p:spPr bwMode="gray">
            <a:xfrm flipV="1">
              <a:off x="8013469" y="3848096"/>
              <a:ext cx="100268" cy="96015"/>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id="{571A5A69-A9F4-F5AC-152E-D50DB9282C94}"/>
                </a:ext>
              </a:extLst>
            </p:cNvPr>
            <p:cNvCxnSpPr>
              <a:cxnSpLocks/>
              <a:endCxn id="128" idx="7"/>
            </p:cNvCxnSpPr>
            <p:nvPr/>
          </p:nvCxnSpPr>
          <p:spPr bwMode="gray">
            <a:xfrm flipH="1" flipV="1">
              <a:off x="8062668" y="4273940"/>
              <a:ext cx="94493" cy="28454"/>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23261C6D-B55C-BEAD-0C4B-CDA3D04039E9}"/>
                </a:ext>
              </a:extLst>
            </p:cNvPr>
            <p:cNvCxnSpPr>
              <a:cxnSpLocks/>
            </p:cNvCxnSpPr>
            <p:nvPr/>
          </p:nvCxnSpPr>
          <p:spPr bwMode="gray">
            <a:xfrm flipH="1" flipV="1">
              <a:off x="8308787" y="3927492"/>
              <a:ext cx="18627" cy="307410"/>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B12DC6B5-5254-6366-DA34-DCC103282946}"/>
                </a:ext>
              </a:extLst>
            </p:cNvPr>
            <p:cNvCxnSpPr>
              <a:cxnSpLocks/>
              <a:stCxn id="123" idx="6"/>
            </p:cNvCxnSpPr>
            <p:nvPr/>
          </p:nvCxnSpPr>
          <p:spPr bwMode="gray">
            <a:xfrm flipV="1">
              <a:off x="6097697" y="2242506"/>
              <a:ext cx="3020512" cy="915779"/>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FEE1750F-7CD9-A7D6-3799-E7C41F5C8C70}"/>
                </a:ext>
              </a:extLst>
            </p:cNvPr>
            <p:cNvCxnSpPr>
              <a:cxnSpLocks/>
            </p:cNvCxnSpPr>
            <p:nvPr/>
          </p:nvCxnSpPr>
          <p:spPr bwMode="gray">
            <a:xfrm flipV="1">
              <a:off x="10417787" y="2574727"/>
              <a:ext cx="536352" cy="522901"/>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D6325ED4-B321-5A3B-E517-7AA8ED9038AF}"/>
                </a:ext>
              </a:extLst>
            </p:cNvPr>
            <p:cNvCxnSpPr>
              <a:cxnSpLocks/>
            </p:cNvCxnSpPr>
            <p:nvPr/>
          </p:nvCxnSpPr>
          <p:spPr bwMode="gray">
            <a:xfrm flipH="1" flipV="1">
              <a:off x="10448349" y="3662559"/>
              <a:ext cx="364667" cy="417930"/>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FFD07288-D463-5347-F58B-6932F461E8CF}"/>
                </a:ext>
              </a:extLst>
            </p:cNvPr>
            <p:cNvCxnSpPr>
              <a:cxnSpLocks/>
              <a:stCxn id="130" idx="2"/>
            </p:cNvCxnSpPr>
            <p:nvPr/>
          </p:nvCxnSpPr>
          <p:spPr bwMode="gray">
            <a:xfrm flipH="1" flipV="1">
              <a:off x="9395525" y="2242506"/>
              <a:ext cx="782399" cy="32264"/>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id="{36DDBEAB-2FFA-5B71-B32B-987A01905E62}"/>
                </a:ext>
              </a:extLst>
            </p:cNvPr>
            <p:cNvCxnSpPr>
              <a:cxnSpLocks/>
              <a:stCxn id="119" idx="0"/>
              <a:endCxn id="130" idx="4"/>
            </p:cNvCxnSpPr>
            <p:nvPr/>
          </p:nvCxnSpPr>
          <p:spPr bwMode="gray">
            <a:xfrm flipH="1" flipV="1">
              <a:off x="10417787" y="2510487"/>
              <a:ext cx="3611" cy="271601"/>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3FC8D5D6-BDBF-9FA9-E7C6-A828D26873C3}"/>
                </a:ext>
              </a:extLst>
            </p:cNvPr>
            <p:cNvCxnSpPr>
              <a:cxnSpLocks/>
            </p:cNvCxnSpPr>
            <p:nvPr/>
          </p:nvCxnSpPr>
          <p:spPr bwMode="gray">
            <a:xfrm flipV="1">
              <a:off x="10451817" y="1680327"/>
              <a:ext cx="260380" cy="358725"/>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105" name="Straight Arrow Connector 104">
              <a:extLst>
                <a:ext uri="{FF2B5EF4-FFF2-40B4-BE49-F238E27FC236}">
                  <a16:creationId xmlns:a16="http://schemas.microsoft.com/office/drawing/2014/main" id="{29554921-9484-4CD3-E1A5-8544A531D754}"/>
                </a:ext>
              </a:extLst>
            </p:cNvPr>
            <p:cNvCxnSpPr>
              <a:cxnSpLocks/>
              <a:stCxn id="129" idx="6"/>
            </p:cNvCxnSpPr>
            <p:nvPr/>
          </p:nvCxnSpPr>
          <p:spPr bwMode="gray">
            <a:xfrm>
              <a:off x="10691680" y="4502325"/>
              <a:ext cx="595873" cy="211867"/>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AF648761-626C-6506-C8BA-7C8C1499B65D}"/>
                </a:ext>
              </a:extLst>
            </p:cNvPr>
            <p:cNvCxnSpPr>
              <a:cxnSpLocks/>
            </p:cNvCxnSpPr>
            <p:nvPr/>
          </p:nvCxnSpPr>
          <p:spPr bwMode="gray">
            <a:xfrm flipV="1">
              <a:off x="7823312" y="4635735"/>
              <a:ext cx="330708" cy="202741"/>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107" name="Straight Arrow Connector 106">
              <a:extLst>
                <a:ext uri="{FF2B5EF4-FFF2-40B4-BE49-F238E27FC236}">
                  <a16:creationId xmlns:a16="http://schemas.microsoft.com/office/drawing/2014/main" id="{DDC77747-02A8-9CD4-4BE3-E4B6DEE96575}"/>
                </a:ext>
              </a:extLst>
            </p:cNvPr>
            <p:cNvCxnSpPr>
              <a:cxnSpLocks/>
              <a:endCxn id="123" idx="0"/>
            </p:cNvCxnSpPr>
            <p:nvPr/>
          </p:nvCxnSpPr>
          <p:spPr bwMode="gray">
            <a:xfrm>
              <a:off x="5544495" y="2915403"/>
              <a:ext cx="213999" cy="242699"/>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7D2EA36B-2069-BEBC-11D9-F22CB0FA565D}"/>
                </a:ext>
              </a:extLst>
            </p:cNvPr>
            <p:cNvCxnSpPr>
              <a:cxnSpLocks/>
            </p:cNvCxnSpPr>
            <p:nvPr/>
          </p:nvCxnSpPr>
          <p:spPr bwMode="gray">
            <a:xfrm>
              <a:off x="8664395" y="1802453"/>
              <a:ext cx="321660" cy="273376"/>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CB90CEBD-C85C-BFE6-2991-B9FE8C9B4355}"/>
                </a:ext>
              </a:extLst>
            </p:cNvPr>
            <p:cNvCxnSpPr>
              <a:cxnSpLocks/>
              <a:endCxn id="124" idx="5"/>
            </p:cNvCxnSpPr>
            <p:nvPr/>
          </p:nvCxnSpPr>
          <p:spPr bwMode="gray">
            <a:xfrm flipV="1">
              <a:off x="5505500" y="4223064"/>
              <a:ext cx="206515" cy="211891"/>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110" name="Straight Arrow Connector 109">
              <a:extLst>
                <a:ext uri="{FF2B5EF4-FFF2-40B4-BE49-F238E27FC236}">
                  <a16:creationId xmlns:a16="http://schemas.microsoft.com/office/drawing/2014/main" id="{45E20315-EF0B-8FF8-E69E-5106E44E5A40}"/>
                </a:ext>
              </a:extLst>
            </p:cNvPr>
            <p:cNvCxnSpPr>
              <a:cxnSpLocks/>
              <a:stCxn id="126" idx="6"/>
            </p:cNvCxnSpPr>
            <p:nvPr/>
          </p:nvCxnSpPr>
          <p:spPr bwMode="gray">
            <a:xfrm flipV="1">
              <a:off x="11203765" y="4040506"/>
              <a:ext cx="303668" cy="60976"/>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111" name="Straight Arrow Connector 110">
              <a:extLst>
                <a:ext uri="{FF2B5EF4-FFF2-40B4-BE49-F238E27FC236}">
                  <a16:creationId xmlns:a16="http://schemas.microsoft.com/office/drawing/2014/main" id="{00ED5BA5-8A87-C6F4-550C-65E64085976D}"/>
                </a:ext>
              </a:extLst>
            </p:cNvPr>
            <p:cNvCxnSpPr>
              <a:cxnSpLocks/>
            </p:cNvCxnSpPr>
            <p:nvPr/>
          </p:nvCxnSpPr>
          <p:spPr bwMode="gray">
            <a:xfrm>
              <a:off x="11020095" y="2577234"/>
              <a:ext cx="512068" cy="117544"/>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sp>
          <p:nvSpPr>
            <p:cNvPr id="112" name="Oval 111">
              <a:extLst>
                <a:ext uri="{FF2B5EF4-FFF2-40B4-BE49-F238E27FC236}">
                  <a16:creationId xmlns:a16="http://schemas.microsoft.com/office/drawing/2014/main" id="{1B801BF3-D78D-3C36-773A-C1CF167B14A5}"/>
                </a:ext>
              </a:extLst>
            </p:cNvPr>
            <p:cNvSpPr>
              <a:spLocks noChangeAspect="1"/>
            </p:cNvSpPr>
            <p:nvPr/>
          </p:nvSpPr>
          <p:spPr>
            <a:xfrm>
              <a:off x="8759025" y="4267069"/>
              <a:ext cx="527698" cy="518578"/>
            </a:xfrm>
            <a:prstGeom prst="ellipse">
              <a:avLst/>
            </a:prstGeom>
            <a:solidFill>
              <a:schemeClr val="bg1"/>
            </a:solidFill>
            <a:ln w="57150">
              <a:solidFill>
                <a:srgbClr val="820024"/>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2">
                    <a:lumMod val="10000"/>
                  </a:schemeClr>
                </a:solidFill>
              </a:endParaRPr>
            </a:p>
          </p:txBody>
        </p:sp>
        <p:sp>
          <p:nvSpPr>
            <p:cNvPr id="113" name="Oval 112">
              <a:extLst>
                <a:ext uri="{FF2B5EF4-FFF2-40B4-BE49-F238E27FC236}">
                  <a16:creationId xmlns:a16="http://schemas.microsoft.com/office/drawing/2014/main" id="{B4AA2A72-5299-27AD-2F85-7C96D106E4D2}"/>
                </a:ext>
              </a:extLst>
            </p:cNvPr>
            <p:cNvSpPr>
              <a:spLocks noChangeAspect="1"/>
            </p:cNvSpPr>
            <p:nvPr/>
          </p:nvSpPr>
          <p:spPr>
            <a:xfrm rot="18931841">
              <a:off x="8085329" y="4234891"/>
              <a:ext cx="479725" cy="471434"/>
            </a:xfrm>
            <a:prstGeom prst="ellipse">
              <a:avLst/>
            </a:prstGeom>
            <a:solidFill>
              <a:schemeClr val="bg1"/>
            </a:solidFill>
            <a:ln w="57150">
              <a:solidFill>
                <a:srgbClr val="003834"/>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1"/>
                </a:solidFill>
              </a:endParaRPr>
            </a:p>
          </p:txBody>
        </p:sp>
        <p:sp>
          <p:nvSpPr>
            <p:cNvPr id="114" name="Oval 113">
              <a:extLst>
                <a:ext uri="{FF2B5EF4-FFF2-40B4-BE49-F238E27FC236}">
                  <a16:creationId xmlns:a16="http://schemas.microsoft.com/office/drawing/2014/main" id="{07F1CB24-1913-61D2-379C-4A9FF74A6E7A}"/>
                </a:ext>
              </a:extLst>
            </p:cNvPr>
            <p:cNvSpPr>
              <a:spLocks noChangeAspect="1"/>
            </p:cNvSpPr>
            <p:nvPr/>
          </p:nvSpPr>
          <p:spPr>
            <a:xfrm>
              <a:off x="7142577" y="3424669"/>
              <a:ext cx="502766" cy="471434"/>
            </a:xfrm>
            <a:prstGeom prst="ellipse">
              <a:avLst/>
            </a:prstGeom>
            <a:solidFill>
              <a:srgbClr val="FFC000"/>
            </a:solidFill>
            <a:ln w="57150">
              <a:solidFill>
                <a:srgbClr val="FFC000"/>
              </a:solidFill>
              <a:prstDash val="solid"/>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sp>
          <p:nvSpPr>
            <p:cNvPr id="115" name="Oval 114">
              <a:extLst>
                <a:ext uri="{FF2B5EF4-FFF2-40B4-BE49-F238E27FC236}">
                  <a16:creationId xmlns:a16="http://schemas.microsoft.com/office/drawing/2014/main" id="{FF064C92-C3A4-F05F-30B1-967459E5BC07}"/>
                </a:ext>
              </a:extLst>
            </p:cNvPr>
            <p:cNvSpPr>
              <a:spLocks noChangeAspect="1"/>
            </p:cNvSpPr>
            <p:nvPr/>
          </p:nvSpPr>
          <p:spPr>
            <a:xfrm>
              <a:off x="6148278" y="3404674"/>
              <a:ext cx="553042" cy="518578"/>
            </a:xfrm>
            <a:prstGeom prst="ellipse">
              <a:avLst/>
            </a:prstGeom>
            <a:solidFill>
              <a:schemeClr val="bg1"/>
            </a:solidFill>
            <a:ln w="57150">
              <a:solidFill>
                <a:srgbClr val="820024"/>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600"/>
                </a:spcAft>
              </a:pPr>
              <a:endParaRPr lang="en-US" sz="1050" dirty="0">
                <a:solidFill>
                  <a:schemeClr val="bg2">
                    <a:lumMod val="10000"/>
                  </a:schemeClr>
                </a:solidFill>
                <a:latin typeface="Gill Sans MT" panose="020B0502020104020203" pitchFamily="34" charset="77"/>
              </a:endParaRPr>
            </a:p>
          </p:txBody>
        </p:sp>
        <p:sp>
          <p:nvSpPr>
            <p:cNvPr id="116" name="Oval 115">
              <a:extLst>
                <a:ext uri="{FF2B5EF4-FFF2-40B4-BE49-F238E27FC236}">
                  <a16:creationId xmlns:a16="http://schemas.microsoft.com/office/drawing/2014/main" id="{1FFA4AE2-75D0-889D-52D9-348267F8996F}"/>
                </a:ext>
              </a:extLst>
            </p:cNvPr>
            <p:cNvSpPr>
              <a:spLocks noChangeAspect="1"/>
            </p:cNvSpPr>
            <p:nvPr/>
          </p:nvSpPr>
          <p:spPr>
            <a:xfrm>
              <a:off x="8032945" y="3385342"/>
              <a:ext cx="551684" cy="542149"/>
            </a:xfrm>
            <a:prstGeom prst="ellipse">
              <a:avLst/>
            </a:prstGeom>
            <a:solidFill>
              <a:schemeClr val="bg1"/>
            </a:solidFill>
            <a:ln w="57150">
              <a:solidFill>
                <a:srgbClr val="820024"/>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sp>
          <p:nvSpPr>
            <p:cNvPr id="117" name="Oval 116">
              <a:extLst>
                <a:ext uri="{FF2B5EF4-FFF2-40B4-BE49-F238E27FC236}">
                  <a16:creationId xmlns:a16="http://schemas.microsoft.com/office/drawing/2014/main" id="{F407A652-0D14-0AF2-CA92-7117FCFDD4D3}"/>
                </a:ext>
              </a:extLst>
            </p:cNvPr>
            <p:cNvSpPr>
              <a:spLocks noChangeAspect="1"/>
            </p:cNvSpPr>
            <p:nvPr/>
          </p:nvSpPr>
          <p:spPr>
            <a:xfrm>
              <a:off x="8989439" y="3416701"/>
              <a:ext cx="479725" cy="471434"/>
            </a:xfrm>
            <a:prstGeom prst="ellipse">
              <a:avLst/>
            </a:prstGeom>
            <a:solidFill>
              <a:schemeClr val="bg1"/>
            </a:solidFill>
            <a:ln w="57150">
              <a:solidFill>
                <a:schemeClr val="accent1"/>
              </a:solidFill>
              <a:prstDash val="solid"/>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sp>
          <p:nvSpPr>
            <p:cNvPr id="118" name="Oval 117">
              <a:extLst>
                <a:ext uri="{FF2B5EF4-FFF2-40B4-BE49-F238E27FC236}">
                  <a16:creationId xmlns:a16="http://schemas.microsoft.com/office/drawing/2014/main" id="{D0C95F2A-320C-FB83-3440-2C1532C9469D}"/>
                </a:ext>
              </a:extLst>
            </p:cNvPr>
            <p:cNvSpPr>
              <a:spLocks noChangeAspect="1"/>
            </p:cNvSpPr>
            <p:nvPr/>
          </p:nvSpPr>
          <p:spPr>
            <a:xfrm>
              <a:off x="10184500" y="3395202"/>
              <a:ext cx="527698" cy="518578"/>
            </a:xfrm>
            <a:prstGeom prst="ellipse">
              <a:avLst/>
            </a:prstGeom>
            <a:solidFill>
              <a:schemeClr val="bg1"/>
            </a:solidFill>
            <a:ln w="57150">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1"/>
                </a:solidFill>
              </a:endParaRPr>
            </a:p>
          </p:txBody>
        </p:sp>
        <p:sp>
          <p:nvSpPr>
            <p:cNvPr id="119" name="Oval 118">
              <a:extLst>
                <a:ext uri="{FF2B5EF4-FFF2-40B4-BE49-F238E27FC236}">
                  <a16:creationId xmlns:a16="http://schemas.microsoft.com/office/drawing/2014/main" id="{60E159B1-DA0B-A356-A8E9-78F64DA2DB7A}"/>
                </a:ext>
              </a:extLst>
            </p:cNvPr>
            <p:cNvSpPr>
              <a:spLocks noChangeAspect="1"/>
            </p:cNvSpPr>
            <p:nvPr/>
          </p:nvSpPr>
          <p:spPr>
            <a:xfrm>
              <a:off x="10157549" y="2782087"/>
              <a:ext cx="527698" cy="518578"/>
            </a:xfrm>
            <a:prstGeom prst="ellipse">
              <a:avLst/>
            </a:prstGeom>
            <a:solidFill>
              <a:srgbClr val="A10907"/>
            </a:solidFill>
            <a:ln w="5715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1"/>
                </a:solidFill>
              </a:endParaRPr>
            </a:p>
          </p:txBody>
        </p:sp>
        <p:sp>
          <p:nvSpPr>
            <p:cNvPr id="120" name="Oval 119">
              <a:extLst>
                <a:ext uri="{FF2B5EF4-FFF2-40B4-BE49-F238E27FC236}">
                  <a16:creationId xmlns:a16="http://schemas.microsoft.com/office/drawing/2014/main" id="{982DE680-548B-1979-6742-002F649F05F5}"/>
                </a:ext>
              </a:extLst>
            </p:cNvPr>
            <p:cNvSpPr>
              <a:spLocks noChangeAspect="1"/>
            </p:cNvSpPr>
            <p:nvPr/>
          </p:nvSpPr>
          <p:spPr>
            <a:xfrm>
              <a:off x="8915800" y="2006789"/>
              <a:ext cx="479725" cy="471434"/>
            </a:xfrm>
            <a:prstGeom prst="ellipse">
              <a:avLst/>
            </a:prstGeom>
            <a:solidFill>
              <a:schemeClr val="bg1"/>
            </a:solidFill>
            <a:ln w="57150">
              <a:solidFill>
                <a:schemeClr val="bg2">
                  <a:lumMod val="1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1"/>
                </a:solidFill>
              </a:endParaRPr>
            </a:p>
          </p:txBody>
        </p:sp>
        <p:sp>
          <p:nvSpPr>
            <p:cNvPr id="121" name="TextBox 120">
              <a:extLst>
                <a:ext uri="{FF2B5EF4-FFF2-40B4-BE49-F238E27FC236}">
                  <a16:creationId xmlns:a16="http://schemas.microsoft.com/office/drawing/2014/main" id="{D2FF4C94-E871-D887-B83A-3F0374808F91}"/>
                </a:ext>
              </a:extLst>
            </p:cNvPr>
            <p:cNvSpPr txBox="1"/>
            <p:nvPr/>
          </p:nvSpPr>
          <p:spPr>
            <a:xfrm>
              <a:off x="10202094" y="2928956"/>
              <a:ext cx="457622" cy="271686"/>
            </a:xfrm>
            <a:prstGeom prst="rect">
              <a:avLst/>
            </a:prstGeom>
          </p:spPr>
          <p:txBody>
            <a:bodyPr wrap="none" lIns="0" tIns="0" rIns="0" bIns="0" rtlCol="0">
              <a:spAutoFit/>
            </a:bodyPr>
            <a:lstStyle/>
            <a:p>
              <a:pPr algn="ctr">
                <a:spcAft>
                  <a:spcPts val="600"/>
                </a:spcAft>
              </a:pPr>
              <a:r>
                <a:rPr lang="en-US" sz="1400" dirty="0">
                  <a:solidFill>
                    <a:schemeClr val="bg1"/>
                  </a:solidFill>
                  <a:latin typeface="Gill Sans MT" panose="020B0502020104020203" pitchFamily="34" charset="77"/>
                </a:rPr>
                <a:t>Backend</a:t>
              </a:r>
              <a:br>
                <a:rPr lang="en-US" sz="1100" dirty="0">
                  <a:solidFill>
                    <a:schemeClr val="bg1"/>
                  </a:solidFill>
                  <a:latin typeface="Gill Sans MT" panose="020B0502020104020203" pitchFamily="34" charset="77"/>
                </a:rPr>
              </a:br>
              <a:r>
                <a:rPr lang="en-US" sz="1100" dirty="0">
                  <a:solidFill>
                    <a:schemeClr val="bg1"/>
                  </a:solidFill>
                  <a:latin typeface="Gill Sans MT" panose="020B0502020104020203" pitchFamily="34" charset="77"/>
                </a:rPr>
                <a:t>VM</a:t>
              </a:r>
            </a:p>
          </p:txBody>
        </p:sp>
        <p:sp>
          <p:nvSpPr>
            <p:cNvPr id="122" name="TextBox 121">
              <a:extLst>
                <a:ext uri="{FF2B5EF4-FFF2-40B4-BE49-F238E27FC236}">
                  <a16:creationId xmlns:a16="http://schemas.microsoft.com/office/drawing/2014/main" id="{6241EB12-17B5-50F8-8139-D5B6CA27D2C6}"/>
                </a:ext>
              </a:extLst>
            </p:cNvPr>
            <p:cNvSpPr txBox="1"/>
            <p:nvPr/>
          </p:nvSpPr>
          <p:spPr>
            <a:xfrm>
              <a:off x="10232536" y="3524694"/>
              <a:ext cx="438144" cy="304288"/>
            </a:xfrm>
            <a:prstGeom prst="rect">
              <a:avLst/>
            </a:prstGeom>
          </p:spPr>
          <p:txBody>
            <a:bodyPr wrap="none" lIns="0" tIns="0" rIns="0" bIns="0" rtlCol="0">
              <a:spAutoFit/>
            </a:bodyPr>
            <a:lstStyle/>
            <a:p>
              <a:pPr algn="ctr">
                <a:spcAft>
                  <a:spcPts val="600"/>
                </a:spcAft>
              </a:pPr>
              <a:r>
                <a:rPr lang="en-US" sz="1400" dirty="0">
                  <a:solidFill>
                    <a:schemeClr val="tx1">
                      <a:lumMod val="95000"/>
                      <a:lumOff val="5000"/>
                    </a:schemeClr>
                  </a:solidFill>
                  <a:latin typeface="Gill Sans MT" panose="020B0502020104020203" pitchFamily="34" charset="77"/>
                </a:rPr>
                <a:t>Backend</a:t>
              </a:r>
              <a:br>
                <a:rPr lang="en-US" sz="1400" dirty="0">
                  <a:solidFill>
                    <a:schemeClr val="tx1">
                      <a:lumMod val="95000"/>
                      <a:lumOff val="5000"/>
                    </a:schemeClr>
                  </a:solidFill>
                  <a:latin typeface="Gill Sans MT" panose="020B0502020104020203" pitchFamily="34" charset="77"/>
                </a:rPr>
              </a:br>
              <a:r>
                <a:rPr lang="en-US" sz="1400" dirty="0">
                  <a:solidFill>
                    <a:schemeClr val="tx1">
                      <a:lumMod val="95000"/>
                      <a:lumOff val="5000"/>
                    </a:schemeClr>
                  </a:solidFill>
                  <a:latin typeface="Gill Sans MT" panose="020B0502020104020203" pitchFamily="34" charset="77"/>
                </a:rPr>
                <a:t>VM</a:t>
              </a:r>
            </a:p>
          </p:txBody>
        </p:sp>
        <p:sp>
          <p:nvSpPr>
            <p:cNvPr id="123" name="Oval 122">
              <a:extLst>
                <a:ext uri="{FF2B5EF4-FFF2-40B4-BE49-F238E27FC236}">
                  <a16:creationId xmlns:a16="http://schemas.microsoft.com/office/drawing/2014/main" id="{C563AFA2-F139-1198-92CB-5F3A3A1065E1}"/>
                </a:ext>
              </a:extLst>
            </p:cNvPr>
            <p:cNvSpPr>
              <a:spLocks noChangeAspect="1"/>
            </p:cNvSpPr>
            <p:nvPr/>
          </p:nvSpPr>
          <p:spPr>
            <a:xfrm rot="18931841">
              <a:off x="5686662" y="3090598"/>
              <a:ext cx="479725" cy="471434"/>
            </a:xfrm>
            <a:prstGeom prst="ellipse">
              <a:avLst/>
            </a:prstGeom>
            <a:solidFill>
              <a:schemeClr val="bg1"/>
            </a:solidFill>
            <a:ln w="57150">
              <a:solidFill>
                <a:srgbClr val="003834"/>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1"/>
                </a:solidFill>
              </a:endParaRPr>
            </a:p>
          </p:txBody>
        </p:sp>
        <p:sp>
          <p:nvSpPr>
            <p:cNvPr id="124" name="Oval 123">
              <a:extLst>
                <a:ext uri="{FF2B5EF4-FFF2-40B4-BE49-F238E27FC236}">
                  <a16:creationId xmlns:a16="http://schemas.microsoft.com/office/drawing/2014/main" id="{80B81FA6-2467-B85A-0565-F62108C09A59}"/>
                </a:ext>
              </a:extLst>
            </p:cNvPr>
            <p:cNvSpPr>
              <a:spLocks noChangeAspect="1"/>
            </p:cNvSpPr>
            <p:nvPr/>
          </p:nvSpPr>
          <p:spPr>
            <a:xfrm rot="5880619">
              <a:off x="5667887" y="3841377"/>
              <a:ext cx="471434" cy="479725"/>
            </a:xfrm>
            <a:prstGeom prst="ellipse">
              <a:avLst/>
            </a:prstGeom>
            <a:solidFill>
              <a:schemeClr val="bg1"/>
            </a:solidFill>
            <a:ln w="57150">
              <a:solidFill>
                <a:schemeClr val="bg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1"/>
                </a:solidFill>
              </a:endParaRPr>
            </a:p>
          </p:txBody>
        </p:sp>
        <p:sp>
          <p:nvSpPr>
            <p:cNvPr id="125" name="Oval 124">
              <a:extLst>
                <a:ext uri="{FF2B5EF4-FFF2-40B4-BE49-F238E27FC236}">
                  <a16:creationId xmlns:a16="http://schemas.microsoft.com/office/drawing/2014/main" id="{9055EB6C-B3F3-2C14-71F9-AAFA07B504E1}"/>
                </a:ext>
              </a:extLst>
            </p:cNvPr>
            <p:cNvSpPr>
              <a:spLocks noChangeAspect="1"/>
            </p:cNvSpPr>
            <p:nvPr/>
          </p:nvSpPr>
          <p:spPr>
            <a:xfrm>
              <a:off x="8961133" y="2782764"/>
              <a:ext cx="479725" cy="471434"/>
            </a:xfrm>
            <a:prstGeom prst="ellipse">
              <a:avLst/>
            </a:prstGeom>
            <a:solidFill>
              <a:schemeClr val="bg1"/>
            </a:solidFill>
            <a:ln w="57150">
              <a:solidFill>
                <a:srgbClr val="002060"/>
              </a:solidFill>
              <a:prstDash val="solid"/>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sp>
          <p:nvSpPr>
            <p:cNvPr id="126" name="Oval 125">
              <a:extLst>
                <a:ext uri="{FF2B5EF4-FFF2-40B4-BE49-F238E27FC236}">
                  <a16:creationId xmlns:a16="http://schemas.microsoft.com/office/drawing/2014/main" id="{779EA004-B747-BC9C-7F02-F47BD798AD62}"/>
                </a:ext>
              </a:extLst>
            </p:cNvPr>
            <p:cNvSpPr>
              <a:spLocks noChangeAspect="1"/>
            </p:cNvSpPr>
            <p:nvPr/>
          </p:nvSpPr>
          <p:spPr>
            <a:xfrm>
              <a:off x="10724040" y="3865765"/>
              <a:ext cx="479725" cy="471434"/>
            </a:xfrm>
            <a:prstGeom prst="ellipse">
              <a:avLst/>
            </a:prstGeom>
            <a:solidFill>
              <a:schemeClr val="bg1"/>
            </a:solidFill>
            <a:ln w="57150">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1"/>
                </a:solidFill>
              </a:endParaRPr>
            </a:p>
          </p:txBody>
        </p:sp>
        <p:sp>
          <p:nvSpPr>
            <p:cNvPr id="127" name="Oval 126">
              <a:extLst>
                <a:ext uri="{FF2B5EF4-FFF2-40B4-BE49-F238E27FC236}">
                  <a16:creationId xmlns:a16="http://schemas.microsoft.com/office/drawing/2014/main" id="{2373CC6F-0103-36C8-CEB8-6F5B96A42991}"/>
                </a:ext>
              </a:extLst>
            </p:cNvPr>
            <p:cNvSpPr>
              <a:spLocks noChangeAspect="1"/>
            </p:cNvSpPr>
            <p:nvPr/>
          </p:nvSpPr>
          <p:spPr>
            <a:xfrm rot="4002393">
              <a:off x="10724772" y="2332131"/>
              <a:ext cx="471434" cy="479725"/>
            </a:xfrm>
            <a:prstGeom prst="ellipse">
              <a:avLst/>
            </a:prstGeom>
            <a:solidFill>
              <a:schemeClr val="bg1"/>
            </a:solidFill>
            <a:ln w="57150">
              <a:solidFill>
                <a:schemeClr val="bg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1"/>
                </a:solidFill>
              </a:endParaRPr>
            </a:p>
          </p:txBody>
        </p:sp>
        <p:sp>
          <p:nvSpPr>
            <p:cNvPr id="128" name="Oval 127">
              <a:extLst>
                <a:ext uri="{FF2B5EF4-FFF2-40B4-BE49-F238E27FC236}">
                  <a16:creationId xmlns:a16="http://schemas.microsoft.com/office/drawing/2014/main" id="{97DA4BD8-E696-A056-CBEB-316953C31A03}"/>
                </a:ext>
              </a:extLst>
            </p:cNvPr>
            <p:cNvSpPr>
              <a:spLocks noChangeAspect="1"/>
            </p:cNvSpPr>
            <p:nvPr/>
          </p:nvSpPr>
          <p:spPr>
            <a:xfrm rot="4899634">
              <a:off x="7634536" y="3893337"/>
              <a:ext cx="471434" cy="479725"/>
            </a:xfrm>
            <a:prstGeom prst="ellipse">
              <a:avLst/>
            </a:prstGeom>
            <a:solidFill>
              <a:schemeClr val="bg1"/>
            </a:solidFill>
            <a:ln w="57150">
              <a:solidFill>
                <a:schemeClr val="bg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1"/>
                </a:solidFill>
              </a:endParaRPr>
            </a:p>
          </p:txBody>
        </p:sp>
        <p:sp>
          <p:nvSpPr>
            <p:cNvPr id="129" name="Oval 128">
              <a:extLst>
                <a:ext uri="{FF2B5EF4-FFF2-40B4-BE49-F238E27FC236}">
                  <a16:creationId xmlns:a16="http://schemas.microsoft.com/office/drawing/2014/main" id="{E89769EA-3F0B-9FC3-4645-90E58419D631}"/>
                </a:ext>
              </a:extLst>
            </p:cNvPr>
            <p:cNvSpPr>
              <a:spLocks noChangeAspect="1"/>
            </p:cNvSpPr>
            <p:nvPr/>
          </p:nvSpPr>
          <p:spPr>
            <a:xfrm>
              <a:off x="10211955" y="4266608"/>
              <a:ext cx="479725" cy="471434"/>
            </a:xfrm>
            <a:prstGeom prst="ellipse">
              <a:avLst/>
            </a:prstGeom>
            <a:solidFill>
              <a:schemeClr val="bg1"/>
            </a:solidFill>
            <a:ln w="57150">
              <a:solidFill>
                <a:srgbClr val="003834"/>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1"/>
                </a:solidFill>
              </a:endParaRPr>
            </a:p>
          </p:txBody>
        </p:sp>
        <p:sp>
          <p:nvSpPr>
            <p:cNvPr id="130" name="Oval 129">
              <a:extLst>
                <a:ext uri="{FF2B5EF4-FFF2-40B4-BE49-F238E27FC236}">
                  <a16:creationId xmlns:a16="http://schemas.microsoft.com/office/drawing/2014/main" id="{2D373D0F-9D9D-1718-1E6A-D9CBBA03EDAF}"/>
                </a:ext>
              </a:extLst>
            </p:cNvPr>
            <p:cNvSpPr>
              <a:spLocks noChangeAspect="1"/>
            </p:cNvSpPr>
            <p:nvPr/>
          </p:nvSpPr>
          <p:spPr>
            <a:xfrm>
              <a:off x="10177924" y="2039052"/>
              <a:ext cx="479725" cy="471434"/>
            </a:xfrm>
            <a:prstGeom prst="ellipse">
              <a:avLst/>
            </a:prstGeom>
            <a:solidFill>
              <a:schemeClr val="bg1"/>
            </a:solidFill>
            <a:ln w="57150">
              <a:solidFill>
                <a:srgbClr val="003834"/>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1"/>
                </a:solidFill>
              </a:endParaRPr>
            </a:p>
          </p:txBody>
        </p:sp>
        <p:sp>
          <p:nvSpPr>
            <p:cNvPr id="131" name="TextBox 130">
              <a:extLst>
                <a:ext uri="{FF2B5EF4-FFF2-40B4-BE49-F238E27FC236}">
                  <a16:creationId xmlns:a16="http://schemas.microsoft.com/office/drawing/2014/main" id="{3C04600B-2E0A-52D8-1A00-359AF639F235}"/>
                </a:ext>
              </a:extLst>
            </p:cNvPr>
            <p:cNvSpPr txBox="1"/>
            <p:nvPr/>
          </p:nvSpPr>
          <p:spPr>
            <a:xfrm>
              <a:off x="5744308" y="3999757"/>
              <a:ext cx="294435" cy="152144"/>
            </a:xfrm>
            <a:prstGeom prst="rect">
              <a:avLst/>
            </a:prstGeom>
          </p:spPr>
          <p:txBody>
            <a:bodyPr wrap="none" lIns="0" tIns="0" rIns="0" bIns="0" rtlCol="0">
              <a:spAutoFit/>
            </a:bodyPr>
            <a:lstStyle/>
            <a:p>
              <a:pPr algn="l">
                <a:spcAft>
                  <a:spcPts val="600"/>
                </a:spcAft>
              </a:pPr>
              <a:r>
                <a:rPr lang="en-US" sz="1400" dirty="0">
                  <a:solidFill>
                    <a:schemeClr val="bg2">
                      <a:lumMod val="10000"/>
                    </a:schemeClr>
                  </a:solidFill>
                  <a:latin typeface="Gill Sans MT" panose="020B0502020104020203" pitchFamily="34" charset="77"/>
                </a:rPr>
                <a:t>vNIC</a:t>
              </a:r>
            </a:p>
          </p:txBody>
        </p:sp>
        <p:sp>
          <p:nvSpPr>
            <p:cNvPr id="132" name="TextBox 131">
              <a:extLst>
                <a:ext uri="{FF2B5EF4-FFF2-40B4-BE49-F238E27FC236}">
                  <a16:creationId xmlns:a16="http://schemas.microsoft.com/office/drawing/2014/main" id="{F6F94200-3D6C-235E-7E92-3DD7F86E8A09}"/>
                </a:ext>
              </a:extLst>
            </p:cNvPr>
            <p:cNvSpPr txBox="1"/>
            <p:nvPr/>
          </p:nvSpPr>
          <p:spPr>
            <a:xfrm>
              <a:off x="7723922" y="4049854"/>
              <a:ext cx="294435" cy="152144"/>
            </a:xfrm>
            <a:prstGeom prst="rect">
              <a:avLst/>
            </a:prstGeom>
          </p:spPr>
          <p:txBody>
            <a:bodyPr wrap="none" lIns="0" tIns="0" rIns="0" bIns="0" rtlCol="0">
              <a:spAutoFit/>
            </a:bodyPr>
            <a:lstStyle/>
            <a:p>
              <a:pPr algn="l">
                <a:spcAft>
                  <a:spcPts val="600"/>
                </a:spcAft>
              </a:pPr>
              <a:r>
                <a:rPr lang="en-US" sz="1400" dirty="0">
                  <a:solidFill>
                    <a:schemeClr val="bg2">
                      <a:lumMod val="10000"/>
                    </a:schemeClr>
                  </a:solidFill>
                  <a:latin typeface="Gill Sans MT" panose="020B0502020104020203" pitchFamily="34" charset="77"/>
                </a:rPr>
                <a:t>vNIC</a:t>
              </a:r>
            </a:p>
          </p:txBody>
        </p:sp>
        <p:sp>
          <p:nvSpPr>
            <p:cNvPr id="133" name="TextBox 132">
              <a:extLst>
                <a:ext uri="{FF2B5EF4-FFF2-40B4-BE49-F238E27FC236}">
                  <a16:creationId xmlns:a16="http://schemas.microsoft.com/office/drawing/2014/main" id="{BD9A6785-D809-5DF7-F9AA-8A523CFFAEAE}"/>
                </a:ext>
              </a:extLst>
            </p:cNvPr>
            <p:cNvSpPr txBox="1"/>
            <p:nvPr/>
          </p:nvSpPr>
          <p:spPr>
            <a:xfrm>
              <a:off x="5748902" y="3221999"/>
              <a:ext cx="310186" cy="173879"/>
            </a:xfrm>
            <a:prstGeom prst="rect">
              <a:avLst/>
            </a:prstGeom>
          </p:spPr>
          <p:txBody>
            <a:bodyPr wrap="none" lIns="0" tIns="0" rIns="0" bIns="0" rtlCol="0">
              <a:spAutoFit/>
            </a:bodyPr>
            <a:lstStyle/>
            <a:p>
              <a:pPr algn="l">
                <a:spcAft>
                  <a:spcPts val="600"/>
                </a:spcAft>
              </a:pPr>
              <a:r>
                <a:rPr lang="en-US" sz="1600" dirty="0">
                  <a:solidFill>
                    <a:schemeClr val="bg2">
                      <a:lumMod val="10000"/>
                    </a:schemeClr>
                  </a:solidFill>
                  <a:latin typeface="Gill Sans MT" panose="020B0502020104020203" pitchFamily="34" charset="77"/>
                </a:rPr>
                <a:t>Host</a:t>
              </a:r>
            </a:p>
          </p:txBody>
        </p:sp>
        <p:sp>
          <p:nvSpPr>
            <p:cNvPr id="134" name="TextBox 133">
              <a:extLst>
                <a:ext uri="{FF2B5EF4-FFF2-40B4-BE49-F238E27FC236}">
                  <a16:creationId xmlns:a16="http://schemas.microsoft.com/office/drawing/2014/main" id="{55EA3C0B-3F65-657F-D8AE-1111117B05E4}"/>
                </a:ext>
              </a:extLst>
            </p:cNvPr>
            <p:cNvSpPr txBox="1"/>
            <p:nvPr/>
          </p:nvSpPr>
          <p:spPr>
            <a:xfrm>
              <a:off x="8974960" y="2093450"/>
              <a:ext cx="362287" cy="304288"/>
            </a:xfrm>
            <a:prstGeom prst="rect">
              <a:avLst/>
            </a:prstGeom>
          </p:spPr>
          <p:txBody>
            <a:bodyPr wrap="none" lIns="0" tIns="0" rIns="0" bIns="0" rtlCol="0">
              <a:spAutoFit/>
            </a:bodyPr>
            <a:lstStyle/>
            <a:p>
              <a:pPr algn="ctr"/>
              <a:r>
                <a:rPr lang="en-US" sz="1400" dirty="0">
                  <a:solidFill>
                    <a:schemeClr val="bg2">
                      <a:lumMod val="10000"/>
                    </a:schemeClr>
                  </a:solidFill>
                  <a:latin typeface="Gill Sans MT" panose="020B0502020104020203" pitchFamily="34" charset="77"/>
                </a:rPr>
                <a:t>ToR</a:t>
              </a:r>
            </a:p>
            <a:p>
              <a:pPr algn="ctr"/>
              <a:r>
                <a:rPr lang="en-US" sz="1400" dirty="0">
                  <a:solidFill>
                    <a:schemeClr val="bg2">
                      <a:lumMod val="10000"/>
                    </a:schemeClr>
                  </a:solidFill>
                  <a:latin typeface="Gill Sans MT" panose="020B0502020104020203" pitchFamily="34" charset="77"/>
                </a:rPr>
                <a:t>Switch</a:t>
              </a:r>
            </a:p>
          </p:txBody>
        </p:sp>
        <p:sp>
          <p:nvSpPr>
            <p:cNvPr id="135" name="TextBox 134">
              <a:extLst>
                <a:ext uri="{FF2B5EF4-FFF2-40B4-BE49-F238E27FC236}">
                  <a16:creationId xmlns:a16="http://schemas.microsoft.com/office/drawing/2014/main" id="{5623B3AA-A9F6-0E50-B26A-C0DBF67E2DA6}"/>
                </a:ext>
              </a:extLst>
            </p:cNvPr>
            <p:cNvSpPr txBox="1"/>
            <p:nvPr/>
          </p:nvSpPr>
          <p:spPr>
            <a:xfrm>
              <a:off x="10814156" y="2501162"/>
              <a:ext cx="294435" cy="152144"/>
            </a:xfrm>
            <a:prstGeom prst="rect">
              <a:avLst/>
            </a:prstGeom>
          </p:spPr>
          <p:txBody>
            <a:bodyPr wrap="none" lIns="0" tIns="0" rIns="0" bIns="0" rtlCol="0">
              <a:spAutoFit/>
            </a:bodyPr>
            <a:lstStyle/>
            <a:p>
              <a:pPr algn="l">
                <a:spcAft>
                  <a:spcPts val="600"/>
                </a:spcAft>
              </a:pPr>
              <a:r>
                <a:rPr lang="en-US" sz="1400" dirty="0">
                  <a:solidFill>
                    <a:schemeClr val="bg2">
                      <a:lumMod val="10000"/>
                    </a:schemeClr>
                  </a:solidFill>
                  <a:latin typeface="Gill Sans MT" panose="020B0502020104020203" pitchFamily="34" charset="77"/>
                </a:rPr>
                <a:t>vNIC</a:t>
              </a:r>
            </a:p>
          </p:txBody>
        </p:sp>
        <p:sp>
          <p:nvSpPr>
            <p:cNvPr id="136" name="TextBox 135">
              <a:extLst>
                <a:ext uri="{FF2B5EF4-FFF2-40B4-BE49-F238E27FC236}">
                  <a16:creationId xmlns:a16="http://schemas.microsoft.com/office/drawing/2014/main" id="{9D3F8101-452A-249E-5CCC-835EBF5522C2}"/>
                </a:ext>
              </a:extLst>
            </p:cNvPr>
            <p:cNvSpPr txBox="1"/>
            <p:nvPr/>
          </p:nvSpPr>
          <p:spPr>
            <a:xfrm>
              <a:off x="9057629" y="3587642"/>
              <a:ext cx="371885" cy="152144"/>
            </a:xfrm>
            <a:prstGeom prst="rect">
              <a:avLst/>
            </a:prstGeom>
          </p:spPr>
          <p:txBody>
            <a:bodyPr wrap="none" lIns="0" tIns="0" rIns="0" bIns="0" rtlCol="0">
              <a:spAutoFit/>
            </a:bodyPr>
            <a:lstStyle/>
            <a:p>
              <a:pPr algn="l">
                <a:spcAft>
                  <a:spcPts val="600"/>
                </a:spcAft>
              </a:pPr>
              <a:r>
                <a:rPr lang="en-US" sz="1400" dirty="0">
                  <a:solidFill>
                    <a:schemeClr val="bg2">
                      <a:lumMod val="10000"/>
                    </a:schemeClr>
                  </a:solidFill>
                  <a:latin typeface="Gill Sans MT" panose="020B0502020104020203" pitchFamily="34" charset="77"/>
                </a:rPr>
                <a:t>Flow 2</a:t>
              </a:r>
            </a:p>
          </p:txBody>
        </p:sp>
        <p:sp>
          <p:nvSpPr>
            <p:cNvPr id="137" name="TextBox 136">
              <a:extLst>
                <a:ext uri="{FF2B5EF4-FFF2-40B4-BE49-F238E27FC236}">
                  <a16:creationId xmlns:a16="http://schemas.microsoft.com/office/drawing/2014/main" id="{DA53988C-84D5-6BFE-63A8-EB5B7F03B966}"/>
                </a:ext>
              </a:extLst>
            </p:cNvPr>
            <p:cNvSpPr txBox="1"/>
            <p:nvPr/>
          </p:nvSpPr>
          <p:spPr>
            <a:xfrm>
              <a:off x="9028154" y="2938465"/>
              <a:ext cx="371885" cy="152144"/>
            </a:xfrm>
            <a:prstGeom prst="rect">
              <a:avLst/>
            </a:prstGeom>
          </p:spPr>
          <p:txBody>
            <a:bodyPr wrap="none" lIns="0" tIns="0" rIns="0" bIns="0" rtlCol="0">
              <a:spAutoFit/>
            </a:bodyPr>
            <a:lstStyle/>
            <a:p>
              <a:pPr algn="l">
                <a:spcAft>
                  <a:spcPts val="600"/>
                </a:spcAft>
              </a:pPr>
              <a:r>
                <a:rPr lang="en-US" sz="1400" dirty="0">
                  <a:solidFill>
                    <a:schemeClr val="bg2">
                      <a:lumMod val="10000"/>
                    </a:schemeClr>
                  </a:solidFill>
                  <a:latin typeface="Gill Sans MT" panose="020B0502020104020203" pitchFamily="34" charset="77"/>
                </a:rPr>
                <a:t>Flow 3</a:t>
              </a:r>
            </a:p>
          </p:txBody>
        </p:sp>
        <p:sp>
          <p:nvSpPr>
            <p:cNvPr id="138" name="TextBox 137">
              <a:extLst>
                <a:ext uri="{FF2B5EF4-FFF2-40B4-BE49-F238E27FC236}">
                  <a16:creationId xmlns:a16="http://schemas.microsoft.com/office/drawing/2014/main" id="{00DDE8FC-EA80-7012-DB95-4E9178A4D922}"/>
                </a:ext>
              </a:extLst>
            </p:cNvPr>
            <p:cNvSpPr txBox="1"/>
            <p:nvPr/>
          </p:nvSpPr>
          <p:spPr>
            <a:xfrm>
              <a:off x="10298486" y="4401539"/>
              <a:ext cx="310186" cy="173879"/>
            </a:xfrm>
            <a:prstGeom prst="rect">
              <a:avLst/>
            </a:prstGeom>
          </p:spPr>
          <p:txBody>
            <a:bodyPr wrap="none" lIns="0" tIns="0" rIns="0" bIns="0" rtlCol="0">
              <a:spAutoFit/>
            </a:bodyPr>
            <a:lstStyle/>
            <a:p>
              <a:pPr algn="l">
                <a:spcAft>
                  <a:spcPts val="600"/>
                </a:spcAft>
              </a:pPr>
              <a:r>
                <a:rPr lang="en-US" sz="1600" dirty="0">
                  <a:solidFill>
                    <a:schemeClr val="bg2">
                      <a:lumMod val="10000"/>
                    </a:schemeClr>
                  </a:solidFill>
                  <a:latin typeface="Gill Sans MT" panose="020B0502020104020203" pitchFamily="34" charset="77"/>
                </a:rPr>
                <a:t>Host</a:t>
              </a:r>
            </a:p>
          </p:txBody>
        </p:sp>
        <p:sp>
          <p:nvSpPr>
            <p:cNvPr id="139" name="TextBox 138">
              <a:extLst>
                <a:ext uri="{FF2B5EF4-FFF2-40B4-BE49-F238E27FC236}">
                  <a16:creationId xmlns:a16="http://schemas.microsoft.com/office/drawing/2014/main" id="{CFEEE9D3-59F2-891D-2827-A1197B45B7C9}"/>
                </a:ext>
              </a:extLst>
            </p:cNvPr>
            <p:cNvSpPr txBox="1"/>
            <p:nvPr/>
          </p:nvSpPr>
          <p:spPr>
            <a:xfrm>
              <a:off x="10251984" y="2171463"/>
              <a:ext cx="310186" cy="173879"/>
            </a:xfrm>
            <a:prstGeom prst="rect">
              <a:avLst/>
            </a:prstGeom>
          </p:spPr>
          <p:txBody>
            <a:bodyPr wrap="none" lIns="0" tIns="0" rIns="0" bIns="0" rtlCol="0">
              <a:spAutoFit/>
            </a:bodyPr>
            <a:lstStyle/>
            <a:p>
              <a:pPr algn="l">
                <a:spcAft>
                  <a:spcPts val="600"/>
                </a:spcAft>
              </a:pPr>
              <a:r>
                <a:rPr lang="en-US" sz="1600" dirty="0">
                  <a:solidFill>
                    <a:schemeClr val="bg2">
                      <a:lumMod val="10000"/>
                    </a:schemeClr>
                  </a:solidFill>
                  <a:latin typeface="Gill Sans MT" panose="020B0502020104020203" pitchFamily="34" charset="77"/>
                </a:rPr>
                <a:t>Host</a:t>
              </a:r>
            </a:p>
          </p:txBody>
        </p:sp>
        <p:sp>
          <p:nvSpPr>
            <p:cNvPr id="140" name="TextBox 139">
              <a:extLst>
                <a:ext uri="{FF2B5EF4-FFF2-40B4-BE49-F238E27FC236}">
                  <a16:creationId xmlns:a16="http://schemas.microsoft.com/office/drawing/2014/main" id="{4A9B4896-D301-8A87-138E-26FEAF77ED96}"/>
                </a:ext>
              </a:extLst>
            </p:cNvPr>
            <p:cNvSpPr txBox="1"/>
            <p:nvPr/>
          </p:nvSpPr>
          <p:spPr>
            <a:xfrm>
              <a:off x="8160007" y="4374317"/>
              <a:ext cx="310186" cy="173879"/>
            </a:xfrm>
            <a:prstGeom prst="rect">
              <a:avLst/>
            </a:prstGeom>
          </p:spPr>
          <p:txBody>
            <a:bodyPr wrap="none" lIns="0" tIns="0" rIns="0" bIns="0" rtlCol="0">
              <a:spAutoFit/>
            </a:bodyPr>
            <a:lstStyle/>
            <a:p>
              <a:pPr algn="l">
                <a:spcAft>
                  <a:spcPts val="600"/>
                </a:spcAft>
              </a:pPr>
              <a:r>
                <a:rPr lang="en-US" sz="1600" dirty="0">
                  <a:solidFill>
                    <a:schemeClr val="bg2">
                      <a:lumMod val="10000"/>
                    </a:schemeClr>
                  </a:solidFill>
                  <a:latin typeface="Gill Sans MT" panose="020B0502020104020203" pitchFamily="34" charset="77"/>
                </a:rPr>
                <a:t>Host</a:t>
              </a:r>
            </a:p>
          </p:txBody>
        </p:sp>
        <p:sp>
          <p:nvSpPr>
            <p:cNvPr id="141" name="TextBox 140">
              <a:extLst>
                <a:ext uri="{FF2B5EF4-FFF2-40B4-BE49-F238E27FC236}">
                  <a16:creationId xmlns:a16="http://schemas.microsoft.com/office/drawing/2014/main" id="{ED5C70D0-E542-4013-C31A-07299C3982B1}"/>
                </a:ext>
              </a:extLst>
            </p:cNvPr>
            <p:cNvSpPr txBox="1"/>
            <p:nvPr/>
          </p:nvSpPr>
          <p:spPr>
            <a:xfrm>
              <a:off x="6168668" y="3527343"/>
              <a:ext cx="514328" cy="347758"/>
            </a:xfrm>
            <a:prstGeom prst="rect">
              <a:avLst/>
            </a:prstGeom>
          </p:spPr>
          <p:txBody>
            <a:bodyPr wrap="none" lIns="0" tIns="0" rIns="0" bIns="0" rtlCol="0">
              <a:spAutoFit/>
            </a:bodyPr>
            <a:lstStyle/>
            <a:p>
              <a:pPr algn="ctr">
                <a:spcAft>
                  <a:spcPts val="600"/>
                </a:spcAft>
              </a:pPr>
              <a:r>
                <a:rPr lang="en-US" sz="1600" dirty="0">
                  <a:solidFill>
                    <a:schemeClr val="bg2">
                      <a:lumMod val="10000"/>
                    </a:schemeClr>
                  </a:solidFill>
                  <a:latin typeface="Gill Sans MT" panose="020B0502020104020203" pitchFamily="34" charset="77"/>
                </a:rPr>
                <a:t>Crawler</a:t>
              </a:r>
              <a:br>
                <a:rPr lang="en-US" sz="1600" dirty="0">
                  <a:solidFill>
                    <a:schemeClr val="bg2">
                      <a:lumMod val="10000"/>
                    </a:schemeClr>
                  </a:solidFill>
                  <a:latin typeface="Gill Sans MT" panose="020B0502020104020203" pitchFamily="34" charset="77"/>
                </a:rPr>
              </a:br>
              <a:r>
                <a:rPr lang="en-US" sz="1600" dirty="0">
                  <a:solidFill>
                    <a:schemeClr val="bg2">
                      <a:lumMod val="10000"/>
                    </a:schemeClr>
                  </a:solidFill>
                  <a:latin typeface="Gill Sans MT" panose="020B0502020104020203" pitchFamily="34" charset="77"/>
                </a:rPr>
                <a:t>VM</a:t>
              </a:r>
            </a:p>
          </p:txBody>
        </p:sp>
        <p:sp>
          <p:nvSpPr>
            <p:cNvPr id="142" name="TextBox 141">
              <a:extLst>
                <a:ext uri="{FF2B5EF4-FFF2-40B4-BE49-F238E27FC236}">
                  <a16:creationId xmlns:a16="http://schemas.microsoft.com/office/drawing/2014/main" id="{81B4A97E-D71E-B2B5-4D92-EDE3845AB5FD}"/>
                </a:ext>
              </a:extLst>
            </p:cNvPr>
            <p:cNvSpPr txBox="1"/>
            <p:nvPr/>
          </p:nvSpPr>
          <p:spPr>
            <a:xfrm>
              <a:off x="8114302" y="3536376"/>
              <a:ext cx="398637" cy="239083"/>
            </a:xfrm>
            <a:prstGeom prst="rect">
              <a:avLst/>
            </a:prstGeom>
          </p:spPr>
          <p:txBody>
            <a:bodyPr wrap="none" lIns="0" tIns="0" rIns="0" bIns="0" rtlCol="0">
              <a:spAutoFit/>
            </a:bodyPr>
            <a:lstStyle/>
            <a:p>
              <a:pPr algn="ctr">
                <a:spcAft>
                  <a:spcPts val="600"/>
                </a:spcAft>
              </a:pPr>
              <a:r>
                <a:rPr lang="en-US" sz="1100" dirty="0">
                  <a:solidFill>
                    <a:schemeClr val="bg2">
                      <a:lumMod val="10000"/>
                    </a:schemeClr>
                  </a:solidFill>
                  <a:latin typeface="Gill Sans MT" panose="020B0502020104020203" pitchFamily="34" charset="77"/>
                </a:rPr>
                <a:t>Frontend</a:t>
              </a:r>
              <a:br>
                <a:rPr lang="en-US" sz="1100" dirty="0">
                  <a:solidFill>
                    <a:schemeClr val="bg2">
                      <a:lumMod val="10000"/>
                    </a:schemeClr>
                  </a:solidFill>
                  <a:latin typeface="Gill Sans MT" panose="020B0502020104020203" pitchFamily="34" charset="77"/>
                </a:rPr>
              </a:br>
              <a:r>
                <a:rPr lang="en-US" sz="1100" dirty="0">
                  <a:solidFill>
                    <a:schemeClr val="bg2">
                      <a:lumMod val="10000"/>
                    </a:schemeClr>
                  </a:solidFill>
                  <a:latin typeface="Gill Sans MT" panose="020B0502020104020203" pitchFamily="34" charset="77"/>
                </a:rPr>
                <a:t>VM</a:t>
              </a:r>
            </a:p>
          </p:txBody>
        </p:sp>
        <p:sp>
          <p:nvSpPr>
            <p:cNvPr id="143" name="TextBox 142">
              <a:extLst>
                <a:ext uri="{FF2B5EF4-FFF2-40B4-BE49-F238E27FC236}">
                  <a16:creationId xmlns:a16="http://schemas.microsoft.com/office/drawing/2014/main" id="{EEB2E442-4228-63E2-C327-86E9ECE8A3F3}"/>
                </a:ext>
              </a:extLst>
            </p:cNvPr>
            <p:cNvSpPr txBox="1"/>
            <p:nvPr/>
          </p:nvSpPr>
          <p:spPr>
            <a:xfrm>
              <a:off x="7234608" y="3580360"/>
              <a:ext cx="371885" cy="152144"/>
            </a:xfrm>
            <a:prstGeom prst="rect">
              <a:avLst/>
            </a:prstGeom>
          </p:spPr>
          <p:txBody>
            <a:bodyPr wrap="none" lIns="0" tIns="0" rIns="0" bIns="0" rtlCol="0">
              <a:spAutoFit/>
            </a:bodyPr>
            <a:lstStyle/>
            <a:p>
              <a:pPr algn="l">
                <a:spcAft>
                  <a:spcPts val="600"/>
                </a:spcAft>
              </a:pPr>
              <a:r>
                <a:rPr lang="en-US" sz="1400" dirty="0">
                  <a:solidFill>
                    <a:schemeClr val="bg2">
                      <a:lumMod val="10000"/>
                    </a:schemeClr>
                  </a:solidFill>
                  <a:latin typeface="Gill Sans MT" panose="020B0502020104020203" pitchFamily="34" charset="77"/>
                </a:rPr>
                <a:t>Flow 1</a:t>
              </a:r>
            </a:p>
          </p:txBody>
        </p:sp>
        <p:sp>
          <p:nvSpPr>
            <p:cNvPr id="144" name="TextBox 143">
              <a:extLst>
                <a:ext uri="{FF2B5EF4-FFF2-40B4-BE49-F238E27FC236}">
                  <a16:creationId xmlns:a16="http://schemas.microsoft.com/office/drawing/2014/main" id="{55DA5954-4A34-C579-F021-F97306A315C9}"/>
                </a:ext>
              </a:extLst>
            </p:cNvPr>
            <p:cNvSpPr txBox="1"/>
            <p:nvPr/>
          </p:nvSpPr>
          <p:spPr>
            <a:xfrm>
              <a:off x="8930683" y="4449579"/>
              <a:ext cx="187808" cy="152144"/>
            </a:xfrm>
            <a:prstGeom prst="rect">
              <a:avLst/>
            </a:prstGeom>
          </p:spPr>
          <p:txBody>
            <a:bodyPr wrap="none" lIns="0" tIns="0" rIns="0" bIns="0" rtlCol="0">
              <a:spAutoFit/>
            </a:bodyPr>
            <a:lstStyle/>
            <a:p>
              <a:pPr algn="ctr">
                <a:spcAft>
                  <a:spcPts val="600"/>
                </a:spcAft>
              </a:pPr>
              <a:r>
                <a:rPr lang="en-US" sz="1400" dirty="0">
                  <a:solidFill>
                    <a:schemeClr val="bg2">
                      <a:lumMod val="10000"/>
                    </a:schemeClr>
                  </a:solidFill>
                  <a:latin typeface="Gill Sans MT" panose="020B0502020104020203" pitchFamily="34" charset="77"/>
                </a:rPr>
                <a:t>VM</a:t>
              </a:r>
            </a:p>
          </p:txBody>
        </p:sp>
        <p:sp>
          <p:nvSpPr>
            <p:cNvPr id="145" name="TextBox 144">
              <a:extLst>
                <a:ext uri="{FF2B5EF4-FFF2-40B4-BE49-F238E27FC236}">
                  <a16:creationId xmlns:a16="http://schemas.microsoft.com/office/drawing/2014/main" id="{5444B976-4BFE-CA41-B961-D88A69E597DA}"/>
                </a:ext>
              </a:extLst>
            </p:cNvPr>
            <p:cNvSpPr txBox="1"/>
            <p:nvPr/>
          </p:nvSpPr>
          <p:spPr>
            <a:xfrm>
              <a:off x="10813016" y="4000907"/>
              <a:ext cx="294435" cy="152144"/>
            </a:xfrm>
            <a:prstGeom prst="rect">
              <a:avLst/>
            </a:prstGeom>
          </p:spPr>
          <p:txBody>
            <a:bodyPr wrap="none" lIns="0" tIns="0" rIns="0" bIns="0" rtlCol="0">
              <a:spAutoFit/>
            </a:bodyPr>
            <a:lstStyle/>
            <a:p>
              <a:pPr algn="l">
                <a:spcAft>
                  <a:spcPts val="600"/>
                </a:spcAft>
              </a:pPr>
              <a:r>
                <a:rPr lang="en-US" sz="1400" dirty="0">
                  <a:solidFill>
                    <a:schemeClr val="bg2">
                      <a:lumMod val="10000"/>
                    </a:schemeClr>
                  </a:solidFill>
                  <a:latin typeface="Gill Sans MT" panose="020B0502020104020203" pitchFamily="34" charset="77"/>
                </a:rPr>
                <a:t>vNIC</a:t>
              </a:r>
            </a:p>
          </p:txBody>
        </p:sp>
      </p:grpSp>
      <p:sp>
        <p:nvSpPr>
          <p:cNvPr id="3" name="TextBox 2">
            <a:extLst>
              <a:ext uri="{FF2B5EF4-FFF2-40B4-BE49-F238E27FC236}">
                <a16:creationId xmlns:a16="http://schemas.microsoft.com/office/drawing/2014/main" id="{8D9C60C4-4179-AF69-D81B-9EE09CA59115}"/>
              </a:ext>
            </a:extLst>
          </p:cNvPr>
          <p:cNvSpPr txBox="1"/>
          <p:nvPr/>
        </p:nvSpPr>
        <p:spPr>
          <a:xfrm>
            <a:off x="3607437" y="2714731"/>
            <a:ext cx="2584116" cy="369332"/>
          </a:xfrm>
          <a:prstGeom prst="rect">
            <a:avLst/>
          </a:prstGeom>
          <a:noFill/>
        </p:spPr>
        <p:txBody>
          <a:bodyPr wrap="square" rtlCol="0">
            <a:spAutoFit/>
          </a:bodyPr>
          <a:lstStyle/>
          <a:p>
            <a:r>
              <a:rPr lang="en-US" dirty="0" err="1"/>
              <a:t>sessions_cnt</a:t>
            </a:r>
            <a:r>
              <a:rPr lang="en-US" dirty="0"/>
              <a:t> (per min)</a:t>
            </a:r>
          </a:p>
        </p:txBody>
      </p:sp>
      <p:sp>
        <p:nvSpPr>
          <p:cNvPr id="6" name="TextBox 5">
            <a:extLst>
              <a:ext uri="{FF2B5EF4-FFF2-40B4-BE49-F238E27FC236}">
                <a16:creationId xmlns:a16="http://schemas.microsoft.com/office/drawing/2014/main" id="{A3ADE773-9BCB-2186-4CB5-E2F07E66103D}"/>
              </a:ext>
            </a:extLst>
          </p:cNvPr>
          <p:cNvSpPr txBox="1"/>
          <p:nvPr/>
        </p:nvSpPr>
        <p:spPr>
          <a:xfrm>
            <a:off x="3896665" y="3100512"/>
            <a:ext cx="1351486" cy="369332"/>
          </a:xfrm>
          <a:prstGeom prst="rect">
            <a:avLst/>
          </a:prstGeom>
          <a:solidFill>
            <a:srgbClr val="FFC000"/>
          </a:solidFill>
        </p:spPr>
        <p:txBody>
          <a:bodyPr wrap="square" rtlCol="0">
            <a:spAutoFit/>
          </a:bodyPr>
          <a:lstStyle/>
          <a:p>
            <a:r>
              <a:rPr lang="en-US" dirty="0"/>
              <a:t>1402 </a:t>
            </a:r>
            <a:r>
              <a:rPr lang="en-US" dirty="0">
                <a:sym typeface="Wingdings" pitchFamily="2" charset="2"/>
              </a:rPr>
              <a:t> 701</a:t>
            </a:r>
            <a:endParaRPr lang="en-US" dirty="0"/>
          </a:p>
        </p:txBody>
      </p:sp>
      <p:sp>
        <p:nvSpPr>
          <p:cNvPr id="7" name="TextBox 6">
            <a:extLst>
              <a:ext uri="{FF2B5EF4-FFF2-40B4-BE49-F238E27FC236}">
                <a16:creationId xmlns:a16="http://schemas.microsoft.com/office/drawing/2014/main" id="{23279881-325A-C3E0-4E24-0D9040A56EBC}"/>
              </a:ext>
            </a:extLst>
          </p:cNvPr>
          <p:cNvSpPr txBox="1"/>
          <p:nvPr/>
        </p:nvSpPr>
        <p:spPr>
          <a:xfrm>
            <a:off x="8846168" y="3120933"/>
            <a:ext cx="1249554" cy="369332"/>
          </a:xfrm>
          <a:prstGeom prst="rect">
            <a:avLst/>
          </a:prstGeom>
          <a:solidFill>
            <a:srgbClr val="A10907"/>
          </a:solidFill>
        </p:spPr>
        <p:txBody>
          <a:bodyPr wrap="square" rtlCol="0">
            <a:spAutoFit/>
          </a:bodyPr>
          <a:lstStyle/>
          <a:p>
            <a:r>
              <a:rPr lang="en-US" dirty="0">
                <a:solidFill>
                  <a:schemeClr val="bg1"/>
                </a:solidFill>
              </a:rPr>
              <a:t>0.75 </a:t>
            </a:r>
            <a:r>
              <a:rPr lang="en-US" dirty="0">
                <a:solidFill>
                  <a:schemeClr val="bg1"/>
                </a:solidFill>
                <a:sym typeface="Wingdings" pitchFamily="2" charset="2"/>
              </a:rPr>
              <a:t> ??</a:t>
            </a:r>
            <a:endParaRPr lang="en-US" dirty="0">
              <a:solidFill>
                <a:schemeClr val="bg1"/>
              </a:solidFill>
            </a:endParaRPr>
          </a:p>
        </p:txBody>
      </p:sp>
      <p:sp>
        <p:nvSpPr>
          <p:cNvPr id="10" name="Freeform 9">
            <a:extLst>
              <a:ext uri="{FF2B5EF4-FFF2-40B4-BE49-F238E27FC236}">
                <a16:creationId xmlns:a16="http://schemas.microsoft.com/office/drawing/2014/main" id="{71AD3436-7A3E-0E40-0039-9219D6E55BFE}"/>
              </a:ext>
            </a:extLst>
          </p:cNvPr>
          <p:cNvSpPr/>
          <p:nvPr/>
        </p:nvSpPr>
        <p:spPr>
          <a:xfrm>
            <a:off x="4646645" y="2736185"/>
            <a:ext cx="3470988" cy="1145350"/>
          </a:xfrm>
          <a:custGeom>
            <a:avLst/>
            <a:gdLst>
              <a:gd name="connsiteX0" fmla="*/ 0 w 3470988"/>
              <a:gd name="connsiteY0" fmla="*/ 1145350 h 1145350"/>
              <a:gd name="connsiteX1" fmla="*/ 811763 w 3470988"/>
              <a:gd name="connsiteY1" fmla="*/ 968068 h 1145350"/>
              <a:gd name="connsiteX2" fmla="*/ 2052735 w 3470988"/>
              <a:gd name="connsiteY2" fmla="*/ 100321 h 1145350"/>
              <a:gd name="connsiteX3" fmla="*/ 3470988 w 3470988"/>
              <a:gd name="connsiteY3" fmla="*/ 53668 h 1145350"/>
            </a:gdLst>
            <a:ahLst/>
            <a:cxnLst>
              <a:cxn ang="0">
                <a:pos x="connsiteX0" y="connsiteY0"/>
              </a:cxn>
              <a:cxn ang="0">
                <a:pos x="connsiteX1" y="connsiteY1"/>
              </a:cxn>
              <a:cxn ang="0">
                <a:pos x="connsiteX2" y="connsiteY2"/>
              </a:cxn>
              <a:cxn ang="0">
                <a:pos x="connsiteX3" y="connsiteY3"/>
              </a:cxn>
            </a:cxnLst>
            <a:rect l="l" t="t" r="r" b="b"/>
            <a:pathLst>
              <a:path w="3470988" h="1145350">
                <a:moveTo>
                  <a:pt x="0" y="1145350"/>
                </a:moveTo>
                <a:cubicBezTo>
                  <a:pt x="234820" y="1143794"/>
                  <a:pt x="469641" y="1142239"/>
                  <a:pt x="811763" y="968068"/>
                </a:cubicBezTo>
                <a:cubicBezTo>
                  <a:pt x="1153885" y="793897"/>
                  <a:pt x="1609531" y="252721"/>
                  <a:pt x="2052735" y="100321"/>
                </a:cubicBezTo>
                <a:cubicBezTo>
                  <a:pt x="2495939" y="-52079"/>
                  <a:pt x="2983463" y="794"/>
                  <a:pt x="3470988" y="53668"/>
                </a:cubicBezTo>
              </a:path>
            </a:pathLst>
          </a:custGeom>
          <a:noFill/>
          <a:ln w="101600">
            <a:solidFill>
              <a:schemeClr val="tx1">
                <a:alpha val="60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0AD6E80-FB80-9B88-2421-6CF61F84A38E}"/>
              </a:ext>
            </a:extLst>
          </p:cNvPr>
          <p:cNvSpPr txBox="1"/>
          <p:nvPr/>
        </p:nvSpPr>
        <p:spPr>
          <a:xfrm>
            <a:off x="8832888" y="2753686"/>
            <a:ext cx="2584116" cy="369332"/>
          </a:xfrm>
          <a:prstGeom prst="rect">
            <a:avLst/>
          </a:prstGeom>
          <a:noFill/>
        </p:spPr>
        <p:txBody>
          <a:bodyPr wrap="square" rtlCol="0">
            <a:spAutoFit/>
          </a:bodyPr>
          <a:lstStyle/>
          <a:p>
            <a:r>
              <a:rPr lang="en-US" dirty="0" err="1"/>
              <a:t>cpu_util</a:t>
            </a:r>
            <a:endParaRPr lang="en-US" dirty="0"/>
          </a:p>
        </p:txBody>
      </p:sp>
    </p:spTree>
    <p:extLst>
      <p:ext uri="{BB962C8B-B14F-4D97-AF65-F5344CB8AC3E}">
        <p14:creationId xmlns:p14="http://schemas.microsoft.com/office/powerpoint/2010/main" val="10534197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43A59-7A89-4E9D-81C4-7636851DBE82}"/>
              </a:ext>
            </a:extLst>
          </p:cNvPr>
          <p:cNvSpPr>
            <a:spLocks noGrp="1"/>
          </p:cNvSpPr>
          <p:nvPr>
            <p:ph type="title"/>
          </p:nvPr>
        </p:nvSpPr>
        <p:spPr>
          <a:xfrm>
            <a:off x="921477" y="184061"/>
            <a:ext cx="10392353" cy="843160"/>
          </a:xfrm>
        </p:spPr>
        <p:txBody>
          <a:bodyPr>
            <a:normAutofit fontScale="90000"/>
          </a:bodyPr>
          <a:lstStyle/>
          <a:p>
            <a:pPr algn="ctr"/>
            <a:r>
              <a:rPr lang="en-GB" dirty="0">
                <a:cs typeface="Calibri Light"/>
              </a:rPr>
              <a:t>Evaluate a </a:t>
            </a:r>
            <a:r>
              <a:rPr lang="en-GB" dirty="0">
                <a:solidFill>
                  <a:srgbClr val="FFC000"/>
                </a:solidFill>
                <a:cs typeface="Calibri Light"/>
              </a:rPr>
              <a:t>root cause candidate</a:t>
            </a:r>
            <a:r>
              <a:rPr lang="en-GB" dirty="0">
                <a:cs typeface="Calibri Light"/>
              </a:rPr>
              <a:t> via counterfactual analysis</a:t>
            </a:r>
          </a:p>
        </p:txBody>
      </p:sp>
      <p:sp>
        <p:nvSpPr>
          <p:cNvPr id="4" name="Slide Number Placeholder 3">
            <a:extLst>
              <a:ext uri="{FF2B5EF4-FFF2-40B4-BE49-F238E27FC236}">
                <a16:creationId xmlns:a16="http://schemas.microsoft.com/office/drawing/2014/main" id="{F0BAA327-F5FB-463E-9D98-242C845D0886}"/>
              </a:ext>
            </a:extLst>
          </p:cNvPr>
          <p:cNvSpPr>
            <a:spLocks noGrp="1"/>
          </p:cNvSpPr>
          <p:nvPr>
            <p:ph type="sldNum" sz="quarter" idx="12"/>
          </p:nvPr>
        </p:nvSpPr>
        <p:spPr/>
        <p:txBody>
          <a:bodyPr/>
          <a:lstStyle/>
          <a:p>
            <a:fld id="{330EA680-D336-4FF7-8B7A-9848BB0A1C32}" type="slidenum">
              <a:rPr lang="en-US" smtClean="0"/>
              <a:t>38</a:t>
            </a:fld>
            <a:endParaRPr lang="en-US" dirty="0"/>
          </a:p>
        </p:txBody>
      </p:sp>
      <p:grpSp>
        <p:nvGrpSpPr>
          <p:cNvPr id="8" name="Group 7">
            <a:extLst>
              <a:ext uri="{FF2B5EF4-FFF2-40B4-BE49-F238E27FC236}">
                <a16:creationId xmlns:a16="http://schemas.microsoft.com/office/drawing/2014/main" id="{719FF659-78D0-3229-C984-A6CC889CB9AD}"/>
              </a:ext>
            </a:extLst>
          </p:cNvPr>
          <p:cNvGrpSpPr/>
          <p:nvPr/>
        </p:nvGrpSpPr>
        <p:grpSpPr>
          <a:xfrm>
            <a:off x="1621973" y="1094308"/>
            <a:ext cx="8327570" cy="4952413"/>
            <a:chOff x="5505500" y="1680327"/>
            <a:chExt cx="6026663" cy="3497345"/>
          </a:xfrm>
        </p:grpSpPr>
        <p:cxnSp>
          <p:nvCxnSpPr>
            <p:cNvPr id="62" name="Straight Arrow Connector 61">
              <a:extLst>
                <a:ext uri="{FF2B5EF4-FFF2-40B4-BE49-F238E27FC236}">
                  <a16:creationId xmlns:a16="http://schemas.microsoft.com/office/drawing/2014/main" id="{A222676F-1AE6-186C-34FF-107EA3708843}"/>
                </a:ext>
              </a:extLst>
            </p:cNvPr>
            <p:cNvCxnSpPr>
              <a:cxnSpLocks/>
              <a:stCxn id="126" idx="3"/>
              <a:endCxn id="129" idx="7"/>
            </p:cNvCxnSpPr>
            <p:nvPr/>
          </p:nvCxnSpPr>
          <p:spPr bwMode="gray">
            <a:xfrm flipH="1">
              <a:off x="10621426" y="4268159"/>
              <a:ext cx="172868" cy="67489"/>
            </a:xfrm>
            <a:prstGeom prst="straightConnector1">
              <a:avLst/>
            </a:prstGeom>
            <a:ln w="5080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sp>
          <p:nvSpPr>
            <p:cNvPr id="63" name="Rounded Rectangle 62">
              <a:extLst>
                <a:ext uri="{FF2B5EF4-FFF2-40B4-BE49-F238E27FC236}">
                  <a16:creationId xmlns:a16="http://schemas.microsoft.com/office/drawing/2014/main" id="{1C6C6522-C387-D7A1-28BD-047DABD1E07C}"/>
                </a:ext>
              </a:extLst>
            </p:cNvPr>
            <p:cNvSpPr/>
            <p:nvPr/>
          </p:nvSpPr>
          <p:spPr>
            <a:xfrm>
              <a:off x="10029722" y="3380400"/>
              <a:ext cx="1193085" cy="1397514"/>
            </a:xfrm>
            <a:prstGeom prst="roundRect">
              <a:avLst/>
            </a:prstGeom>
            <a:solidFill>
              <a:srgbClr val="0070C0">
                <a:alpha val="4000"/>
              </a:srgbClr>
            </a:solidFill>
            <a:ln w="25400">
              <a:noFill/>
              <a:miter lim="800000"/>
            </a:ln>
            <a:effectLst>
              <a:softEdge rad="63500"/>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1"/>
                </a:solidFill>
              </a:endParaRPr>
            </a:p>
          </p:txBody>
        </p:sp>
        <p:sp>
          <p:nvSpPr>
            <p:cNvPr id="64" name="Rounded Rectangle 63">
              <a:extLst>
                <a:ext uri="{FF2B5EF4-FFF2-40B4-BE49-F238E27FC236}">
                  <a16:creationId xmlns:a16="http://schemas.microsoft.com/office/drawing/2014/main" id="{010537AD-FE2F-8251-2E5C-142752AB15B2}"/>
                </a:ext>
              </a:extLst>
            </p:cNvPr>
            <p:cNvSpPr/>
            <p:nvPr/>
          </p:nvSpPr>
          <p:spPr>
            <a:xfrm>
              <a:off x="10020913" y="2004781"/>
              <a:ext cx="1181982" cy="1308839"/>
            </a:xfrm>
            <a:prstGeom prst="roundRect">
              <a:avLst/>
            </a:prstGeom>
            <a:solidFill>
              <a:srgbClr val="0070C0">
                <a:alpha val="4000"/>
              </a:srgbClr>
            </a:solidFill>
            <a:ln w="25400">
              <a:noFill/>
              <a:miter lim="800000"/>
            </a:ln>
            <a:effectLst>
              <a:softEdge rad="63500"/>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1"/>
                </a:solidFill>
              </a:endParaRPr>
            </a:p>
          </p:txBody>
        </p:sp>
        <p:sp>
          <p:nvSpPr>
            <p:cNvPr id="65" name="Rounded Rectangle 64">
              <a:extLst>
                <a:ext uri="{FF2B5EF4-FFF2-40B4-BE49-F238E27FC236}">
                  <a16:creationId xmlns:a16="http://schemas.microsoft.com/office/drawing/2014/main" id="{5D568E40-46D7-70E2-968D-16D8223D2D32}"/>
                </a:ext>
              </a:extLst>
            </p:cNvPr>
            <p:cNvSpPr/>
            <p:nvPr/>
          </p:nvSpPr>
          <p:spPr>
            <a:xfrm>
              <a:off x="7870545" y="3755215"/>
              <a:ext cx="1026079" cy="1422457"/>
            </a:xfrm>
            <a:prstGeom prst="roundRect">
              <a:avLst/>
            </a:prstGeom>
            <a:solidFill>
              <a:srgbClr val="0070C0">
                <a:alpha val="4000"/>
              </a:srgbClr>
            </a:solidFill>
            <a:ln w="25400">
              <a:noFill/>
              <a:miter lim="800000"/>
            </a:ln>
            <a:effectLst>
              <a:softEdge rad="63500"/>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1"/>
                </a:solidFill>
              </a:endParaRPr>
            </a:p>
          </p:txBody>
        </p:sp>
        <p:cxnSp>
          <p:nvCxnSpPr>
            <p:cNvPr id="66" name="Straight Arrow Connector 65">
              <a:extLst>
                <a:ext uri="{FF2B5EF4-FFF2-40B4-BE49-F238E27FC236}">
                  <a16:creationId xmlns:a16="http://schemas.microsoft.com/office/drawing/2014/main" id="{8DF1F599-D378-8718-F309-61CDC4979723}"/>
                </a:ext>
              </a:extLst>
            </p:cNvPr>
            <p:cNvCxnSpPr>
              <a:cxnSpLocks/>
              <a:stCxn id="129" idx="1"/>
            </p:cNvCxnSpPr>
            <p:nvPr/>
          </p:nvCxnSpPr>
          <p:spPr bwMode="gray">
            <a:xfrm flipH="1" flipV="1">
              <a:off x="9158225" y="2242506"/>
              <a:ext cx="1123984" cy="2093142"/>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8EA4EFA6-7F9D-A1FB-430D-4B839023786A}"/>
                </a:ext>
              </a:extLst>
            </p:cNvPr>
            <p:cNvCxnSpPr>
              <a:cxnSpLocks/>
              <a:stCxn id="140" idx="2"/>
            </p:cNvCxnSpPr>
            <p:nvPr/>
          </p:nvCxnSpPr>
          <p:spPr bwMode="gray">
            <a:xfrm flipV="1">
              <a:off x="8315100" y="2260638"/>
              <a:ext cx="843125" cy="2287558"/>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41642F31-F5AD-FBCF-CA6A-CE55BC6BC454}"/>
                </a:ext>
              </a:extLst>
            </p:cNvPr>
            <p:cNvCxnSpPr>
              <a:cxnSpLocks/>
            </p:cNvCxnSpPr>
            <p:nvPr/>
          </p:nvCxnSpPr>
          <p:spPr bwMode="gray">
            <a:xfrm>
              <a:off x="5924235" y="3311652"/>
              <a:ext cx="448573" cy="350907"/>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23E1337C-C91C-4D74-56BB-5B307C4019C7}"/>
                </a:ext>
              </a:extLst>
            </p:cNvPr>
            <p:cNvCxnSpPr>
              <a:cxnSpLocks/>
              <a:stCxn id="143" idx="1"/>
            </p:cNvCxnSpPr>
            <p:nvPr/>
          </p:nvCxnSpPr>
          <p:spPr bwMode="gray">
            <a:xfrm flipH="1" flipV="1">
              <a:off x="6657506" y="3650598"/>
              <a:ext cx="577102" cy="5834"/>
            </a:xfrm>
            <a:prstGeom prst="straightConnector1">
              <a:avLst/>
            </a:prstGeom>
            <a:ln w="57150">
              <a:solidFill>
                <a:schemeClr val="bg2">
                  <a:lumMod val="75000"/>
                  <a:alpha val="78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C589E0B3-3E2E-A243-4D9F-3D8913B205CB}"/>
                </a:ext>
              </a:extLst>
            </p:cNvPr>
            <p:cNvCxnSpPr>
              <a:cxnSpLocks/>
            </p:cNvCxnSpPr>
            <p:nvPr/>
          </p:nvCxnSpPr>
          <p:spPr bwMode="gray">
            <a:xfrm>
              <a:off x="7565107" y="3652419"/>
              <a:ext cx="467838" cy="3998"/>
            </a:xfrm>
            <a:prstGeom prst="straightConnector1">
              <a:avLst/>
            </a:prstGeom>
            <a:ln w="57150">
              <a:solidFill>
                <a:schemeClr val="bg2">
                  <a:lumMod val="75000"/>
                  <a:alpha val="78000"/>
                </a:schemeClr>
              </a:solidFill>
              <a:miter lim="800000"/>
              <a:headEnd type="none" w="sm" len="sm"/>
              <a:tailEnd type="none" w="med" len="med"/>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CA082815-2393-3AD2-6477-0BCB64289B83}"/>
                </a:ext>
              </a:extLst>
            </p:cNvPr>
            <p:cNvCxnSpPr>
              <a:cxnSpLocks/>
              <a:endCxn id="118" idx="2"/>
            </p:cNvCxnSpPr>
            <p:nvPr/>
          </p:nvCxnSpPr>
          <p:spPr bwMode="gray">
            <a:xfrm>
              <a:off x="9469164" y="3652419"/>
              <a:ext cx="715336" cy="2072"/>
            </a:xfrm>
            <a:prstGeom prst="straightConnector1">
              <a:avLst/>
            </a:prstGeom>
            <a:ln w="57150">
              <a:solidFill>
                <a:schemeClr val="bg2">
                  <a:lumMod val="75000"/>
                  <a:alpha val="78000"/>
                </a:schemeClr>
              </a:solidFill>
              <a:miter lim="800000"/>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7E1D038D-535E-C087-1853-F56CD662568E}"/>
                </a:ext>
              </a:extLst>
            </p:cNvPr>
            <p:cNvCxnSpPr>
              <a:cxnSpLocks/>
              <a:stCxn id="129" idx="0"/>
              <a:endCxn id="118" idx="4"/>
            </p:cNvCxnSpPr>
            <p:nvPr/>
          </p:nvCxnSpPr>
          <p:spPr bwMode="gray">
            <a:xfrm flipH="1" flipV="1">
              <a:off x="10448349" y="3913779"/>
              <a:ext cx="3469" cy="352829"/>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FE68EA9E-30E9-337F-FCEE-A50B56481A10}"/>
                </a:ext>
              </a:extLst>
            </p:cNvPr>
            <p:cNvCxnSpPr>
              <a:cxnSpLocks/>
            </p:cNvCxnSpPr>
            <p:nvPr/>
          </p:nvCxnSpPr>
          <p:spPr bwMode="gray">
            <a:xfrm flipV="1">
              <a:off x="8584629" y="3652419"/>
              <a:ext cx="404810" cy="3998"/>
            </a:xfrm>
            <a:prstGeom prst="straightConnector1">
              <a:avLst/>
            </a:prstGeom>
            <a:ln w="57150">
              <a:solidFill>
                <a:schemeClr val="bg2">
                  <a:lumMod val="75000"/>
                  <a:alpha val="78000"/>
                </a:schemeClr>
              </a:solidFill>
              <a:miter lim="800000"/>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3C9A9429-7FB6-54E4-D972-79B0DAF62A9A}"/>
                </a:ext>
              </a:extLst>
            </p:cNvPr>
            <p:cNvCxnSpPr>
              <a:cxnSpLocks/>
              <a:endCxn id="119" idx="2"/>
            </p:cNvCxnSpPr>
            <p:nvPr/>
          </p:nvCxnSpPr>
          <p:spPr bwMode="gray">
            <a:xfrm>
              <a:off x="9440859" y="3018481"/>
              <a:ext cx="716690" cy="22895"/>
            </a:xfrm>
            <a:prstGeom prst="straightConnector1">
              <a:avLst/>
            </a:prstGeom>
            <a:ln w="57150">
              <a:solidFill>
                <a:schemeClr val="bg2">
                  <a:lumMod val="75000"/>
                  <a:alpha val="78000"/>
                </a:schemeClr>
              </a:solidFill>
              <a:miter lim="800000"/>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253BBBAB-71BD-5A19-0849-0B9DB6D13184}"/>
                </a:ext>
              </a:extLst>
            </p:cNvPr>
            <p:cNvCxnSpPr>
              <a:cxnSpLocks/>
              <a:endCxn id="112" idx="2"/>
            </p:cNvCxnSpPr>
            <p:nvPr/>
          </p:nvCxnSpPr>
          <p:spPr bwMode="gray">
            <a:xfrm>
              <a:off x="8565044" y="4472792"/>
              <a:ext cx="193981" cy="53566"/>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7971770C-D413-776C-7567-B5A19181A298}"/>
                </a:ext>
              </a:extLst>
            </p:cNvPr>
            <p:cNvCxnSpPr>
              <a:cxnSpLocks/>
            </p:cNvCxnSpPr>
            <p:nvPr/>
          </p:nvCxnSpPr>
          <p:spPr bwMode="gray">
            <a:xfrm flipH="1">
              <a:off x="8308787" y="3032311"/>
              <a:ext cx="884879" cy="630248"/>
            </a:xfrm>
            <a:prstGeom prst="straightConnector1">
              <a:avLst/>
            </a:prstGeom>
            <a:ln w="57150">
              <a:solidFill>
                <a:schemeClr val="bg2">
                  <a:lumMod val="75000"/>
                  <a:alpha val="78000"/>
                </a:schemeClr>
              </a:solidFill>
              <a:miter lim="800000"/>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DE181ADB-662D-A4C2-7831-286E15194681}"/>
                </a:ext>
              </a:extLst>
            </p:cNvPr>
            <p:cNvCxnSpPr>
              <a:cxnSpLocks/>
              <a:endCxn id="135" idx="0"/>
            </p:cNvCxnSpPr>
            <p:nvPr/>
          </p:nvCxnSpPr>
          <p:spPr bwMode="gray">
            <a:xfrm>
              <a:off x="10494891" y="2313491"/>
              <a:ext cx="466483" cy="187671"/>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0CA08571-9E52-0AA4-5FBB-AEC41DE12D81}"/>
                </a:ext>
              </a:extLst>
            </p:cNvPr>
            <p:cNvCxnSpPr>
              <a:cxnSpLocks/>
              <a:stCxn id="124" idx="1"/>
            </p:cNvCxnSpPr>
            <p:nvPr/>
          </p:nvCxnSpPr>
          <p:spPr bwMode="gray">
            <a:xfrm flipV="1">
              <a:off x="6095192" y="3833943"/>
              <a:ext cx="111895" cy="105472"/>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793C2A88-FADA-9399-A381-56184F6E91CF}"/>
                </a:ext>
              </a:extLst>
            </p:cNvPr>
            <p:cNvCxnSpPr>
              <a:cxnSpLocks/>
              <a:stCxn id="123" idx="3"/>
            </p:cNvCxnSpPr>
            <p:nvPr/>
          </p:nvCxnSpPr>
          <p:spPr bwMode="gray">
            <a:xfrm flipH="1">
              <a:off x="5922060" y="3562022"/>
              <a:ext cx="2242" cy="300918"/>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2871498B-6836-5E7A-E8DB-02027E0F292E}"/>
                </a:ext>
              </a:extLst>
            </p:cNvPr>
            <p:cNvCxnSpPr>
              <a:cxnSpLocks/>
              <a:stCxn id="128" idx="1"/>
            </p:cNvCxnSpPr>
            <p:nvPr/>
          </p:nvCxnSpPr>
          <p:spPr bwMode="gray">
            <a:xfrm flipV="1">
              <a:off x="8013469" y="3848096"/>
              <a:ext cx="100268" cy="96015"/>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id="{571A5A69-A9F4-F5AC-152E-D50DB9282C94}"/>
                </a:ext>
              </a:extLst>
            </p:cNvPr>
            <p:cNvCxnSpPr>
              <a:cxnSpLocks/>
              <a:endCxn id="128" idx="7"/>
            </p:cNvCxnSpPr>
            <p:nvPr/>
          </p:nvCxnSpPr>
          <p:spPr bwMode="gray">
            <a:xfrm flipH="1" flipV="1">
              <a:off x="8062668" y="4273940"/>
              <a:ext cx="94493" cy="28454"/>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23261C6D-B55C-BEAD-0C4B-CDA3D04039E9}"/>
                </a:ext>
              </a:extLst>
            </p:cNvPr>
            <p:cNvCxnSpPr>
              <a:cxnSpLocks/>
            </p:cNvCxnSpPr>
            <p:nvPr/>
          </p:nvCxnSpPr>
          <p:spPr bwMode="gray">
            <a:xfrm flipH="1" flipV="1">
              <a:off x="8308787" y="3927492"/>
              <a:ext cx="18627" cy="307410"/>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B12DC6B5-5254-6366-DA34-DCC103282946}"/>
                </a:ext>
              </a:extLst>
            </p:cNvPr>
            <p:cNvCxnSpPr>
              <a:cxnSpLocks/>
              <a:stCxn id="123" idx="6"/>
            </p:cNvCxnSpPr>
            <p:nvPr/>
          </p:nvCxnSpPr>
          <p:spPr bwMode="gray">
            <a:xfrm flipV="1">
              <a:off x="6097697" y="2242506"/>
              <a:ext cx="3020512" cy="915779"/>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FEE1750F-7CD9-A7D6-3799-E7C41F5C8C70}"/>
                </a:ext>
              </a:extLst>
            </p:cNvPr>
            <p:cNvCxnSpPr>
              <a:cxnSpLocks/>
            </p:cNvCxnSpPr>
            <p:nvPr/>
          </p:nvCxnSpPr>
          <p:spPr bwMode="gray">
            <a:xfrm flipV="1">
              <a:off x="10417787" y="2574727"/>
              <a:ext cx="536352" cy="522901"/>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D6325ED4-B321-5A3B-E517-7AA8ED9038AF}"/>
                </a:ext>
              </a:extLst>
            </p:cNvPr>
            <p:cNvCxnSpPr>
              <a:cxnSpLocks/>
            </p:cNvCxnSpPr>
            <p:nvPr/>
          </p:nvCxnSpPr>
          <p:spPr bwMode="gray">
            <a:xfrm flipH="1" flipV="1">
              <a:off x="10448349" y="3662559"/>
              <a:ext cx="364667" cy="417930"/>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FFD07288-D463-5347-F58B-6932F461E8CF}"/>
                </a:ext>
              </a:extLst>
            </p:cNvPr>
            <p:cNvCxnSpPr>
              <a:cxnSpLocks/>
              <a:stCxn id="130" idx="2"/>
            </p:cNvCxnSpPr>
            <p:nvPr/>
          </p:nvCxnSpPr>
          <p:spPr bwMode="gray">
            <a:xfrm flipH="1" flipV="1">
              <a:off x="9395525" y="2242506"/>
              <a:ext cx="782399" cy="32264"/>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id="{36DDBEAB-2FFA-5B71-B32B-987A01905E62}"/>
                </a:ext>
              </a:extLst>
            </p:cNvPr>
            <p:cNvCxnSpPr>
              <a:cxnSpLocks/>
              <a:stCxn id="119" idx="0"/>
              <a:endCxn id="130" idx="4"/>
            </p:cNvCxnSpPr>
            <p:nvPr/>
          </p:nvCxnSpPr>
          <p:spPr bwMode="gray">
            <a:xfrm flipH="1" flipV="1">
              <a:off x="10417787" y="2510487"/>
              <a:ext cx="3611" cy="271601"/>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3FC8D5D6-BDBF-9FA9-E7C6-A828D26873C3}"/>
                </a:ext>
              </a:extLst>
            </p:cNvPr>
            <p:cNvCxnSpPr>
              <a:cxnSpLocks/>
            </p:cNvCxnSpPr>
            <p:nvPr/>
          </p:nvCxnSpPr>
          <p:spPr bwMode="gray">
            <a:xfrm flipV="1">
              <a:off x="10451817" y="1680327"/>
              <a:ext cx="260380" cy="358725"/>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105" name="Straight Arrow Connector 104">
              <a:extLst>
                <a:ext uri="{FF2B5EF4-FFF2-40B4-BE49-F238E27FC236}">
                  <a16:creationId xmlns:a16="http://schemas.microsoft.com/office/drawing/2014/main" id="{29554921-9484-4CD3-E1A5-8544A531D754}"/>
                </a:ext>
              </a:extLst>
            </p:cNvPr>
            <p:cNvCxnSpPr>
              <a:cxnSpLocks/>
              <a:stCxn id="129" idx="6"/>
            </p:cNvCxnSpPr>
            <p:nvPr/>
          </p:nvCxnSpPr>
          <p:spPr bwMode="gray">
            <a:xfrm>
              <a:off x="10691680" y="4502325"/>
              <a:ext cx="595873" cy="211867"/>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AF648761-626C-6506-C8BA-7C8C1499B65D}"/>
                </a:ext>
              </a:extLst>
            </p:cNvPr>
            <p:cNvCxnSpPr>
              <a:cxnSpLocks/>
            </p:cNvCxnSpPr>
            <p:nvPr/>
          </p:nvCxnSpPr>
          <p:spPr bwMode="gray">
            <a:xfrm flipV="1">
              <a:off x="7823312" y="4635735"/>
              <a:ext cx="330708" cy="202741"/>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107" name="Straight Arrow Connector 106">
              <a:extLst>
                <a:ext uri="{FF2B5EF4-FFF2-40B4-BE49-F238E27FC236}">
                  <a16:creationId xmlns:a16="http://schemas.microsoft.com/office/drawing/2014/main" id="{DDC77747-02A8-9CD4-4BE3-E4B6DEE96575}"/>
                </a:ext>
              </a:extLst>
            </p:cNvPr>
            <p:cNvCxnSpPr>
              <a:cxnSpLocks/>
              <a:endCxn id="123" idx="0"/>
            </p:cNvCxnSpPr>
            <p:nvPr/>
          </p:nvCxnSpPr>
          <p:spPr bwMode="gray">
            <a:xfrm>
              <a:off x="5544495" y="2915403"/>
              <a:ext cx="213999" cy="242699"/>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7D2EA36B-2069-BEBC-11D9-F22CB0FA565D}"/>
                </a:ext>
              </a:extLst>
            </p:cNvPr>
            <p:cNvCxnSpPr>
              <a:cxnSpLocks/>
            </p:cNvCxnSpPr>
            <p:nvPr/>
          </p:nvCxnSpPr>
          <p:spPr bwMode="gray">
            <a:xfrm>
              <a:off x="8664395" y="1802453"/>
              <a:ext cx="321660" cy="273376"/>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CB90CEBD-C85C-BFE6-2991-B9FE8C9B4355}"/>
                </a:ext>
              </a:extLst>
            </p:cNvPr>
            <p:cNvCxnSpPr>
              <a:cxnSpLocks/>
              <a:endCxn id="124" idx="5"/>
            </p:cNvCxnSpPr>
            <p:nvPr/>
          </p:nvCxnSpPr>
          <p:spPr bwMode="gray">
            <a:xfrm flipV="1">
              <a:off x="5505500" y="4223064"/>
              <a:ext cx="206515" cy="211891"/>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110" name="Straight Arrow Connector 109">
              <a:extLst>
                <a:ext uri="{FF2B5EF4-FFF2-40B4-BE49-F238E27FC236}">
                  <a16:creationId xmlns:a16="http://schemas.microsoft.com/office/drawing/2014/main" id="{45E20315-EF0B-8FF8-E69E-5106E44E5A40}"/>
                </a:ext>
              </a:extLst>
            </p:cNvPr>
            <p:cNvCxnSpPr>
              <a:cxnSpLocks/>
              <a:stCxn id="126" idx="6"/>
            </p:cNvCxnSpPr>
            <p:nvPr/>
          </p:nvCxnSpPr>
          <p:spPr bwMode="gray">
            <a:xfrm flipV="1">
              <a:off x="11203765" y="4040506"/>
              <a:ext cx="303668" cy="60976"/>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111" name="Straight Arrow Connector 110">
              <a:extLst>
                <a:ext uri="{FF2B5EF4-FFF2-40B4-BE49-F238E27FC236}">
                  <a16:creationId xmlns:a16="http://schemas.microsoft.com/office/drawing/2014/main" id="{00ED5BA5-8A87-C6F4-550C-65E64085976D}"/>
                </a:ext>
              </a:extLst>
            </p:cNvPr>
            <p:cNvCxnSpPr>
              <a:cxnSpLocks/>
            </p:cNvCxnSpPr>
            <p:nvPr/>
          </p:nvCxnSpPr>
          <p:spPr bwMode="gray">
            <a:xfrm>
              <a:off x="11020095" y="2577234"/>
              <a:ext cx="512068" cy="117544"/>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sp>
          <p:nvSpPr>
            <p:cNvPr id="112" name="Oval 111">
              <a:extLst>
                <a:ext uri="{FF2B5EF4-FFF2-40B4-BE49-F238E27FC236}">
                  <a16:creationId xmlns:a16="http://schemas.microsoft.com/office/drawing/2014/main" id="{1B801BF3-D78D-3C36-773A-C1CF167B14A5}"/>
                </a:ext>
              </a:extLst>
            </p:cNvPr>
            <p:cNvSpPr>
              <a:spLocks noChangeAspect="1"/>
            </p:cNvSpPr>
            <p:nvPr/>
          </p:nvSpPr>
          <p:spPr>
            <a:xfrm>
              <a:off x="8759025" y="4267069"/>
              <a:ext cx="527698" cy="518578"/>
            </a:xfrm>
            <a:prstGeom prst="ellipse">
              <a:avLst/>
            </a:prstGeom>
            <a:solidFill>
              <a:schemeClr val="bg1"/>
            </a:solidFill>
            <a:ln w="57150">
              <a:solidFill>
                <a:srgbClr val="820024"/>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2">
                    <a:lumMod val="10000"/>
                  </a:schemeClr>
                </a:solidFill>
              </a:endParaRPr>
            </a:p>
          </p:txBody>
        </p:sp>
        <p:sp>
          <p:nvSpPr>
            <p:cNvPr id="113" name="Oval 112">
              <a:extLst>
                <a:ext uri="{FF2B5EF4-FFF2-40B4-BE49-F238E27FC236}">
                  <a16:creationId xmlns:a16="http://schemas.microsoft.com/office/drawing/2014/main" id="{B4AA2A72-5299-27AD-2F85-7C96D106E4D2}"/>
                </a:ext>
              </a:extLst>
            </p:cNvPr>
            <p:cNvSpPr>
              <a:spLocks noChangeAspect="1"/>
            </p:cNvSpPr>
            <p:nvPr/>
          </p:nvSpPr>
          <p:spPr>
            <a:xfrm rot="18931841">
              <a:off x="8085329" y="4234891"/>
              <a:ext cx="479725" cy="471434"/>
            </a:xfrm>
            <a:prstGeom prst="ellipse">
              <a:avLst/>
            </a:prstGeom>
            <a:solidFill>
              <a:schemeClr val="bg1"/>
            </a:solidFill>
            <a:ln w="57150">
              <a:solidFill>
                <a:srgbClr val="003834"/>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1"/>
                </a:solidFill>
              </a:endParaRPr>
            </a:p>
          </p:txBody>
        </p:sp>
        <p:sp>
          <p:nvSpPr>
            <p:cNvPr id="114" name="Oval 113">
              <a:extLst>
                <a:ext uri="{FF2B5EF4-FFF2-40B4-BE49-F238E27FC236}">
                  <a16:creationId xmlns:a16="http://schemas.microsoft.com/office/drawing/2014/main" id="{07F1CB24-1913-61D2-379C-4A9FF74A6E7A}"/>
                </a:ext>
              </a:extLst>
            </p:cNvPr>
            <p:cNvSpPr>
              <a:spLocks noChangeAspect="1"/>
            </p:cNvSpPr>
            <p:nvPr/>
          </p:nvSpPr>
          <p:spPr>
            <a:xfrm>
              <a:off x="7142577" y="3424669"/>
              <a:ext cx="502766" cy="471434"/>
            </a:xfrm>
            <a:prstGeom prst="ellipse">
              <a:avLst/>
            </a:prstGeom>
            <a:solidFill>
              <a:srgbClr val="FFC000"/>
            </a:solidFill>
            <a:ln w="57150">
              <a:solidFill>
                <a:srgbClr val="FFC000"/>
              </a:solidFill>
              <a:prstDash val="solid"/>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sp>
          <p:nvSpPr>
            <p:cNvPr id="115" name="Oval 114">
              <a:extLst>
                <a:ext uri="{FF2B5EF4-FFF2-40B4-BE49-F238E27FC236}">
                  <a16:creationId xmlns:a16="http://schemas.microsoft.com/office/drawing/2014/main" id="{FF064C92-C3A4-F05F-30B1-967459E5BC07}"/>
                </a:ext>
              </a:extLst>
            </p:cNvPr>
            <p:cNvSpPr>
              <a:spLocks noChangeAspect="1"/>
            </p:cNvSpPr>
            <p:nvPr/>
          </p:nvSpPr>
          <p:spPr>
            <a:xfrm>
              <a:off x="6148278" y="3404674"/>
              <a:ext cx="553042" cy="518578"/>
            </a:xfrm>
            <a:prstGeom prst="ellipse">
              <a:avLst/>
            </a:prstGeom>
            <a:solidFill>
              <a:schemeClr val="bg1"/>
            </a:solidFill>
            <a:ln w="57150">
              <a:solidFill>
                <a:srgbClr val="820024"/>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600"/>
                </a:spcAft>
              </a:pPr>
              <a:endParaRPr lang="en-US" sz="1050" dirty="0">
                <a:solidFill>
                  <a:schemeClr val="bg2">
                    <a:lumMod val="10000"/>
                  </a:schemeClr>
                </a:solidFill>
                <a:latin typeface="Gill Sans MT" panose="020B0502020104020203" pitchFamily="34" charset="77"/>
              </a:endParaRPr>
            </a:p>
          </p:txBody>
        </p:sp>
        <p:sp>
          <p:nvSpPr>
            <p:cNvPr id="116" name="Oval 115">
              <a:extLst>
                <a:ext uri="{FF2B5EF4-FFF2-40B4-BE49-F238E27FC236}">
                  <a16:creationId xmlns:a16="http://schemas.microsoft.com/office/drawing/2014/main" id="{1FFA4AE2-75D0-889D-52D9-348267F8996F}"/>
                </a:ext>
              </a:extLst>
            </p:cNvPr>
            <p:cNvSpPr>
              <a:spLocks noChangeAspect="1"/>
            </p:cNvSpPr>
            <p:nvPr/>
          </p:nvSpPr>
          <p:spPr>
            <a:xfrm>
              <a:off x="8032945" y="3385342"/>
              <a:ext cx="551684" cy="542149"/>
            </a:xfrm>
            <a:prstGeom prst="ellipse">
              <a:avLst/>
            </a:prstGeom>
            <a:solidFill>
              <a:schemeClr val="bg1"/>
            </a:solidFill>
            <a:ln w="57150">
              <a:solidFill>
                <a:srgbClr val="820024"/>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sp>
          <p:nvSpPr>
            <p:cNvPr id="117" name="Oval 116">
              <a:extLst>
                <a:ext uri="{FF2B5EF4-FFF2-40B4-BE49-F238E27FC236}">
                  <a16:creationId xmlns:a16="http://schemas.microsoft.com/office/drawing/2014/main" id="{F407A652-0D14-0AF2-CA92-7117FCFDD4D3}"/>
                </a:ext>
              </a:extLst>
            </p:cNvPr>
            <p:cNvSpPr>
              <a:spLocks noChangeAspect="1"/>
            </p:cNvSpPr>
            <p:nvPr/>
          </p:nvSpPr>
          <p:spPr>
            <a:xfrm>
              <a:off x="8989439" y="3416701"/>
              <a:ext cx="479725" cy="471434"/>
            </a:xfrm>
            <a:prstGeom prst="ellipse">
              <a:avLst/>
            </a:prstGeom>
            <a:solidFill>
              <a:schemeClr val="bg1"/>
            </a:solidFill>
            <a:ln w="57150">
              <a:solidFill>
                <a:schemeClr val="accent1"/>
              </a:solidFill>
              <a:prstDash val="solid"/>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sp>
          <p:nvSpPr>
            <p:cNvPr id="118" name="Oval 117">
              <a:extLst>
                <a:ext uri="{FF2B5EF4-FFF2-40B4-BE49-F238E27FC236}">
                  <a16:creationId xmlns:a16="http://schemas.microsoft.com/office/drawing/2014/main" id="{D0C95F2A-320C-FB83-3440-2C1532C9469D}"/>
                </a:ext>
              </a:extLst>
            </p:cNvPr>
            <p:cNvSpPr>
              <a:spLocks noChangeAspect="1"/>
            </p:cNvSpPr>
            <p:nvPr/>
          </p:nvSpPr>
          <p:spPr>
            <a:xfrm>
              <a:off x="10184500" y="3395202"/>
              <a:ext cx="527698" cy="518578"/>
            </a:xfrm>
            <a:prstGeom prst="ellipse">
              <a:avLst/>
            </a:prstGeom>
            <a:solidFill>
              <a:schemeClr val="bg1"/>
            </a:solidFill>
            <a:ln w="57150">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1"/>
                </a:solidFill>
              </a:endParaRPr>
            </a:p>
          </p:txBody>
        </p:sp>
        <p:sp>
          <p:nvSpPr>
            <p:cNvPr id="119" name="Oval 118">
              <a:extLst>
                <a:ext uri="{FF2B5EF4-FFF2-40B4-BE49-F238E27FC236}">
                  <a16:creationId xmlns:a16="http://schemas.microsoft.com/office/drawing/2014/main" id="{60E159B1-DA0B-A356-A8E9-78F64DA2DB7A}"/>
                </a:ext>
              </a:extLst>
            </p:cNvPr>
            <p:cNvSpPr>
              <a:spLocks noChangeAspect="1"/>
            </p:cNvSpPr>
            <p:nvPr/>
          </p:nvSpPr>
          <p:spPr>
            <a:xfrm>
              <a:off x="10157549" y="2782087"/>
              <a:ext cx="527698" cy="518578"/>
            </a:xfrm>
            <a:prstGeom prst="ellipse">
              <a:avLst/>
            </a:prstGeom>
            <a:solidFill>
              <a:srgbClr val="A10907"/>
            </a:solidFill>
            <a:ln w="5715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1"/>
                </a:solidFill>
              </a:endParaRPr>
            </a:p>
          </p:txBody>
        </p:sp>
        <p:sp>
          <p:nvSpPr>
            <p:cNvPr id="120" name="Oval 119">
              <a:extLst>
                <a:ext uri="{FF2B5EF4-FFF2-40B4-BE49-F238E27FC236}">
                  <a16:creationId xmlns:a16="http://schemas.microsoft.com/office/drawing/2014/main" id="{982DE680-548B-1979-6742-002F649F05F5}"/>
                </a:ext>
              </a:extLst>
            </p:cNvPr>
            <p:cNvSpPr>
              <a:spLocks noChangeAspect="1"/>
            </p:cNvSpPr>
            <p:nvPr/>
          </p:nvSpPr>
          <p:spPr>
            <a:xfrm>
              <a:off x="8915800" y="2006789"/>
              <a:ext cx="479725" cy="471434"/>
            </a:xfrm>
            <a:prstGeom prst="ellipse">
              <a:avLst/>
            </a:prstGeom>
            <a:solidFill>
              <a:schemeClr val="bg1"/>
            </a:solidFill>
            <a:ln w="57150">
              <a:solidFill>
                <a:schemeClr val="bg2">
                  <a:lumMod val="1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1"/>
                </a:solidFill>
              </a:endParaRPr>
            </a:p>
          </p:txBody>
        </p:sp>
        <p:sp>
          <p:nvSpPr>
            <p:cNvPr id="121" name="TextBox 120">
              <a:extLst>
                <a:ext uri="{FF2B5EF4-FFF2-40B4-BE49-F238E27FC236}">
                  <a16:creationId xmlns:a16="http://schemas.microsoft.com/office/drawing/2014/main" id="{D2FF4C94-E871-D887-B83A-3F0374808F91}"/>
                </a:ext>
              </a:extLst>
            </p:cNvPr>
            <p:cNvSpPr txBox="1"/>
            <p:nvPr/>
          </p:nvSpPr>
          <p:spPr>
            <a:xfrm>
              <a:off x="10202094" y="2928956"/>
              <a:ext cx="457622" cy="271686"/>
            </a:xfrm>
            <a:prstGeom prst="rect">
              <a:avLst/>
            </a:prstGeom>
          </p:spPr>
          <p:txBody>
            <a:bodyPr wrap="none" lIns="0" tIns="0" rIns="0" bIns="0" rtlCol="0">
              <a:spAutoFit/>
            </a:bodyPr>
            <a:lstStyle/>
            <a:p>
              <a:pPr algn="ctr">
                <a:spcAft>
                  <a:spcPts val="600"/>
                </a:spcAft>
              </a:pPr>
              <a:r>
                <a:rPr lang="en-US" sz="1400" dirty="0">
                  <a:solidFill>
                    <a:schemeClr val="bg1"/>
                  </a:solidFill>
                  <a:latin typeface="Gill Sans MT" panose="020B0502020104020203" pitchFamily="34" charset="77"/>
                </a:rPr>
                <a:t>Backend</a:t>
              </a:r>
              <a:br>
                <a:rPr lang="en-US" sz="1100" dirty="0">
                  <a:solidFill>
                    <a:schemeClr val="bg1"/>
                  </a:solidFill>
                  <a:latin typeface="Gill Sans MT" panose="020B0502020104020203" pitchFamily="34" charset="77"/>
                </a:rPr>
              </a:br>
              <a:r>
                <a:rPr lang="en-US" sz="1100" dirty="0">
                  <a:solidFill>
                    <a:schemeClr val="bg1"/>
                  </a:solidFill>
                  <a:latin typeface="Gill Sans MT" panose="020B0502020104020203" pitchFamily="34" charset="77"/>
                </a:rPr>
                <a:t>VM</a:t>
              </a:r>
            </a:p>
          </p:txBody>
        </p:sp>
        <p:sp>
          <p:nvSpPr>
            <p:cNvPr id="122" name="TextBox 121">
              <a:extLst>
                <a:ext uri="{FF2B5EF4-FFF2-40B4-BE49-F238E27FC236}">
                  <a16:creationId xmlns:a16="http://schemas.microsoft.com/office/drawing/2014/main" id="{6241EB12-17B5-50F8-8139-D5B6CA27D2C6}"/>
                </a:ext>
              </a:extLst>
            </p:cNvPr>
            <p:cNvSpPr txBox="1"/>
            <p:nvPr/>
          </p:nvSpPr>
          <p:spPr>
            <a:xfrm>
              <a:off x="10232536" y="3524694"/>
              <a:ext cx="438144" cy="304288"/>
            </a:xfrm>
            <a:prstGeom prst="rect">
              <a:avLst/>
            </a:prstGeom>
          </p:spPr>
          <p:txBody>
            <a:bodyPr wrap="none" lIns="0" tIns="0" rIns="0" bIns="0" rtlCol="0">
              <a:spAutoFit/>
            </a:bodyPr>
            <a:lstStyle/>
            <a:p>
              <a:pPr algn="ctr">
                <a:spcAft>
                  <a:spcPts val="600"/>
                </a:spcAft>
              </a:pPr>
              <a:r>
                <a:rPr lang="en-US" sz="1400" dirty="0">
                  <a:solidFill>
                    <a:schemeClr val="tx1">
                      <a:lumMod val="95000"/>
                      <a:lumOff val="5000"/>
                    </a:schemeClr>
                  </a:solidFill>
                  <a:latin typeface="Gill Sans MT" panose="020B0502020104020203" pitchFamily="34" charset="77"/>
                </a:rPr>
                <a:t>Backend</a:t>
              </a:r>
              <a:br>
                <a:rPr lang="en-US" sz="1400" dirty="0">
                  <a:solidFill>
                    <a:schemeClr val="tx1">
                      <a:lumMod val="95000"/>
                      <a:lumOff val="5000"/>
                    </a:schemeClr>
                  </a:solidFill>
                  <a:latin typeface="Gill Sans MT" panose="020B0502020104020203" pitchFamily="34" charset="77"/>
                </a:rPr>
              </a:br>
              <a:r>
                <a:rPr lang="en-US" sz="1400" dirty="0">
                  <a:solidFill>
                    <a:schemeClr val="tx1">
                      <a:lumMod val="95000"/>
                      <a:lumOff val="5000"/>
                    </a:schemeClr>
                  </a:solidFill>
                  <a:latin typeface="Gill Sans MT" panose="020B0502020104020203" pitchFamily="34" charset="77"/>
                </a:rPr>
                <a:t>VM</a:t>
              </a:r>
            </a:p>
          </p:txBody>
        </p:sp>
        <p:sp>
          <p:nvSpPr>
            <p:cNvPr id="123" name="Oval 122">
              <a:extLst>
                <a:ext uri="{FF2B5EF4-FFF2-40B4-BE49-F238E27FC236}">
                  <a16:creationId xmlns:a16="http://schemas.microsoft.com/office/drawing/2014/main" id="{C563AFA2-F139-1198-92CB-5F3A3A1065E1}"/>
                </a:ext>
              </a:extLst>
            </p:cNvPr>
            <p:cNvSpPr>
              <a:spLocks noChangeAspect="1"/>
            </p:cNvSpPr>
            <p:nvPr/>
          </p:nvSpPr>
          <p:spPr>
            <a:xfrm rot="18931841">
              <a:off x="5686662" y="3090598"/>
              <a:ext cx="479725" cy="471434"/>
            </a:xfrm>
            <a:prstGeom prst="ellipse">
              <a:avLst/>
            </a:prstGeom>
            <a:solidFill>
              <a:schemeClr val="bg1"/>
            </a:solidFill>
            <a:ln w="57150">
              <a:solidFill>
                <a:srgbClr val="003834"/>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1"/>
                </a:solidFill>
              </a:endParaRPr>
            </a:p>
          </p:txBody>
        </p:sp>
        <p:sp>
          <p:nvSpPr>
            <p:cNvPr id="124" name="Oval 123">
              <a:extLst>
                <a:ext uri="{FF2B5EF4-FFF2-40B4-BE49-F238E27FC236}">
                  <a16:creationId xmlns:a16="http://schemas.microsoft.com/office/drawing/2014/main" id="{80B81FA6-2467-B85A-0565-F62108C09A59}"/>
                </a:ext>
              </a:extLst>
            </p:cNvPr>
            <p:cNvSpPr>
              <a:spLocks noChangeAspect="1"/>
            </p:cNvSpPr>
            <p:nvPr/>
          </p:nvSpPr>
          <p:spPr>
            <a:xfrm rot="5880619">
              <a:off x="5667887" y="3841377"/>
              <a:ext cx="471434" cy="479725"/>
            </a:xfrm>
            <a:prstGeom prst="ellipse">
              <a:avLst/>
            </a:prstGeom>
            <a:solidFill>
              <a:schemeClr val="bg1"/>
            </a:solidFill>
            <a:ln w="57150">
              <a:solidFill>
                <a:schemeClr val="bg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1"/>
                </a:solidFill>
              </a:endParaRPr>
            </a:p>
          </p:txBody>
        </p:sp>
        <p:sp>
          <p:nvSpPr>
            <p:cNvPr id="125" name="Oval 124">
              <a:extLst>
                <a:ext uri="{FF2B5EF4-FFF2-40B4-BE49-F238E27FC236}">
                  <a16:creationId xmlns:a16="http://schemas.microsoft.com/office/drawing/2014/main" id="{9055EB6C-B3F3-2C14-71F9-AAFA07B504E1}"/>
                </a:ext>
              </a:extLst>
            </p:cNvPr>
            <p:cNvSpPr>
              <a:spLocks noChangeAspect="1"/>
            </p:cNvSpPr>
            <p:nvPr/>
          </p:nvSpPr>
          <p:spPr>
            <a:xfrm>
              <a:off x="8961133" y="2782764"/>
              <a:ext cx="479725" cy="471434"/>
            </a:xfrm>
            <a:prstGeom prst="ellipse">
              <a:avLst/>
            </a:prstGeom>
            <a:solidFill>
              <a:schemeClr val="bg1"/>
            </a:solidFill>
            <a:ln w="57150">
              <a:solidFill>
                <a:srgbClr val="002060"/>
              </a:solidFill>
              <a:prstDash val="solid"/>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sp>
          <p:nvSpPr>
            <p:cNvPr id="126" name="Oval 125">
              <a:extLst>
                <a:ext uri="{FF2B5EF4-FFF2-40B4-BE49-F238E27FC236}">
                  <a16:creationId xmlns:a16="http://schemas.microsoft.com/office/drawing/2014/main" id="{779EA004-B747-BC9C-7F02-F47BD798AD62}"/>
                </a:ext>
              </a:extLst>
            </p:cNvPr>
            <p:cNvSpPr>
              <a:spLocks noChangeAspect="1"/>
            </p:cNvSpPr>
            <p:nvPr/>
          </p:nvSpPr>
          <p:spPr>
            <a:xfrm>
              <a:off x="10724040" y="3865765"/>
              <a:ext cx="479725" cy="471434"/>
            </a:xfrm>
            <a:prstGeom prst="ellipse">
              <a:avLst/>
            </a:prstGeom>
            <a:solidFill>
              <a:schemeClr val="bg1"/>
            </a:solidFill>
            <a:ln w="57150">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1"/>
                </a:solidFill>
              </a:endParaRPr>
            </a:p>
          </p:txBody>
        </p:sp>
        <p:sp>
          <p:nvSpPr>
            <p:cNvPr id="127" name="Oval 126">
              <a:extLst>
                <a:ext uri="{FF2B5EF4-FFF2-40B4-BE49-F238E27FC236}">
                  <a16:creationId xmlns:a16="http://schemas.microsoft.com/office/drawing/2014/main" id="{2373CC6F-0103-36C8-CEB8-6F5B96A42991}"/>
                </a:ext>
              </a:extLst>
            </p:cNvPr>
            <p:cNvSpPr>
              <a:spLocks noChangeAspect="1"/>
            </p:cNvSpPr>
            <p:nvPr/>
          </p:nvSpPr>
          <p:spPr>
            <a:xfrm rot="4002393">
              <a:off x="10724772" y="2332131"/>
              <a:ext cx="471434" cy="479725"/>
            </a:xfrm>
            <a:prstGeom prst="ellipse">
              <a:avLst/>
            </a:prstGeom>
            <a:solidFill>
              <a:schemeClr val="bg1"/>
            </a:solidFill>
            <a:ln w="57150">
              <a:solidFill>
                <a:schemeClr val="bg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1"/>
                </a:solidFill>
              </a:endParaRPr>
            </a:p>
          </p:txBody>
        </p:sp>
        <p:sp>
          <p:nvSpPr>
            <p:cNvPr id="128" name="Oval 127">
              <a:extLst>
                <a:ext uri="{FF2B5EF4-FFF2-40B4-BE49-F238E27FC236}">
                  <a16:creationId xmlns:a16="http://schemas.microsoft.com/office/drawing/2014/main" id="{97DA4BD8-E696-A056-CBEB-316953C31A03}"/>
                </a:ext>
              </a:extLst>
            </p:cNvPr>
            <p:cNvSpPr>
              <a:spLocks noChangeAspect="1"/>
            </p:cNvSpPr>
            <p:nvPr/>
          </p:nvSpPr>
          <p:spPr>
            <a:xfrm rot="4899634">
              <a:off x="7634536" y="3893337"/>
              <a:ext cx="471434" cy="479725"/>
            </a:xfrm>
            <a:prstGeom prst="ellipse">
              <a:avLst/>
            </a:prstGeom>
            <a:solidFill>
              <a:schemeClr val="bg1"/>
            </a:solidFill>
            <a:ln w="57150">
              <a:solidFill>
                <a:schemeClr val="bg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1"/>
                </a:solidFill>
              </a:endParaRPr>
            </a:p>
          </p:txBody>
        </p:sp>
        <p:sp>
          <p:nvSpPr>
            <p:cNvPr id="129" name="Oval 128">
              <a:extLst>
                <a:ext uri="{FF2B5EF4-FFF2-40B4-BE49-F238E27FC236}">
                  <a16:creationId xmlns:a16="http://schemas.microsoft.com/office/drawing/2014/main" id="{E89769EA-3F0B-9FC3-4645-90E58419D631}"/>
                </a:ext>
              </a:extLst>
            </p:cNvPr>
            <p:cNvSpPr>
              <a:spLocks noChangeAspect="1"/>
            </p:cNvSpPr>
            <p:nvPr/>
          </p:nvSpPr>
          <p:spPr>
            <a:xfrm>
              <a:off x="10211955" y="4266608"/>
              <a:ext cx="479725" cy="471434"/>
            </a:xfrm>
            <a:prstGeom prst="ellipse">
              <a:avLst/>
            </a:prstGeom>
            <a:solidFill>
              <a:schemeClr val="bg1"/>
            </a:solidFill>
            <a:ln w="57150">
              <a:solidFill>
                <a:srgbClr val="003834"/>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1"/>
                </a:solidFill>
              </a:endParaRPr>
            </a:p>
          </p:txBody>
        </p:sp>
        <p:sp>
          <p:nvSpPr>
            <p:cNvPr id="130" name="Oval 129">
              <a:extLst>
                <a:ext uri="{FF2B5EF4-FFF2-40B4-BE49-F238E27FC236}">
                  <a16:creationId xmlns:a16="http://schemas.microsoft.com/office/drawing/2014/main" id="{2D373D0F-9D9D-1718-1E6A-D9CBBA03EDAF}"/>
                </a:ext>
              </a:extLst>
            </p:cNvPr>
            <p:cNvSpPr>
              <a:spLocks noChangeAspect="1"/>
            </p:cNvSpPr>
            <p:nvPr/>
          </p:nvSpPr>
          <p:spPr>
            <a:xfrm>
              <a:off x="10177924" y="2039052"/>
              <a:ext cx="479725" cy="471434"/>
            </a:xfrm>
            <a:prstGeom prst="ellipse">
              <a:avLst/>
            </a:prstGeom>
            <a:solidFill>
              <a:schemeClr val="bg1"/>
            </a:solidFill>
            <a:ln w="57150">
              <a:solidFill>
                <a:srgbClr val="003834"/>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1"/>
                </a:solidFill>
              </a:endParaRPr>
            </a:p>
          </p:txBody>
        </p:sp>
        <p:sp>
          <p:nvSpPr>
            <p:cNvPr id="131" name="TextBox 130">
              <a:extLst>
                <a:ext uri="{FF2B5EF4-FFF2-40B4-BE49-F238E27FC236}">
                  <a16:creationId xmlns:a16="http://schemas.microsoft.com/office/drawing/2014/main" id="{3C04600B-2E0A-52D8-1A00-359AF639F235}"/>
                </a:ext>
              </a:extLst>
            </p:cNvPr>
            <p:cNvSpPr txBox="1"/>
            <p:nvPr/>
          </p:nvSpPr>
          <p:spPr>
            <a:xfrm>
              <a:off x="5744308" y="3999757"/>
              <a:ext cx="294435" cy="152144"/>
            </a:xfrm>
            <a:prstGeom prst="rect">
              <a:avLst/>
            </a:prstGeom>
          </p:spPr>
          <p:txBody>
            <a:bodyPr wrap="none" lIns="0" tIns="0" rIns="0" bIns="0" rtlCol="0">
              <a:spAutoFit/>
            </a:bodyPr>
            <a:lstStyle/>
            <a:p>
              <a:pPr algn="l">
                <a:spcAft>
                  <a:spcPts val="600"/>
                </a:spcAft>
              </a:pPr>
              <a:r>
                <a:rPr lang="en-US" sz="1400" dirty="0">
                  <a:solidFill>
                    <a:schemeClr val="bg2">
                      <a:lumMod val="10000"/>
                    </a:schemeClr>
                  </a:solidFill>
                  <a:latin typeface="Gill Sans MT" panose="020B0502020104020203" pitchFamily="34" charset="77"/>
                </a:rPr>
                <a:t>vNIC</a:t>
              </a:r>
            </a:p>
          </p:txBody>
        </p:sp>
        <p:sp>
          <p:nvSpPr>
            <p:cNvPr id="132" name="TextBox 131">
              <a:extLst>
                <a:ext uri="{FF2B5EF4-FFF2-40B4-BE49-F238E27FC236}">
                  <a16:creationId xmlns:a16="http://schemas.microsoft.com/office/drawing/2014/main" id="{F6F94200-3D6C-235E-7E92-3DD7F86E8A09}"/>
                </a:ext>
              </a:extLst>
            </p:cNvPr>
            <p:cNvSpPr txBox="1"/>
            <p:nvPr/>
          </p:nvSpPr>
          <p:spPr>
            <a:xfrm>
              <a:off x="7723922" y="4049854"/>
              <a:ext cx="294435" cy="152144"/>
            </a:xfrm>
            <a:prstGeom prst="rect">
              <a:avLst/>
            </a:prstGeom>
          </p:spPr>
          <p:txBody>
            <a:bodyPr wrap="none" lIns="0" tIns="0" rIns="0" bIns="0" rtlCol="0">
              <a:spAutoFit/>
            </a:bodyPr>
            <a:lstStyle/>
            <a:p>
              <a:pPr algn="l">
                <a:spcAft>
                  <a:spcPts val="600"/>
                </a:spcAft>
              </a:pPr>
              <a:r>
                <a:rPr lang="en-US" sz="1400" dirty="0">
                  <a:solidFill>
                    <a:schemeClr val="bg2">
                      <a:lumMod val="10000"/>
                    </a:schemeClr>
                  </a:solidFill>
                  <a:latin typeface="Gill Sans MT" panose="020B0502020104020203" pitchFamily="34" charset="77"/>
                </a:rPr>
                <a:t>vNIC</a:t>
              </a:r>
            </a:p>
          </p:txBody>
        </p:sp>
        <p:sp>
          <p:nvSpPr>
            <p:cNvPr id="133" name="TextBox 132">
              <a:extLst>
                <a:ext uri="{FF2B5EF4-FFF2-40B4-BE49-F238E27FC236}">
                  <a16:creationId xmlns:a16="http://schemas.microsoft.com/office/drawing/2014/main" id="{BD9A6785-D809-5DF7-F9AA-8A523CFFAEAE}"/>
                </a:ext>
              </a:extLst>
            </p:cNvPr>
            <p:cNvSpPr txBox="1"/>
            <p:nvPr/>
          </p:nvSpPr>
          <p:spPr>
            <a:xfrm>
              <a:off x="5748902" y="3221999"/>
              <a:ext cx="310186" cy="173879"/>
            </a:xfrm>
            <a:prstGeom prst="rect">
              <a:avLst/>
            </a:prstGeom>
          </p:spPr>
          <p:txBody>
            <a:bodyPr wrap="none" lIns="0" tIns="0" rIns="0" bIns="0" rtlCol="0">
              <a:spAutoFit/>
            </a:bodyPr>
            <a:lstStyle/>
            <a:p>
              <a:pPr algn="l">
                <a:spcAft>
                  <a:spcPts val="600"/>
                </a:spcAft>
              </a:pPr>
              <a:r>
                <a:rPr lang="en-US" sz="1600" dirty="0">
                  <a:solidFill>
                    <a:schemeClr val="bg2">
                      <a:lumMod val="10000"/>
                    </a:schemeClr>
                  </a:solidFill>
                  <a:latin typeface="Gill Sans MT" panose="020B0502020104020203" pitchFamily="34" charset="77"/>
                </a:rPr>
                <a:t>Host</a:t>
              </a:r>
            </a:p>
          </p:txBody>
        </p:sp>
        <p:sp>
          <p:nvSpPr>
            <p:cNvPr id="134" name="TextBox 133">
              <a:extLst>
                <a:ext uri="{FF2B5EF4-FFF2-40B4-BE49-F238E27FC236}">
                  <a16:creationId xmlns:a16="http://schemas.microsoft.com/office/drawing/2014/main" id="{55EA3C0B-3F65-657F-D8AE-1111117B05E4}"/>
                </a:ext>
              </a:extLst>
            </p:cNvPr>
            <p:cNvSpPr txBox="1"/>
            <p:nvPr/>
          </p:nvSpPr>
          <p:spPr>
            <a:xfrm>
              <a:off x="8974960" y="2093450"/>
              <a:ext cx="362287" cy="304288"/>
            </a:xfrm>
            <a:prstGeom prst="rect">
              <a:avLst/>
            </a:prstGeom>
          </p:spPr>
          <p:txBody>
            <a:bodyPr wrap="none" lIns="0" tIns="0" rIns="0" bIns="0" rtlCol="0">
              <a:spAutoFit/>
            </a:bodyPr>
            <a:lstStyle/>
            <a:p>
              <a:pPr algn="ctr"/>
              <a:r>
                <a:rPr lang="en-US" sz="1400" dirty="0">
                  <a:solidFill>
                    <a:schemeClr val="bg2">
                      <a:lumMod val="10000"/>
                    </a:schemeClr>
                  </a:solidFill>
                  <a:latin typeface="Gill Sans MT" panose="020B0502020104020203" pitchFamily="34" charset="77"/>
                </a:rPr>
                <a:t>ToR</a:t>
              </a:r>
            </a:p>
            <a:p>
              <a:pPr algn="ctr"/>
              <a:r>
                <a:rPr lang="en-US" sz="1400" dirty="0">
                  <a:solidFill>
                    <a:schemeClr val="bg2">
                      <a:lumMod val="10000"/>
                    </a:schemeClr>
                  </a:solidFill>
                  <a:latin typeface="Gill Sans MT" panose="020B0502020104020203" pitchFamily="34" charset="77"/>
                </a:rPr>
                <a:t>Switch</a:t>
              </a:r>
            </a:p>
          </p:txBody>
        </p:sp>
        <p:sp>
          <p:nvSpPr>
            <p:cNvPr id="135" name="TextBox 134">
              <a:extLst>
                <a:ext uri="{FF2B5EF4-FFF2-40B4-BE49-F238E27FC236}">
                  <a16:creationId xmlns:a16="http://schemas.microsoft.com/office/drawing/2014/main" id="{5623B3AA-A9F6-0E50-B26A-C0DBF67E2DA6}"/>
                </a:ext>
              </a:extLst>
            </p:cNvPr>
            <p:cNvSpPr txBox="1"/>
            <p:nvPr/>
          </p:nvSpPr>
          <p:spPr>
            <a:xfrm>
              <a:off x="10814156" y="2501162"/>
              <a:ext cx="294435" cy="152144"/>
            </a:xfrm>
            <a:prstGeom prst="rect">
              <a:avLst/>
            </a:prstGeom>
          </p:spPr>
          <p:txBody>
            <a:bodyPr wrap="none" lIns="0" tIns="0" rIns="0" bIns="0" rtlCol="0">
              <a:spAutoFit/>
            </a:bodyPr>
            <a:lstStyle/>
            <a:p>
              <a:pPr algn="l">
                <a:spcAft>
                  <a:spcPts val="600"/>
                </a:spcAft>
              </a:pPr>
              <a:r>
                <a:rPr lang="en-US" sz="1400" dirty="0">
                  <a:solidFill>
                    <a:schemeClr val="bg2">
                      <a:lumMod val="10000"/>
                    </a:schemeClr>
                  </a:solidFill>
                  <a:latin typeface="Gill Sans MT" panose="020B0502020104020203" pitchFamily="34" charset="77"/>
                </a:rPr>
                <a:t>vNIC</a:t>
              </a:r>
            </a:p>
          </p:txBody>
        </p:sp>
        <p:sp>
          <p:nvSpPr>
            <p:cNvPr id="136" name="TextBox 135">
              <a:extLst>
                <a:ext uri="{FF2B5EF4-FFF2-40B4-BE49-F238E27FC236}">
                  <a16:creationId xmlns:a16="http://schemas.microsoft.com/office/drawing/2014/main" id="{9D3F8101-452A-249E-5CCC-835EBF5522C2}"/>
                </a:ext>
              </a:extLst>
            </p:cNvPr>
            <p:cNvSpPr txBox="1"/>
            <p:nvPr/>
          </p:nvSpPr>
          <p:spPr>
            <a:xfrm>
              <a:off x="9057629" y="3587642"/>
              <a:ext cx="371885" cy="152144"/>
            </a:xfrm>
            <a:prstGeom prst="rect">
              <a:avLst/>
            </a:prstGeom>
          </p:spPr>
          <p:txBody>
            <a:bodyPr wrap="none" lIns="0" tIns="0" rIns="0" bIns="0" rtlCol="0">
              <a:spAutoFit/>
            </a:bodyPr>
            <a:lstStyle/>
            <a:p>
              <a:pPr algn="l">
                <a:spcAft>
                  <a:spcPts val="600"/>
                </a:spcAft>
              </a:pPr>
              <a:r>
                <a:rPr lang="en-US" sz="1400" dirty="0">
                  <a:solidFill>
                    <a:schemeClr val="bg2">
                      <a:lumMod val="10000"/>
                    </a:schemeClr>
                  </a:solidFill>
                  <a:latin typeface="Gill Sans MT" panose="020B0502020104020203" pitchFamily="34" charset="77"/>
                </a:rPr>
                <a:t>Flow 2</a:t>
              </a:r>
            </a:p>
          </p:txBody>
        </p:sp>
        <p:sp>
          <p:nvSpPr>
            <p:cNvPr id="137" name="TextBox 136">
              <a:extLst>
                <a:ext uri="{FF2B5EF4-FFF2-40B4-BE49-F238E27FC236}">
                  <a16:creationId xmlns:a16="http://schemas.microsoft.com/office/drawing/2014/main" id="{DA53988C-84D5-6BFE-63A8-EB5B7F03B966}"/>
                </a:ext>
              </a:extLst>
            </p:cNvPr>
            <p:cNvSpPr txBox="1"/>
            <p:nvPr/>
          </p:nvSpPr>
          <p:spPr>
            <a:xfrm>
              <a:off x="9028154" y="2938465"/>
              <a:ext cx="371885" cy="152144"/>
            </a:xfrm>
            <a:prstGeom prst="rect">
              <a:avLst/>
            </a:prstGeom>
          </p:spPr>
          <p:txBody>
            <a:bodyPr wrap="none" lIns="0" tIns="0" rIns="0" bIns="0" rtlCol="0">
              <a:spAutoFit/>
            </a:bodyPr>
            <a:lstStyle/>
            <a:p>
              <a:pPr algn="l">
                <a:spcAft>
                  <a:spcPts val="600"/>
                </a:spcAft>
              </a:pPr>
              <a:r>
                <a:rPr lang="en-US" sz="1400" dirty="0">
                  <a:solidFill>
                    <a:schemeClr val="bg2">
                      <a:lumMod val="10000"/>
                    </a:schemeClr>
                  </a:solidFill>
                  <a:latin typeface="Gill Sans MT" panose="020B0502020104020203" pitchFamily="34" charset="77"/>
                </a:rPr>
                <a:t>Flow 3</a:t>
              </a:r>
            </a:p>
          </p:txBody>
        </p:sp>
        <p:sp>
          <p:nvSpPr>
            <p:cNvPr id="138" name="TextBox 137">
              <a:extLst>
                <a:ext uri="{FF2B5EF4-FFF2-40B4-BE49-F238E27FC236}">
                  <a16:creationId xmlns:a16="http://schemas.microsoft.com/office/drawing/2014/main" id="{00DDE8FC-EA80-7012-DB95-4E9178A4D922}"/>
                </a:ext>
              </a:extLst>
            </p:cNvPr>
            <p:cNvSpPr txBox="1"/>
            <p:nvPr/>
          </p:nvSpPr>
          <p:spPr>
            <a:xfrm>
              <a:off x="10298486" y="4401539"/>
              <a:ext cx="310186" cy="173879"/>
            </a:xfrm>
            <a:prstGeom prst="rect">
              <a:avLst/>
            </a:prstGeom>
          </p:spPr>
          <p:txBody>
            <a:bodyPr wrap="none" lIns="0" tIns="0" rIns="0" bIns="0" rtlCol="0">
              <a:spAutoFit/>
            </a:bodyPr>
            <a:lstStyle/>
            <a:p>
              <a:pPr algn="l">
                <a:spcAft>
                  <a:spcPts val="600"/>
                </a:spcAft>
              </a:pPr>
              <a:r>
                <a:rPr lang="en-US" sz="1600" dirty="0">
                  <a:solidFill>
                    <a:schemeClr val="bg2">
                      <a:lumMod val="10000"/>
                    </a:schemeClr>
                  </a:solidFill>
                  <a:latin typeface="Gill Sans MT" panose="020B0502020104020203" pitchFamily="34" charset="77"/>
                </a:rPr>
                <a:t>Host</a:t>
              </a:r>
            </a:p>
          </p:txBody>
        </p:sp>
        <p:sp>
          <p:nvSpPr>
            <p:cNvPr id="139" name="TextBox 138">
              <a:extLst>
                <a:ext uri="{FF2B5EF4-FFF2-40B4-BE49-F238E27FC236}">
                  <a16:creationId xmlns:a16="http://schemas.microsoft.com/office/drawing/2014/main" id="{CFEEE9D3-59F2-891D-2827-A1197B45B7C9}"/>
                </a:ext>
              </a:extLst>
            </p:cNvPr>
            <p:cNvSpPr txBox="1"/>
            <p:nvPr/>
          </p:nvSpPr>
          <p:spPr>
            <a:xfrm>
              <a:off x="10251984" y="2171463"/>
              <a:ext cx="310186" cy="173879"/>
            </a:xfrm>
            <a:prstGeom prst="rect">
              <a:avLst/>
            </a:prstGeom>
          </p:spPr>
          <p:txBody>
            <a:bodyPr wrap="none" lIns="0" tIns="0" rIns="0" bIns="0" rtlCol="0">
              <a:spAutoFit/>
            </a:bodyPr>
            <a:lstStyle/>
            <a:p>
              <a:pPr algn="l">
                <a:spcAft>
                  <a:spcPts val="600"/>
                </a:spcAft>
              </a:pPr>
              <a:r>
                <a:rPr lang="en-US" sz="1600" dirty="0">
                  <a:solidFill>
                    <a:schemeClr val="bg2">
                      <a:lumMod val="10000"/>
                    </a:schemeClr>
                  </a:solidFill>
                  <a:latin typeface="Gill Sans MT" panose="020B0502020104020203" pitchFamily="34" charset="77"/>
                </a:rPr>
                <a:t>Host</a:t>
              </a:r>
            </a:p>
          </p:txBody>
        </p:sp>
        <p:sp>
          <p:nvSpPr>
            <p:cNvPr id="140" name="TextBox 139">
              <a:extLst>
                <a:ext uri="{FF2B5EF4-FFF2-40B4-BE49-F238E27FC236}">
                  <a16:creationId xmlns:a16="http://schemas.microsoft.com/office/drawing/2014/main" id="{4A9B4896-D301-8A87-138E-26FEAF77ED96}"/>
                </a:ext>
              </a:extLst>
            </p:cNvPr>
            <p:cNvSpPr txBox="1"/>
            <p:nvPr/>
          </p:nvSpPr>
          <p:spPr>
            <a:xfrm>
              <a:off x="8160007" y="4374317"/>
              <a:ext cx="310186" cy="173879"/>
            </a:xfrm>
            <a:prstGeom prst="rect">
              <a:avLst/>
            </a:prstGeom>
          </p:spPr>
          <p:txBody>
            <a:bodyPr wrap="none" lIns="0" tIns="0" rIns="0" bIns="0" rtlCol="0">
              <a:spAutoFit/>
            </a:bodyPr>
            <a:lstStyle/>
            <a:p>
              <a:pPr algn="l">
                <a:spcAft>
                  <a:spcPts val="600"/>
                </a:spcAft>
              </a:pPr>
              <a:r>
                <a:rPr lang="en-US" sz="1600" dirty="0">
                  <a:solidFill>
                    <a:schemeClr val="bg2">
                      <a:lumMod val="10000"/>
                    </a:schemeClr>
                  </a:solidFill>
                  <a:latin typeface="Gill Sans MT" panose="020B0502020104020203" pitchFamily="34" charset="77"/>
                </a:rPr>
                <a:t>Host</a:t>
              </a:r>
            </a:p>
          </p:txBody>
        </p:sp>
        <p:sp>
          <p:nvSpPr>
            <p:cNvPr id="141" name="TextBox 140">
              <a:extLst>
                <a:ext uri="{FF2B5EF4-FFF2-40B4-BE49-F238E27FC236}">
                  <a16:creationId xmlns:a16="http://schemas.microsoft.com/office/drawing/2014/main" id="{ED5C70D0-E542-4013-C31A-07299C3982B1}"/>
                </a:ext>
              </a:extLst>
            </p:cNvPr>
            <p:cNvSpPr txBox="1"/>
            <p:nvPr/>
          </p:nvSpPr>
          <p:spPr>
            <a:xfrm>
              <a:off x="6168668" y="3527343"/>
              <a:ext cx="514328" cy="347758"/>
            </a:xfrm>
            <a:prstGeom prst="rect">
              <a:avLst/>
            </a:prstGeom>
          </p:spPr>
          <p:txBody>
            <a:bodyPr wrap="none" lIns="0" tIns="0" rIns="0" bIns="0" rtlCol="0">
              <a:spAutoFit/>
            </a:bodyPr>
            <a:lstStyle/>
            <a:p>
              <a:pPr algn="ctr">
                <a:spcAft>
                  <a:spcPts val="600"/>
                </a:spcAft>
              </a:pPr>
              <a:r>
                <a:rPr lang="en-US" sz="1600" dirty="0">
                  <a:solidFill>
                    <a:schemeClr val="bg2">
                      <a:lumMod val="10000"/>
                    </a:schemeClr>
                  </a:solidFill>
                  <a:latin typeface="Gill Sans MT" panose="020B0502020104020203" pitchFamily="34" charset="77"/>
                </a:rPr>
                <a:t>Crawler</a:t>
              </a:r>
              <a:br>
                <a:rPr lang="en-US" sz="1600" dirty="0">
                  <a:solidFill>
                    <a:schemeClr val="bg2">
                      <a:lumMod val="10000"/>
                    </a:schemeClr>
                  </a:solidFill>
                  <a:latin typeface="Gill Sans MT" panose="020B0502020104020203" pitchFamily="34" charset="77"/>
                </a:rPr>
              </a:br>
              <a:r>
                <a:rPr lang="en-US" sz="1600" dirty="0">
                  <a:solidFill>
                    <a:schemeClr val="bg2">
                      <a:lumMod val="10000"/>
                    </a:schemeClr>
                  </a:solidFill>
                  <a:latin typeface="Gill Sans MT" panose="020B0502020104020203" pitchFamily="34" charset="77"/>
                </a:rPr>
                <a:t>VM</a:t>
              </a:r>
            </a:p>
          </p:txBody>
        </p:sp>
        <p:sp>
          <p:nvSpPr>
            <p:cNvPr id="142" name="TextBox 141">
              <a:extLst>
                <a:ext uri="{FF2B5EF4-FFF2-40B4-BE49-F238E27FC236}">
                  <a16:creationId xmlns:a16="http://schemas.microsoft.com/office/drawing/2014/main" id="{81B4A97E-D71E-B2B5-4D92-EDE3845AB5FD}"/>
                </a:ext>
              </a:extLst>
            </p:cNvPr>
            <p:cNvSpPr txBox="1"/>
            <p:nvPr/>
          </p:nvSpPr>
          <p:spPr>
            <a:xfrm>
              <a:off x="8114302" y="3536376"/>
              <a:ext cx="398637" cy="239083"/>
            </a:xfrm>
            <a:prstGeom prst="rect">
              <a:avLst/>
            </a:prstGeom>
          </p:spPr>
          <p:txBody>
            <a:bodyPr wrap="none" lIns="0" tIns="0" rIns="0" bIns="0" rtlCol="0">
              <a:spAutoFit/>
            </a:bodyPr>
            <a:lstStyle/>
            <a:p>
              <a:pPr algn="ctr">
                <a:spcAft>
                  <a:spcPts val="600"/>
                </a:spcAft>
              </a:pPr>
              <a:r>
                <a:rPr lang="en-US" sz="1100" dirty="0">
                  <a:solidFill>
                    <a:schemeClr val="bg2">
                      <a:lumMod val="10000"/>
                    </a:schemeClr>
                  </a:solidFill>
                  <a:latin typeface="Gill Sans MT" panose="020B0502020104020203" pitchFamily="34" charset="77"/>
                </a:rPr>
                <a:t>Frontend</a:t>
              </a:r>
              <a:br>
                <a:rPr lang="en-US" sz="1100" dirty="0">
                  <a:solidFill>
                    <a:schemeClr val="bg2">
                      <a:lumMod val="10000"/>
                    </a:schemeClr>
                  </a:solidFill>
                  <a:latin typeface="Gill Sans MT" panose="020B0502020104020203" pitchFamily="34" charset="77"/>
                </a:rPr>
              </a:br>
              <a:r>
                <a:rPr lang="en-US" sz="1100" dirty="0">
                  <a:solidFill>
                    <a:schemeClr val="bg2">
                      <a:lumMod val="10000"/>
                    </a:schemeClr>
                  </a:solidFill>
                  <a:latin typeface="Gill Sans MT" panose="020B0502020104020203" pitchFamily="34" charset="77"/>
                </a:rPr>
                <a:t>VM</a:t>
              </a:r>
            </a:p>
          </p:txBody>
        </p:sp>
        <p:sp>
          <p:nvSpPr>
            <p:cNvPr id="143" name="TextBox 142">
              <a:extLst>
                <a:ext uri="{FF2B5EF4-FFF2-40B4-BE49-F238E27FC236}">
                  <a16:creationId xmlns:a16="http://schemas.microsoft.com/office/drawing/2014/main" id="{EEB2E442-4228-63E2-C327-86E9ECE8A3F3}"/>
                </a:ext>
              </a:extLst>
            </p:cNvPr>
            <p:cNvSpPr txBox="1"/>
            <p:nvPr/>
          </p:nvSpPr>
          <p:spPr>
            <a:xfrm>
              <a:off x="7234608" y="3580360"/>
              <a:ext cx="371885" cy="152144"/>
            </a:xfrm>
            <a:prstGeom prst="rect">
              <a:avLst/>
            </a:prstGeom>
          </p:spPr>
          <p:txBody>
            <a:bodyPr wrap="none" lIns="0" tIns="0" rIns="0" bIns="0" rtlCol="0">
              <a:spAutoFit/>
            </a:bodyPr>
            <a:lstStyle/>
            <a:p>
              <a:pPr algn="l">
                <a:spcAft>
                  <a:spcPts val="600"/>
                </a:spcAft>
              </a:pPr>
              <a:r>
                <a:rPr lang="en-US" sz="1400" dirty="0">
                  <a:solidFill>
                    <a:schemeClr val="bg2">
                      <a:lumMod val="10000"/>
                    </a:schemeClr>
                  </a:solidFill>
                  <a:latin typeface="Gill Sans MT" panose="020B0502020104020203" pitchFamily="34" charset="77"/>
                </a:rPr>
                <a:t>Flow 1</a:t>
              </a:r>
            </a:p>
          </p:txBody>
        </p:sp>
        <p:sp>
          <p:nvSpPr>
            <p:cNvPr id="144" name="TextBox 143">
              <a:extLst>
                <a:ext uri="{FF2B5EF4-FFF2-40B4-BE49-F238E27FC236}">
                  <a16:creationId xmlns:a16="http://schemas.microsoft.com/office/drawing/2014/main" id="{55DA5954-4A34-C579-F021-F97306A315C9}"/>
                </a:ext>
              </a:extLst>
            </p:cNvPr>
            <p:cNvSpPr txBox="1"/>
            <p:nvPr/>
          </p:nvSpPr>
          <p:spPr>
            <a:xfrm>
              <a:off x="8930683" y="4449579"/>
              <a:ext cx="187808" cy="152144"/>
            </a:xfrm>
            <a:prstGeom prst="rect">
              <a:avLst/>
            </a:prstGeom>
          </p:spPr>
          <p:txBody>
            <a:bodyPr wrap="none" lIns="0" tIns="0" rIns="0" bIns="0" rtlCol="0">
              <a:spAutoFit/>
            </a:bodyPr>
            <a:lstStyle/>
            <a:p>
              <a:pPr algn="ctr">
                <a:spcAft>
                  <a:spcPts val="600"/>
                </a:spcAft>
              </a:pPr>
              <a:r>
                <a:rPr lang="en-US" sz="1400" dirty="0">
                  <a:solidFill>
                    <a:schemeClr val="bg2">
                      <a:lumMod val="10000"/>
                    </a:schemeClr>
                  </a:solidFill>
                  <a:latin typeface="Gill Sans MT" panose="020B0502020104020203" pitchFamily="34" charset="77"/>
                </a:rPr>
                <a:t>VM</a:t>
              </a:r>
            </a:p>
          </p:txBody>
        </p:sp>
        <p:sp>
          <p:nvSpPr>
            <p:cNvPr id="145" name="TextBox 144">
              <a:extLst>
                <a:ext uri="{FF2B5EF4-FFF2-40B4-BE49-F238E27FC236}">
                  <a16:creationId xmlns:a16="http://schemas.microsoft.com/office/drawing/2014/main" id="{5444B976-4BFE-CA41-B961-D88A69E597DA}"/>
                </a:ext>
              </a:extLst>
            </p:cNvPr>
            <p:cNvSpPr txBox="1"/>
            <p:nvPr/>
          </p:nvSpPr>
          <p:spPr>
            <a:xfrm>
              <a:off x="10813016" y="4000907"/>
              <a:ext cx="294435" cy="152144"/>
            </a:xfrm>
            <a:prstGeom prst="rect">
              <a:avLst/>
            </a:prstGeom>
          </p:spPr>
          <p:txBody>
            <a:bodyPr wrap="none" lIns="0" tIns="0" rIns="0" bIns="0" rtlCol="0">
              <a:spAutoFit/>
            </a:bodyPr>
            <a:lstStyle/>
            <a:p>
              <a:pPr algn="l">
                <a:spcAft>
                  <a:spcPts val="600"/>
                </a:spcAft>
              </a:pPr>
              <a:r>
                <a:rPr lang="en-US" sz="1400" dirty="0">
                  <a:solidFill>
                    <a:schemeClr val="bg2">
                      <a:lumMod val="10000"/>
                    </a:schemeClr>
                  </a:solidFill>
                  <a:latin typeface="Gill Sans MT" panose="020B0502020104020203" pitchFamily="34" charset="77"/>
                </a:rPr>
                <a:t>vNIC</a:t>
              </a:r>
            </a:p>
          </p:txBody>
        </p:sp>
      </p:grpSp>
      <p:sp>
        <p:nvSpPr>
          <p:cNvPr id="3" name="TextBox 2">
            <a:extLst>
              <a:ext uri="{FF2B5EF4-FFF2-40B4-BE49-F238E27FC236}">
                <a16:creationId xmlns:a16="http://schemas.microsoft.com/office/drawing/2014/main" id="{8D9C60C4-4179-AF69-D81B-9EE09CA59115}"/>
              </a:ext>
            </a:extLst>
          </p:cNvPr>
          <p:cNvSpPr txBox="1"/>
          <p:nvPr/>
        </p:nvSpPr>
        <p:spPr>
          <a:xfrm>
            <a:off x="3607437" y="2714731"/>
            <a:ext cx="2584116" cy="369332"/>
          </a:xfrm>
          <a:prstGeom prst="rect">
            <a:avLst/>
          </a:prstGeom>
          <a:noFill/>
        </p:spPr>
        <p:txBody>
          <a:bodyPr wrap="square" rtlCol="0">
            <a:spAutoFit/>
          </a:bodyPr>
          <a:lstStyle/>
          <a:p>
            <a:r>
              <a:rPr lang="en-US" dirty="0" err="1"/>
              <a:t>sessions_cnt</a:t>
            </a:r>
            <a:r>
              <a:rPr lang="en-US" dirty="0"/>
              <a:t> (per min)</a:t>
            </a:r>
          </a:p>
        </p:txBody>
      </p:sp>
      <p:sp>
        <p:nvSpPr>
          <p:cNvPr id="6" name="TextBox 5">
            <a:extLst>
              <a:ext uri="{FF2B5EF4-FFF2-40B4-BE49-F238E27FC236}">
                <a16:creationId xmlns:a16="http://schemas.microsoft.com/office/drawing/2014/main" id="{A3ADE773-9BCB-2186-4CB5-E2F07E66103D}"/>
              </a:ext>
            </a:extLst>
          </p:cNvPr>
          <p:cNvSpPr txBox="1"/>
          <p:nvPr/>
        </p:nvSpPr>
        <p:spPr>
          <a:xfrm>
            <a:off x="3896665" y="3100512"/>
            <a:ext cx="1351486" cy="369332"/>
          </a:xfrm>
          <a:prstGeom prst="rect">
            <a:avLst/>
          </a:prstGeom>
          <a:solidFill>
            <a:srgbClr val="FFC000"/>
          </a:solidFill>
        </p:spPr>
        <p:txBody>
          <a:bodyPr wrap="square" rtlCol="0">
            <a:spAutoFit/>
          </a:bodyPr>
          <a:lstStyle/>
          <a:p>
            <a:r>
              <a:rPr lang="en-US" dirty="0"/>
              <a:t>1402 </a:t>
            </a:r>
            <a:r>
              <a:rPr lang="en-US" dirty="0">
                <a:sym typeface="Wingdings" pitchFamily="2" charset="2"/>
              </a:rPr>
              <a:t> 701</a:t>
            </a:r>
            <a:endParaRPr lang="en-US" dirty="0"/>
          </a:p>
        </p:txBody>
      </p:sp>
      <p:sp>
        <p:nvSpPr>
          <p:cNvPr id="7" name="TextBox 6">
            <a:extLst>
              <a:ext uri="{FF2B5EF4-FFF2-40B4-BE49-F238E27FC236}">
                <a16:creationId xmlns:a16="http://schemas.microsoft.com/office/drawing/2014/main" id="{23279881-325A-C3E0-4E24-0D9040A56EBC}"/>
              </a:ext>
            </a:extLst>
          </p:cNvPr>
          <p:cNvSpPr txBox="1"/>
          <p:nvPr/>
        </p:nvSpPr>
        <p:spPr>
          <a:xfrm>
            <a:off x="8846168" y="3120933"/>
            <a:ext cx="1249554" cy="369332"/>
          </a:xfrm>
          <a:prstGeom prst="rect">
            <a:avLst/>
          </a:prstGeom>
          <a:solidFill>
            <a:srgbClr val="A10907"/>
          </a:solidFill>
        </p:spPr>
        <p:txBody>
          <a:bodyPr wrap="square" rtlCol="0">
            <a:spAutoFit/>
          </a:bodyPr>
          <a:lstStyle/>
          <a:p>
            <a:r>
              <a:rPr lang="en-US" dirty="0">
                <a:solidFill>
                  <a:schemeClr val="bg1"/>
                </a:solidFill>
              </a:rPr>
              <a:t>0.75 </a:t>
            </a:r>
            <a:r>
              <a:rPr lang="en-US" dirty="0">
                <a:solidFill>
                  <a:schemeClr val="bg1"/>
                </a:solidFill>
                <a:sym typeface="Wingdings" pitchFamily="2" charset="2"/>
              </a:rPr>
              <a:t> 0.3</a:t>
            </a:r>
            <a:endParaRPr lang="en-US" dirty="0">
              <a:solidFill>
                <a:schemeClr val="bg1"/>
              </a:solidFill>
            </a:endParaRPr>
          </a:p>
        </p:txBody>
      </p:sp>
      <p:sp>
        <p:nvSpPr>
          <p:cNvPr id="9" name="TextBox 8">
            <a:extLst>
              <a:ext uri="{FF2B5EF4-FFF2-40B4-BE49-F238E27FC236}">
                <a16:creationId xmlns:a16="http://schemas.microsoft.com/office/drawing/2014/main" id="{4815BD3D-B4A0-8041-3A8C-69FB903F006F}"/>
              </a:ext>
            </a:extLst>
          </p:cNvPr>
          <p:cNvSpPr txBox="1"/>
          <p:nvPr/>
        </p:nvSpPr>
        <p:spPr>
          <a:xfrm>
            <a:off x="8832888" y="2753686"/>
            <a:ext cx="2584116" cy="369332"/>
          </a:xfrm>
          <a:prstGeom prst="rect">
            <a:avLst/>
          </a:prstGeom>
          <a:noFill/>
        </p:spPr>
        <p:txBody>
          <a:bodyPr wrap="square" rtlCol="0">
            <a:spAutoFit/>
          </a:bodyPr>
          <a:lstStyle/>
          <a:p>
            <a:r>
              <a:rPr lang="en-US" dirty="0" err="1"/>
              <a:t>cpu_util</a:t>
            </a:r>
            <a:endParaRPr lang="en-US" dirty="0"/>
          </a:p>
        </p:txBody>
      </p:sp>
      <p:sp>
        <p:nvSpPr>
          <p:cNvPr id="5" name="TextBox 4">
            <a:extLst>
              <a:ext uri="{FF2B5EF4-FFF2-40B4-BE49-F238E27FC236}">
                <a16:creationId xmlns:a16="http://schemas.microsoft.com/office/drawing/2014/main" id="{EB973C6D-3B6A-6D38-DAD8-394406D021E3}"/>
              </a:ext>
            </a:extLst>
          </p:cNvPr>
          <p:cNvSpPr txBox="1"/>
          <p:nvPr/>
        </p:nvSpPr>
        <p:spPr>
          <a:xfrm>
            <a:off x="9914845" y="3618446"/>
            <a:ext cx="2005141" cy="923330"/>
          </a:xfrm>
          <a:prstGeom prst="rect">
            <a:avLst/>
          </a:prstGeom>
          <a:noFill/>
        </p:spPr>
        <p:txBody>
          <a:bodyPr wrap="square" rtlCol="0">
            <a:spAutoFit/>
          </a:bodyPr>
          <a:lstStyle/>
          <a:p>
            <a:r>
              <a:rPr lang="en-US" dirty="0" err="1"/>
              <a:t>cpu_util</a:t>
            </a:r>
            <a:r>
              <a:rPr lang="en-US" dirty="0"/>
              <a:t> decreases</a:t>
            </a:r>
          </a:p>
          <a:p>
            <a:r>
              <a:rPr lang="en-US" dirty="0"/>
              <a:t>=&gt; classify </a:t>
            </a:r>
            <a:r>
              <a:rPr lang="en-US" dirty="0">
                <a:solidFill>
                  <a:srgbClr val="FFC000"/>
                </a:solidFill>
              </a:rPr>
              <a:t>Flow 1</a:t>
            </a:r>
            <a:r>
              <a:rPr lang="en-US" dirty="0"/>
              <a:t> as a root cause</a:t>
            </a:r>
          </a:p>
        </p:txBody>
      </p:sp>
      <p:sp>
        <p:nvSpPr>
          <p:cNvPr id="10" name="Freeform 9">
            <a:extLst>
              <a:ext uri="{FF2B5EF4-FFF2-40B4-BE49-F238E27FC236}">
                <a16:creationId xmlns:a16="http://schemas.microsoft.com/office/drawing/2014/main" id="{72C5CC52-DFF6-8EEB-82CE-CC1DC883E721}"/>
              </a:ext>
            </a:extLst>
          </p:cNvPr>
          <p:cNvSpPr/>
          <p:nvPr/>
        </p:nvSpPr>
        <p:spPr>
          <a:xfrm>
            <a:off x="4646645" y="2736185"/>
            <a:ext cx="3470988" cy="1145350"/>
          </a:xfrm>
          <a:custGeom>
            <a:avLst/>
            <a:gdLst>
              <a:gd name="connsiteX0" fmla="*/ 0 w 3470988"/>
              <a:gd name="connsiteY0" fmla="*/ 1145350 h 1145350"/>
              <a:gd name="connsiteX1" fmla="*/ 811763 w 3470988"/>
              <a:gd name="connsiteY1" fmla="*/ 968068 h 1145350"/>
              <a:gd name="connsiteX2" fmla="*/ 2052735 w 3470988"/>
              <a:gd name="connsiteY2" fmla="*/ 100321 h 1145350"/>
              <a:gd name="connsiteX3" fmla="*/ 3470988 w 3470988"/>
              <a:gd name="connsiteY3" fmla="*/ 53668 h 1145350"/>
            </a:gdLst>
            <a:ahLst/>
            <a:cxnLst>
              <a:cxn ang="0">
                <a:pos x="connsiteX0" y="connsiteY0"/>
              </a:cxn>
              <a:cxn ang="0">
                <a:pos x="connsiteX1" y="connsiteY1"/>
              </a:cxn>
              <a:cxn ang="0">
                <a:pos x="connsiteX2" y="connsiteY2"/>
              </a:cxn>
              <a:cxn ang="0">
                <a:pos x="connsiteX3" y="connsiteY3"/>
              </a:cxn>
            </a:cxnLst>
            <a:rect l="l" t="t" r="r" b="b"/>
            <a:pathLst>
              <a:path w="3470988" h="1145350">
                <a:moveTo>
                  <a:pt x="0" y="1145350"/>
                </a:moveTo>
                <a:cubicBezTo>
                  <a:pt x="234820" y="1143794"/>
                  <a:pt x="469641" y="1142239"/>
                  <a:pt x="811763" y="968068"/>
                </a:cubicBezTo>
                <a:cubicBezTo>
                  <a:pt x="1153885" y="793897"/>
                  <a:pt x="1609531" y="252721"/>
                  <a:pt x="2052735" y="100321"/>
                </a:cubicBezTo>
                <a:cubicBezTo>
                  <a:pt x="2495939" y="-52079"/>
                  <a:pt x="2983463" y="794"/>
                  <a:pt x="3470988" y="53668"/>
                </a:cubicBezTo>
              </a:path>
            </a:pathLst>
          </a:custGeom>
          <a:noFill/>
          <a:ln w="101600">
            <a:solidFill>
              <a:schemeClr val="tx1">
                <a:alpha val="60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6673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6276390D-F39B-1B38-A98A-0503FD848F25}"/>
              </a:ext>
            </a:extLst>
          </p:cNvPr>
          <p:cNvSpPr>
            <a:spLocks noGrp="1"/>
          </p:cNvSpPr>
          <p:nvPr>
            <p:ph type="title"/>
          </p:nvPr>
        </p:nvSpPr>
        <p:spPr>
          <a:xfrm>
            <a:off x="482217" y="-85765"/>
            <a:ext cx="11277600" cy="1340803"/>
          </a:xfrm>
        </p:spPr>
        <p:txBody>
          <a:bodyPr/>
          <a:lstStyle/>
          <a:p>
            <a:pPr algn="ctr"/>
            <a:r>
              <a:rPr lang="en-GB" dirty="0">
                <a:cs typeface="Calibri Light"/>
              </a:rPr>
              <a:t>Identify </a:t>
            </a:r>
            <a:r>
              <a:rPr lang="en-GB" dirty="0">
                <a:solidFill>
                  <a:srgbClr val="FFC000"/>
                </a:solidFill>
                <a:cs typeface="Calibri Light"/>
              </a:rPr>
              <a:t>root causes</a:t>
            </a:r>
            <a:r>
              <a:rPr lang="en-GB" dirty="0">
                <a:cs typeface="Calibri Light"/>
              </a:rPr>
              <a:t> in the relationship graph</a:t>
            </a:r>
          </a:p>
        </p:txBody>
      </p:sp>
      <p:sp>
        <p:nvSpPr>
          <p:cNvPr id="11" name="TextBox 10">
            <a:extLst>
              <a:ext uri="{FF2B5EF4-FFF2-40B4-BE49-F238E27FC236}">
                <a16:creationId xmlns:a16="http://schemas.microsoft.com/office/drawing/2014/main" id="{AC4E22F5-F4DC-BD55-FA5E-1B28587A1F6B}"/>
              </a:ext>
            </a:extLst>
          </p:cNvPr>
          <p:cNvSpPr txBox="1"/>
          <p:nvPr/>
        </p:nvSpPr>
        <p:spPr>
          <a:xfrm>
            <a:off x="9145588" y="3146276"/>
            <a:ext cx="2653638" cy="707886"/>
          </a:xfrm>
          <a:prstGeom prst="rect">
            <a:avLst/>
          </a:prstGeom>
          <a:solidFill>
            <a:srgbClr val="A10907"/>
          </a:solidFill>
          <a:effectLst>
            <a:outerShdw blurRad="121923" dist="38100" dir="2700000" sx="101000" sy="101000" algn="tl" rotWithShape="0">
              <a:prstClr val="black">
                <a:alpha val="40000"/>
              </a:prstClr>
            </a:outerShdw>
          </a:effectLst>
        </p:spPr>
        <p:txBody>
          <a:bodyPr wrap="square" rtlCol="0">
            <a:spAutoFit/>
          </a:bodyPr>
          <a:lstStyle/>
          <a:p>
            <a:pPr algn="ctr"/>
            <a:r>
              <a:rPr lang="en-US" sz="2000" dirty="0">
                <a:solidFill>
                  <a:schemeClr val="bg1"/>
                </a:solidFill>
              </a:rPr>
              <a:t>Problematic symptom:</a:t>
            </a:r>
          </a:p>
          <a:p>
            <a:pPr algn="ctr"/>
            <a:r>
              <a:rPr lang="en-US" sz="2000" dirty="0">
                <a:solidFill>
                  <a:schemeClr val="bg1"/>
                </a:solidFill>
              </a:rPr>
              <a:t>(backend VM, high CPU)</a:t>
            </a:r>
          </a:p>
        </p:txBody>
      </p:sp>
      <p:sp>
        <p:nvSpPr>
          <p:cNvPr id="12" name="Slide Number Placeholder 11">
            <a:extLst>
              <a:ext uri="{FF2B5EF4-FFF2-40B4-BE49-F238E27FC236}">
                <a16:creationId xmlns:a16="http://schemas.microsoft.com/office/drawing/2014/main" id="{C66310DF-4318-048B-AB09-91F97A7752EE}"/>
              </a:ext>
            </a:extLst>
          </p:cNvPr>
          <p:cNvSpPr>
            <a:spLocks noGrp="1"/>
          </p:cNvSpPr>
          <p:nvPr>
            <p:ph type="sldNum" sz="quarter" idx="12"/>
          </p:nvPr>
        </p:nvSpPr>
        <p:spPr/>
        <p:txBody>
          <a:bodyPr/>
          <a:lstStyle/>
          <a:p>
            <a:fld id="{078ED684-E1A4-0343-8670-8594C227EEC7}" type="slidenum">
              <a:rPr lang="en-US" smtClean="0"/>
              <a:t>39</a:t>
            </a:fld>
            <a:endParaRPr lang="en-US"/>
          </a:p>
        </p:txBody>
      </p:sp>
      <p:grpSp>
        <p:nvGrpSpPr>
          <p:cNvPr id="13" name="Group 12">
            <a:extLst>
              <a:ext uri="{FF2B5EF4-FFF2-40B4-BE49-F238E27FC236}">
                <a16:creationId xmlns:a16="http://schemas.microsoft.com/office/drawing/2014/main" id="{CC8F1E52-910D-8743-ABDB-AFB4F0CC3680}"/>
              </a:ext>
            </a:extLst>
          </p:cNvPr>
          <p:cNvGrpSpPr/>
          <p:nvPr/>
        </p:nvGrpSpPr>
        <p:grpSpPr>
          <a:xfrm>
            <a:off x="1752602" y="1158244"/>
            <a:ext cx="8327572" cy="4952427"/>
            <a:chOff x="5505500" y="1680327"/>
            <a:chExt cx="6026663" cy="3497345"/>
          </a:xfrm>
        </p:grpSpPr>
        <p:cxnSp>
          <p:nvCxnSpPr>
            <p:cNvPr id="14" name="Straight Arrow Connector 13">
              <a:extLst>
                <a:ext uri="{FF2B5EF4-FFF2-40B4-BE49-F238E27FC236}">
                  <a16:creationId xmlns:a16="http://schemas.microsoft.com/office/drawing/2014/main" id="{A5231847-93FB-14F5-6618-EE925E6FCEA6}"/>
                </a:ext>
              </a:extLst>
            </p:cNvPr>
            <p:cNvCxnSpPr>
              <a:cxnSpLocks/>
              <a:stCxn id="62" idx="3"/>
              <a:endCxn id="65" idx="7"/>
            </p:cNvCxnSpPr>
            <p:nvPr/>
          </p:nvCxnSpPr>
          <p:spPr bwMode="gray">
            <a:xfrm flipH="1">
              <a:off x="10621426" y="4268159"/>
              <a:ext cx="172868" cy="67489"/>
            </a:xfrm>
            <a:prstGeom prst="straightConnector1">
              <a:avLst/>
            </a:prstGeom>
            <a:ln w="5080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sp>
          <p:nvSpPr>
            <p:cNvPr id="15" name="Rounded Rectangle 14">
              <a:extLst>
                <a:ext uri="{FF2B5EF4-FFF2-40B4-BE49-F238E27FC236}">
                  <a16:creationId xmlns:a16="http://schemas.microsoft.com/office/drawing/2014/main" id="{34010652-02D3-3C8D-5067-ACE1AD38498D}"/>
                </a:ext>
              </a:extLst>
            </p:cNvPr>
            <p:cNvSpPr/>
            <p:nvPr/>
          </p:nvSpPr>
          <p:spPr>
            <a:xfrm>
              <a:off x="10029722" y="3380400"/>
              <a:ext cx="1193085" cy="1397514"/>
            </a:xfrm>
            <a:prstGeom prst="roundRect">
              <a:avLst/>
            </a:prstGeom>
            <a:solidFill>
              <a:srgbClr val="0070C0">
                <a:alpha val="4000"/>
              </a:srgbClr>
            </a:solidFill>
            <a:ln w="25400">
              <a:noFill/>
              <a:miter lim="800000"/>
            </a:ln>
            <a:effectLst>
              <a:softEdge rad="63500"/>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1"/>
                </a:solidFill>
              </a:endParaRPr>
            </a:p>
          </p:txBody>
        </p:sp>
        <p:sp>
          <p:nvSpPr>
            <p:cNvPr id="16" name="Rounded Rectangle 15">
              <a:extLst>
                <a:ext uri="{FF2B5EF4-FFF2-40B4-BE49-F238E27FC236}">
                  <a16:creationId xmlns:a16="http://schemas.microsoft.com/office/drawing/2014/main" id="{B8CD32D4-AF22-E40D-297A-2DDFBAA2D3E6}"/>
                </a:ext>
              </a:extLst>
            </p:cNvPr>
            <p:cNvSpPr/>
            <p:nvPr/>
          </p:nvSpPr>
          <p:spPr>
            <a:xfrm>
              <a:off x="10020913" y="2004781"/>
              <a:ext cx="1181982" cy="1308839"/>
            </a:xfrm>
            <a:prstGeom prst="roundRect">
              <a:avLst/>
            </a:prstGeom>
            <a:solidFill>
              <a:srgbClr val="0070C0">
                <a:alpha val="4000"/>
              </a:srgbClr>
            </a:solidFill>
            <a:ln w="25400">
              <a:noFill/>
              <a:miter lim="800000"/>
            </a:ln>
            <a:effectLst>
              <a:softEdge rad="63500"/>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1"/>
                </a:solidFill>
              </a:endParaRPr>
            </a:p>
          </p:txBody>
        </p:sp>
        <p:sp>
          <p:nvSpPr>
            <p:cNvPr id="17" name="Rounded Rectangle 16">
              <a:extLst>
                <a:ext uri="{FF2B5EF4-FFF2-40B4-BE49-F238E27FC236}">
                  <a16:creationId xmlns:a16="http://schemas.microsoft.com/office/drawing/2014/main" id="{2FA3197A-E19B-3D9F-9AEE-AC4E4000A799}"/>
                </a:ext>
              </a:extLst>
            </p:cNvPr>
            <p:cNvSpPr/>
            <p:nvPr/>
          </p:nvSpPr>
          <p:spPr>
            <a:xfrm>
              <a:off x="7870545" y="3755215"/>
              <a:ext cx="1026079" cy="1422457"/>
            </a:xfrm>
            <a:prstGeom prst="roundRect">
              <a:avLst/>
            </a:prstGeom>
            <a:solidFill>
              <a:srgbClr val="0070C0">
                <a:alpha val="4000"/>
              </a:srgbClr>
            </a:solidFill>
            <a:ln w="25400">
              <a:noFill/>
              <a:miter lim="800000"/>
            </a:ln>
            <a:effectLst>
              <a:softEdge rad="63500"/>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1"/>
                </a:solidFill>
              </a:endParaRPr>
            </a:p>
          </p:txBody>
        </p:sp>
        <p:cxnSp>
          <p:nvCxnSpPr>
            <p:cNvPr id="18" name="Straight Arrow Connector 17">
              <a:extLst>
                <a:ext uri="{FF2B5EF4-FFF2-40B4-BE49-F238E27FC236}">
                  <a16:creationId xmlns:a16="http://schemas.microsoft.com/office/drawing/2014/main" id="{B208EE66-44FB-3721-55DC-F87D82B62A7B}"/>
                </a:ext>
              </a:extLst>
            </p:cNvPr>
            <p:cNvCxnSpPr>
              <a:cxnSpLocks/>
              <a:stCxn id="65" idx="1"/>
            </p:cNvCxnSpPr>
            <p:nvPr/>
          </p:nvCxnSpPr>
          <p:spPr bwMode="gray">
            <a:xfrm flipH="1" flipV="1">
              <a:off x="9158225" y="2242506"/>
              <a:ext cx="1123984" cy="2093142"/>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623E5394-509D-96A9-4AA0-6457CF3ADD0F}"/>
                </a:ext>
              </a:extLst>
            </p:cNvPr>
            <p:cNvCxnSpPr>
              <a:cxnSpLocks/>
              <a:stCxn id="76" idx="2"/>
            </p:cNvCxnSpPr>
            <p:nvPr/>
          </p:nvCxnSpPr>
          <p:spPr bwMode="gray">
            <a:xfrm flipV="1">
              <a:off x="8315100" y="2260638"/>
              <a:ext cx="843125" cy="2287558"/>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A69F2888-2786-0B4E-9518-4A4640714FC1}"/>
                </a:ext>
              </a:extLst>
            </p:cNvPr>
            <p:cNvCxnSpPr>
              <a:cxnSpLocks/>
            </p:cNvCxnSpPr>
            <p:nvPr/>
          </p:nvCxnSpPr>
          <p:spPr bwMode="gray">
            <a:xfrm>
              <a:off x="5924235" y="3311652"/>
              <a:ext cx="448573" cy="350907"/>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D8F907BA-99E0-D63E-D9D3-C1A58DEFD0A0}"/>
                </a:ext>
              </a:extLst>
            </p:cNvPr>
            <p:cNvCxnSpPr>
              <a:cxnSpLocks/>
              <a:stCxn id="79" idx="1"/>
            </p:cNvCxnSpPr>
            <p:nvPr/>
          </p:nvCxnSpPr>
          <p:spPr bwMode="gray">
            <a:xfrm flipH="1" flipV="1">
              <a:off x="6657506" y="3650598"/>
              <a:ext cx="577102" cy="5834"/>
            </a:xfrm>
            <a:prstGeom prst="straightConnector1">
              <a:avLst/>
            </a:prstGeom>
            <a:ln w="57150">
              <a:solidFill>
                <a:schemeClr val="bg2">
                  <a:lumMod val="75000"/>
                  <a:alpha val="78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B0709D39-D8DD-1539-DA7D-75EA5E3E2A82}"/>
                </a:ext>
              </a:extLst>
            </p:cNvPr>
            <p:cNvCxnSpPr>
              <a:cxnSpLocks/>
            </p:cNvCxnSpPr>
            <p:nvPr/>
          </p:nvCxnSpPr>
          <p:spPr bwMode="gray">
            <a:xfrm>
              <a:off x="7565107" y="3652419"/>
              <a:ext cx="467838" cy="3998"/>
            </a:xfrm>
            <a:prstGeom prst="straightConnector1">
              <a:avLst/>
            </a:prstGeom>
            <a:ln w="57150">
              <a:solidFill>
                <a:schemeClr val="bg2">
                  <a:lumMod val="75000"/>
                  <a:alpha val="78000"/>
                </a:schemeClr>
              </a:solidFill>
              <a:miter lim="800000"/>
              <a:headEnd type="none" w="sm" len="sm"/>
              <a:tailEnd type="none"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EE0400FC-6BE6-B33C-C57B-6746282F66E9}"/>
                </a:ext>
              </a:extLst>
            </p:cNvPr>
            <p:cNvCxnSpPr>
              <a:cxnSpLocks/>
              <a:endCxn id="54" idx="2"/>
            </p:cNvCxnSpPr>
            <p:nvPr/>
          </p:nvCxnSpPr>
          <p:spPr bwMode="gray">
            <a:xfrm>
              <a:off x="9469164" y="3652419"/>
              <a:ext cx="715336" cy="2072"/>
            </a:xfrm>
            <a:prstGeom prst="straightConnector1">
              <a:avLst/>
            </a:prstGeom>
            <a:ln w="57150">
              <a:solidFill>
                <a:schemeClr val="bg2">
                  <a:lumMod val="75000"/>
                  <a:alpha val="78000"/>
                </a:schemeClr>
              </a:solidFill>
              <a:miter lim="800000"/>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C2D25C7A-4564-09A5-FB5B-D5E83CC3E204}"/>
                </a:ext>
              </a:extLst>
            </p:cNvPr>
            <p:cNvCxnSpPr>
              <a:cxnSpLocks/>
              <a:stCxn id="65" idx="0"/>
              <a:endCxn id="54" idx="4"/>
            </p:cNvCxnSpPr>
            <p:nvPr/>
          </p:nvCxnSpPr>
          <p:spPr bwMode="gray">
            <a:xfrm flipH="1" flipV="1">
              <a:off x="10448349" y="3913779"/>
              <a:ext cx="3469" cy="352829"/>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89037F46-605C-71C6-2F84-60C8890CEC2B}"/>
                </a:ext>
              </a:extLst>
            </p:cNvPr>
            <p:cNvCxnSpPr>
              <a:cxnSpLocks/>
            </p:cNvCxnSpPr>
            <p:nvPr/>
          </p:nvCxnSpPr>
          <p:spPr bwMode="gray">
            <a:xfrm flipV="1">
              <a:off x="8584629" y="3652419"/>
              <a:ext cx="404810" cy="3998"/>
            </a:xfrm>
            <a:prstGeom prst="straightConnector1">
              <a:avLst/>
            </a:prstGeom>
            <a:ln w="57150">
              <a:solidFill>
                <a:schemeClr val="bg2">
                  <a:lumMod val="75000"/>
                  <a:alpha val="78000"/>
                </a:schemeClr>
              </a:solidFill>
              <a:miter lim="800000"/>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FF8CAECE-14C5-DEAE-1282-9A4DC1FB9DCF}"/>
                </a:ext>
              </a:extLst>
            </p:cNvPr>
            <p:cNvCxnSpPr>
              <a:cxnSpLocks/>
              <a:endCxn id="55" idx="2"/>
            </p:cNvCxnSpPr>
            <p:nvPr/>
          </p:nvCxnSpPr>
          <p:spPr bwMode="gray">
            <a:xfrm>
              <a:off x="9440859" y="3018481"/>
              <a:ext cx="716690" cy="22895"/>
            </a:xfrm>
            <a:prstGeom prst="straightConnector1">
              <a:avLst/>
            </a:prstGeom>
            <a:ln w="57150">
              <a:solidFill>
                <a:schemeClr val="bg2">
                  <a:lumMod val="75000"/>
                  <a:alpha val="78000"/>
                </a:schemeClr>
              </a:solidFill>
              <a:miter lim="800000"/>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605D3B6F-D983-5D80-9233-E658A4296BD1}"/>
                </a:ext>
              </a:extLst>
            </p:cNvPr>
            <p:cNvCxnSpPr>
              <a:cxnSpLocks/>
              <a:endCxn id="48" idx="2"/>
            </p:cNvCxnSpPr>
            <p:nvPr/>
          </p:nvCxnSpPr>
          <p:spPr bwMode="gray">
            <a:xfrm>
              <a:off x="8565044" y="4472792"/>
              <a:ext cx="193981" cy="53566"/>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50C5A77D-306B-3E65-6091-B4CC5D427F30}"/>
                </a:ext>
              </a:extLst>
            </p:cNvPr>
            <p:cNvCxnSpPr>
              <a:cxnSpLocks/>
            </p:cNvCxnSpPr>
            <p:nvPr/>
          </p:nvCxnSpPr>
          <p:spPr bwMode="gray">
            <a:xfrm flipH="1">
              <a:off x="8308787" y="3032311"/>
              <a:ext cx="884879" cy="630248"/>
            </a:xfrm>
            <a:prstGeom prst="straightConnector1">
              <a:avLst/>
            </a:prstGeom>
            <a:ln w="57150">
              <a:solidFill>
                <a:schemeClr val="bg2">
                  <a:lumMod val="75000"/>
                  <a:alpha val="78000"/>
                </a:schemeClr>
              </a:solidFill>
              <a:miter lim="800000"/>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64FD0319-A4A1-5FA1-DF8B-C925D075219E}"/>
                </a:ext>
              </a:extLst>
            </p:cNvPr>
            <p:cNvCxnSpPr>
              <a:cxnSpLocks/>
              <a:endCxn id="71" idx="0"/>
            </p:cNvCxnSpPr>
            <p:nvPr/>
          </p:nvCxnSpPr>
          <p:spPr bwMode="gray">
            <a:xfrm>
              <a:off x="10494891" y="2313491"/>
              <a:ext cx="466483" cy="187671"/>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F98E9989-BE57-D395-788B-A7BD4206074D}"/>
                </a:ext>
              </a:extLst>
            </p:cNvPr>
            <p:cNvCxnSpPr>
              <a:cxnSpLocks/>
              <a:stCxn id="60" idx="1"/>
            </p:cNvCxnSpPr>
            <p:nvPr/>
          </p:nvCxnSpPr>
          <p:spPr bwMode="gray">
            <a:xfrm flipV="1">
              <a:off x="6095192" y="3833943"/>
              <a:ext cx="111895" cy="105472"/>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0B304C3F-48E4-5193-EBBF-205A334A3DD8}"/>
                </a:ext>
              </a:extLst>
            </p:cNvPr>
            <p:cNvCxnSpPr>
              <a:cxnSpLocks/>
              <a:stCxn id="59" idx="3"/>
            </p:cNvCxnSpPr>
            <p:nvPr/>
          </p:nvCxnSpPr>
          <p:spPr bwMode="gray">
            <a:xfrm flipH="1">
              <a:off x="5922060" y="3562022"/>
              <a:ext cx="2242" cy="300918"/>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20D455B5-7B37-CFFD-035F-89AEB78B0D97}"/>
                </a:ext>
              </a:extLst>
            </p:cNvPr>
            <p:cNvCxnSpPr>
              <a:cxnSpLocks/>
              <a:stCxn id="64" idx="1"/>
            </p:cNvCxnSpPr>
            <p:nvPr/>
          </p:nvCxnSpPr>
          <p:spPr bwMode="gray">
            <a:xfrm flipV="1">
              <a:off x="8013469" y="3848096"/>
              <a:ext cx="100268" cy="96015"/>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455B9D6B-BCF1-1529-45E6-A9F72335990C}"/>
                </a:ext>
              </a:extLst>
            </p:cNvPr>
            <p:cNvCxnSpPr>
              <a:cxnSpLocks/>
              <a:endCxn id="64" idx="7"/>
            </p:cNvCxnSpPr>
            <p:nvPr/>
          </p:nvCxnSpPr>
          <p:spPr bwMode="gray">
            <a:xfrm flipH="1" flipV="1">
              <a:off x="8062668" y="4273940"/>
              <a:ext cx="94493" cy="28454"/>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D6FC31EB-601D-32BA-B278-8128A41B9B33}"/>
                </a:ext>
              </a:extLst>
            </p:cNvPr>
            <p:cNvCxnSpPr>
              <a:cxnSpLocks/>
            </p:cNvCxnSpPr>
            <p:nvPr/>
          </p:nvCxnSpPr>
          <p:spPr bwMode="gray">
            <a:xfrm flipH="1" flipV="1">
              <a:off x="8308787" y="3927492"/>
              <a:ext cx="18627" cy="307410"/>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3E4A4205-1E14-A01F-279B-C162A22A15FC}"/>
                </a:ext>
              </a:extLst>
            </p:cNvPr>
            <p:cNvCxnSpPr>
              <a:cxnSpLocks/>
              <a:stCxn id="59" idx="6"/>
            </p:cNvCxnSpPr>
            <p:nvPr/>
          </p:nvCxnSpPr>
          <p:spPr bwMode="gray">
            <a:xfrm flipV="1">
              <a:off x="6097697" y="2242506"/>
              <a:ext cx="3020512" cy="915779"/>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336D48CA-08ED-2BD1-6ECA-E31DEE666924}"/>
                </a:ext>
              </a:extLst>
            </p:cNvPr>
            <p:cNvCxnSpPr>
              <a:cxnSpLocks/>
            </p:cNvCxnSpPr>
            <p:nvPr/>
          </p:nvCxnSpPr>
          <p:spPr bwMode="gray">
            <a:xfrm flipV="1">
              <a:off x="10417787" y="2574727"/>
              <a:ext cx="536352" cy="522901"/>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510FD791-708F-4C3F-082C-6E4CCC1B6C12}"/>
                </a:ext>
              </a:extLst>
            </p:cNvPr>
            <p:cNvCxnSpPr>
              <a:cxnSpLocks/>
            </p:cNvCxnSpPr>
            <p:nvPr/>
          </p:nvCxnSpPr>
          <p:spPr bwMode="gray">
            <a:xfrm flipH="1" flipV="1">
              <a:off x="10448349" y="3662559"/>
              <a:ext cx="364667" cy="417930"/>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6F0F344D-6BA5-5DD0-91D3-4852403D7DEB}"/>
                </a:ext>
              </a:extLst>
            </p:cNvPr>
            <p:cNvCxnSpPr>
              <a:cxnSpLocks/>
              <a:stCxn id="66" idx="2"/>
            </p:cNvCxnSpPr>
            <p:nvPr/>
          </p:nvCxnSpPr>
          <p:spPr bwMode="gray">
            <a:xfrm flipH="1" flipV="1">
              <a:off x="9395525" y="2242506"/>
              <a:ext cx="782399" cy="32264"/>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4D3C080E-59F8-038C-EE93-B7980ED82421}"/>
                </a:ext>
              </a:extLst>
            </p:cNvPr>
            <p:cNvCxnSpPr>
              <a:cxnSpLocks/>
              <a:stCxn id="55" idx="0"/>
              <a:endCxn id="66" idx="4"/>
            </p:cNvCxnSpPr>
            <p:nvPr/>
          </p:nvCxnSpPr>
          <p:spPr bwMode="gray">
            <a:xfrm flipH="1" flipV="1">
              <a:off x="10417787" y="2510487"/>
              <a:ext cx="3611" cy="271601"/>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91AE2E82-CC9D-BE44-F847-5DF617302DA5}"/>
                </a:ext>
              </a:extLst>
            </p:cNvPr>
            <p:cNvCxnSpPr>
              <a:cxnSpLocks/>
            </p:cNvCxnSpPr>
            <p:nvPr/>
          </p:nvCxnSpPr>
          <p:spPr bwMode="gray">
            <a:xfrm flipV="1">
              <a:off x="10451817" y="1680327"/>
              <a:ext cx="260380" cy="358725"/>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976DA432-97AB-3E6C-30E0-3D21ECD651C9}"/>
                </a:ext>
              </a:extLst>
            </p:cNvPr>
            <p:cNvCxnSpPr>
              <a:cxnSpLocks/>
              <a:stCxn id="65" idx="6"/>
            </p:cNvCxnSpPr>
            <p:nvPr/>
          </p:nvCxnSpPr>
          <p:spPr bwMode="gray">
            <a:xfrm>
              <a:off x="10691680" y="4502325"/>
              <a:ext cx="595873" cy="211867"/>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9912C920-1569-5C71-8AEB-E4BA9BE53BBC}"/>
                </a:ext>
              </a:extLst>
            </p:cNvPr>
            <p:cNvCxnSpPr>
              <a:cxnSpLocks/>
            </p:cNvCxnSpPr>
            <p:nvPr/>
          </p:nvCxnSpPr>
          <p:spPr bwMode="gray">
            <a:xfrm flipV="1">
              <a:off x="7823312" y="4635735"/>
              <a:ext cx="330708" cy="202741"/>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4C06D657-9DA6-12BC-9B5A-0B1ED694E5B4}"/>
                </a:ext>
              </a:extLst>
            </p:cNvPr>
            <p:cNvCxnSpPr>
              <a:cxnSpLocks/>
              <a:endCxn id="59" idx="0"/>
            </p:cNvCxnSpPr>
            <p:nvPr/>
          </p:nvCxnSpPr>
          <p:spPr bwMode="gray">
            <a:xfrm>
              <a:off x="5544495" y="2915403"/>
              <a:ext cx="213999" cy="242699"/>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3DC6CDD6-3975-5AF2-DE66-C48E2976B26A}"/>
                </a:ext>
              </a:extLst>
            </p:cNvPr>
            <p:cNvCxnSpPr>
              <a:cxnSpLocks/>
            </p:cNvCxnSpPr>
            <p:nvPr/>
          </p:nvCxnSpPr>
          <p:spPr bwMode="gray">
            <a:xfrm>
              <a:off x="8664395" y="1802453"/>
              <a:ext cx="321660" cy="273376"/>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71CA069B-C29E-988F-FA27-EBF641C8EECE}"/>
                </a:ext>
              </a:extLst>
            </p:cNvPr>
            <p:cNvCxnSpPr>
              <a:cxnSpLocks/>
              <a:endCxn id="60" idx="5"/>
            </p:cNvCxnSpPr>
            <p:nvPr/>
          </p:nvCxnSpPr>
          <p:spPr bwMode="gray">
            <a:xfrm flipV="1">
              <a:off x="5505500" y="4223064"/>
              <a:ext cx="206515" cy="211891"/>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49D7A221-0A88-76A1-5BA5-B7066F47758A}"/>
                </a:ext>
              </a:extLst>
            </p:cNvPr>
            <p:cNvCxnSpPr>
              <a:cxnSpLocks/>
              <a:stCxn id="62" idx="6"/>
            </p:cNvCxnSpPr>
            <p:nvPr/>
          </p:nvCxnSpPr>
          <p:spPr bwMode="gray">
            <a:xfrm flipV="1">
              <a:off x="11203765" y="4040506"/>
              <a:ext cx="303668" cy="60976"/>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A69AF8F2-5E12-7E77-70FF-897F0984ECAB}"/>
                </a:ext>
              </a:extLst>
            </p:cNvPr>
            <p:cNvCxnSpPr>
              <a:cxnSpLocks/>
            </p:cNvCxnSpPr>
            <p:nvPr/>
          </p:nvCxnSpPr>
          <p:spPr bwMode="gray">
            <a:xfrm>
              <a:off x="11020095" y="2577234"/>
              <a:ext cx="512068" cy="117544"/>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sp>
          <p:nvSpPr>
            <p:cNvPr id="48" name="Oval 47">
              <a:extLst>
                <a:ext uri="{FF2B5EF4-FFF2-40B4-BE49-F238E27FC236}">
                  <a16:creationId xmlns:a16="http://schemas.microsoft.com/office/drawing/2014/main" id="{EEAFF038-BB1D-33D6-FC93-4F6E43C46167}"/>
                </a:ext>
              </a:extLst>
            </p:cNvPr>
            <p:cNvSpPr>
              <a:spLocks noChangeAspect="1"/>
            </p:cNvSpPr>
            <p:nvPr/>
          </p:nvSpPr>
          <p:spPr>
            <a:xfrm>
              <a:off x="8759025" y="4267069"/>
              <a:ext cx="527698" cy="518578"/>
            </a:xfrm>
            <a:prstGeom prst="ellipse">
              <a:avLst/>
            </a:prstGeom>
            <a:solidFill>
              <a:schemeClr val="bg1"/>
            </a:solidFill>
            <a:ln w="57150">
              <a:solidFill>
                <a:srgbClr val="820024"/>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2">
                    <a:lumMod val="10000"/>
                  </a:schemeClr>
                </a:solidFill>
              </a:endParaRPr>
            </a:p>
          </p:txBody>
        </p:sp>
        <p:sp>
          <p:nvSpPr>
            <p:cNvPr id="49" name="Oval 48">
              <a:extLst>
                <a:ext uri="{FF2B5EF4-FFF2-40B4-BE49-F238E27FC236}">
                  <a16:creationId xmlns:a16="http://schemas.microsoft.com/office/drawing/2014/main" id="{1770DD68-BAC4-8D9C-9DBF-0D4F086DF282}"/>
                </a:ext>
              </a:extLst>
            </p:cNvPr>
            <p:cNvSpPr>
              <a:spLocks noChangeAspect="1"/>
            </p:cNvSpPr>
            <p:nvPr/>
          </p:nvSpPr>
          <p:spPr>
            <a:xfrm rot="18931841">
              <a:off x="8085329" y="4234891"/>
              <a:ext cx="479725" cy="471434"/>
            </a:xfrm>
            <a:prstGeom prst="ellipse">
              <a:avLst/>
            </a:prstGeom>
            <a:solidFill>
              <a:schemeClr val="bg1"/>
            </a:solidFill>
            <a:ln w="57150">
              <a:solidFill>
                <a:srgbClr val="003834"/>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1"/>
                </a:solidFill>
              </a:endParaRPr>
            </a:p>
          </p:txBody>
        </p:sp>
        <p:sp>
          <p:nvSpPr>
            <p:cNvPr id="50" name="Oval 49">
              <a:extLst>
                <a:ext uri="{FF2B5EF4-FFF2-40B4-BE49-F238E27FC236}">
                  <a16:creationId xmlns:a16="http://schemas.microsoft.com/office/drawing/2014/main" id="{CDFEB063-DD3C-0B2B-3659-27141F72BBF9}"/>
                </a:ext>
              </a:extLst>
            </p:cNvPr>
            <p:cNvSpPr>
              <a:spLocks noChangeAspect="1"/>
            </p:cNvSpPr>
            <p:nvPr/>
          </p:nvSpPr>
          <p:spPr>
            <a:xfrm>
              <a:off x="7142577" y="3424669"/>
              <a:ext cx="502766" cy="471434"/>
            </a:xfrm>
            <a:prstGeom prst="ellipse">
              <a:avLst/>
            </a:prstGeom>
            <a:solidFill>
              <a:schemeClr val="bg1"/>
            </a:solidFill>
            <a:ln w="57150">
              <a:solidFill>
                <a:srgbClr val="FF0000"/>
              </a:solidFill>
              <a:prstDash val="solid"/>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sp>
          <p:nvSpPr>
            <p:cNvPr id="51" name="Oval 50">
              <a:extLst>
                <a:ext uri="{FF2B5EF4-FFF2-40B4-BE49-F238E27FC236}">
                  <a16:creationId xmlns:a16="http://schemas.microsoft.com/office/drawing/2014/main" id="{EC1BD897-9770-AA93-DD84-85E408751896}"/>
                </a:ext>
              </a:extLst>
            </p:cNvPr>
            <p:cNvSpPr>
              <a:spLocks noChangeAspect="1"/>
            </p:cNvSpPr>
            <p:nvPr/>
          </p:nvSpPr>
          <p:spPr>
            <a:xfrm>
              <a:off x="6148278" y="3404674"/>
              <a:ext cx="553042" cy="518578"/>
            </a:xfrm>
            <a:prstGeom prst="ellipse">
              <a:avLst/>
            </a:prstGeom>
            <a:solidFill>
              <a:schemeClr val="bg1"/>
            </a:solidFill>
            <a:ln w="57150">
              <a:solidFill>
                <a:srgbClr val="820024"/>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600"/>
                </a:spcAft>
              </a:pPr>
              <a:endParaRPr lang="en-US" sz="1050" dirty="0">
                <a:solidFill>
                  <a:schemeClr val="bg2">
                    <a:lumMod val="10000"/>
                  </a:schemeClr>
                </a:solidFill>
                <a:latin typeface="Gill Sans MT" panose="020B0502020104020203" pitchFamily="34" charset="77"/>
              </a:endParaRPr>
            </a:p>
          </p:txBody>
        </p:sp>
        <p:sp>
          <p:nvSpPr>
            <p:cNvPr id="52" name="Oval 51">
              <a:extLst>
                <a:ext uri="{FF2B5EF4-FFF2-40B4-BE49-F238E27FC236}">
                  <a16:creationId xmlns:a16="http://schemas.microsoft.com/office/drawing/2014/main" id="{59C6491B-EA01-3D16-873F-61216B482C6F}"/>
                </a:ext>
              </a:extLst>
            </p:cNvPr>
            <p:cNvSpPr>
              <a:spLocks noChangeAspect="1"/>
            </p:cNvSpPr>
            <p:nvPr/>
          </p:nvSpPr>
          <p:spPr>
            <a:xfrm>
              <a:off x="8032945" y="3385342"/>
              <a:ext cx="551684" cy="542149"/>
            </a:xfrm>
            <a:prstGeom prst="ellipse">
              <a:avLst/>
            </a:prstGeom>
            <a:solidFill>
              <a:schemeClr val="bg1"/>
            </a:solidFill>
            <a:ln w="57150">
              <a:solidFill>
                <a:srgbClr val="820024"/>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sp>
          <p:nvSpPr>
            <p:cNvPr id="53" name="Oval 52">
              <a:extLst>
                <a:ext uri="{FF2B5EF4-FFF2-40B4-BE49-F238E27FC236}">
                  <a16:creationId xmlns:a16="http://schemas.microsoft.com/office/drawing/2014/main" id="{7B736A91-4F90-F7E5-76D9-2BFAE6878655}"/>
                </a:ext>
              </a:extLst>
            </p:cNvPr>
            <p:cNvSpPr>
              <a:spLocks noChangeAspect="1"/>
            </p:cNvSpPr>
            <p:nvPr/>
          </p:nvSpPr>
          <p:spPr>
            <a:xfrm>
              <a:off x="8989439" y="3416701"/>
              <a:ext cx="479725" cy="471434"/>
            </a:xfrm>
            <a:prstGeom prst="ellipse">
              <a:avLst/>
            </a:prstGeom>
            <a:solidFill>
              <a:schemeClr val="bg1"/>
            </a:solidFill>
            <a:ln w="57150">
              <a:solidFill>
                <a:schemeClr val="accent1"/>
              </a:solidFill>
              <a:prstDash val="solid"/>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sp>
          <p:nvSpPr>
            <p:cNvPr id="54" name="Oval 53">
              <a:extLst>
                <a:ext uri="{FF2B5EF4-FFF2-40B4-BE49-F238E27FC236}">
                  <a16:creationId xmlns:a16="http://schemas.microsoft.com/office/drawing/2014/main" id="{2D32D3EA-A617-94ED-92C1-95A6511324ED}"/>
                </a:ext>
              </a:extLst>
            </p:cNvPr>
            <p:cNvSpPr>
              <a:spLocks noChangeAspect="1"/>
            </p:cNvSpPr>
            <p:nvPr/>
          </p:nvSpPr>
          <p:spPr>
            <a:xfrm>
              <a:off x="10184500" y="3395202"/>
              <a:ext cx="527698" cy="518578"/>
            </a:xfrm>
            <a:prstGeom prst="ellipse">
              <a:avLst/>
            </a:prstGeom>
            <a:solidFill>
              <a:srgbClr val="A10907"/>
            </a:solidFill>
            <a:ln w="5715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1"/>
                </a:solidFill>
              </a:endParaRPr>
            </a:p>
          </p:txBody>
        </p:sp>
        <p:sp>
          <p:nvSpPr>
            <p:cNvPr id="55" name="Oval 54">
              <a:extLst>
                <a:ext uri="{FF2B5EF4-FFF2-40B4-BE49-F238E27FC236}">
                  <a16:creationId xmlns:a16="http://schemas.microsoft.com/office/drawing/2014/main" id="{2B256BCA-C40D-D564-44F4-41E940A50BB3}"/>
                </a:ext>
              </a:extLst>
            </p:cNvPr>
            <p:cNvSpPr>
              <a:spLocks noChangeAspect="1"/>
            </p:cNvSpPr>
            <p:nvPr/>
          </p:nvSpPr>
          <p:spPr>
            <a:xfrm>
              <a:off x="10157549" y="2782087"/>
              <a:ext cx="527698" cy="518578"/>
            </a:xfrm>
            <a:prstGeom prst="ellipse">
              <a:avLst/>
            </a:prstGeom>
            <a:solidFill>
              <a:srgbClr val="A10907"/>
            </a:solidFill>
            <a:ln w="5715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1"/>
                </a:solidFill>
              </a:endParaRPr>
            </a:p>
          </p:txBody>
        </p:sp>
        <p:sp>
          <p:nvSpPr>
            <p:cNvPr id="56" name="Oval 55">
              <a:extLst>
                <a:ext uri="{FF2B5EF4-FFF2-40B4-BE49-F238E27FC236}">
                  <a16:creationId xmlns:a16="http://schemas.microsoft.com/office/drawing/2014/main" id="{F76E40CE-2449-0F18-58F6-CB7FC8D11BCE}"/>
                </a:ext>
              </a:extLst>
            </p:cNvPr>
            <p:cNvSpPr>
              <a:spLocks noChangeAspect="1"/>
            </p:cNvSpPr>
            <p:nvPr/>
          </p:nvSpPr>
          <p:spPr>
            <a:xfrm>
              <a:off x="8915800" y="2006789"/>
              <a:ext cx="479725" cy="471434"/>
            </a:xfrm>
            <a:prstGeom prst="ellipse">
              <a:avLst/>
            </a:prstGeom>
            <a:solidFill>
              <a:schemeClr val="bg1"/>
            </a:solidFill>
            <a:ln w="57150">
              <a:solidFill>
                <a:schemeClr val="bg2">
                  <a:lumMod val="1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1"/>
                </a:solidFill>
              </a:endParaRPr>
            </a:p>
          </p:txBody>
        </p:sp>
        <p:sp>
          <p:nvSpPr>
            <p:cNvPr id="57" name="TextBox 56">
              <a:extLst>
                <a:ext uri="{FF2B5EF4-FFF2-40B4-BE49-F238E27FC236}">
                  <a16:creationId xmlns:a16="http://schemas.microsoft.com/office/drawing/2014/main" id="{C8CB385C-2F6C-E27E-E837-65D0D474A4BF}"/>
                </a:ext>
              </a:extLst>
            </p:cNvPr>
            <p:cNvSpPr txBox="1"/>
            <p:nvPr/>
          </p:nvSpPr>
          <p:spPr>
            <a:xfrm>
              <a:off x="10202094" y="2928956"/>
              <a:ext cx="457622" cy="271686"/>
            </a:xfrm>
            <a:prstGeom prst="rect">
              <a:avLst/>
            </a:prstGeom>
          </p:spPr>
          <p:txBody>
            <a:bodyPr wrap="none" lIns="0" tIns="0" rIns="0" bIns="0" rtlCol="0">
              <a:spAutoFit/>
            </a:bodyPr>
            <a:lstStyle/>
            <a:p>
              <a:pPr algn="ctr">
                <a:spcAft>
                  <a:spcPts val="600"/>
                </a:spcAft>
              </a:pPr>
              <a:r>
                <a:rPr lang="en-US" sz="1400" dirty="0">
                  <a:solidFill>
                    <a:schemeClr val="bg1"/>
                  </a:solidFill>
                  <a:latin typeface="Gill Sans MT" panose="020B0502020104020203" pitchFamily="34" charset="77"/>
                </a:rPr>
                <a:t>Backend</a:t>
              </a:r>
              <a:br>
                <a:rPr lang="en-US" sz="1100" dirty="0">
                  <a:solidFill>
                    <a:schemeClr val="bg1"/>
                  </a:solidFill>
                  <a:latin typeface="Gill Sans MT" panose="020B0502020104020203" pitchFamily="34" charset="77"/>
                </a:rPr>
              </a:br>
              <a:r>
                <a:rPr lang="en-US" sz="1100" dirty="0">
                  <a:solidFill>
                    <a:schemeClr val="bg1"/>
                  </a:solidFill>
                  <a:latin typeface="Gill Sans MT" panose="020B0502020104020203" pitchFamily="34" charset="77"/>
                </a:rPr>
                <a:t>VM</a:t>
              </a:r>
            </a:p>
          </p:txBody>
        </p:sp>
        <p:sp>
          <p:nvSpPr>
            <p:cNvPr id="58" name="TextBox 57">
              <a:extLst>
                <a:ext uri="{FF2B5EF4-FFF2-40B4-BE49-F238E27FC236}">
                  <a16:creationId xmlns:a16="http://schemas.microsoft.com/office/drawing/2014/main" id="{F954034B-5A74-D544-4287-49294ABFF7DD}"/>
                </a:ext>
              </a:extLst>
            </p:cNvPr>
            <p:cNvSpPr txBox="1"/>
            <p:nvPr/>
          </p:nvSpPr>
          <p:spPr>
            <a:xfrm>
              <a:off x="10222797" y="3524694"/>
              <a:ext cx="457622" cy="304288"/>
            </a:xfrm>
            <a:prstGeom prst="rect">
              <a:avLst/>
            </a:prstGeom>
          </p:spPr>
          <p:txBody>
            <a:bodyPr wrap="none" lIns="0" tIns="0" rIns="0" bIns="0" rtlCol="0">
              <a:spAutoFit/>
            </a:bodyPr>
            <a:lstStyle/>
            <a:p>
              <a:pPr algn="ctr">
                <a:spcAft>
                  <a:spcPts val="600"/>
                </a:spcAft>
              </a:pPr>
              <a:r>
                <a:rPr lang="en-US" sz="1400" dirty="0">
                  <a:solidFill>
                    <a:schemeClr val="bg1"/>
                  </a:solidFill>
                  <a:latin typeface="Gill Sans MT" panose="020B0502020104020203" pitchFamily="34" charset="77"/>
                </a:rPr>
                <a:t>Backend</a:t>
              </a:r>
              <a:br>
                <a:rPr lang="en-US" sz="1400" dirty="0">
                  <a:solidFill>
                    <a:schemeClr val="bg1"/>
                  </a:solidFill>
                  <a:latin typeface="Gill Sans MT" panose="020B0502020104020203" pitchFamily="34" charset="77"/>
                </a:rPr>
              </a:br>
              <a:r>
                <a:rPr lang="en-US" sz="1400" dirty="0">
                  <a:solidFill>
                    <a:schemeClr val="bg1"/>
                  </a:solidFill>
                  <a:latin typeface="Gill Sans MT" panose="020B0502020104020203" pitchFamily="34" charset="77"/>
                </a:rPr>
                <a:t>VM</a:t>
              </a:r>
            </a:p>
          </p:txBody>
        </p:sp>
        <p:sp>
          <p:nvSpPr>
            <p:cNvPr id="59" name="Oval 58">
              <a:extLst>
                <a:ext uri="{FF2B5EF4-FFF2-40B4-BE49-F238E27FC236}">
                  <a16:creationId xmlns:a16="http://schemas.microsoft.com/office/drawing/2014/main" id="{CE48C119-8D77-8813-BD8F-BC5581AB42B4}"/>
                </a:ext>
              </a:extLst>
            </p:cNvPr>
            <p:cNvSpPr>
              <a:spLocks noChangeAspect="1"/>
            </p:cNvSpPr>
            <p:nvPr/>
          </p:nvSpPr>
          <p:spPr>
            <a:xfrm rot="18931841">
              <a:off x="5686662" y="3090598"/>
              <a:ext cx="479725" cy="471434"/>
            </a:xfrm>
            <a:prstGeom prst="ellipse">
              <a:avLst/>
            </a:prstGeom>
            <a:solidFill>
              <a:schemeClr val="bg1"/>
            </a:solidFill>
            <a:ln w="57150">
              <a:solidFill>
                <a:srgbClr val="003834"/>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1"/>
                </a:solidFill>
              </a:endParaRPr>
            </a:p>
          </p:txBody>
        </p:sp>
        <p:sp>
          <p:nvSpPr>
            <p:cNvPr id="60" name="Oval 59">
              <a:extLst>
                <a:ext uri="{FF2B5EF4-FFF2-40B4-BE49-F238E27FC236}">
                  <a16:creationId xmlns:a16="http://schemas.microsoft.com/office/drawing/2014/main" id="{FB9A8534-AB8A-8838-A8C1-A337C745616D}"/>
                </a:ext>
              </a:extLst>
            </p:cNvPr>
            <p:cNvSpPr>
              <a:spLocks noChangeAspect="1"/>
            </p:cNvSpPr>
            <p:nvPr/>
          </p:nvSpPr>
          <p:spPr>
            <a:xfrm rot="5880619">
              <a:off x="5667887" y="3841377"/>
              <a:ext cx="471434" cy="479725"/>
            </a:xfrm>
            <a:prstGeom prst="ellipse">
              <a:avLst/>
            </a:prstGeom>
            <a:solidFill>
              <a:schemeClr val="bg1"/>
            </a:solidFill>
            <a:ln w="57150">
              <a:solidFill>
                <a:schemeClr val="bg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1"/>
                </a:solidFill>
              </a:endParaRPr>
            </a:p>
          </p:txBody>
        </p:sp>
        <p:sp>
          <p:nvSpPr>
            <p:cNvPr id="61" name="Oval 60">
              <a:extLst>
                <a:ext uri="{FF2B5EF4-FFF2-40B4-BE49-F238E27FC236}">
                  <a16:creationId xmlns:a16="http://schemas.microsoft.com/office/drawing/2014/main" id="{68A09BC3-5955-301A-A68B-69B676B963CD}"/>
                </a:ext>
              </a:extLst>
            </p:cNvPr>
            <p:cNvSpPr>
              <a:spLocks noChangeAspect="1"/>
            </p:cNvSpPr>
            <p:nvPr/>
          </p:nvSpPr>
          <p:spPr>
            <a:xfrm>
              <a:off x="8961133" y="2782764"/>
              <a:ext cx="479725" cy="471434"/>
            </a:xfrm>
            <a:prstGeom prst="ellipse">
              <a:avLst/>
            </a:prstGeom>
            <a:solidFill>
              <a:schemeClr val="bg1"/>
            </a:solidFill>
            <a:ln w="57150">
              <a:solidFill>
                <a:srgbClr val="002060"/>
              </a:solidFill>
              <a:prstDash val="solid"/>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sp>
          <p:nvSpPr>
            <p:cNvPr id="62" name="Oval 61">
              <a:extLst>
                <a:ext uri="{FF2B5EF4-FFF2-40B4-BE49-F238E27FC236}">
                  <a16:creationId xmlns:a16="http://schemas.microsoft.com/office/drawing/2014/main" id="{5450B766-4A4C-749B-8884-B7605531C78E}"/>
                </a:ext>
              </a:extLst>
            </p:cNvPr>
            <p:cNvSpPr>
              <a:spLocks noChangeAspect="1"/>
            </p:cNvSpPr>
            <p:nvPr/>
          </p:nvSpPr>
          <p:spPr>
            <a:xfrm>
              <a:off x="10724040" y="3865765"/>
              <a:ext cx="479725" cy="471434"/>
            </a:xfrm>
            <a:prstGeom prst="ellipse">
              <a:avLst/>
            </a:prstGeom>
            <a:solidFill>
              <a:schemeClr val="bg1"/>
            </a:solidFill>
            <a:ln w="57150">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1"/>
                </a:solidFill>
              </a:endParaRPr>
            </a:p>
          </p:txBody>
        </p:sp>
        <p:sp>
          <p:nvSpPr>
            <p:cNvPr id="63" name="Oval 62">
              <a:extLst>
                <a:ext uri="{FF2B5EF4-FFF2-40B4-BE49-F238E27FC236}">
                  <a16:creationId xmlns:a16="http://schemas.microsoft.com/office/drawing/2014/main" id="{DE4577D9-11C5-0AE5-3567-DBE345D81795}"/>
                </a:ext>
              </a:extLst>
            </p:cNvPr>
            <p:cNvSpPr>
              <a:spLocks noChangeAspect="1"/>
            </p:cNvSpPr>
            <p:nvPr/>
          </p:nvSpPr>
          <p:spPr>
            <a:xfrm rot="4002393">
              <a:off x="10724772" y="2332131"/>
              <a:ext cx="471434" cy="479725"/>
            </a:xfrm>
            <a:prstGeom prst="ellipse">
              <a:avLst/>
            </a:prstGeom>
            <a:solidFill>
              <a:schemeClr val="bg1"/>
            </a:solidFill>
            <a:ln w="57150">
              <a:solidFill>
                <a:schemeClr val="bg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1"/>
                </a:solidFill>
              </a:endParaRPr>
            </a:p>
          </p:txBody>
        </p:sp>
        <p:sp>
          <p:nvSpPr>
            <p:cNvPr id="64" name="Oval 63">
              <a:extLst>
                <a:ext uri="{FF2B5EF4-FFF2-40B4-BE49-F238E27FC236}">
                  <a16:creationId xmlns:a16="http://schemas.microsoft.com/office/drawing/2014/main" id="{EE3959CD-E421-1C12-472D-953E6176643D}"/>
                </a:ext>
              </a:extLst>
            </p:cNvPr>
            <p:cNvSpPr>
              <a:spLocks noChangeAspect="1"/>
            </p:cNvSpPr>
            <p:nvPr/>
          </p:nvSpPr>
          <p:spPr>
            <a:xfrm rot="4899634">
              <a:off x="7634536" y="3893337"/>
              <a:ext cx="471434" cy="479725"/>
            </a:xfrm>
            <a:prstGeom prst="ellipse">
              <a:avLst/>
            </a:prstGeom>
            <a:solidFill>
              <a:schemeClr val="bg1"/>
            </a:solidFill>
            <a:ln w="57150">
              <a:solidFill>
                <a:schemeClr val="bg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1"/>
                </a:solidFill>
              </a:endParaRPr>
            </a:p>
          </p:txBody>
        </p:sp>
        <p:sp>
          <p:nvSpPr>
            <p:cNvPr id="65" name="Oval 64">
              <a:extLst>
                <a:ext uri="{FF2B5EF4-FFF2-40B4-BE49-F238E27FC236}">
                  <a16:creationId xmlns:a16="http://schemas.microsoft.com/office/drawing/2014/main" id="{3C0EE0BB-91DA-C0CC-8A49-B9555B8DA9B1}"/>
                </a:ext>
              </a:extLst>
            </p:cNvPr>
            <p:cNvSpPr>
              <a:spLocks noChangeAspect="1"/>
            </p:cNvSpPr>
            <p:nvPr/>
          </p:nvSpPr>
          <p:spPr>
            <a:xfrm>
              <a:off x="10211955" y="4266608"/>
              <a:ext cx="479725" cy="471434"/>
            </a:xfrm>
            <a:prstGeom prst="ellipse">
              <a:avLst/>
            </a:prstGeom>
            <a:solidFill>
              <a:schemeClr val="bg1"/>
            </a:solidFill>
            <a:ln w="57150">
              <a:solidFill>
                <a:srgbClr val="003834"/>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1"/>
                </a:solidFill>
              </a:endParaRPr>
            </a:p>
          </p:txBody>
        </p:sp>
        <p:sp>
          <p:nvSpPr>
            <p:cNvPr id="66" name="Oval 65">
              <a:extLst>
                <a:ext uri="{FF2B5EF4-FFF2-40B4-BE49-F238E27FC236}">
                  <a16:creationId xmlns:a16="http://schemas.microsoft.com/office/drawing/2014/main" id="{6CF6D1C6-5BFB-8AA9-B898-361546D0332F}"/>
                </a:ext>
              </a:extLst>
            </p:cNvPr>
            <p:cNvSpPr>
              <a:spLocks noChangeAspect="1"/>
            </p:cNvSpPr>
            <p:nvPr/>
          </p:nvSpPr>
          <p:spPr>
            <a:xfrm>
              <a:off x="10177924" y="2039052"/>
              <a:ext cx="479725" cy="471434"/>
            </a:xfrm>
            <a:prstGeom prst="ellipse">
              <a:avLst/>
            </a:prstGeom>
            <a:solidFill>
              <a:schemeClr val="bg1"/>
            </a:solidFill>
            <a:ln w="57150">
              <a:solidFill>
                <a:srgbClr val="003834"/>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1"/>
                </a:solidFill>
              </a:endParaRPr>
            </a:p>
          </p:txBody>
        </p:sp>
        <p:sp>
          <p:nvSpPr>
            <p:cNvPr id="67" name="TextBox 66">
              <a:extLst>
                <a:ext uri="{FF2B5EF4-FFF2-40B4-BE49-F238E27FC236}">
                  <a16:creationId xmlns:a16="http://schemas.microsoft.com/office/drawing/2014/main" id="{62C9066F-204C-0EF9-1483-5E56FBFBE862}"/>
                </a:ext>
              </a:extLst>
            </p:cNvPr>
            <p:cNvSpPr txBox="1"/>
            <p:nvPr/>
          </p:nvSpPr>
          <p:spPr>
            <a:xfrm>
              <a:off x="5744308" y="3999757"/>
              <a:ext cx="294435" cy="152144"/>
            </a:xfrm>
            <a:prstGeom prst="rect">
              <a:avLst/>
            </a:prstGeom>
          </p:spPr>
          <p:txBody>
            <a:bodyPr wrap="none" lIns="0" tIns="0" rIns="0" bIns="0" rtlCol="0">
              <a:spAutoFit/>
            </a:bodyPr>
            <a:lstStyle/>
            <a:p>
              <a:pPr algn="l">
                <a:spcAft>
                  <a:spcPts val="600"/>
                </a:spcAft>
              </a:pPr>
              <a:r>
                <a:rPr lang="en-US" sz="1400" dirty="0">
                  <a:solidFill>
                    <a:schemeClr val="bg2">
                      <a:lumMod val="10000"/>
                    </a:schemeClr>
                  </a:solidFill>
                  <a:latin typeface="Gill Sans MT" panose="020B0502020104020203" pitchFamily="34" charset="77"/>
                </a:rPr>
                <a:t>vNIC</a:t>
              </a:r>
            </a:p>
          </p:txBody>
        </p:sp>
        <p:sp>
          <p:nvSpPr>
            <p:cNvPr id="68" name="TextBox 67">
              <a:extLst>
                <a:ext uri="{FF2B5EF4-FFF2-40B4-BE49-F238E27FC236}">
                  <a16:creationId xmlns:a16="http://schemas.microsoft.com/office/drawing/2014/main" id="{71BF9D6D-0BD2-064E-C384-6FB2A0A5CAED}"/>
                </a:ext>
              </a:extLst>
            </p:cNvPr>
            <p:cNvSpPr txBox="1"/>
            <p:nvPr/>
          </p:nvSpPr>
          <p:spPr>
            <a:xfrm>
              <a:off x="7723922" y="4049854"/>
              <a:ext cx="294435" cy="152144"/>
            </a:xfrm>
            <a:prstGeom prst="rect">
              <a:avLst/>
            </a:prstGeom>
          </p:spPr>
          <p:txBody>
            <a:bodyPr wrap="none" lIns="0" tIns="0" rIns="0" bIns="0" rtlCol="0">
              <a:spAutoFit/>
            </a:bodyPr>
            <a:lstStyle/>
            <a:p>
              <a:pPr algn="l">
                <a:spcAft>
                  <a:spcPts val="600"/>
                </a:spcAft>
              </a:pPr>
              <a:r>
                <a:rPr lang="en-US" sz="1400" dirty="0">
                  <a:solidFill>
                    <a:schemeClr val="bg2">
                      <a:lumMod val="10000"/>
                    </a:schemeClr>
                  </a:solidFill>
                  <a:latin typeface="Gill Sans MT" panose="020B0502020104020203" pitchFamily="34" charset="77"/>
                </a:rPr>
                <a:t>vNIC</a:t>
              </a:r>
            </a:p>
          </p:txBody>
        </p:sp>
        <p:sp>
          <p:nvSpPr>
            <p:cNvPr id="69" name="TextBox 68">
              <a:extLst>
                <a:ext uri="{FF2B5EF4-FFF2-40B4-BE49-F238E27FC236}">
                  <a16:creationId xmlns:a16="http://schemas.microsoft.com/office/drawing/2014/main" id="{AEB99214-2132-0706-7330-BC77581808D0}"/>
                </a:ext>
              </a:extLst>
            </p:cNvPr>
            <p:cNvSpPr txBox="1"/>
            <p:nvPr/>
          </p:nvSpPr>
          <p:spPr>
            <a:xfrm>
              <a:off x="5748902" y="3221999"/>
              <a:ext cx="310186" cy="173879"/>
            </a:xfrm>
            <a:prstGeom prst="rect">
              <a:avLst/>
            </a:prstGeom>
          </p:spPr>
          <p:txBody>
            <a:bodyPr wrap="none" lIns="0" tIns="0" rIns="0" bIns="0" rtlCol="0">
              <a:spAutoFit/>
            </a:bodyPr>
            <a:lstStyle/>
            <a:p>
              <a:pPr algn="l">
                <a:spcAft>
                  <a:spcPts val="600"/>
                </a:spcAft>
              </a:pPr>
              <a:r>
                <a:rPr lang="en-US" sz="1600" dirty="0">
                  <a:solidFill>
                    <a:schemeClr val="bg2">
                      <a:lumMod val="10000"/>
                    </a:schemeClr>
                  </a:solidFill>
                  <a:latin typeface="Gill Sans MT" panose="020B0502020104020203" pitchFamily="34" charset="77"/>
                </a:rPr>
                <a:t>Host</a:t>
              </a:r>
            </a:p>
          </p:txBody>
        </p:sp>
        <p:sp>
          <p:nvSpPr>
            <p:cNvPr id="70" name="TextBox 69">
              <a:extLst>
                <a:ext uri="{FF2B5EF4-FFF2-40B4-BE49-F238E27FC236}">
                  <a16:creationId xmlns:a16="http://schemas.microsoft.com/office/drawing/2014/main" id="{546D616B-0BCE-1514-0054-2EF17AFC09F3}"/>
                </a:ext>
              </a:extLst>
            </p:cNvPr>
            <p:cNvSpPr txBox="1"/>
            <p:nvPr/>
          </p:nvSpPr>
          <p:spPr>
            <a:xfrm>
              <a:off x="8974960" y="2093450"/>
              <a:ext cx="362287" cy="304288"/>
            </a:xfrm>
            <a:prstGeom prst="rect">
              <a:avLst/>
            </a:prstGeom>
          </p:spPr>
          <p:txBody>
            <a:bodyPr wrap="none" lIns="0" tIns="0" rIns="0" bIns="0" rtlCol="0">
              <a:spAutoFit/>
            </a:bodyPr>
            <a:lstStyle/>
            <a:p>
              <a:pPr algn="ctr"/>
              <a:r>
                <a:rPr lang="en-US" sz="1400" dirty="0">
                  <a:solidFill>
                    <a:schemeClr val="bg2">
                      <a:lumMod val="10000"/>
                    </a:schemeClr>
                  </a:solidFill>
                  <a:latin typeface="Gill Sans MT" panose="020B0502020104020203" pitchFamily="34" charset="77"/>
                </a:rPr>
                <a:t>ToR</a:t>
              </a:r>
            </a:p>
            <a:p>
              <a:pPr algn="ctr"/>
              <a:r>
                <a:rPr lang="en-US" sz="1400" dirty="0">
                  <a:solidFill>
                    <a:schemeClr val="bg2">
                      <a:lumMod val="10000"/>
                    </a:schemeClr>
                  </a:solidFill>
                  <a:latin typeface="Gill Sans MT" panose="020B0502020104020203" pitchFamily="34" charset="77"/>
                </a:rPr>
                <a:t>Switch</a:t>
              </a:r>
            </a:p>
          </p:txBody>
        </p:sp>
        <p:sp>
          <p:nvSpPr>
            <p:cNvPr id="71" name="TextBox 70">
              <a:extLst>
                <a:ext uri="{FF2B5EF4-FFF2-40B4-BE49-F238E27FC236}">
                  <a16:creationId xmlns:a16="http://schemas.microsoft.com/office/drawing/2014/main" id="{5070346E-9B2B-28B0-F4DD-76822025C61F}"/>
                </a:ext>
              </a:extLst>
            </p:cNvPr>
            <p:cNvSpPr txBox="1"/>
            <p:nvPr/>
          </p:nvSpPr>
          <p:spPr>
            <a:xfrm>
              <a:off x="10814156" y="2501162"/>
              <a:ext cx="294435" cy="152144"/>
            </a:xfrm>
            <a:prstGeom prst="rect">
              <a:avLst/>
            </a:prstGeom>
          </p:spPr>
          <p:txBody>
            <a:bodyPr wrap="none" lIns="0" tIns="0" rIns="0" bIns="0" rtlCol="0">
              <a:spAutoFit/>
            </a:bodyPr>
            <a:lstStyle/>
            <a:p>
              <a:pPr algn="l">
                <a:spcAft>
                  <a:spcPts val="600"/>
                </a:spcAft>
              </a:pPr>
              <a:r>
                <a:rPr lang="en-US" sz="1400" dirty="0">
                  <a:solidFill>
                    <a:schemeClr val="bg2">
                      <a:lumMod val="10000"/>
                    </a:schemeClr>
                  </a:solidFill>
                  <a:latin typeface="Gill Sans MT" panose="020B0502020104020203" pitchFamily="34" charset="77"/>
                </a:rPr>
                <a:t>vNIC</a:t>
              </a:r>
            </a:p>
          </p:txBody>
        </p:sp>
        <p:sp>
          <p:nvSpPr>
            <p:cNvPr id="72" name="TextBox 71">
              <a:extLst>
                <a:ext uri="{FF2B5EF4-FFF2-40B4-BE49-F238E27FC236}">
                  <a16:creationId xmlns:a16="http://schemas.microsoft.com/office/drawing/2014/main" id="{95CFBEAE-B558-0FDF-8F45-A1157B71B9EC}"/>
                </a:ext>
              </a:extLst>
            </p:cNvPr>
            <p:cNvSpPr txBox="1"/>
            <p:nvPr/>
          </p:nvSpPr>
          <p:spPr>
            <a:xfrm>
              <a:off x="9057629" y="3587642"/>
              <a:ext cx="371885" cy="152144"/>
            </a:xfrm>
            <a:prstGeom prst="rect">
              <a:avLst/>
            </a:prstGeom>
          </p:spPr>
          <p:txBody>
            <a:bodyPr wrap="none" lIns="0" tIns="0" rIns="0" bIns="0" rtlCol="0">
              <a:spAutoFit/>
            </a:bodyPr>
            <a:lstStyle/>
            <a:p>
              <a:pPr algn="l">
                <a:spcAft>
                  <a:spcPts val="600"/>
                </a:spcAft>
              </a:pPr>
              <a:r>
                <a:rPr lang="en-US" sz="1400" dirty="0">
                  <a:solidFill>
                    <a:schemeClr val="bg2">
                      <a:lumMod val="10000"/>
                    </a:schemeClr>
                  </a:solidFill>
                  <a:latin typeface="Gill Sans MT" panose="020B0502020104020203" pitchFamily="34" charset="77"/>
                </a:rPr>
                <a:t>Flow 2</a:t>
              </a:r>
            </a:p>
          </p:txBody>
        </p:sp>
        <p:sp>
          <p:nvSpPr>
            <p:cNvPr id="73" name="TextBox 72">
              <a:extLst>
                <a:ext uri="{FF2B5EF4-FFF2-40B4-BE49-F238E27FC236}">
                  <a16:creationId xmlns:a16="http://schemas.microsoft.com/office/drawing/2014/main" id="{54B6EB8B-47EA-4B17-1C07-EFBC767351FE}"/>
                </a:ext>
              </a:extLst>
            </p:cNvPr>
            <p:cNvSpPr txBox="1"/>
            <p:nvPr/>
          </p:nvSpPr>
          <p:spPr>
            <a:xfrm>
              <a:off x="9028154" y="2938465"/>
              <a:ext cx="371885" cy="152144"/>
            </a:xfrm>
            <a:prstGeom prst="rect">
              <a:avLst/>
            </a:prstGeom>
          </p:spPr>
          <p:txBody>
            <a:bodyPr wrap="none" lIns="0" tIns="0" rIns="0" bIns="0" rtlCol="0">
              <a:spAutoFit/>
            </a:bodyPr>
            <a:lstStyle/>
            <a:p>
              <a:pPr algn="l">
                <a:spcAft>
                  <a:spcPts val="600"/>
                </a:spcAft>
              </a:pPr>
              <a:r>
                <a:rPr lang="en-US" sz="1400" dirty="0">
                  <a:solidFill>
                    <a:schemeClr val="bg2">
                      <a:lumMod val="10000"/>
                    </a:schemeClr>
                  </a:solidFill>
                  <a:latin typeface="Gill Sans MT" panose="020B0502020104020203" pitchFamily="34" charset="77"/>
                </a:rPr>
                <a:t>Flow 3</a:t>
              </a:r>
            </a:p>
          </p:txBody>
        </p:sp>
        <p:sp>
          <p:nvSpPr>
            <p:cNvPr id="74" name="TextBox 73">
              <a:extLst>
                <a:ext uri="{FF2B5EF4-FFF2-40B4-BE49-F238E27FC236}">
                  <a16:creationId xmlns:a16="http://schemas.microsoft.com/office/drawing/2014/main" id="{DAD1F134-13D4-91C8-4883-7C913BD77165}"/>
                </a:ext>
              </a:extLst>
            </p:cNvPr>
            <p:cNvSpPr txBox="1"/>
            <p:nvPr/>
          </p:nvSpPr>
          <p:spPr>
            <a:xfrm>
              <a:off x="10298486" y="4401539"/>
              <a:ext cx="310186" cy="173879"/>
            </a:xfrm>
            <a:prstGeom prst="rect">
              <a:avLst/>
            </a:prstGeom>
          </p:spPr>
          <p:txBody>
            <a:bodyPr wrap="none" lIns="0" tIns="0" rIns="0" bIns="0" rtlCol="0">
              <a:spAutoFit/>
            </a:bodyPr>
            <a:lstStyle/>
            <a:p>
              <a:pPr algn="l">
                <a:spcAft>
                  <a:spcPts val="600"/>
                </a:spcAft>
              </a:pPr>
              <a:r>
                <a:rPr lang="en-US" sz="1600" dirty="0">
                  <a:solidFill>
                    <a:schemeClr val="bg2">
                      <a:lumMod val="10000"/>
                    </a:schemeClr>
                  </a:solidFill>
                  <a:latin typeface="Gill Sans MT" panose="020B0502020104020203" pitchFamily="34" charset="77"/>
                </a:rPr>
                <a:t>Host</a:t>
              </a:r>
            </a:p>
          </p:txBody>
        </p:sp>
        <p:sp>
          <p:nvSpPr>
            <p:cNvPr id="75" name="TextBox 74">
              <a:extLst>
                <a:ext uri="{FF2B5EF4-FFF2-40B4-BE49-F238E27FC236}">
                  <a16:creationId xmlns:a16="http://schemas.microsoft.com/office/drawing/2014/main" id="{0803BA50-56E9-D7C8-1D60-CA359D6EFE94}"/>
                </a:ext>
              </a:extLst>
            </p:cNvPr>
            <p:cNvSpPr txBox="1"/>
            <p:nvPr/>
          </p:nvSpPr>
          <p:spPr>
            <a:xfrm>
              <a:off x="10251984" y="2171463"/>
              <a:ext cx="310186" cy="173879"/>
            </a:xfrm>
            <a:prstGeom prst="rect">
              <a:avLst/>
            </a:prstGeom>
          </p:spPr>
          <p:txBody>
            <a:bodyPr wrap="none" lIns="0" tIns="0" rIns="0" bIns="0" rtlCol="0">
              <a:spAutoFit/>
            </a:bodyPr>
            <a:lstStyle/>
            <a:p>
              <a:pPr algn="l">
                <a:spcAft>
                  <a:spcPts val="600"/>
                </a:spcAft>
              </a:pPr>
              <a:r>
                <a:rPr lang="en-US" sz="1600" dirty="0">
                  <a:solidFill>
                    <a:schemeClr val="bg2">
                      <a:lumMod val="10000"/>
                    </a:schemeClr>
                  </a:solidFill>
                  <a:latin typeface="Gill Sans MT" panose="020B0502020104020203" pitchFamily="34" charset="77"/>
                </a:rPr>
                <a:t>Host</a:t>
              </a:r>
            </a:p>
          </p:txBody>
        </p:sp>
        <p:sp>
          <p:nvSpPr>
            <p:cNvPr id="76" name="TextBox 75">
              <a:extLst>
                <a:ext uri="{FF2B5EF4-FFF2-40B4-BE49-F238E27FC236}">
                  <a16:creationId xmlns:a16="http://schemas.microsoft.com/office/drawing/2014/main" id="{2E388DE5-5F0D-87AD-9357-57EEDCB10150}"/>
                </a:ext>
              </a:extLst>
            </p:cNvPr>
            <p:cNvSpPr txBox="1"/>
            <p:nvPr/>
          </p:nvSpPr>
          <p:spPr>
            <a:xfrm>
              <a:off x="8160007" y="4374317"/>
              <a:ext cx="310186" cy="173879"/>
            </a:xfrm>
            <a:prstGeom prst="rect">
              <a:avLst/>
            </a:prstGeom>
          </p:spPr>
          <p:txBody>
            <a:bodyPr wrap="none" lIns="0" tIns="0" rIns="0" bIns="0" rtlCol="0">
              <a:spAutoFit/>
            </a:bodyPr>
            <a:lstStyle/>
            <a:p>
              <a:pPr algn="l">
                <a:spcAft>
                  <a:spcPts val="600"/>
                </a:spcAft>
              </a:pPr>
              <a:r>
                <a:rPr lang="en-US" sz="1600" dirty="0">
                  <a:solidFill>
                    <a:schemeClr val="bg2">
                      <a:lumMod val="10000"/>
                    </a:schemeClr>
                  </a:solidFill>
                  <a:latin typeface="Gill Sans MT" panose="020B0502020104020203" pitchFamily="34" charset="77"/>
                </a:rPr>
                <a:t>Host</a:t>
              </a:r>
            </a:p>
          </p:txBody>
        </p:sp>
        <p:sp>
          <p:nvSpPr>
            <p:cNvPr id="77" name="TextBox 76">
              <a:extLst>
                <a:ext uri="{FF2B5EF4-FFF2-40B4-BE49-F238E27FC236}">
                  <a16:creationId xmlns:a16="http://schemas.microsoft.com/office/drawing/2014/main" id="{87B33193-46BD-9EE4-7DDE-F37CC7006013}"/>
                </a:ext>
              </a:extLst>
            </p:cNvPr>
            <p:cNvSpPr txBox="1"/>
            <p:nvPr/>
          </p:nvSpPr>
          <p:spPr>
            <a:xfrm>
              <a:off x="6168668" y="3527343"/>
              <a:ext cx="514328" cy="347758"/>
            </a:xfrm>
            <a:prstGeom prst="rect">
              <a:avLst/>
            </a:prstGeom>
          </p:spPr>
          <p:txBody>
            <a:bodyPr wrap="none" lIns="0" tIns="0" rIns="0" bIns="0" rtlCol="0">
              <a:spAutoFit/>
            </a:bodyPr>
            <a:lstStyle/>
            <a:p>
              <a:pPr algn="ctr">
                <a:spcAft>
                  <a:spcPts val="600"/>
                </a:spcAft>
              </a:pPr>
              <a:r>
                <a:rPr lang="en-US" sz="1600" dirty="0">
                  <a:solidFill>
                    <a:schemeClr val="bg2">
                      <a:lumMod val="10000"/>
                    </a:schemeClr>
                  </a:solidFill>
                  <a:latin typeface="Gill Sans MT" panose="020B0502020104020203" pitchFamily="34" charset="77"/>
                </a:rPr>
                <a:t>Crawler</a:t>
              </a:r>
              <a:br>
                <a:rPr lang="en-US" sz="1600" dirty="0">
                  <a:solidFill>
                    <a:schemeClr val="bg2">
                      <a:lumMod val="10000"/>
                    </a:schemeClr>
                  </a:solidFill>
                  <a:latin typeface="Gill Sans MT" panose="020B0502020104020203" pitchFamily="34" charset="77"/>
                </a:rPr>
              </a:br>
              <a:r>
                <a:rPr lang="en-US" sz="1600" dirty="0">
                  <a:solidFill>
                    <a:schemeClr val="bg2">
                      <a:lumMod val="10000"/>
                    </a:schemeClr>
                  </a:solidFill>
                  <a:latin typeface="Gill Sans MT" panose="020B0502020104020203" pitchFamily="34" charset="77"/>
                </a:rPr>
                <a:t>VM</a:t>
              </a:r>
            </a:p>
          </p:txBody>
        </p:sp>
        <p:sp>
          <p:nvSpPr>
            <p:cNvPr id="78" name="TextBox 77">
              <a:extLst>
                <a:ext uri="{FF2B5EF4-FFF2-40B4-BE49-F238E27FC236}">
                  <a16:creationId xmlns:a16="http://schemas.microsoft.com/office/drawing/2014/main" id="{B958A433-AB9C-516C-D4B7-5DF8238C934B}"/>
                </a:ext>
              </a:extLst>
            </p:cNvPr>
            <p:cNvSpPr txBox="1"/>
            <p:nvPr/>
          </p:nvSpPr>
          <p:spPr>
            <a:xfrm>
              <a:off x="8114302" y="3536376"/>
              <a:ext cx="398637" cy="239083"/>
            </a:xfrm>
            <a:prstGeom prst="rect">
              <a:avLst/>
            </a:prstGeom>
          </p:spPr>
          <p:txBody>
            <a:bodyPr wrap="none" lIns="0" tIns="0" rIns="0" bIns="0" rtlCol="0">
              <a:spAutoFit/>
            </a:bodyPr>
            <a:lstStyle/>
            <a:p>
              <a:pPr algn="ctr">
                <a:spcAft>
                  <a:spcPts val="600"/>
                </a:spcAft>
              </a:pPr>
              <a:r>
                <a:rPr lang="en-US" sz="1100" dirty="0">
                  <a:solidFill>
                    <a:schemeClr val="bg2">
                      <a:lumMod val="10000"/>
                    </a:schemeClr>
                  </a:solidFill>
                  <a:latin typeface="Gill Sans MT" panose="020B0502020104020203" pitchFamily="34" charset="77"/>
                </a:rPr>
                <a:t>Frontend</a:t>
              </a:r>
              <a:br>
                <a:rPr lang="en-US" sz="1100" dirty="0">
                  <a:solidFill>
                    <a:schemeClr val="bg2">
                      <a:lumMod val="10000"/>
                    </a:schemeClr>
                  </a:solidFill>
                  <a:latin typeface="Gill Sans MT" panose="020B0502020104020203" pitchFamily="34" charset="77"/>
                </a:rPr>
              </a:br>
              <a:r>
                <a:rPr lang="en-US" sz="1100" dirty="0">
                  <a:solidFill>
                    <a:schemeClr val="bg2">
                      <a:lumMod val="10000"/>
                    </a:schemeClr>
                  </a:solidFill>
                  <a:latin typeface="Gill Sans MT" panose="020B0502020104020203" pitchFamily="34" charset="77"/>
                </a:rPr>
                <a:t>VM</a:t>
              </a:r>
            </a:p>
          </p:txBody>
        </p:sp>
        <p:sp>
          <p:nvSpPr>
            <p:cNvPr id="79" name="TextBox 78">
              <a:extLst>
                <a:ext uri="{FF2B5EF4-FFF2-40B4-BE49-F238E27FC236}">
                  <a16:creationId xmlns:a16="http://schemas.microsoft.com/office/drawing/2014/main" id="{A3E09E2B-DDB2-C751-E78A-0A45C0E755E3}"/>
                </a:ext>
              </a:extLst>
            </p:cNvPr>
            <p:cNvSpPr txBox="1"/>
            <p:nvPr/>
          </p:nvSpPr>
          <p:spPr>
            <a:xfrm>
              <a:off x="7234608" y="3580360"/>
              <a:ext cx="371885" cy="152144"/>
            </a:xfrm>
            <a:prstGeom prst="rect">
              <a:avLst/>
            </a:prstGeom>
          </p:spPr>
          <p:txBody>
            <a:bodyPr wrap="none" lIns="0" tIns="0" rIns="0" bIns="0" rtlCol="0">
              <a:spAutoFit/>
            </a:bodyPr>
            <a:lstStyle/>
            <a:p>
              <a:pPr algn="l">
                <a:spcAft>
                  <a:spcPts val="600"/>
                </a:spcAft>
              </a:pPr>
              <a:r>
                <a:rPr lang="en-US" sz="1400" dirty="0">
                  <a:solidFill>
                    <a:schemeClr val="bg2">
                      <a:lumMod val="10000"/>
                    </a:schemeClr>
                  </a:solidFill>
                  <a:latin typeface="Gill Sans MT" panose="020B0502020104020203" pitchFamily="34" charset="77"/>
                </a:rPr>
                <a:t>Flow 1</a:t>
              </a:r>
            </a:p>
          </p:txBody>
        </p:sp>
        <p:sp>
          <p:nvSpPr>
            <p:cNvPr id="80" name="TextBox 79">
              <a:extLst>
                <a:ext uri="{FF2B5EF4-FFF2-40B4-BE49-F238E27FC236}">
                  <a16:creationId xmlns:a16="http://schemas.microsoft.com/office/drawing/2014/main" id="{6A9F1442-456D-F1CC-1C28-B5DAA2EBA5F3}"/>
                </a:ext>
              </a:extLst>
            </p:cNvPr>
            <p:cNvSpPr txBox="1"/>
            <p:nvPr/>
          </p:nvSpPr>
          <p:spPr>
            <a:xfrm>
              <a:off x="8930683" y="4449579"/>
              <a:ext cx="187808" cy="152144"/>
            </a:xfrm>
            <a:prstGeom prst="rect">
              <a:avLst/>
            </a:prstGeom>
          </p:spPr>
          <p:txBody>
            <a:bodyPr wrap="none" lIns="0" tIns="0" rIns="0" bIns="0" rtlCol="0">
              <a:spAutoFit/>
            </a:bodyPr>
            <a:lstStyle/>
            <a:p>
              <a:pPr algn="ctr">
                <a:spcAft>
                  <a:spcPts val="600"/>
                </a:spcAft>
              </a:pPr>
              <a:r>
                <a:rPr lang="en-US" sz="1400" dirty="0">
                  <a:solidFill>
                    <a:schemeClr val="bg2">
                      <a:lumMod val="10000"/>
                    </a:schemeClr>
                  </a:solidFill>
                  <a:latin typeface="Gill Sans MT" panose="020B0502020104020203" pitchFamily="34" charset="77"/>
                </a:rPr>
                <a:t>VM</a:t>
              </a:r>
            </a:p>
          </p:txBody>
        </p:sp>
        <p:sp>
          <p:nvSpPr>
            <p:cNvPr id="81" name="TextBox 80">
              <a:extLst>
                <a:ext uri="{FF2B5EF4-FFF2-40B4-BE49-F238E27FC236}">
                  <a16:creationId xmlns:a16="http://schemas.microsoft.com/office/drawing/2014/main" id="{A7D49E79-B699-438E-90C1-14373A26F89F}"/>
                </a:ext>
              </a:extLst>
            </p:cNvPr>
            <p:cNvSpPr txBox="1"/>
            <p:nvPr/>
          </p:nvSpPr>
          <p:spPr>
            <a:xfrm>
              <a:off x="10813016" y="4000907"/>
              <a:ext cx="294435" cy="152144"/>
            </a:xfrm>
            <a:prstGeom prst="rect">
              <a:avLst/>
            </a:prstGeom>
          </p:spPr>
          <p:txBody>
            <a:bodyPr wrap="none" lIns="0" tIns="0" rIns="0" bIns="0" rtlCol="0">
              <a:spAutoFit/>
            </a:bodyPr>
            <a:lstStyle/>
            <a:p>
              <a:pPr algn="l">
                <a:spcAft>
                  <a:spcPts val="600"/>
                </a:spcAft>
              </a:pPr>
              <a:r>
                <a:rPr lang="en-US" sz="1400" dirty="0">
                  <a:solidFill>
                    <a:schemeClr val="bg2">
                      <a:lumMod val="10000"/>
                    </a:schemeClr>
                  </a:solidFill>
                  <a:latin typeface="Gill Sans MT" panose="020B0502020104020203" pitchFamily="34" charset="77"/>
                </a:rPr>
                <a:t>vNIC</a:t>
              </a:r>
            </a:p>
          </p:txBody>
        </p:sp>
      </p:grpSp>
    </p:spTree>
    <p:extLst>
      <p:ext uri="{BB962C8B-B14F-4D97-AF65-F5344CB8AC3E}">
        <p14:creationId xmlns:p14="http://schemas.microsoft.com/office/powerpoint/2010/main" val="35207925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A0C3E-B68A-2813-4BCE-1DF56E5BB90F}"/>
              </a:ext>
            </a:extLst>
          </p:cNvPr>
          <p:cNvSpPr>
            <a:spLocks noGrp="1"/>
          </p:cNvSpPr>
          <p:nvPr>
            <p:ph type="title"/>
          </p:nvPr>
        </p:nvSpPr>
        <p:spPr>
          <a:xfrm>
            <a:off x="750291" y="328045"/>
            <a:ext cx="10515600" cy="861774"/>
          </a:xfrm>
        </p:spPr>
        <p:txBody>
          <a:bodyPr>
            <a:normAutofit/>
          </a:bodyPr>
          <a:lstStyle/>
          <a:p>
            <a:pPr algn="ctr"/>
            <a:r>
              <a:rPr lang="en-US" sz="4800" dirty="0">
                <a:latin typeface="+mn-lt"/>
              </a:rPr>
              <a:t>Failures are inevitable and costly</a:t>
            </a:r>
          </a:p>
        </p:txBody>
      </p:sp>
      <p:sp>
        <p:nvSpPr>
          <p:cNvPr id="4" name="Slide Number Placeholder 3">
            <a:extLst>
              <a:ext uri="{FF2B5EF4-FFF2-40B4-BE49-F238E27FC236}">
                <a16:creationId xmlns:a16="http://schemas.microsoft.com/office/drawing/2014/main" id="{DEDCB10F-2F11-D5B6-B129-57755165C1C8}"/>
              </a:ext>
            </a:extLst>
          </p:cNvPr>
          <p:cNvSpPr>
            <a:spLocks noGrp="1"/>
          </p:cNvSpPr>
          <p:nvPr>
            <p:ph type="sldNum" sz="quarter" idx="12"/>
          </p:nvPr>
        </p:nvSpPr>
        <p:spPr/>
        <p:txBody>
          <a:bodyPr/>
          <a:lstStyle/>
          <a:p>
            <a:fld id="{078ED684-E1A4-0343-8670-8594C227EEC7}" type="slidenum">
              <a:rPr lang="en-US" smtClean="0"/>
              <a:t>4</a:t>
            </a:fld>
            <a:endParaRPr lang="en-US"/>
          </a:p>
        </p:txBody>
      </p:sp>
      <p:sp>
        <p:nvSpPr>
          <p:cNvPr id="5" name="TextBox 4">
            <a:extLst>
              <a:ext uri="{FF2B5EF4-FFF2-40B4-BE49-F238E27FC236}">
                <a16:creationId xmlns:a16="http://schemas.microsoft.com/office/drawing/2014/main" id="{7C347D02-A5EA-F3CD-F3E1-CB20FE6BC884}"/>
              </a:ext>
            </a:extLst>
          </p:cNvPr>
          <p:cNvSpPr txBox="1"/>
          <p:nvPr/>
        </p:nvSpPr>
        <p:spPr>
          <a:xfrm>
            <a:off x="6501384" y="4126347"/>
            <a:ext cx="4066032" cy="2062103"/>
          </a:xfrm>
          <a:prstGeom prst="rect">
            <a:avLst/>
          </a:prstGeom>
          <a:noFill/>
        </p:spPr>
        <p:txBody>
          <a:bodyPr wrap="square" rtlCol="0">
            <a:spAutoFit/>
          </a:bodyPr>
          <a:lstStyle/>
          <a:p>
            <a:r>
              <a:rPr lang="en-IN" sz="2400" dirty="0"/>
              <a:t>Hourly cost of server downtime: &gt;$1M  for 44% of enterprises</a:t>
            </a:r>
          </a:p>
          <a:p>
            <a:br>
              <a:rPr lang="en-IN" sz="2400" dirty="0"/>
            </a:br>
            <a:r>
              <a:rPr lang="en-IN" sz="1600" b="1" dirty="0">
                <a:solidFill>
                  <a:schemeClr val="bg2">
                    <a:lumMod val="75000"/>
                  </a:schemeClr>
                </a:solidFill>
              </a:rPr>
              <a:t>Source:</a:t>
            </a:r>
            <a:r>
              <a:rPr lang="en-IN" sz="1600" b="1" dirty="0">
                <a:solidFill>
                  <a:schemeClr val="tx1">
                    <a:lumMod val="50000"/>
                    <a:lumOff val="50000"/>
                  </a:schemeClr>
                </a:solidFill>
              </a:rPr>
              <a:t> </a:t>
            </a:r>
            <a:r>
              <a:rPr lang="en-IN" sz="1600" dirty="0">
                <a:solidFill>
                  <a:schemeClr val="bg2">
                    <a:lumMod val="75000"/>
                  </a:schemeClr>
                </a:solidFill>
              </a:rPr>
              <a:t>ITIC 2021 Hourly Cost of Downtime Survey Rising Downtime Costs (subhead)</a:t>
            </a:r>
            <a:endParaRPr lang="en-US" sz="2400" dirty="0">
              <a:solidFill>
                <a:schemeClr val="bg2">
                  <a:lumMod val="75000"/>
                </a:schemeClr>
              </a:solidFill>
            </a:endParaRPr>
          </a:p>
        </p:txBody>
      </p:sp>
      <p:sp>
        <p:nvSpPr>
          <p:cNvPr id="6" name="TextBox 5">
            <a:extLst>
              <a:ext uri="{FF2B5EF4-FFF2-40B4-BE49-F238E27FC236}">
                <a16:creationId xmlns:a16="http://schemas.microsoft.com/office/drawing/2014/main" id="{55BB9E79-D95D-601C-5901-BECF892BB967}"/>
              </a:ext>
            </a:extLst>
          </p:cNvPr>
          <p:cNvSpPr txBox="1"/>
          <p:nvPr/>
        </p:nvSpPr>
        <p:spPr>
          <a:xfrm>
            <a:off x="1517503" y="4126347"/>
            <a:ext cx="4066032" cy="1815882"/>
          </a:xfrm>
          <a:prstGeom prst="rect">
            <a:avLst/>
          </a:prstGeom>
          <a:noFill/>
        </p:spPr>
        <p:txBody>
          <a:bodyPr wrap="square" rtlCol="0">
            <a:spAutoFit/>
          </a:bodyPr>
          <a:lstStyle/>
          <a:p>
            <a:r>
              <a:rPr lang="en-IN" sz="2400" dirty="0"/>
              <a:t>Hourly cost of delays, lag, and downtime for avg. enterprise ~ $ 330K</a:t>
            </a:r>
          </a:p>
          <a:p>
            <a:br>
              <a:rPr lang="en-IN" sz="2400" dirty="0"/>
            </a:br>
            <a:r>
              <a:rPr lang="en-IN" sz="1600" b="1" dirty="0">
                <a:solidFill>
                  <a:schemeClr val="bg2">
                    <a:lumMod val="75000"/>
                  </a:schemeClr>
                </a:solidFill>
              </a:rPr>
              <a:t>Source: </a:t>
            </a:r>
            <a:r>
              <a:rPr lang="en-IN" sz="1600" dirty="0">
                <a:solidFill>
                  <a:schemeClr val="bg2">
                    <a:lumMod val="75000"/>
                  </a:schemeClr>
                </a:solidFill>
              </a:rPr>
              <a:t>Gartner</a:t>
            </a:r>
            <a:endParaRPr lang="en-US" sz="2400" dirty="0">
              <a:solidFill>
                <a:schemeClr val="bg2">
                  <a:lumMod val="75000"/>
                </a:schemeClr>
              </a:solidFill>
            </a:endParaRPr>
          </a:p>
        </p:txBody>
      </p:sp>
      <p:pic>
        <p:nvPicPr>
          <p:cNvPr id="9" name="Picture 8" descr="A screenshot of a graph&#10;&#10;Description automatically generated">
            <a:extLst>
              <a:ext uri="{FF2B5EF4-FFF2-40B4-BE49-F238E27FC236}">
                <a16:creationId xmlns:a16="http://schemas.microsoft.com/office/drawing/2014/main" id="{96BF6BCB-8115-0F28-D9C3-68BE2ED72090}"/>
              </a:ext>
            </a:extLst>
          </p:cNvPr>
          <p:cNvPicPr>
            <a:picLocks noChangeAspect="1"/>
          </p:cNvPicPr>
          <p:nvPr/>
        </p:nvPicPr>
        <p:blipFill rotWithShape="1">
          <a:blip r:embed="rId3"/>
          <a:srcRect l="24588" t="46440" r="37246" b="5222"/>
          <a:stretch/>
        </p:blipFill>
        <p:spPr>
          <a:xfrm>
            <a:off x="2148529" y="1788235"/>
            <a:ext cx="2803980" cy="1862303"/>
          </a:xfrm>
          <a:prstGeom prst="rect">
            <a:avLst/>
          </a:prstGeom>
        </p:spPr>
      </p:pic>
      <p:pic>
        <p:nvPicPr>
          <p:cNvPr id="13" name="Picture 12" descr="A screenshot of a computer&#10;&#10;Description automatically generated">
            <a:extLst>
              <a:ext uri="{FF2B5EF4-FFF2-40B4-BE49-F238E27FC236}">
                <a16:creationId xmlns:a16="http://schemas.microsoft.com/office/drawing/2014/main" id="{B363ADDD-B8E9-8E33-64FC-F7E037A107FF}"/>
              </a:ext>
            </a:extLst>
          </p:cNvPr>
          <p:cNvPicPr>
            <a:picLocks noChangeAspect="1"/>
          </p:cNvPicPr>
          <p:nvPr/>
        </p:nvPicPr>
        <p:blipFill rotWithShape="1">
          <a:blip r:embed="rId4"/>
          <a:srcRect l="9652" t="26255" r="46348" b="33673"/>
          <a:stretch/>
        </p:blipFill>
        <p:spPr>
          <a:xfrm>
            <a:off x="7056676" y="1904453"/>
            <a:ext cx="2370672" cy="1654400"/>
          </a:xfrm>
          <a:prstGeom prst="rect">
            <a:avLst/>
          </a:prstGeom>
        </p:spPr>
      </p:pic>
      <p:sp>
        <p:nvSpPr>
          <p:cNvPr id="14" name="TextBox 13">
            <a:extLst>
              <a:ext uri="{FF2B5EF4-FFF2-40B4-BE49-F238E27FC236}">
                <a16:creationId xmlns:a16="http://schemas.microsoft.com/office/drawing/2014/main" id="{7A9BA81A-B305-1907-2475-B8A463849C98}"/>
              </a:ext>
            </a:extLst>
          </p:cNvPr>
          <p:cNvSpPr txBox="1"/>
          <p:nvPr/>
        </p:nvSpPr>
        <p:spPr>
          <a:xfrm rot="5400000">
            <a:off x="7976045" y="2015106"/>
            <a:ext cx="531932" cy="584775"/>
          </a:xfrm>
          <a:prstGeom prst="rect">
            <a:avLst/>
          </a:prstGeom>
          <a:noFill/>
        </p:spPr>
        <p:txBody>
          <a:bodyPr wrap="square" rtlCol="0">
            <a:spAutoFit/>
          </a:bodyPr>
          <a:lstStyle/>
          <a:p>
            <a:r>
              <a:rPr lang="en-US" sz="3200" dirty="0">
                <a:solidFill>
                  <a:srgbClr val="C00000"/>
                </a:solidFill>
                <a:sym typeface="Wingdings" pitchFamily="2" charset="2"/>
              </a:rPr>
              <a:t>: (</a:t>
            </a:r>
            <a:endParaRPr lang="en-US" sz="3200" dirty="0">
              <a:solidFill>
                <a:srgbClr val="C00000"/>
              </a:solidFill>
            </a:endParaRPr>
          </a:p>
        </p:txBody>
      </p:sp>
    </p:spTree>
    <p:extLst>
      <p:ext uri="{BB962C8B-B14F-4D97-AF65-F5344CB8AC3E}">
        <p14:creationId xmlns:p14="http://schemas.microsoft.com/office/powerpoint/2010/main" val="32765731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6276390D-F39B-1B38-A98A-0503FD848F25}"/>
              </a:ext>
            </a:extLst>
          </p:cNvPr>
          <p:cNvSpPr>
            <a:spLocks noGrp="1"/>
          </p:cNvSpPr>
          <p:nvPr>
            <p:ph type="title"/>
          </p:nvPr>
        </p:nvSpPr>
        <p:spPr>
          <a:xfrm>
            <a:off x="482217" y="-85765"/>
            <a:ext cx="11277600" cy="1340803"/>
          </a:xfrm>
        </p:spPr>
        <p:txBody>
          <a:bodyPr/>
          <a:lstStyle/>
          <a:p>
            <a:pPr algn="ctr"/>
            <a:r>
              <a:rPr lang="en-GB" dirty="0">
                <a:cs typeface="Calibri Light"/>
              </a:rPr>
              <a:t>Identify </a:t>
            </a:r>
            <a:r>
              <a:rPr lang="en-GB" dirty="0">
                <a:solidFill>
                  <a:srgbClr val="FFC000"/>
                </a:solidFill>
                <a:cs typeface="Calibri Light"/>
              </a:rPr>
              <a:t>root causes</a:t>
            </a:r>
            <a:r>
              <a:rPr lang="en-GB" dirty="0">
                <a:cs typeface="Calibri Light"/>
              </a:rPr>
              <a:t> in the relationship graph</a:t>
            </a:r>
          </a:p>
        </p:txBody>
      </p:sp>
      <p:sp>
        <p:nvSpPr>
          <p:cNvPr id="11" name="TextBox 10">
            <a:extLst>
              <a:ext uri="{FF2B5EF4-FFF2-40B4-BE49-F238E27FC236}">
                <a16:creationId xmlns:a16="http://schemas.microsoft.com/office/drawing/2014/main" id="{AC4E22F5-F4DC-BD55-FA5E-1B28587A1F6B}"/>
              </a:ext>
            </a:extLst>
          </p:cNvPr>
          <p:cNvSpPr txBox="1"/>
          <p:nvPr/>
        </p:nvSpPr>
        <p:spPr>
          <a:xfrm>
            <a:off x="9145588" y="3146276"/>
            <a:ext cx="2653638" cy="707886"/>
          </a:xfrm>
          <a:prstGeom prst="rect">
            <a:avLst/>
          </a:prstGeom>
          <a:solidFill>
            <a:srgbClr val="A10907"/>
          </a:solidFill>
          <a:effectLst>
            <a:outerShdw blurRad="121923" dist="38100" dir="2700000" sx="101000" sy="101000" algn="tl" rotWithShape="0">
              <a:prstClr val="black">
                <a:alpha val="40000"/>
              </a:prstClr>
            </a:outerShdw>
          </a:effectLst>
        </p:spPr>
        <p:txBody>
          <a:bodyPr wrap="square" rtlCol="0">
            <a:spAutoFit/>
          </a:bodyPr>
          <a:lstStyle/>
          <a:p>
            <a:pPr algn="ctr"/>
            <a:r>
              <a:rPr lang="en-US" sz="2000" dirty="0">
                <a:solidFill>
                  <a:schemeClr val="bg1"/>
                </a:solidFill>
              </a:rPr>
              <a:t>Problematic symptom:</a:t>
            </a:r>
          </a:p>
          <a:p>
            <a:pPr algn="ctr"/>
            <a:r>
              <a:rPr lang="en-US" sz="2000" dirty="0">
                <a:solidFill>
                  <a:schemeClr val="bg1"/>
                </a:solidFill>
              </a:rPr>
              <a:t>(backend VM, high CPU)</a:t>
            </a:r>
          </a:p>
        </p:txBody>
      </p:sp>
      <p:sp>
        <p:nvSpPr>
          <p:cNvPr id="12" name="Slide Number Placeholder 11">
            <a:extLst>
              <a:ext uri="{FF2B5EF4-FFF2-40B4-BE49-F238E27FC236}">
                <a16:creationId xmlns:a16="http://schemas.microsoft.com/office/drawing/2014/main" id="{C66310DF-4318-048B-AB09-91F97A7752EE}"/>
              </a:ext>
            </a:extLst>
          </p:cNvPr>
          <p:cNvSpPr>
            <a:spLocks noGrp="1"/>
          </p:cNvSpPr>
          <p:nvPr>
            <p:ph type="sldNum" sz="quarter" idx="12"/>
          </p:nvPr>
        </p:nvSpPr>
        <p:spPr/>
        <p:txBody>
          <a:bodyPr/>
          <a:lstStyle/>
          <a:p>
            <a:fld id="{078ED684-E1A4-0343-8670-8594C227EEC7}" type="slidenum">
              <a:rPr lang="en-US" smtClean="0"/>
              <a:t>40</a:t>
            </a:fld>
            <a:endParaRPr lang="en-US"/>
          </a:p>
        </p:txBody>
      </p:sp>
      <p:grpSp>
        <p:nvGrpSpPr>
          <p:cNvPr id="13" name="Group 12">
            <a:extLst>
              <a:ext uri="{FF2B5EF4-FFF2-40B4-BE49-F238E27FC236}">
                <a16:creationId xmlns:a16="http://schemas.microsoft.com/office/drawing/2014/main" id="{CC8F1E52-910D-8743-ABDB-AFB4F0CC3680}"/>
              </a:ext>
            </a:extLst>
          </p:cNvPr>
          <p:cNvGrpSpPr/>
          <p:nvPr/>
        </p:nvGrpSpPr>
        <p:grpSpPr>
          <a:xfrm>
            <a:off x="1752602" y="1158237"/>
            <a:ext cx="8327570" cy="4952413"/>
            <a:chOff x="5505500" y="1680327"/>
            <a:chExt cx="6026663" cy="3497345"/>
          </a:xfrm>
        </p:grpSpPr>
        <p:cxnSp>
          <p:nvCxnSpPr>
            <p:cNvPr id="14" name="Straight Arrow Connector 13">
              <a:extLst>
                <a:ext uri="{FF2B5EF4-FFF2-40B4-BE49-F238E27FC236}">
                  <a16:creationId xmlns:a16="http://schemas.microsoft.com/office/drawing/2014/main" id="{A5231847-93FB-14F5-6618-EE925E6FCEA6}"/>
                </a:ext>
              </a:extLst>
            </p:cNvPr>
            <p:cNvCxnSpPr>
              <a:cxnSpLocks/>
              <a:stCxn id="62" idx="3"/>
              <a:endCxn id="65" idx="7"/>
            </p:cNvCxnSpPr>
            <p:nvPr/>
          </p:nvCxnSpPr>
          <p:spPr bwMode="gray">
            <a:xfrm flipH="1">
              <a:off x="10621426" y="4268159"/>
              <a:ext cx="172868" cy="67489"/>
            </a:xfrm>
            <a:prstGeom prst="straightConnector1">
              <a:avLst/>
            </a:prstGeom>
            <a:ln w="5080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sp>
          <p:nvSpPr>
            <p:cNvPr id="15" name="Rounded Rectangle 14">
              <a:extLst>
                <a:ext uri="{FF2B5EF4-FFF2-40B4-BE49-F238E27FC236}">
                  <a16:creationId xmlns:a16="http://schemas.microsoft.com/office/drawing/2014/main" id="{34010652-02D3-3C8D-5067-ACE1AD38498D}"/>
                </a:ext>
              </a:extLst>
            </p:cNvPr>
            <p:cNvSpPr/>
            <p:nvPr/>
          </p:nvSpPr>
          <p:spPr>
            <a:xfrm>
              <a:off x="10029722" y="3380400"/>
              <a:ext cx="1193085" cy="1397514"/>
            </a:xfrm>
            <a:prstGeom prst="roundRect">
              <a:avLst/>
            </a:prstGeom>
            <a:solidFill>
              <a:srgbClr val="0070C0">
                <a:alpha val="4000"/>
              </a:srgbClr>
            </a:solidFill>
            <a:ln w="25400">
              <a:noFill/>
              <a:miter lim="800000"/>
            </a:ln>
            <a:effectLst>
              <a:softEdge rad="63500"/>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1"/>
                </a:solidFill>
              </a:endParaRPr>
            </a:p>
          </p:txBody>
        </p:sp>
        <p:sp>
          <p:nvSpPr>
            <p:cNvPr id="16" name="Rounded Rectangle 15">
              <a:extLst>
                <a:ext uri="{FF2B5EF4-FFF2-40B4-BE49-F238E27FC236}">
                  <a16:creationId xmlns:a16="http://schemas.microsoft.com/office/drawing/2014/main" id="{B8CD32D4-AF22-E40D-297A-2DDFBAA2D3E6}"/>
                </a:ext>
              </a:extLst>
            </p:cNvPr>
            <p:cNvSpPr/>
            <p:nvPr/>
          </p:nvSpPr>
          <p:spPr>
            <a:xfrm>
              <a:off x="10020913" y="2004781"/>
              <a:ext cx="1181982" cy="1308839"/>
            </a:xfrm>
            <a:prstGeom prst="roundRect">
              <a:avLst/>
            </a:prstGeom>
            <a:solidFill>
              <a:srgbClr val="0070C0">
                <a:alpha val="4000"/>
              </a:srgbClr>
            </a:solidFill>
            <a:ln w="25400">
              <a:noFill/>
              <a:miter lim="800000"/>
            </a:ln>
            <a:effectLst>
              <a:softEdge rad="63500"/>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1"/>
                </a:solidFill>
              </a:endParaRPr>
            </a:p>
          </p:txBody>
        </p:sp>
        <p:sp>
          <p:nvSpPr>
            <p:cNvPr id="17" name="Rounded Rectangle 16">
              <a:extLst>
                <a:ext uri="{FF2B5EF4-FFF2-40B4-BE49-F238E27FC236}">
                  <a16:creationId xmlns:a16="http://schemas.microsoft.com/office/drawing/2014/main" id="{2FA3197A-E19B-3D9F-9AEE-AC4E4000A799}"/>
                </a:ext>
              </a:extLst>
            </p:cNvPr>
            <p:cNvSpPr/>
            <p:nvPr/>
          </p:nvSpPr>
          <p:spPr>
            <a:xfrm>
              <a:off x="7870545" y="3755215"/>
              <a:ext cx="1026079" cy="1422457"/>
            </a:xfrm>
            <a:prstGeom prst="roundRect">
              <a:avLst/>
            </a:prstGeom>
            <a:solidFill>
              <a:srgbClr val="0070C0">
                <a:alpha val="4000"/>
              </a:srgbClr>
            </a:solidFill>
            <a:ln w="25400">
              <a:noFill/>
              <a:miter lim="800000"/>
            </a:ln>
            <a:effectLst>
              <a:softEdge rad="63500"/>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1"/>
                </a:solidFill>
              </a:endParaRPr>
            </a:p>
          </p:txBody>
        </p:sp>
        <p:cxnSp>
          <p:nvCxnSpPr>
            <p:cNvPr id="18" name="Straight Arrow Connector 17">
              <a:extLst>
                <a:ext uri="{FF2B5EF4-FFF2-40B4-BE49-F238E27FC236}">
                  <a16:creationId xmlns:a16="http://schemas.microsoft.com/office/drawing/2014/main" id="{B208EE66-44FB-3721-55DC-F87D82B62A7B}"/>
                </a:ext>
              </a:extLst>
            </p:cNvPr>
            <p:cNvCxnSpPr>
              <a:cxnSpLocks/>
              <a:stCxn id="65" idx="1"/>
            </p:cNvCxnSpPr>
            <p:nvPr/>
          </p:nvCxnSpPr>
          <p:spPr bwMode="gray">
            <a:xfrm flipH="1" flipV="1">
              <a:off x="9158225" y="2242506"/>
              <a:ext cx="1123984" cy="2093142"/>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623E5394-509D-96A9-4AA0-6457CF3ADD0F}"/>
                </a:ext>
              </a:extLst>
            </p:cNvPr>
            <p:cNvCxnSpPr>
              <a:cxnSpLocks/>
              <a:stCxn id="76" idx="2"/>
            </p:cNvCxnSpPr>
            <p:nvPr/>
          </p:nvCxnSpPr>
          <p:spPr bwMode="gray">
            <a:xfrm flipV="1">
              <a:off x="8315100" y="2260638"/>
              <a:ext cx="843125" cy="2287558"/>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A69F2888-2786-0B4E-9518-4A4640714FC1}"/>
                </a:ext>
              </a:extLst>
            </p:cNvPr>
            <p:cNvCxnSpPr>
              <a:cxnSpLocks/>
            </p:cNvCxnSpPr>
            <p:nvPr/>
          </p:nvCxnSpPr>
          <p:spPr bwMode="gray">
            <a:xfrm>
              <a:off x="5924235" y="3311652"/>
              <a:ext cx="448573" cy="350907"/>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D8F907BA-99E0-D63E-D9D3-C1A58DEFD0A0}"/>
                </a:ext>
              </a:extLst>
            </p:cNvPr>
            <p:cNvCxnSpPr>
              <a:cxnSpLocks/>
              <a:stCxn id="79" idx="1"/>
            </p:cNvCxnSpPr>
            <p:nvPr/>
          </p:nvCxnSpPr>
          <p:spPr bwMode="gray">
            <a:xfrm flipH="1" flipV="1">
              <a:off x="6657506" y="3650598"/>
              <a:ext cx="577102" cy="5834"/>
            </a:xfrm>
            <a:prstGeom prst="straightConnector1">
              <a:avLst/>
            </a:prstGeom>
            <a:ln w="57150">
              <a:solidFill>
                <a:schemeClr val="bg2">
                  <a:lumMod val="75000"/>
                  <a:alpha val="78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B0709D39-D8DD-1539-DA7D-75EA5E3E2A82}"/>
                </a:ext>
              </a:extLst>
            </p:cNvPr>
            <p:cNvCxnSpPr>
              <a:cxnSpLocks/>
            </p:cNvCxnSpPr>
            <p:nvPr/>
          </p:nvCxnSpPr>
          <p:spPr bwMode="gray">
            <a:xfrm>
              <a:off x="7565107" y="3652419"/>
              <a:ext cx="467838" cy="3998"/>
            </a:xfrm>
            <a:prstGeom prst="straightConnector1">
              <a:avLst/>
            </a:prstGeom>
            <a:ln w="57150">
              <a:solidFill>
                <a:schemeClr val="bg2">
                  <a:lumMod val="75000"/>
                  <a:alpha val="78000"/>
                </a:schemeClr>
              </a:solidFill>
              <a:miter lim="800000"/>
              <a:headEnd type="none" w="sm" len="sm"/>
              <a:tailEnd type="none"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EE0400FC-6BE6-B33C-C57B-6746282F66E9}"/>
                </a:ext>
              </a:extLst>
            </p:cNvPr>
            <p:cNvCxnSpPr>
              <a:cxnSpLocks/>
              <a:endCxn id="54" idx="2"/>
            </p:cNvCxnSpPr>
            <p:nvPr/>
          </p:nvCxnSpPr>
          <p:spPr bwMode="gray">
            <a:xfrm>
              <a:off x="9469164" y="3652419"/>
              <a:ext cx="715336" cy="2072"/>
            </a:xfrm>
            <a:prstGeom prst="straightConnector1">
              <a:avLst/>
            </a:prstGeom>
            <a:ln w="57150">
              <a:solidFill>
                <a:schemeClr val="bg2">
                  <a:lumMod val="75000"/>
                  <a:alpha val="78000"/>
                </a:schemeClr>
              </a:solidFill>
              <a:miter lim="800000"/>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C2D25C7A-4564-09A5-FB5B-D5E83CC3E204}"/>
                </a:ext>
              </a:extLst>
            </p:cNvPr>
            <p:cNvCxnSpPr>
              <a:cxnSpLocks/>
              <a:stCxn id="65" idx="0"/>
              <a:endCxn id="54" idx="4"/>
            </p:cNvCxnSpPr>
            <p:nvPr/>
          </p:nvCxnSpPr>
          <p:spPr bwMode="gray">
            <a:xfrm flipH="1" flipV="1">
              <a:off x="10448349" y="3913779"/>
              <a:ext cx="3469" cy="352829"/>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89037F46-605C-71C6-2F84-60C8890CEC2B}"/>
                </a:ext>
              </a:extLst>
            </p:cNvPr>
            <p:cNvCxnSpPr>
              <a:cxnSpLocks/>
            </p:cNvCxnSpPr>
            <p:nvPr/>
          </p:nvCxnSpPr>
          <p:spPr bwMode="gray">
            <a:xfrm flipV="1">
              <a:off x="8584629" y="3652419"/>
              <a:ext cx="404810" cy="3998"/>
            </a:xfrm>
            <a:prstGeom prst="straightConnector1">
              <a:avLst/>
            </a:prstGeom>
            <a:ln w="57150">
              <a:solidFill>
                <a:schemeClr val="bg2">
                  <a:lumMod val="75000"/>
                  <a:alpha val="78000"/>
                </a:schemeClr>
              </a:solidFill>
              <a:miter lim="800000"/>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FF8CAECE-14C5-DEAE-1282-9A4DC1FB9DCF}"/>
                </a:ext>
              </a:extLst>
            </p:cNvPr>
            <p:cNvCxnSpPr>
              <a:cxnSpLocks/>
              <a:endCxn id="55" idx="2"/>
            </p:cNvCxnSpPr>
            <p:nvPr/>
          </p:nvCxnSpPr>
          <p:spPr bwMode="gray">
            <a:xfrm>
              <a:off x="9440859" y="3018481"/>
              <a:ext cx="716690" cy="22895"/>
            </a:xfrm>
            <a:prstGeom prst="straightConnector1">
              <a:avLst/>
            </a:prstGeom>
            <a:ln w="57150">
              <a:solidFill>
                <a:schemeClr val="bg2">
                  <a:lumMod val="75000"/>
                  <a:alpha val="78000"/>
                </a:schemeClr>
              </a:solidFill>
              <a:miter lim="800000"/>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605D3B6F-D983-5D80-9233-E658A4296BD1}"/>
                </a:ext>
              </a:extLst>
            </p:cNvPr>
            <p:cNvCxnSpPr>
              <a:cxnSpLocks/>
              <a:endCxn id="48" idx="2"/>
            </p:cNvCxnSpPr>
            <p:nvPr/>
          </p:nvCxnSpPr>
          <p:spPr bwMode="gray">
            <a:xfrm>
              <a:off x="8565044" y="4472792"/>
              <a:ext cx="193981" cy="53566"/>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50C5A77D-306B-3E65-6091-B4CC5D427F30}"/>
                </a:ext>
              </a:extLst>
            </p:cNvPr>
            <p:cNvCxnSpPr>
              <a:cxnSpLocks/>
            </p:cNvCxnSpPr>
            <p:nvPr/>
          </p:nvCxnSpPr>
          <p:spPr bwMode="gray">
            <a:xfrm flipH="1">
              <a:off x="8308787" y="3032311"/>
              <a:ext cx="884879" cy="630248"/>
            </a:xfrm>
            <a:prstGeom prst="straightConnector1">
              <a:avLst/>
            </a:prstGeom>
            <a:ln w="57150">
              <a:solidFill>
                <a:schemeClr val="bg2">
                  <a:lumMod val="75000"/>
                  <a:alpha val="78000"/>
                </a:schemeClr>
              </a:solidFill>
              <a:miter lim="800000"/>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64FD0319-A4A1-5FA1-DF8B-C925D075219E}"/>
                </a:ext>
              </a:extLst>
            </p:cNvPr>
            <p:cNvCxnSpPr>
              <a:cxnSpLocks/>
              <a:endCxn id="71" idx="0"/>
            </p:cNvCxnSpPr>
            <p:nvPr/>
          </p:nvCxnSpPr>
          <p:spPr bwMode="gray">
            <a:xfrm>
              <a:off x="10494891" y="2313491"/>
              <a:ext cx="466483" cy="187671"/>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F98E9989-BE57-D395-788B-A7BD4206074D}"/>
                </a:ext>
              </a:extLst>
            </p:cNvPr>
            <p:cNvCxnSpPr>
              <a:cxnSpLocks/>
              <a:stCxn id="60" idx="1"/>
            </p:cNvCxnSpPr>
            <p:nvPr/>
          </p:nvCxnSpPr>
          <p:spPr bwMode="gray">
            <a:xfrm flipV="1">
              <a:off x="6095192" y="3833943"/>
              <a:ext cx="111895" cy="105472"/>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0B304C3F-48E4-5193-EBBF-205A334A3DD8}"/>
                </a:ext>
              </a:extLst>
            </p:cNvPr>
            <p:cNvCxnSpPr>
              <a:cxnSpLocks/>
              <a:stCxn id="59" idx="3"/>
            </p:cNvCxnSpPr>
            <p:nvPr/>
          </p:nvCxnSpPr>
          <p:spPr bwMode="gray">
            <a:xfrm flipH="1">
              <a:off x="5922060" y="3562022"/>
              <a:ext cx="2242" cy="300918"/>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20D455B5-7B37-CFFD-035F-89AEB78B0D97}"/>
                </a:ext>
              </a:extLst>
            </p:cNvPr>
            <p:cNvCxnSpPr>
              <a:cxnSpLocks/>
              <a:stCxn id="64" idx="1"/>
            </p:cNvCxnSpPr>
            <p:nvPr/>
          </p:nvCxnSpPr>
          <p:spPr bwMode="gray">
            <a:xfrm flipV="1">
              <a:off x="8013469" y="3848096"/>
              <a:ext cx="100268" cy="96015"/>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455B9D6B-BCF1-1529-45E6-A9F72335990C}"/>
                </a:ext>
              </a:extLst>
            </p:cNvPr>
            <p:cNvCxnSpPr>
              <a:cxnSpLocks/>
              <a:endCxn id="64" idx="7"/>
            </p:cNvCxnSpPr>
            <p:nvPr/>
          </p:nvCxnSpPr>
          <p:spPr bwMode="gray">
            <a:xfrm flipH="1" flipV="1">
              <a:off x="8062668" y="4273940"/>
              <a:ext cx="94493" cy="28454"/>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D6FC31EB-601D-32BA-B278-8128A41B9B33}"/>
                </a:ext>
              </a:extLst>
            </p:cNvPr>
            <p:cNvCxnSpPr>
              <a:cxnSpLocks/>
            </p:cNvCxnSpPr>
            <p:nvPr/>
          </p:nvCxnSpPr>
          <p:spPr bwMode="gray">
            <a:xfrm flipH="1" flipV="1">
              <a:off x="8308787" y="3927492"/>
              <a:ext cx="18627" cy="307410"/>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3E4A4205-1E14-A01F-279B-C162A22A15FC}"/>
                </a:ext>
              </a:extLst>
            </p:cNvPr>
            <p:cNvCxnSpPr>
              <a:cxnSpLocks/>
              <a:stCxn id="59" idx="6"/>
            </p:cNvCxnSpPr>
            <p:nvPr/>
          </p:nvCxnSpPr>
          <p:spPr bwMode="gray">
            <a:xfrm flipV="1">
              <a:off x="6097697" y="2242506"/>
              <a:ext cx="3020512" cy="915779"/>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336D48CA-08ED-2BD1-6ECA-E31DEE666924}"/>
                </a:ext>
              </a:extLst>
            </p:cNvPr>
            <p:cNvCxnSpPr>
              <a:cxnSpLocks/>
            </p:cNvCxnSpPr>
            <p:nvPr/>
          </p:nvCxnSpPr>
          <p:spPr bwMode="gray">
            <a:xfrm flipV="1">
              <a:off x="10417787" y="2574727"/>
              <a:ext cx="536352" cy="522901"/>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510FD791-708F-4C3F-082C-6E4CCC1B6C12}"/>
                </a:ext>
              </a:extLst>
            </p:cNvPr>
            <p:cNvCxnSpPr>
              <a:cxnSpLocks/>
            </p:cNvCxnSpPr>
            <p:nvPr/>
          </p:nvCxnSpPr>
          <p:spPr bwMode="gray">
            <a:xfrm flipH="1" flipV="1">
              <a:off x="10448349" y="3662559"/>
              <a:ext cx="364667" cy="417930"/>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6F0F344D-6BA5-5DD0-91D3-4852403D7DEB}"/>
                </a:ext>
              </a:extLst>
            </p:cNvPr>
            <p:cNvCxnSpPr>
              <a:cxnSpLocks/>
              <a:stCxn id="66" idx="2"/>
            </p:cNvCxnSpPr>
            <p:nvPr/>
          </p:nvCxnSpPr>
          <p:spPr bwMode="gray">
            <a:xfrm flipH="1" flipV="1">
              <a:off x="9395525" y="2242506"/>
              <a:ext cx="782399" cy="32264"/>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4D3C080E-59F8-038C-EE93-B7980ED82421}"/>
                </a:ext>
              </a:extLst>
            </p:cNvPr>
            <p:cNvCxnSpPr>
              <a:cxnSpLocks/>
              <a:stCxn id="55" idx="0"/>
              <a:endCxn id="66" idx="4"/>
            </p:cNvCxnSpPr>
            <p:nvPr/>
          </p:nvCxnSpPr>
          <p:spPr bwMode="gray">
            <a:xfrm flipH="1" flipV="1">
              <a:off x="10417787" y="2510487"/>
              <a:ext cx="3611" cy="271601"/>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91AE2E82-CC9D-BE44-F847-5DF617302DA5}"/>
                </a:ext>
              </a:extLst>
            </p:cNvPr>
            <p:cNvCxnSpPr>
              <a:cxnSpLocks/>
            </p:cNvCxnSpPr>
            <p:nvPr/>
          </p:nvCxnSpPr>
          <p:spPr bwMode="gray">
            <a:xfrm flipV="1">
              <a:off x="10451817" y="1680327"/>
              <a:ext cx="260380" cy="358725"/>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976DA432-97AB-3E6C-30E0-3D21ECD651C9}"/>
                </a:ext>
              </a:extLst>
            </p:cNvPr>
            <p:cNvCxnSpPr>
              <a:cxnSpLocks/>
              <a:stCxn id="65" idx="6"/>
            </p:cNvCxnSpPr>
            <p:nvPr/>
          </p:nvCxnSpPr>
          <p:spPr bwMode="gray">
            <a:xfrm>
              <a:off x="10691680" y="4502325"/>
              <a:ext cx="595873" cy="211867"/>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9912C920-1569-5C71-8AEB-E4BA9BE53BBC}"/>
                </a:ext>
              </a:extLst>
            </p:cNvPr>
            <p:cNvCxnSpPr>
              <a:cxnSpLocks/>
            </p:cNvCxnSpPr>
            <p:nvPr/>
          </p:nvCxnSpPr>
          <p:spPr bwMode="gray">
            <a:xfrm flipV="1">
              <a:off x="7823312" y="4635735"/>
              <a:ext cx="330708" cy="202741"/>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4C06D657-9DA6-12BC-9B5A-0B1ED694E5B4}"/>
                </a:ext>
              </a:extLst>
            </p:cNvPr>
            <p:cNvCxnSpPr>
              <a:cxnSpLocks/>
              <a:endCxn id="59" idx="0"/>
            </p:cNvCxnSpPr>
            <p:nvPr/>
          </p:nvCxnSpPr>
          <p:spPr bwMode="gray">
            <a:xfrm>
              <a:off x="5544495" y="2915403"/>
              <a:ext cx="213999" cy="242699"/>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3DC6CDD6-3975-5AF2-DE66-C48E2976B26A}"/>
                </a:ext>
              </a:extLst>
            </p:cNvPr>
            <p:cNvCxnSpPr>
              <a:cxnSpLocks/>
            </p:cNvCxnSpPr>
            <p:nvPr/>
          </p:nvCxnSpPr>
          <p:spPr bwMode="gray">
            <a:xfrm>
              <a:off x="8664395" y="1802453"/>
              <a:ext cx="321660" cy="273376"/>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71CA069B-C29E-988F-FA27-EBF641C8EECE}"/>
                </a:ext>
              </a:extLst>
            </p:cNvPr>
            <p:cNvCxnSpPr>
              <a:cxnSpLocks/>
              <a:endCxn id="60" idx="5"/>
            </p:cNvCxnSpPr>
            <p:nvPr/>
          </p:nvCxnSpPr>
          <p:spPr bwMode="gray">
            <a:xfrm flipV="1">
              <a:off x="5505500" y="4223064"/>
              <a:ext cx="206515" cy="211891"/>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49D7A221-0A88-76A1-5BA5-B7066F47758A}"/>
                </a:ext>
              </a:extLst>
            </p:cNvPr>
            <p:cNvCxnSpPr>
              <a:cxnSpLocks/>
              <a:stCxn id="62" idx="6"/>
            </p:cNvCxnSpPr>
            <p:nvPr/>
          </p:nvCxnSpPr>
          <p:spPr bwMode="gray">
            <a:xfrm flipV="1">
              <a:off x="11203765" y="4040506"/>
              <a:ext cx="303668" cy="60976"/>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A69AF8F2-5E12-7E77-70FF-897F0984ECAB}"/>
                </a:ext>
              </a:extLst>
            </p:cNvPr>
            <p:cNvCxnSpPr>
              <a:cxnSpLocks/>
            </p:cNvCxnSpPr>
            <p:nvPr/>
          </p:nvCxnSpPr>
          <p:spPr bwMode="gray">
            <a:xfrm>
              <a:off x="11020095" y="2577234"/>
              <a:ext cx="512068" cy="117544"/>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sp>
          <p:nvSpPr>
            <p:cNvPr id="48" name="Oval 47">
              <a:extLst>
                <a:ext uri="{FF2B5EF4-FFF2-40B4-BE49-F238E27FC236}">
                  <a16:creationId xmlns:a16="http://schemas.microsoft.com/office/drawing/2014/main" id="{EEAFF038-BB1D-33D6-FC93-4F6E43C46167}"/>
                </a:ext>
              </a:extLst>
            </p:cNvPr>
            <p:cNvSpPr>
              <a:spLocks noChangeAspect="1"/>
            </p:cNvSpPr>
            <p:nvPr/>
          </p:nvSpPr>
          <p:spPr>
            <a:xfrm>
              <a:off x="8759025" y="4267069"/>
              <a:ext cx="527698" cy="518578"/>
            </a:xfrm>
            <a:prstGeom prst="ellipse">
              <a:avLst/>
            </a:prstGeom>
            <a:solidFill>
              <a:schemeClr val="bg1"/>
            </a:solidFill>
            <a:ln w="57150">
              <a:solidFill>
                <a:srgbClr val="820024"/>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2">
                    <a:lumMod val="10000"/>
                  </a:schemeClr>
                </a:solidFill>
              </a:endParaRPr>
            </a:p>
          </p:txBody>
        </p:sp>
        <p:sp>
          <p:nvSpPr>
            <p:cNvPr id="49" name="Oval 48">
              <a:extLst>
                <a:ext uri="{FF2B5EF4-FFF2-40B4-BE49-F238E27FC236}">
                  <a16:creationId xmlns:a16="http://schemas.microsoft.com/office/drawing/2014/main" id="{1770DD68-BAC4-8D9C-9DBF-0D4F086DF282}"/>
                </a:ext>
              </a:extLst>
            </p:cNvPr>
            <p:cNvSpPr>
              <a:spLocks noChangeAspect="1"/>
            </p:cNvSpPr>
            <p:nvPr/>
          </p:nvSpPr>
          <p:spPr>
            <a:xfrm rot="18931841">
              <a:off x="8085329" y="4234891"/>
              <a:ext cx="479725" cy="471434"/>
            </a:xfrm>
            <a:prstGeom prst="ellipse">
              <a:avLst/>
            </a:prstGeom>
            <a:solidFill>
              <a:schemeClr val="bg1"/>
            </a:solidFill>
            <a:ln w="57150">
              <a:solidFill>
                <a:srgbClr val="003834"/>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1"/>
                </a:solidFill>
              </a:endParaRPr>
            </a:p>
          </p:txBody>
        </p:sp>
        <p:sp>
          <p:nvSpPr>
            <p:cNvPr id="50" name="Oval 49">
              <a:extLst>
                <a:ext uri="{FF2B5EF4-FFF2-40B4-BE49-F238E27FC236}">
                  <a16:creationId xmlns:a16="http://schemas.microsoft.com/office/drawing/2014/main" id="{CDFEB063-DD3C-0B2B-3659-27141F72BBF9}"/>
                </a:ext>
              </a:extLst>
            </p:cNvPr>
            <p:cNvSpPr>
              <a:spLocks noChangeAspect="1"/>
            </p:cNvSpPr>
            <p:nvPr/>
          </p:nvSpPr>
          <p:spPr>
            <a:xfrm>
              <a:off x="7142577" y="3424669"/>
              <a:ext cx="502766" cy="471434"/>
            </a:xfrm>
            <a:prstGeom prst="ellipse">
              <a:avLst/>
            </a:prstGeom>
            <a:solidFill>
              <a:srgbClr val="F6BE00"/>
            </a:solidFill>
            <a:ln w="57150">
              <a:solidFill>
                <a:srgbClr val="F6BE00"/>
              </a:solidFill>
              <a:prstDash val="solid"/>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sp>
          <p:nvSpPr>
            <p:cNvPr id="51" name="Oval 50">
              <a:extLst>
                <a:ext uri="{FF2B5EF4-FFF2-40B4-BE49-F238E27FC236}">
                  <a16:creationId xmlns:a16="http://schemas.microsoft.com/office/drawing/2014/main" id="{EC1BD897-9770-AA93-DD84-85E408751896}"/>
                </a:ext>
              </a:extLst>
            </p:cNvPr>
            <p:cNvSpPr>
              <a:spLocks noChangeAspect="1"/>
            </p:cNvSpPr>
            <p:nvPr/>
          </p:nvSpPr>
          <p:spPr>
            <a:xfrm>
              <a:off x="6148278" y="3404674"/>
              <a:ext cx="553042" cy="518578"/>
            </a:xfrm>
            <a:prstGeom prst="ellipse">
              <a:avLst/>
            </a:prstGeom>
            <a:solidFill>
              <a:schemeClr val="bg1"/>
            </a:solidFill>
            <a:ln w="57150">
              <a:solidFill>
                <a:srgbClr val="820024"/>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600"/>
                </a:spcAft>
              </a:pPr>
              <a:endParaRPr lang="en-US" sz="1050" dirty="0">
                <a:solidFill>
                  <a:schemeClr val="bg2">
                    <a:lumMod val="10000"/>
                  </a:schemeClr>
                </a:solidFill>
                <a:latin typeface="Gill Sans MT" panose="020B0502020104020203" pitchFamily="34" charset="77"/>
              </a:endParaRPr>
            </a:p>
          </p:txBody>
        </p:sp>
        <p:sp>
          <p:nvSpPr>
            <p:cNvPr id="52" name="Oval 51">
              <a:extLst>
                <a:ext uri="{FF2B5EF4-FFF2-40B4-BE49-F238E27FC236}">
                  <a16:creationId xmlns:a16="http://schemas.microsoft.com/office/drawing/2014/main" id="{59C6491B-EA01-3D16-873F-61216B482C6F}"/>
                </a:ext>
              </a:extLst>
            </p:cNvPr>
            <p:cNvSpPr>
              <a:spLocks noChangeAspect="1"/>
            </p:cNvSpPr>
            <p:nvPr/>
          </p:nvSpPr>
          <p:spPr>
            <a:xfrm>
              <a:off x="8032945" y="3385342"/>
              <a:ext cx="551684" cy="542149"/>
            </a:xfrm>
            <a:prstGeom prst="ellipse">
              <a:avLst/>
            </a:prstGeom>
            <a:solidFill>
              <a:schemeClr val="bg1"/>
            </a:solidFill>
            <a:ln w="57150">
              <a:solidFill>
                <a:srgbClr val="820024"/>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sp>
          <p:nvSpPr>
            <p:cNvPr id="53" name="Oval 52">
              <a:extLst>
                <a:ext uri="{FF2B5EF4-FFF2-40B4-BE49-F238E27FC236}">
                  <a16:creationId xmlns:a16="http://schemas.microsoft.com/office/drawing/2014/main" id="{7B736A91-4F90-F7E5-76D9-2BFAE6878655}"/>
                </a:ext>
              </a:extLst>
            </p:cNvPr>
            <p:cNvSpPr>
              <a:spLocks noChangeAspect="1"/>
            </p:cNvSpPr>
            <p:nvPr/>
          </p:nvSpPr>
          <p:spPr>
            <a:xfrm>
              <a:off x="8989439" y="3416701"/>
              <a:ext cx="479725" cy="471434"/>
            </a:xfrm>
            <a:prstGeom prst="ellipse">
              <a:avLst/>
            </a:prstGeom>
            <a:solidFill>
              <a:srgbClr val="F6BE00"/>
            </a:solidFill>
            <a:ln w="57150">
              <a:solidFill>
                <a:srgbClr val="F6BE00"/>
              </a:solidFill>
              <a:prstDash val="solid"/>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sp>
          <p:nvSpPr>
            <p:cNvPr id="54" name="Oval 53">
              <a:extLst>
                <a:ext uri="{FF2B5EF4-FFF2-40B4-BE49-F238E27FC236}">
                  <a16:creationId xmlns:a16="http://schemas.microsoft.com/office/drawing/2014/main" id="{2D32D3EA-A617-94ED-92C1-95A6511324ED}"/>
                </a:ext>
              </a:extLst>
            </p:cNvPr>
            <p:cNvSpPr>
              <a:spLocks noChangeAspect="1"/>
            </p:cNvSpPr>
            <p:nvPr/>
          </p:nvSpPr>
          <p:spPr>
            <a:xfrm>
              <a:off x="10184500" y="3395202"/>
              <a:ext cx="527698" cy="518578"/>
            </a:xfrm>
            <a:prstGeom prst="ellipse">
              <a:avLst/>
            </a:prstGeom>
            <a:solidFill>
              <a:srgbClr val="A10907"/>
            </a:solidFill>
            <a:ln w="5715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1"/>
                </a:solidFill>
              </a:endParaRPr>
            </a:p>
          </p:txBody>
        </p:sp>
        <p:sp>
          <p:nvSpPr>
            <p:cNvPr id="55" name="Oval 54">
              <a:extLst>
                <a:ext uri="{FF2B5EF4-FFF2-40B4-BE49-F238E27FC236}">
                  <a16:creationId xmlns:a16="http://schemas.microsoft.com/office/drawing/2014/main" id="{2B256BCA-C40D-D564-44F4-41E940A50BB3}"/>
                </a:ext>
              </a:extLst>
            </p:cNvPr>
            <p:cNvSpPr>
              <a:spLocks noChangeAspect="1"/>
            </p:cNvSpPr>
            <p:nvPr/>
          </p:nvSpPr>
          <p:spPr>
            <a:xfrm>
              <a:off x="10157549" y="2782087"/>
              <a:ext cx="527698" cy="518578"/>
            </a:xfrm>
            <a:prstGeom prst="ellipse">
              <a:avLst/>
            </a:prstGeom>
            <a:solidFill>
              <a:srgbClr val="A10907"/>
            </a:solidFill>
            <a:ln w="5715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1"/>
                </a:solidFill>
              </a:endParaRPr>
            </a:p>
          </p:txBody>
        </p:sp>
        <p:sp>
          <p:nvSpPr>
            <p:cNvPr id="56" name="Oval 55">
              <a:extLst>
                <a:ext uri="{FF2B5EF4-FFF2-40B4-BE49-F238E27FC236}">
                  <a16:creationId xmlns:a16="http://schemas.microsoft.com/office/drawing/2014/main" id="{F76E40CE-2449-0F18-58F6-CB7FC8D11BCE}"/>
                </a:ext>
              </a:extLst>
            </p:cNvPr>
            <p:cNvSpPr>
              <a:spLocks noChangeAspect="1"/>
            </p:cNvSpPr>
            <p:nvPr/>
          </p:nvSpPr>
          <p:spPr>
            <a:xfrm>
              <a:off x="8915800" y="2006789"/>
              <a:ext cx="479725" cy="471434"/>
            </a:xfrm>
            <a:prstGeom prst="ellipse">
              <a:avLst/>
            </a:prstGeom>
            <a:solidFill>
              <a:schemeClr val="bg1"/>
            </a:solidFill>
            <a:ln w="57150">
              <a:solidFill>
                <a:schemeClr val="bg2">
                  <a:lumMod val="1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1"/>
                </a:solidFill>
              </a:endParaRPr>
            </a:p>
          </p:txBody>
        </p:sp>
        <p:sp>
          <p:nvSpPr>
            <p:cNvPr id="57" name="TextBox 56">
              <a:extLst>
                <a:ext uri="{FF2B5EF4-FFF2-40B4-BE49-F238E27FC236}">
                  <a16:creationId xmlns:a16="http://schemas.microsoft.com/office/drawing/2014/main" id="{C8CB385C-2F6C-E27E-E837-65D0D474A4BF}"/>
                </a:ext>
              </a:extLst>
            </p:cNvPr>
            <p:cNvSpPr txBox="1"/>
            <p:nvPr/>
          </p:nvSpPr>
          <p:spPr>
            <a:xfrm>
              <a:off x="10202094" y="2928956"/>
              <a:ext cx="457622" cy="271686"/>
            </a:xfrm>
            <a:prstGeom prst="rect">
              <a:avLst/>
            </a:prstGeom>
          </p:spPr>
          <p:txBody>
            <a:bodyPr wrap="none" lIns="0" tIns="0" rIns="0" bIns="0" rtlCol="0">
              <a:spAutoFit/>
            </a:bodyPr>
            <a:lstStyle/>
            <a:p>
              <a:pPr algn="ctr">
                <a:spcAft>
                  <a:spcPts val="600"/>
                </a:spcAft>
              </a:pPr>
              <a:r>
                <a:rPr lang="en-US" sz="1400" dirty="0">
                  <a:solidFill>
                    <a:schemeClr val="bg1"/>
                  </a:solidFill>
                  <a:latin typeface="Gill Sans MT" panose="020B0502020104020203" pitchFamily="34" charset="77"/>
                </a:rPr>
                <a:t>Backend</a:t>
              </a:r>
              <a:br>
                <a:rPr lang="en-US" sz="1100" dirty="0">
                  <a:solidFill>
                    <a:schemeClr val="bg1"/>
                  </a:solidFill>
                  <a:latin typeface="Gill Sans MT" panose="020B0502020104020203" pitchFamily="34" charset="77"/>
                </a:rPr>
              </a:br>
              <a:r>
                <a:rPr lang="en-US" sz="1100" dirty="0">
                  <a:solidFill>
                    <a:schemeClr val="bg1"/>
                  </a:solidFill>
                  <a:latin typeface="Gill Sans MT" panose="020B0502020104020203" pitchFamily="34" charset="77"/>
                </a:rPr>
                <a:t>VM</a:t>
              </a:r>
            </a:p>
          </p:txBody>
        </p:sp>
        <p:sp>
          <p:nvSpPr>
            <p:cNvPr id="58" name="TextBox 57">
              <a:extLst>
                <a:ext uri="{FF2B5EF4-FFF2-40B4-BE49-F238E27FC236}">
                  <a16:creationId xmlns:a16="http://schemas.microsoft.com/office/drawing/2014/main" id="{F954034B-5A74-D544-4287-49294ABFF7DD}"/>
                </a:ext>
              </a:extLst>
            </p:cNvPr>
            <p:cNvSpPr txBox="1"/>
            <p:nvPr/>
          </p:nvSpPr>
          <p:spPr>
            <a:xfrm>
              <a:off x="10222797" y="3524694"/>
              <a:ext cx="457622" cy="304288"/>
            </a:xfrm>
            <a:prstGeom prst="rect">
              <a:avLst/>
            </a:prstGeom>
          </p:spPr>
          <p:txBody>
            <a:bodyPr wrap="none" lIns="0" tIns="0" rIns="0" bIns="0" rtlCol="0">
              <a:spAutoFit/>
            </a:bodyPr>
            <a:lstStyle/>
            <a:p>
              <a:pPr algn="ctr">
                <a:spcAft>
                  <a:spcPts val="600"/>
                </a:spcAft>
              </a:pPr>
              <a:r>
                <a:rPr lang="en-US" sz="1400" dirty="0">
                  <a:solidFill>
                    <a:schemeClr val="bg1"/>
                  </a:solidFill>
                  <a:latin typeface="Gill Sans MT" panose="020B0502020104020203" pitchFamily="34" charset="77"/>
                </a:rPr>
                <a:t>Backend</a:t>
              </a:r>
              <a:br>
                <a:rPr lang="en-US" sz="1400" dirty="0">
                  <a:solidFill>
                    <a:schemeClr val="bg1"/>
                  </a:solidFill>
                  <a:latin typeface="Gill Sans MT" panose="020B0502020104020203" pitchFamily="34" charset="77"/>
                </a:rPr>
              </a:br>
              <a:r>
                <a:rPr lang="en-US" sz="1400" dirty="0">
                  <a:solidFill>
                    <a:schemeClr val="bg1"/>
                  </a:solidFill>
                  <a:latin typeface="Gill Sans MT" panose="020B0502020104020203" pitchFamily="34" charset="77"/>
                </a:rPr>
                <a:t>VM</a:t>
              </a:r>
            </a:p>
          </p:txBody>
        </p:sp>
        <p:sp>
          <p:nvSpPr>
            <p:cNvPr id="59" name="Oval 58">
              <a:extLst>
                <a:ext uri="{FF2B5EF4-FFF2-40B4-BE49-F238E27FC236}">
                  <a16:creationId xmlns:a16="http://schemas.microsoft.com/office/drawing/2014/main" id="{CE48C119-8D77-8813-BD8F-BC5581AB42B4}"/>
                </a:ext>
              </a:extLst>
            </p:cNvPr>
            <p:cNvSpPr>
              <a:spLocks noChangeAspect="1"/>
            </p:cNvSpPr>
            <p:nvPr/>
          </p:nvSpPr>
          <p:spPr>
            <a:xfrm rot="18931841">
              <a:off x="5686662" y="3090598"/>
              <a:ext cx="479725" cy="471434"/>
            </a:xfrm>
            <a:prstGeom prst="ellipse">
              <a:avLst/>
            </a:prstGeom>
            <a:solidFill>
              <a:schemeClr val="bg1"/>
            </a:solidFill>
            <a:ln w="57150">
              <a:solidFill>
                <a:srgbClr val="003834"/>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1"/>
                </a:solidFill>
              </a:endParaRPr>
            </a:p>
          </p:txBody>
        </p:sp>
        <p:sp>
          <p:nvSpPr>
            <p:cNvPr id="60" name="Oval 59">
              <a:extLst>
                <a:ext uri="{FF2B5EF4-FFF2-40B4-BE49-F238E27FC236}">
                  <a16:creationId xmlns:a16="http://schemas.microsoft.com/office/drawing/2014/main" id="{FB9A8534-AB8A-8838-A8C1-A337C745616D}"/>
                </a:ext>
              </a:extLst>
            </p:cNvPr>
            <p:cNvSpPr>
              <a:spLocks noChangeAspect="1"/>
            </p:cNvSpPr>
            <p:nvPr/>
          </p:nvSpPr>
          <p:spPr>
            <a:xfrm rot="5880619">
              <a:off x="5667887" y="3841377"/>
              <a:ext cx="471434" cy="479725"/>
            </a:xfrm>
            <a:prstGeom prst="ellipse">
              <a:avLst/>
            </a:prstGeom>
            <a:solidFill>
              <a:schemeClr val="bg1"/>
            </a:solidFill>
            <a:ln w="57150">
              <a:solidFill>
                <a:schemeClr val="bg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1"/>
                </a:solidFill>
              </a:endParaRPr>
            </a:p>
          </p:txBody>
        </p:sp>
        <p:sp>
          <p:nvSpPr>
            <p:cNvPr id="61" name="Oval 60">
              <a:extLst>
                <a:ext uri="{FF2B5EF4-FFF2-40B4-BE49-F238E27FC236}">
                  <a16:creationId xmlns:a16="http://schemas.microsoft.com/office/drawing/2014/main" id="{68A09BC3-5955-301A-A68B-69B676B963CD}"/>
                </a:ext>
              </a:extLst>
            </p:cNvPr>
            <p:cNvSpPr>
              <a:spLocks noChangeAspect="1"/>
            </p:cNvSpPr>
            <p:nvPr/>
          </p:nvSpPr>
          <p:spPr>
            <a:xfrm>
              <a:off x="8961133" y="2782764"/>
              <a:ext cx="479725" cy="471434"/>
            </a:xfrm>
            <a:prstGeom prst="ellipse">
              <a:avLst/>
            </a:prstGeom>
            <a:solidFill>
              <a:srgbClr val="F6BE00"/>
            </a:solidFill>
            <a:ln w="57150">
              <a:solidFill>
                <a:srgbClr val="F6BE00"/>
              </a:solidFill>
              <a:prstDash val="solid"/>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50" dirty="0">
                <a:solidFill>
                  <a:schemeClr val="bg1"/>
                </a:solidFill>
              </a:endParaRPr>
            </a:p>
          </p:txBody>
        </p:sp>
        <p:sp>
          <p:nvSpPr>
            <p:cNvPr id="62" name="Oval 61">
              <a:extLst>
                <a:ext uri="{FF2B5EF4-FFF2-40B4-BE49-F238E27FC236}">
                  <a16:creationId xmlns:a16="http://schemas.microsoft.com/office/drawing/2014/main" id="{5450B766-4A4C-749B-8884-B7605531C78E}"/>
                </a:ext>
              </a:extLst>
            </p:cNvPr>
            <p:cNvSpPr>
              <a:spLocks noChangeAspect="1"/>
            </p:cNvSpPr>
            <p:nvPr/>
          </p:nvSpPr>
          <p:spPr>
            <a:xfrm>
              <a:off x="10724040" y="3865765"/>
              <a:ext cx="479725" cy="471434"/>
            </a:xfrm>
            <a:prstGeom prst="ellipse">
              <a:avLst/>
            </a:prstGeom>
            <a:solidFill>
              <a:schemeClr val="bg1"/>
            </a:solidFill>
            <a:ln w="57150">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1"/>
                </a:solidFill>
              </a:endParaRPr>
            </a:p>
          </p:txBody>
        </p:sp>
        <p:sp>
          <p:nvSpPr>
            <p:cNvPr id="63" name="Oval 62">
              <a:extLst>
                <a:ext uri="{FF2B5EF4-FFF2-40B4-BE49-F238E27FC236}">
                  <a16:creationId xmlns:a16="http://schemas.microsoft.com/office/drawing/2014/main" id="{DE4577D9-11C5-0AE5-3567-DBE345D81795}"/>
                </a:ext>
              </a:extLst>
            </p:cNvPr>
            <p:cNvSpPr>
              <a:spLocks noChangeAspect="1"/>
            </p:cNvSpPr>
            <p:nvPr/>
          </p:nvSpPr>
          <p:spPr>
            <a:xfrm rot="4002393">
              <a:off x="10724772" y="2332131"/>
              <a:ext cx="471434" cy="479725"/>
            </a:xfrm>
            <a:prstGeom prst="ellipse">
              <a:avLst/>
            </a:prstGeom>
            <a:solidFill>
              <a:schemeClr val="bg1"/>
            </a:solidFill>
            <a:ln w="57150">
              <a:solidFill>
                <a:schemeClr val="bg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1"/>
                </a:solidFill>
              </a:endParaRPr>
            </a:p>
          </p:txBody>
        </p:sp>
        <p:sp>
          <p:nvSpPr>
            <p:cNvPr id="64" name="Oval 63">
              <a:extLst>
                <a:ext uri="{FF2B5EF4-FFF2-40B4-BE49-F238E27FC236}">
                  <a16:creationId xmlns:a16="http://schemas.microsoft.com/office/drawing/2014/main" id="{EE3959CD-E421-1C12-472D-953E6176643D}"/>
                </a:ext>
              </a:extLst>
            </p:cNvPr>
            <p:cNvSpPr>
              <a:spLocks noChangeAspect="1"/>
            </p:cNvSpPr>
            <p:nvPr/>
          </p:nvSpPr>
          <p:spPr>
            <a:xfrm rot="4899634">
              <a:off x="7634536" y="3893337"/>
              <a:ext cx="471434" cy="479725"/>
            </a:xfrm>
            <a:prstGeom prst="ellipse">
              <a:avLst/>
            </a:prstGeom>
            <a:solidFill>
              <a:schemeClr val="bg1"/>
            </a:solidFill>
            <a:ln w="57150">
              <a:solidFill>
                <a:schemeClr val="bg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1"/>
                </a:solidFill>
              </a:endParaRPr>
            </a:p>
          </p:txBody>
        </p:sp>
        <p:sp>
          <p:nvSpPr>
            <p:cNvPr id="65" name="Oval 64">
              <a:extLst>
                <a:ext uri="{FF2B5EF4-FFF2-40B4-BE49-F238E27FC236}">
                  <a16:creationId xmlns:a16="http://schemas.microsoft.com/office/drawing/2014/main" id="{3C0EE0BB-91DA-C0CC-8A49-B9555B8DA9B1}"/>
                </a:ext>
              </a:extLst>
            </p:cNvPr>
            <p:cNvSpPr>
              <a:spLocks noChangeAspect="1"/>
            </p:cNvSpPr>
            <p:nvPr/>
          </p:nvSpPr>
          <p:spPr>
            <a:xfrm>
              <a:off x="10211955" y="4266608"/>
              <a:ext cx="479725" cy="471434"/>
            </a:xfrm>
            <a:prstGeom prst="ellipse">
              <a:avLst/>
            </a:prstGeom>
            <a:solidFill>
              <a:schemeClr val="bg1"/>
            </a:solidFill>
            <a:ln w="57150">
              <a:solidFill>
                <a:srgbClr val="003834"/>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1"/>
                </a:solidFill>
              </a:endParaRPr>
            </a:p>
          </p:txBody>
        </p:sp>
        <p:sp>
          <p:nvSpPr>
            <p:cNvPr id="66" name="Oval 65">
              <a:extLst>
                <a:ext uri="{FF2B5EF4-FFF2-40B4-BE49-F238E27FC236}">
                  <a16:creationId xmlns:a16="http://schemas.microsoft.com/office/drawing/2014/main" id="{6CF6D1C6-5BFB-8AA9-B898-361546D0332F}"/>
                </a:ext>
              </a:extLst>
            </p:cNvPr>
            <p:cNvSpPr>
              <a:spLocks noChangeAspect="1"/>
            </p:cNvSpPr>
            <p:nvPr/>
          </p:nvSpPr>
          <p:spPr>
            <a:xfrm>
              <a:off x="10177924" y="2039052"/>
              <a:ext cx="479725" cy="471434"/>
            </a:xfrm>
            <a:prstGeom prst="ellipse">
              <a:avLst/>
            </a:prstGeom>
            <a:solidFill>
              <a:schemeClr val="bg1"/>
            </a:solidFill>
            <a:ln w="57150">
              <a:solidFill>
                <a:srgbClr val="003834"/>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1"/>
                </a:solidFill>
              </a:endParaRPr>
            </a:p>
          </p:txBody>
        </p:sp>
        <p:sp>
          <p:nvSpPr>
            <p:cNvPr id="67" name="TextBox 66">
              <a:extLst>
                <a:ext uri="{FF2B5EF4-FFF2-40B4-BE49-F238E27FC236}">
                  <a16:creationId xmlns:a16="http://schemas.microsoft.com/office/drawing/2014/main" id="{62C9066F-204C-0EF9-1483-5E56FBFBE862}"/>
                </a:ext>
              </a:extLst>
            </p:cNvPr>
            <p:cNvSpPr txBox="1"/>
            <p:nvPr/>
          </p:nvSpPr>
          <p:spPr>
            <a:xfrm>
              <a:off x="5744308" y="3999757"/>
              <a:ext cx="294435" cy="152144"/>
            </a:xfrm>
            <a:prstGeom prst="rect">
              <a:avLst/>
            </a:prstGeom>
          </p:spPr>
          <p:txBody>
            <a:bodyPr wrap="none" lIns="0" tIns="0" rIns="0" bIns="0" rtlCol="0">
              <a:spAutoFit/>
            </a:bodyPr>
            <a:lstStyle/>
            <a:p>
              <a:pPr algn="l">
                <a:spcAft>
                  <a:spcPts val="600"/>
                </a:spcAft>
              </a:pPr>
              <a:r>
                <a:rPr lang="en-US" sz="1400" dirty="0">
                  <a:solidFill>
                    <a:schemeClr val="bg2">
                      <a:lumMod val="10000"/>
                    </a:schemeClr>
                  </a:solidFill>
                  <a:latin typeface="Gill Sans MT" panose="020B0502020104020203" pitchFamily="34" charset="77"/>
                </a:rPr>
                <a:t>vNIC</a:t>
              </a:r>
            </a:p>
          </p:txBody>
        </p:sp>
        <p:sp>
          <p:nvSpPr>
            <p:cNvPr id="68" name="TextBox 67">
              <a:extLst>
                <a:ext uri="{FF2B5EF4-FFF2-40B4-BE49-F238E27FC236}">
                  <a16:creationId xmlns:a16="http://schemas.microsoft.com/office/drawing/2014/main" id="{71BF9D6D-0BD2-064E-C384-6FB2A0A5CAED}"/>
                </a:ext>
              </a:extLst>
            </p:cNvPr>
            <p:cNvSpPr txBox="1"/>
            <p:nvPr/>
          </p:nvSpPr>
          <p:spPr>
            <a:xfrm>
              <a:off x="7723922" y="4049854"/>
              <a:ext cx="294435" cy="152144"/>
            </a:xfrm>
            <a:prstGeom prst="rect">
              <a:avLst/>
            </a:prstGeom>
          </p:spPr>
          <p:txBody>
            <a:bodyPr wrap="none" lIns="0" tIns="0" rIns="0" bIns="0" rtlCol="0">
              <a:spAutoFit/>
            </a:bodyPr>
            <a:lstStyle/>
            <a:p>
              <a:pPr algn="l">
                <a:spcAft>
                  <a:spcPts val="600"/>
                </a:spcAft>
              </a:pPr>
              <a:r>
                <a:rPr lang="en-US" sz="1400" dirty="0">
                  <a:solidFill>
                    <a:schemeClr val="bg2">
                      <a:lumMod val="10000"/>
                    </a:schemeClr>
                  </a:solidFill>
                  <a:latin typeface="Gill Sans MT" panose="020B0502020104020203" pitchFamily="34" charset="77"/>
                </a:rPr>
                <a:t>vNIC</a:t>
              </a:r>
            </a:p>
          </p:txBody>
        </p:sp>
        <p:sp>
          <p:nvSpPr>
            <p:cNvPr id="69" name="TextBox 68">
              <a:extLst>
                <a:ext uri="{FF2B5EF4-FFF2-40B4-BE49-F238E27FC236}">
                  <a16:creationId xmlns:a16="http://schemas.microsoft.com/office/drawing/2014/main" id="{AEB99214-2132-0706-7330-BC77581808D0}"/>
                </a:ext>
              </a:extLst>
            </p:cNvPr>
            <p:cNvSpPr txBox="1"/>
            <p:nvPr/>
          </p:nvSpPr>
          <p:spPr>
            <a:xfrm>
              <a:off x="5748902" y="3221999"/>
              <a:ext cx="310186" cy="173879"/>
            </a:xfrm>
            <a:prstGeom prst="rect">
              <a:avLst/>
            </a:prstGeom>
          </p:spPr>
          <p:txBody>
            <a:bodyPr wrap="none" lIns="0" tIns="0" rIns="0" bIns="0" rtlCol="0">
              <a:spAutoFit/>
            </a:bodyPr>
            <a:lstStyle/>
            <a:p>
              <a:pPr algn="l">
                <a:spcAft>
                  <a:spcPts val="600"/>
                </a:spcAft>
              </a:pPr>
              <a:r>
                <a:rPr lang="en-US" sz="1600" dirty="0">
                  <a:solidFill>
                    <a:schemeClr val="bg2">
                      <a:lumMod val="10000"/>
                    </a:schemeClr>
                  </a:solidFill>
                  <a:latin typeface="Gill Sans MT" panose="020B0502020104020203" pitchFamily="34" charset="77"/>
                </a:rPr>
                <a:t>Host</a:t>
              </a:r>
            </a:p>
          </p:txBody>
        </p:sp>
        <p:sp>
          <p:nvSpPr>
            <p:cNvPr id="70" name="TextBox 69">
              <a:extLst>
                <a:ext uri="{FF2B5EF4-FFF2-40B4-BE49-F238E27FC236}">
                  <a16:creationId xmlns:a16="http://schemas.microsoft.com/office/drawing/2014/main" id="{546D616B-0BCE-1514-0054-2EF17AFC09F3}"/>
                </a:ext>
              </a:extLst>
            </p:cNvPr>
            <p:cNvSpPr txBox="1"/>
            <p:nvPr/>
          </p:nvSpPr>
          <p:spPr>
            <a:xfrm>
              <a:off x="8974960" y="2093450"/>
              <a:ext cx="362287" cy="304288"/>
            </a:xfrm>
            <a:prstGeom prst="rect">
              <a:avLst/>
            </a:prstGeom>
          </p:spPr>
          <p:txBody>
            <a:bodyPr wrap="none" lIns="0" tIns="0" rIns="0" bIns="0" rtlCol="0">
              <a:spAutoFit/>
            </a:bodyPr>
            <a:lstStyle/>
            <a:p>
              <a:pPr algn="ctr"/>
              <a:r>
                <a:rPr lang="en-US" sz="1400" dirty="0">
                  <a:solidFill>
                    <a:schemeClr val="bg2">
                      <a:lumMod val="10000"/>
                    </a:schemeClr>
                  </a:solidFill>
                  <a:latin typeface="Gill Sans MT" panose="020B0502020104020203" pitchFamily="34" charset="77"/>
                </a:rPr>
                <a:t>ToR</a:t>
              </a:r>
            </a:p>
            <a:p>
              <a:pPr algn="ctr"/>
              <a:r>
                <a:rPr lang="en-US" sz="1400" dirty="0">
                  <a:solidFill>
                    <a:schemeClr val="bg2">
                      <a:lumMod val="10000"/>
                    </a:schemeClr>
                  </a:solidFill>
                  <a:latin typeface="Gill Sans MT" panose="020B0502020104020203" pitchFamily="34" charset="77"/>
                </a:rPr>
                <a:t>Switch</a:t>
              </a:r>
            </a:p>
          </p:txBody>
        </p:sp>
        <p:sp>
          <p:nvSpPr>
            <p:cNvPr id="71" name="TextBox 70">
              <a:extLst>
                <a:ext uri="{FF2B5EF4-FFF2-40B4-BE49-F238E27FC236}">
                  <a16:creationId xmlns:a16="http://schemas.microsoft.com/office/drawing/2014/main" id="{5070346E-9B2B-28B0-F4DD-76822025C61F}"/>
                </a:ext>
              </a:extLst>
            </p:cNvPr>
            <p:cNvSpPr txBox="1"/>
            <p:nvPr/>
          </p:nvSpPr>
          <p:spPr>
            <a:xfrm>
              <a:off x="10814156" y="2501162"/>
              <a:ext cx="294435" cy="152144"/>
            </a:xfrm>
            <a:prstGeom prst="rect">
              <a:avLst/>
            </a:prstGeom>
          </p:spPr>
          <p:txBody>
            <a:bodyPr wrap="none" lIns="0" tIns="0" rIns="0" bIns="0" rtlCol="0">
              <a:spAutoFit/>
            </a:bodyPr>
            <a:lstStyle/>
            <a:p>
              <a:pPr algn="l">
                <a:spcAft>
                  <a:spcPts val="600"/>
                </a:spcAft>
              </a:pPr>
              <a:r>
                <a:rPr lang="en-US" sz="1400" dirty="0">
                  <a:solidFill>
                    <a:schemeClr val="bg2">
                      <a:lumMod val="10000"/>
                    </a:schemeClr>
                  </a:solidFill>
                  <a:latin typeface="Gill Sans MT" panose="020B0502020104020203" pitchFamily="34" charset="77"/>
                </a:rPr>
                <a:t>vNIC</a:t>
              </a:r>
            </a:p>
          </p:txBody>
        </p:sp>
        <p:sp>
          <p:nvSpPr>
            <p:cNvPr id="72" name="TextBox 71">
              <a:extLst>
                <a:ext uri="{FF2B5EF4-FFF2-40B4-BE49-F238E27FC236}">
                  <a16:creationId xmlns:a16="http://schemas.microsoft.com/office/drawing/2014/main" id="{95CFBEAE-B558-0FDF-8F45-A1157B71B9EC}"/>
                </a:ext>
              </a:extLst>
            </p:cNvPr>
            <p:cNvSpPr txBox="1"/>
            <p:nvPr/>
          </p:nvSpPr>
          <p:spPr>
            <a:xfrm>
              <a:off x="9057629" y="3587642"/>
              <a:ext cx="371885" cy="152144"/>
            </a:xfrm>
            <a:prstGeom prst="rect">
              <a:avLst/>
            </a:prstGeom>
          </p:spPr>
          <p:txBody>
            <a:bodyPr wrap="none" lIns="0" tIns="0" rIns="0" bIns="0" rtlCol="0">
              <a:spAutoFit/>
            </a:bodyPr>
            <a:lstStyle/>
            <a:p>
              <a:pPr algn="l">
                <a:spcAft>
                  <a:spcPts val="600"/>
                </a:spcAft>
              </a:pPr>
              <a:r>
                <a:rPr lang="en-US" sz="1400" dirty="0">
                  <a:solidFill>
                    <a:schemeClr val="bg2">
                      <a:lumMod val="10000"/>
                    </a:schemeClr>
                  </a:solidFill>
                  <a:latin typeface="Gill Sans MT" panose="020B0502020104020203" pitchFamily="34" charset="77"/>
                </a:rPr>
                <a:t>Flow 2</a:t>
              </a:r>
            </a:p>
          </p:txBody>
        </p:sp>
        <p:sp>
          <p:nvSpPr>
            <p:cNvPr id="73" name="TextBox 72">
              <a:extLst>
                <a:ext uri="{FF2B5EF4-FFF2-40B4-BE49-F238E27FC236}">
                  <a16:creationId xmlns:a16="http://schemas.microsoft.com/office/drawing/2014/main" id="{54B6EB8B-47EA-4B17-1C07-EFBC767351FE}"/>
                </a:ext>
              </a:extLst>
            </p:cNvPr>
            <p:cNvSpPr txBox="1"/>
            <p:nvPr/>
          </p:nvSpPr>
          <p:spPr>
            <a:xfrm>
              <a:off x="9028154" y="2938465"/>
              <a:ext cx="371885" cy="152144"/>
            </a:xfrm>
            <a:prstGeom prst="rect">
              <a:avLst/>
            </a:prstGeom>
          </p:spPr>
          <p:txBody>
            <a:bodyPr wrap="none" lIns="0" tIns="0" rIns="0" bIns="0" rtlCol="0">
              <a:spAutoFit/>
            </a:bodyPr>
            <a:lstStyle/>
            <a:p>
              <a:pPr algn="l">
                <a:spcAft>
                  <a:spcPts val="600"/>
                </a:spcAft>
              </a:pPr>
              <a:r>
                <a:rPr lang="en-US" sz="1400" dirty="0">
                  <a:solidFill>
                    <a:schemeClr val="bg2">
                      <a:lumMod val="10000"/>
                    </a:schemeClr>
                  </a:solidFill>
                  <a:latin typeface="Gill Sans MT" panose="020B0502020104020203" pitchFamily="34" charset="77"/>
                </a:rPr>
                <a:t>Flow 3</a:t>
              </a:r>
            </a:p>
          </p:txBody>
        </p:sp>
        <p:sp>
          <p:nvSpPr>
            <p:cNvPr id="74" name="TextBox 73">
              <a:extLst>
                <a:ext uri="{FF2B5EF4-FFF2-40B4-BE49-F238E27FC236}">
                  <a16:creationId xmlns:a16="http://schemas.microsoft.com/office/drawing/2014/main" id="{DAD1F134-13D4-91C8-4883-7C913BD77165}"/>
                </a:ext>
              </a:extLst>
            </p:cNvPr>
            <p:cNvSpPr txBox="1"/>
            <p:nvPr/>
          </p:nvSpPr>
          <p:spPr>
            <a:xfrm>
              <a:off x="10298486" y="4401539"/>
              <a:ext cx="310186" cy="173879"/>
            </a:xfrm>
            <a:prstGeom prst="rect">
              <a:avLst/>
            </a:prstGeom>
          </p:spPr>
          <p:txBody>
            <a:bodyPr wrap="none" lIns="0" tIns="0" rIns="0" bIns="0" rtlCol="0">
              <a:spAutoFit/>
            </a:bodyPr>
            <a:lstStyle/>
            <a:p>
              <a:pPr algn="l">
                <a:spcAft>
                  <a:spcPts val="600"/>
                </a:spcAft>
              </a:pPr>
              <a:r>
                <a:rPr lang="en-US" sz="1600" dirty="0">
                  <a:solidFill>
                    <a:schemeClr val="bg2">
                      <a:lumMod val="10000"/>
                    </a:schemeClr>
                  </a:solidFill>
                  <a:latin typeface="Gill Sans MT" panose="020B0502020104020203" pitchFamily="34" charset="77"/>
                </a:rPr>
                <a:t>Host</a:t>
              </a:r>
            </a:p>
          </p:txBody>
        </p:sp>
        <p:sp>
          <p:nvSpPr>
            <p:cNvPr id="75" name="TextBox 74">
              <a:extLst>
                <a:ext uri="{FF2B5EF4-FFF2-40B4-BE49-F238E27FC236}">
                  <a16:creationId xmlns:a16="http://schemas.microsoft.com/office/drawing/2014/main" id="{0803BA50-56E9-D7C8-1D60-CA359D6EFE94}"/>
                </a:ext>
              </a:extLst>
            </p:cNvPr>
            <p:cNvSpPr txBox="1"/>
            <p:nvPr/>
          </p:nvSpPr>
          <p:spPr>
            <a:xfrm>
              <a:off x="10251984" y="2171463"/>
              <a:ext cx="310186" cy="173879"/>
            </a:xfrm>
            <a:prstGeom prst="rect">
              <a:avLst/>
            </a:prstGeom>
          </p:spPr>
          <p:txBody>
            <a:bodyPr wrap="none" lIns="0" tIns="0" rIns="0" bIns="0" rtlCol="0">
              <a:spAutoFit/>
            </a:bodyPr>
            <a:lstStyle/>
            <a:p>
              <a:pPr algn="l">
                <a:spcAft>
                  <a:spcPts val="600"/>
                </a:spcAft>
              </a:pPr>
              <a:r>
                <a:rPr lang="en-US" sz="1600" dirty="0">
                  <a:solidFill>
                    <a:schemeClr val="bg2">
                      <a:lumMod val="10000"/>
                    </a:schemeClr>
                  </a:solidFill>
                  <a:latin typeface="Gill Sans MT" panose="020B0502020104020203" pitchFamily="34" charset="77"/>
                </a:rPr>
                <a:t>Host</a:t>
              </a:r>
            </a:p>
          </p:txBody>
        </p:sp>
        <p:sp>
          <p:nvSpPr>
            <p:cNvPr id="76" name="TextBox 75">
              <a:extLst>
                <a:ext uri="{FF2B5EF4-FFF2-40B4-BE49-F238E27FC236}">
                  <a16:creationId xmlns:a16="http://schemas.microsoft.com/office/drawing/2014/main" id="{2E388DE5-5F0D-87AD-9357-57EEDCB10150}"/>
                </a:ext>
              </a:extLst>
            </p:cNvPr>
            <p:cNvSpPr txBox="1"/>
            <p:nvPr/>
          </p:nvSpPr>
          <p:spPr>
            <a:xfrm>
              <a:off x="8160007" y="4374317"/>
              <a:ext cx="310186" cy="173879"/>
            </a:xfrm>
            <a:prstGeom prst="rect">
              <a:avLst/>
            </a:prstGeom>
          </p:spPr>
          <p:txBody>
            <a:bodyPr wrap="none" lIns="0" tIns="0" rIns="0" bIns="0" rtlCol="0">
              <a:spAutoFit/>
            </a:bodyPr>
            <a:lstStyle/>
            <a:p>
              <a:pPr algn="l">
                <a:spcAft>
                  <a:spcPts val="600"/>
                </a:spcAft>
              </a:pPr>
              <a:r>
                <a:rPr lang="en-US" sz="1600" dirty="0">
                  <a:solidFill>
                    <a:schemeClr val="bg2">
                      <a:lumMod val="10000"/>
                    </a:schemeClr>
                  </a:solidFill>
                  <a:latin typeface="Gill Sans MT" panose="020B0502020104020203" pitchFamily="34" charset="77"/>
                </a:rPr>
                <a:t>Host</a:t>
              </a:r>
            </a:p>
          </p:txBody>
        </p:sp>
        <p:sp>
          <p:nvSpPr>
            <p:cNvPr id="77" name="TextBox 76">
              <a:extLst>
                <a:ext uri="{FF2B5EF4-FFF2-40B4-BE49-F238E27FC236}">
                  <a16:creationId xmlns:a16="http://schemas.microsoft.com/office/drawing/2014/main" id="{87B33193-46BD-9EE4-7DDE-F37CC7006013}"/>
                </a:ext>
              </a:extLst>
            </p:cNvPr>
            <p:cNvSpPr txBox="1"/>
            <p:nvPr/>
          </p:nvSpPr>
          <p:spPr>
            <a:xfrm>
              <a:off x="6168668" y="3527343"/>
              <a:ext cx="514328" cy="347758"/>
            </a:xfrm>
            <a:prstGeom prst="rect">
              <a:avLst/>
            </a:prstGeom>
          </p:spPr>
          <p:txBody>
            <a:bodyPr wrap="none" lIns="0" tIns="0" rIns="0" bIns="0" rtlCol="0">
              <a:spAutoFit/>
            </a:bodyPr>
            <a:lstStyle/>
            <a:p>
              <a:pPr algn="ctr">
                <a:spcAft>
                  <a:spcPts val="600"/>
                </a:spcAft>
              </a:pPr>
              <a:r>
                <a:rPr lang="en-US" sz="1600" dirty="0">
                  <a:solidFill>
                    <a:schemeClr val="bg2">
                      <a:lumMod val="10000"/>
                    </a:schemeClr>
                  </a:solidFill>
                  <a:latin typeface="Gill Sans MT" panose="020B0502020104020203" pitchFamily="34" charset="77"/>
                </a:rPr>
                <a:t>Crawler</a:t>
              </a:r>
              <a:br>
                <a:rPr lang="en-US" sz="1600" dirty="0">
                  <a:solidFill>
                    <a:schemeClr val="bg2">
                      <a:lumMod val="10000"/>
                    </a:schemeClr>
                  </a:solidFill>
                  <a:latin typeface="Gill Sans MT" panose="020B0502020104020203" pitchFamily="34" charset="77"/>
                </a:rPr>
              </a:br>
              <a:r>
                <a:rPr lang="en-US" sz="1600" dirty="0">
                  <a:solidFill>
                    <a:schemeClr val="bg2">
                      <a:lumMod val="10000"/>
                    </a:schemeClr>
                  </a:solidFill>
                  <a:latin typeface="Gill Sans MT" panose="020B0502020104020203" pitchFamily="34" charset="77"/>
                </a:rPr>
                <a:t>VM</a:t>
              </a:r>
            </a:p>
          </p:txBody>
        </p:sp>
        <p:sp>
          <p:nvSpPr>
            <p:cNvPr id="78" name="TextBox 77">
              <a:extLst>
                <a:ext uri="{FF2B5EF4-FFF2-40B4-BE49-F238E27FC236}">
                  <a16:creationId xmlns:a16="http://schemas.microsoft.com/office/drawing/2014/main" id="{B958A433-AB9C-516C-D4B7-5DF8238C934B}"/>
                </a:ext>
              </a:extLst>
            </p:cNvPr>
            <p:cNvSpPr txBox="1"/>
            <p:nvPr/>
          </p:nvSpPr>
          <p:spPr>
            <a:xfrm>
              <a:off x="8114302" y="3536376"/>
              <a:ext cx="398637" cy="239083"/>
            </a:xfrm>
            <a:prstGeom prst="rect">
              <a:avLst/>
            </a:prstGeom>
          </p:spPr>
          <p:txBody>
            <a:bodyPr wrap="none" lIns="0" tIns="0" rIns="0" bIns="0" rtlCol="0">
              <a:spAutoFit/>
            </a:bodyPr>
            <a:lstStyle/>
            <a:p>
              <a:pPr algn="ctr">
                <a:spcAft>
                  <a:spcPts val="600"/>
                </a:spcAft>
              </a:pPr>
              <a:r>
                <a:rPr lang="en-US" sz="1100" dirty="0">
                  <a:solidFill>
                    <a:schemeClr val="bg2">
                      <a:lumMod val="10000"/>
                    </a:schemeClr>
                  </a:solidFill>
                  <a:latin typeface="Gill Sans MT" panose="020B0502020104020203" pitchFamily="34" charset="77"/>
                </a:rPr>
                <a:t>Frontend</a:t>
              </a:r>
              <a:br>
                <a:rPr lang="en-US" sz="1100" dirty="0">
                  <a:solidFill>
                    <a:schemeClr val="bg2">
                      <a:lumMod val="10000"/>
                    </a:schemeClr>
                  </a:solidFill>
                  <a:latin typeface="Gill Sans MT" panose="020B0502020104020203" pitchFamily="34" charset="77"/>
                </a:rPr>
              </a:br>
              <a:r>
                <a:rPr lang="en-US" sz="1100" dirty="0">
                  <a:solidFill>
                    <a:schemeClr val="bg2">
                      <a:lumMod val="10000"/>
                    </a:schemeClr>
                  </a:solidFill>
                  <a:latin typeface="Gill Sans MT" panose="020B0502020104020203" pitchFamily="34" charset="77"/>
                </a:rPr>
                <a:t>VM</a:t>
              </a:r>
            </a:p>
          </p:txBody>
        </p:sp>
        <p:sp>
          <p:nvSpPr>
            <p:cNvPr id="79" name="TextBox 78">
              <a:extLst>
                <a:ext uri="{FF2B5EF4-FFF2-40B4-BE49-F238E27FC236}">
                  <a16:creationId xmlns:a16="http://schemas.microsoft.com/office/drawing/2014/main" id="{A3E09E2B-DDB2-C751-E78A-0A45C0E755E3}"/>
                </a:ext>
              </a:extLst>
            </p:cNvPr>
            <p:cNvSpPr txBox="1"/>
            <p:nvPr/>
          </p:nvSpPr>
          <p:spPr>
            <a:xfrm>
              <a:off x="7234608" y="3580360"/>
              <a:ext cx="371885" cy="152144"/>
            </a:xfrm>
            <a:prstGeom prst="rect">
              <a:avLst/>
            </a:prstGeom>
          </p:spPr>
          <p:txBody>
            <a:bodyPr wrap="none" lIns="0" tIns="0" rIns="0" bIns="0" rtlCol="0">
              <a:spAutoFit/>
            </a:bodyPr>
            <a:lstStyle/>
            <a:p>
              <a:pPr algn="l">
                <a:spcAft>
                  <a:spcPts val="600"/>
                </a:spcAft>
              </a:pPr>
              <a:r>
                <a:rPr lang="en-US" sz="1400" dirty="0">
                  <a:solidFill>
                    <a:schemeClr val="bg2">
                      <a:lumMod val="10000"/>
                    </a:schemeClr>
                  </a:solidFill>
                  <a:latin typeface="Gill Sans MT" panose="020B0502020104020203" pitchFamily="34" charset="77"/>
                </a:rPr>
                <a:t>Flow 1</a:t>
              </a:r>
            </a:p>
          </p:txBody>
        </p:sp>
        <p:sp>
          <p:nvSpPr>
            <p:cNvPr id="80" name="TextBox 79">
              <a:extLst>
                <a:ext uri="{FF2B5EF4-FFF2-40B4-BE49-F238E27FC236}">
                  <a16:creationId xmlns:a16="http://schemas.microsoft.com/office/drawing/2014/main" id="{6A9F1442-456D-F1CC-1C28-B5DAA2EBA5F3}"/>
                </a:ext>
              </a:extLst>
            </p:cNvPr>
            <p:cNvSpPr txBox="1"/>
            <p:nvPr/>
          </p:nvSpPr>
          <p:spPr>
            <a:xfrm>
              <a:off x="8930683" y="4449579"/>
              <a:ext cx="187808" cy="152144"/>
            </a:xfrm>
            <a:prstGeom prst="rect">
              <a:avLst/>
            </a:prstGeom>
          </p:spPr>
          <p:txBody>
            <a:bodyPr wrap="none" lIns="0" tIns="0" rIns="0" bIns="0" rtlCol="0">
              <a:spAutoFit/>
            </a:bodyPr>
            <a:lstStyle/>
            <a:p>
              <a:pPr algn="ctr">
                <a:spcAft>
                  <a:spcPts val="600"/>
                </a:spcAft>
              </a:pPr>
              <a:r>
                <a:rPr lang="en-US" sz="1400" dirty="0">
                  <a:solidFill>
                    <a:schemeClr val="bg2">
                      <a:lumMod val="10000"/>
                    </a:schemeClr>
                  </a:solidFill>
                  <a:latin typeface="Gill Sans MT" panose="020B0502020104020203" pitchFamily="34" charset="77"/>
                </a:rPr>
                <a:t>VM</a:t>
              </a:r>
            </a:p>
          </p:txBody>
        </p:sp>
        <p:sp>
          <p:nvSpPr>
            <p:cNvPr id="81" name="TextBox 80">
              <a:extLst>
                <a:ext uri="{FF2B5EF4-FFF2-40B4-BE49-F238E27FC236}">
                  <a16:creationId xmlns:a16="http://schemas.microsoft.com/office/drawing/2014/main" id="{A7D49E79-B699-438E-90C1-14373A26F89F}"/>
                </a:ext>
              </a:extLst>
            </p:cNvPr>
            <p:cNvSpPr txBox="1"/>
            <p:nvPr/>
          </p:nvSpPr>
          <p:spPr>
            <a:xfrm>
              <a:off x="10813016" y="4000907"/>
              <a:ext cx="294435" cy="152144"/>
            </a:xfrm>
            <a:prstGeom prst="rect">
              <a:avLst/>
            </a:prstGeom>
          </p:spPr>
          <p:txBody>
            <a:bodyPr wrap="none" lIns="0" tIns="0" rIns="0" bIns="0" rtlCol="0">
              <a:spAutoFit/>
            </a:bodyPr>
            <a:lstStyle/>
            <a:p>
              <a:pPr algn="l">
                <a:spcAft>
                  <a:spcPts val="600"/>
                </a:spcAft>
              </a:pPr>
              <a:r>
                <a:rPr lang="en-US" sz="1400" dirty="0">
                  <a:solidFill>
                    <a:schemeClr val="bg2">
                      <a:lumMod val="10000"/>
                    </a:schemeClr>
                  </a:solidFill>
                  <a:latin typeface="Gill Sans MT" panose="020B0502020104020203" pitchFamily="34" charset="77"/>
                </a:rPr>
                <a:t>vNIC</a:t>
              </a:r>
            </a:p>
          </p:txBody>
        </p:sp>
      </p:grpSp>
      <p:sp>
        <p:nvSpPr>
          <p:cNvPr id="2" name="Content Placeholder 1">
            <a:extLst>
              <a:ext uri="{FF2B5EF4-FFF2-40B4-BE49-F238E27FC236}">
                <a16:creationId xmlns:a16="http://schemas.microsoft.com/office/drawing/2014/main" id="{E47D68FF-AAEE-23D0-2B06-F1B73B8062D1}"/>
              </a:ext>
            </a:extLst>
          </p:cNvPr>
          <p:cNvSpPr txBox="1">
            <a:spLocks/>
          </p:cNvSpPr>
          <p:nvPr/>
        </p:nvSpPr>
        <p:spPr>
          <a:xfrm>
            <a:off x="4737958" y="2415427"/>
            <a:ext cx="1786046" cy="544830"/>
          </a:xfrm>
          <a:prstGeom prst="roundRect">
            <a:avLst/>
          </a:prstGeom>
          <a:noFill/>
          <a:ln w="38100">
            <a:noFill/>
          </a:ln>
        </p:spPr>
        <p:txBody>
          <a:bodyPr wrap="square" lIns="0" tIns="0" rIns="0" bIns="0" rtlCol="0">
            <a:spAutoFit/>
          </a:bodyPr>
          <a:lstStyle>
            <a:defPPr>
              <a:defRPr lang="en-US"/>
            </a:defPPr>
            <a:lvl1pPr algn="ctr">
              <a:defRPr sz="2400">
                <a:solidFill>
                  <a:schemeClr val="bg2">
                    <a:lumMod val="10000"/>
                  </a:schemeClr>
                </a:solidFill>
                <a:latin typeface="Gill Sans MT" panose="020B0502020104020203" pitchFamily="34" charset="77"/>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1800" kern="1200">
                <a:solidFill>
                  <a:schemeClr val="tx2"/>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1600" kern="1200">
                <a:solidFill>
                  <a:schemeClr val="tx2"/>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1400" kern="1200">
                <a:solidFill>
                  <a:schemeClr val="tx2"/>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1400" kern="1200">
                <a:solidFill>
                  <a:schemeClr val="tx2"/>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r>
              <a:rPr lang="en-US" sz="1600" dirty="0"/>
              <a:t>Potential</a:t>
            </a:r>
          </a:p>
          <a:p>
            <a:r>
              <a:rPr lang="en-US" sz="1600" dirty="0"/>
              <a:t>root causes</a:t>
            </a:r>
          </a:p>
        </p:txBody>
      </p:sp>
      <p:cxnSp>
        <p:nvCxnSpPr>
          <p:cNvPr id="3" name="Curved Connector 2">
            <a:extLst>
              <a:ext uri="{FF2B5EF4-FFF2-40B4-BE49-F238E27FC236}">
                <a16:creationId xmlns:a16="http://schemas.microsoft.com/office/drawing/2014/main" id="{0AD06AD7-E4A9-07E4-1AF8-A0BC3E136DA9}"/>
              </a:ext>
            </a:extLst>
          </p:cNvPr>
          <p:cNvCxnSpPr>
            <a:cxnSpLocks/>
            <a:stCxn id="2" idx="2"/>
            <a:endCxn id="53" idx="0"/>
          </p:cNvCxnSpPr>
          <p:nvPr/>
        </p:nvCxnSpPr>
        <p:spPr bwMode="gray">
          <a:xfrm rot="16200000" flipH="1">
            <a:off x="5936158" y="2655079"/>
            <a:ext cx="656771" cy="1267125"/>
          </a:xfrm>
          <a:prstGeom prst="curvedConnector3">
            <a:avLst>
              <a:gd name="adj1" fmla="val 50000"/>
            </a:avLst>
          </a:prstGeom>
          <a:ln w="25400">
            <a:solidFill>
              <a:schemeClr val="tx1"/>
            </a:solidFill>
            <a:miter lim="800000"/>
            <a:tailEnd type="triangle" w="lg" len="lg"/>
          </a:ln>
        </p:spPr>
        <p:style>
          <a:lnRef idx="1">
            <a:schemeClr val="accent1"/>
          </a:lnRef>
          <a:fillRef idx="0">
            <a:schemeClr val="accent1"/>
          </a:fillRef>
          <a:effectRef idx="0">
            <a:schemeClr val="accent1"/>
          </a:effectRef>
          <a:fontRef idx="minor">
            <a:schemeClr val="tx1"/>
          </a:fontRef>
        </p:style>
      </p:cxnSp>
      <p:cxnSp>
        <p:nvCxnSpPr>
          <p:cNvPr id="4" name="Curved Connector 3">
            <a:extLst>
              <a:ext uri="{FF2B5EF4-FFF2-40B4-BE49-F238E27FC236}">
                <a16:creationId xmlns:a16="http://schemas.microsoft.com/office/drawing/2014/main" id="{CF7D9C9C-8D4D-F052-752D-ACF4354F6427}"/>
              </a:ext>
            </a:extLst>
          </p:cNvPr>
          <p:cNvCxnSpPr>
            <a:cxnSpLocks/>
            <a:stCxn id="2" idx="0"/>
            <a:endCxn id="61" idx="0"/>
          </p:cNvCxnSpPr>
          <p:nvPr/>
        </p:nvCxnSpPr>
        <p:spPr bwMode="gray">
          <a:xfrm rot="16200000" flipH="1">
            <a:off x="6093029" y="1953378"/>
            <a:ext cx="303915" cy="1228012"/>
          </a:xfrm>
          <a:prstGeom prst="curvedConnector3">
            <a:avLst>
              <a:gd name="adj1" fmla="val -75218"/>
            </a:avLst>
          </a:prstGeom>
          <a:ln w="25400">
            <a:solidFill>
              <a:schemeClr val="tx1"/>
            </a:solidFill>
            <a:miter lim="800000"/>
            <a:tailEnd type="triangle" w="lg" len="lg"/>
          </a:ln>
        </p:spPr>
        <p:style>
          <a:lnRef idx="1">
            <a:schemeClr val="accent1"/>
          </a:lnRef>
          <a:fillRef idx="0">
            <a:schemeClr val="accent1"/>
          </a:fillRef>
          <a:effectRef idx="0">
            <a:schemeClr val="accent1"/>
          </a:effectRef>
          <a:fontRef idx="minor">
            <a:schemeClr val="tx1"/>
          </a:fontRef>
        </p:style>
      </p:cxnSp>
      <p:cxnSp>
        <p:nvCxnSpPr>
          <p:cNvPr id="5" name="Curved Connector 4">
            <a:extLst>
              <a:ext uri="{FF2B5EF4-FFF2-40B4-BE49-F238E27FC236}">
                <a16:creationId xmlns:a16="http://schemas.microsoft.com/office/drawing/2014/main" id="{92611B9A-06B6-5B61-7576-D2B2A26D2EE0}"/>
              </a:ext>
            </a:extLst>
          </p:cNvPr>
          <p:cNvCxnSpPr>
            <a:cxnSpLocks/>
            <a:stCxn id="2" idx="2"/>
            <a:endCxn id="50" idx="0"/>
          </p:cNvCxnSpPr>
          <p:nvPr/>
        </p:nvCxnSpPr>
        <p:spPr bwMode="gray">
          <a:xfrm rot="5400000">
            <a:off x="4662490" y="2659820"/>
            <a:ext cx="668054" cy="1268928"/>
          </a:xfrm>
          <a:prstGeom prst="curvedConnector3">
            <a:avLst>
              <a:gd name="adj1" fmla="val 50000"/>
            </a:avLst>
          </a:prstGeom>
          <a:ln w="25400">
            <a:solidFill>
              <a:schemeClr val="tx1"/>
            </a:solidFill>
            <a:miter lim="800000"/>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3083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6276390D-F39B-1B38-A98A-0503FD848F25}"/>
              </a:ext>
            </a:extLst>
          </p:cNvPr>
          <p:cNvSpPr>
            <a:spLocks noGrp="1"/>
          </p:cNvSpPr>
          <p:nvPr>
            <p:ph type="title"/>
          </p:nvPr>
        </p:nvSpPr>
        <p:spPr>
          <a:xfrm>
            <a:off x="512361" y="0"/>
            <a:ext cx="11277600" cy="997375"/>
          </a:xfrm>
        </p:spPr>
        <p:txBody>
          <a:bodyPr>
            <a:normAutofit fontScale="90000"/>
          </a:bodyPr>
          <a:lstStyle/>
          <a:p>
            <a:pPr algn="ctr"/>
            <a:r>
              <a:rPr lang="en-GB" dirty="0">
                <a:cs typeface="Calibri Light"/>
              </a:rPr>
              <a:t>Structure helps in filtering out correlated but irrelevant entities</a:t>
            </a:r>
          </a:p>
        </p:txBody>
      </p:sp>
      <p:sp>
        <p:nvSpPr>
          <p:cNvPr id="12" name="Slide Number Placeholder 11">
            <a:extLst>
              <a:ext uri="{FF2B5EF4-FFF2-40B4-BE49-F238E27FC236}">
                <a16:creationId xmlns:a16="http://schemas.microsoft.com/office/drawing/2014/main" id="{C66310DF-4318-048B-AB09-91F97A7752EE}"/>
              </a:ext>
            </a:extLst>
          </p:cNvPr>
          <p:cNvSpPr>
            <a:spLocks noGrp="1"/>
          </p:cNvSpPr>
          <p:nvPr>
            <p:ph type="sldNum" sz="quarter" idx="12"/>
          </p:nvPr>
        </p:nvSpPr>
        <p:spPr/>
        <p:txBody>
          <a:bodyPr/>
          <a:lstStyle/>
          <a:p>
            <a:fld id="{078ED684-E1A4-0343-8670-8594C227EEC7}" type="slidenum">
              <a:rPr lang="en-US" smtClean="0"/>
              <a:t>41</a:t>
            </a:fld>
            <a:endParaRPr lang="en-US"/>
          </a:p>
        </p:txBody>
      </p:sp>
      <p:grpSp>
        <p:nvGrpSpPr>
          <p:cNvPr id="85" name="Group 84">
            <a:extLst>
              <a:ext uri="{FF2B5EF4-FFF2-40B4-BE49-F238E27FC236}">
                <a16:creationId xmlns:a16="http://schemas.microsoft.com/office/drawing/2014/main" id="{49009279-37EF-8E13-F089-E86B6DCDD0D1}"/>
              </a:ext>
            </a:extLst>
          </p:cNvPr>
          <p:cNvGrpSpPr/>
          <p:nvPr/>
        </p:nvGrpSpPr>
        <p:grpSpPr>
          <a:xfrm>
            <a:off x="838200" y="631713"/>
            <a:ext cx="9757457" cy="5699763"/>
            <a:chOff x="1752602" y="1158237"/>
            <a:chExt cx="8327570" cy="4952413"/>
          </a:xfrm>
        </p:grpSpPr>
        <p:cxnSp>
          <p:nvCxnSpPr>
            <p:cNvPr id="14" name="Straight Arrow Connector 13">
              <a:extLst>
                <a:ext uri="{FF2B5EF4-FFF2-40B4-BE49-F238E27FC236}">
                  <a16:creationId xmlns:a16="http://schemas.microsoft.com/office/drawing/2014/main" id="{A5231847-93FB-14F5-6618-EE925E6FCEA6}"/>
                </a:ext>
              </a:extLst>
            </p:cNvPr>
            <p:cNvCxnSpPr>
              <a:cxnSpLocks/>
              <a:stCxn id="62" idx="3"/>
              <a:endCxn id="65" idx="7"/>
            </p:cNvCxnSpPr>
            <p:nvPr/>
          </p:nvCxnSpPr>
          <p:spPr bwMode="gray">
            <a:xfrm flipH="1">
              <a:off x="8821727" y="4822735"/>
              <a:ext cx="238867" cy="95568"/>
            </a:xfrm>
            <a:prstGeom prst="straightConnector1">
              <a:avLst/>
            </a:prstGeom>
            <a:ln w="5080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sp>
          <p:nvSpPr>
            <p:cNvPr id="15" name="Rounded Rectangle 14">
              <a:extLst>
                <a:ext uri="{FF2B5EF4-FFF2-40B4-BE49-F238E27FC236}">
                  <a16:creationId xmlns:a16="http://schemas.microsoft.com/office/drawing/2014/main" id="{34010652-02D3-3C8D-5067-ACE1AD38498D}"/>
                </a:ext>
              </a:extLst>
            </p:cNvPr>
            <p:cNvSpPr/>
            <p:nvPr/>
          </p:nvSpPr>
          <p:spPr>
            <a:xfrm>
              <a:off x="8004117" y="3565624"/>
              <a:ext cx="1648590" cy="1978949"/>
            </a:xfrm>
            <a:prstGeom prst="roundRect">
              <a:avLst/>
            </a:prstGeom>
            <a:solidFill>
              <a:srgbClr val="0070C0">
                <a:alpha val="4000"/>
              </a:srgbClr>
            </a:solidFill>
            <a:ln w="25400">
              <a:noFill/>
              <a:miter lim="800000"/>
            </a:ln>
            <a:effectLst>
              <a:softEdge rad="63500"/>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100" dirty="0">
                <a:solidFill>
                  <a:schemeClr val="bg1"/>
                </a:solidFill>
              </a:endParaRPr>
            </a:p>
          </p:txBody>
        </p:sp>
        <p:sp>
          <p:nvSpPr>
            <p:cNvPr id="16" name="Rounded Rectangle 15">
              <a:extLst>
                <a:ext uri="{FF2B5EF4-FFF2-40B4-BE49-F238E27FC236}">
                  <a16:creationId xmlns:a16="http://schemas.microsoft.com/office/drawing/2014/main" id="{B8CD32D4-AF22-E40D-297A-2DDFBAA2D3E6}"/>
                </a:ext>
              </a:extLst>
            </p:cNvPr>
            <p:cNvSpPr/>
            <p:nvPr/>
          </p:nvSpPr>
          <p:spPr>
            <a:xfrm>
              <a:off x="7991945" y="1617680"/>
              <a:ext cx="1633248" cy="1853381"/>
            </a:xfrm>
            <a:prstGeom prst="roundRect">
              <a:avLst/>
            </a:prstGeom>
            <a:solidFill>
              <a:srgbClr val="0070C0">
                <a:alpha val="4000"/>
              </a:srgbClr>
            </a:solidFill>
            <a:ln w="25400">
              <a:noFill/>
              <a:miter lim="800000"/>
            </a:ln>
            <a:effectLst>
              <a:softEdge rad="63500"/>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100" dirty="0">
                <a:solidFill>
                  <a:schemeClr val="bg1"/>
                </a:solidFill>
              </a:endParaRPr>
            </a:p>
          </p:txBody>
        </p:sp>
        <p:sp>
          <p:nvSpPr>
            <p:cNvPr id="17" name="Rounded Rectangle 16">
              <a:extLst>
                <a:ext uri="{FF2B5EF4-FFF2-40B4-BE49-F238E27FC236}">
                  <a16:creationId xmlns:a16="http://schemas.microsoft.com/office/drawing/2014/main" id="{2FA3197A-E19B-3D9F-9AEE-AC4E4000A799}"/>
                </a:ext>
              </a:extLst>
            </p:cNvPr>
            <p:cNvSpPr/>
            <p:nvPr/>
          </p:nvSpPr>
          <p:spPr>
            <a:xfrm>
              <a:off x="5020593" y="4096381"/>
              <a:ext cx="1417824" cy="2014269"/>
            </a:xfrm>
            <a:prstGeom prst="roundRect">
              <a:avLst/>
            </a:prstGeom>
            <a:solidFill>
              <a:srgbClr val="0070C0">
                <a:alpha val="4000"/>
              </a:srgbClr>
            </a:solidFill>
            <a:ln w="25400">
              <a:noFill/>
              <a:miter lim="800000"/>
            </a:ln>
            <a:effectLst>
              <a:softEdge rad="63500"/>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100" dirty="0">
                <a:solidFill>
                  <a:schemeClr val="bg1"/>
                </a:solidFill>
              </a:endParaRPr>
            </a:p>
          </p:txBody>
        </p:sp>
        <p:cxnSp>
          <p:nvCxnSpPr>
            <p:cNvPr id="18" name="Straight Arrow Connector 17">
              <a:extLst>
                <a:ext uri="{FF2B5EF4-FFF2-40B4-BE49-F238E27FC236}">
                  <a16:creationId xmlns:a16="http://schemas.microsoft.com/office/drawing/2014/main" id="{B208EE66-44FB-3721-55DC-F87D82B62A7B}"/>
                </a:ext>
              </a:extLst>
            </p:cNvPr>
            <p:cNvCxnSpPr>
              <a:cxnSpLocks/>
              <a:stCxn id="65" idx="1"/>
            </p:cNvCxnSpPr>
            <p:nvPr/>
          </p:nvCxnSpPr>
          <p:spPr bwMode="gray">
            <a:xfrm flipH="1" flipV="1">
              <a:off x="6799893" y="1954310"/>
              <a:ext cx="1553107" cy="2963992"/>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623E5394-509D-96A9-4AA0-6457CF3ADD0F}"/>
                </a:ext>
              </a:extLst>
            </p:cNvPr>
            <p:cNvCxnSpPr>
              <a:cxnSpLocks/>
              <a:stCxn id="76" idx="2"/>
            </p:cNvCxnSpPr>
            <p:nvPr/>
          </p:nvCxnSpPr>
          <p:spPr bwMode="gray">
            <a:xfrm flipV="1">
              <a:off x="5639464" y="1979986"/>
              <a:ext cx="1160429" cy="3260495"/>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A69F2888-2786-0B4E-9518-4A4640714FC1}"/>
                </a:ext>
              </a:extLst>
            </p:cNvPr>
            <p:cNvCxnSpPr>
              <a:cxnSpLocks/>
            </p:cNvCxnSpPr>
            <p:nvPr/>
          </p:nvCxnSpPr>
          <p:spPr bwMode="gray">
            <a:xfrm>
              <a:off x="2331205" y="3468274"/>
              <a:ext cx="619833" cy="496902"/>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D8F907BA-99E0-D63E-D9D3-C1A58DEFD0A0}"/>
                </a:ext>
              </a:extLst>
            </p:cNvPr>
            <p:cNvCxnSpPr>
              <a:cxnSpLocks/>
              <a:stCxn id="79" idx="1"/>
            </p:cNvCxnSpPr>
            <p:nvPr/>
          </p:nvCxnSpPr>
          <p:spPr bwMode="gray">
            <a:xfrm flipH="1" flipV="1">
              <a:off x="3344430" y="3948238"/>
              <a:ext cx="797434" cy="20878"/>
            </a:xfrm>
            <a:prstGeom prst="straightConnector1">
              <a:avLst/>
            </a:prstGeom>
            <a:ln w="57150">
              <a:solidFill>
                <a:schemeClr val="bg2">
                  <a:lumMod val="75000"/>
                  <a:alpha val="78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B0709D39-D8DD-1539-DA7D-75EA5E3E2A82}"/>
                </a:ext>
              </a:extLst>
            </p:cNvPr>
            <p:cNvCxnSpPr>
              <a:cxnSpLocks/>
            </p:cNvCxnSpPr>
            <p:nvPr/>
          </p:nvCxnSpPr>
          <p:spPr bwMode="gray">
            <a:xfrm>
              <a:off x="4598542" y="3950817"/>
              <a:ext cx="646453" cy="5661"/>
            </a:xfrm>
            <a:prstGeom prst="straightConnector1">
              <a:avLst/>
            </a:prstGeom>
            <a:ln w="57150">
              <a:solidFill>
                <a:schemeClr val="bg2">
                  <a:lumMod val="75000"/>
                  <a:alpha val="78000"/>
                </a:schemeClr>
              </a:solidFill>
              <a:miter lim="800000"/>
              <a:headEnd type="none" w="sm" len="sm"/>
              <a:tailEnd type="none"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EE0400FC-6BE6-B33C-C57B-6746282F66E9}"/>
                </a:ext>
              </a:extLst>
            </p:cNvPr>
            <p:cNvCxnSpPr>
              <a:cxnSpLocks/>
              <a:endCxn id="54" idx="2"/>
            </p:cNvCxnSpPr>
            <p:nvPr/>
          </p:nvCxnSpPr>
          <p:spPr bwMode="gray">
            <a:xfrm>
              <a:off x="7229545" y="3950817"/>
              <a:ext cx="988443" cy="2934"/>
            </a:xfrm>
            <a:prstGeom prst="straightConnector1">
              <a:avLst/>
            </a:prstGeom>
            <a:ln w="57150">
              <a:solidFill>
                <a:schemeClr val="bg2">
                  <a:lumMod val="75000"/>
                  <a:alpha val="78000"/>
                </a:schemeClr>
              </a:solidFill>
              <a:miter lim="800000"/>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C2D25C7A-4564-09A5-FB5B-D5E83CC3E204}"/>
                </a:ext>
              </a:extLst>
            </p:cNvPr>
            <p:cNvCxnSpPr>
              <a:cxnSpLocks/>
              <a:stCxn id="65" idx="0"/>
              <a:endCxn id="54" idx="4"/>
            </p:cNvCxnSpPr>
            <p:nvPr/>
          </p:nvCxnSpPr>
          <p:spPr bwMode="gray">
            <a:xfrm flipH="1" flipV="1">
              <a:off x="8582571" y="4320915"/>
              <a:ext cx="4793" cy="499623"/>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89037F46-605C-71C6-2F84-60C8890CEC2B}"/>
                </a:ext>
              </a:extLst>
            </p:cNvPr>
            <p:cNvCxnSpPr>
              <a:cxnSpLocks/>
            </p:cNvCxnSpPr>
            <p:nvPr/>
          </p:nvCxnSpPr>
          <p:spPr bwMode="gray">
            <a:xfrm flipV="1">
              <a:off x="6007305" y="3950817"/>
              <a:ext cx="559362" cy="5661"/>
            </a:xfrm>
            <a:prstGeom prst="straightConnector1">
              <a:avLst/>
            </a:prstGeom>
            <a:ln w="57150">
              <a:solidFill>
                <a:schemeClr val="bg2">
                  <a:lumMod val="75000"/>
                  <a:alpha val="78000"/>
                </a:schemeClr>
              </a:solidFill>
              <a:miter lim="800000"/>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FF8CAECE-14C5-DEAE-1282-9A4DC1FB9DCF}"/>
                </a:ext>
              </a:extLst>
            </p:cNvPr>
            <p:cNvCxnSpPr>
              <a:cxnSpLocks/>
              <a:endCxn id="55" idx="2"/>
            </p:cNvCxnSpPr>
            <p:nvPr/>
          </p:nvCxnSpPr>
          <p:spPr bwMode="gray">
            <a:xfrm>
              <a:off x="7190433" y="3053129"/>
              <a:ext cx="990314" cy="32420"/>
            </a:xfrm>
            <a:prstGeom prst="straightConnector1">
              <a:avLst/>
            </a:prstGeom>
            <a:ln w="57150">
              <a:solidFill>
                <a:schemeClr val="bg2">
                  <a:lumMod val="75000"/>
                  <a:alpha val="78000"/>
                </a:schemeClr>
              </a:solidFill>
              <a:miter lim="800000"/>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605D3B6F-D983-5D80-9233-E658A4296BD1}"/>
                </a:ext>
              </a:extLst>
            </p:cNvPr>
            <p:cNvCxnSpPr>
              <a:cxnSpLocks/>
              <a:endCxn id="48" idx="2"/>
            </p:cNvCxnSpPr>
            <p:nvPr/>
          </p:nvCxnSpPr>
          <p:spPr bwMode="gray">
            <a:xfrm>
              <a:off x="5980243" y="5112505"/>
              <a:ext cx="268041" cy="75852"/>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50C5A77D-306B-3E65-6091-B4CC5D427F30}"/>
                </a:ext>
              </a:extLst>
            </p:cNvPr>
            <p:cNvCxnSpPr>
              <a:cxnSpLocks/>
            </p:cNvCxnSpPr>
            <p:nvPr/>
          </p:nvCxnSpPr>
          <p:spPr bwMode="gray">
            <a:xfrm flipH="1">
              <a:off x="5626150" y="3072713"/>
              <a:ext cx="1222715" cy="892462"/>
            </a:xfrm>
            <a:prstGeom prst="straightConnector1">
              <a:avLst/>
            </a:prstGeom>
            <a:ln w="57150">
              <a:solidFill>
                <a:schemeClr val="bg2">
                  <a:lumMod val="75000"/>
                  <a:alpha val="78000"/>
                </a:schemeClr>
              </a:solidFill>
              <a:miter lim="800000"/>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64FD0319-A4A1-5FA1-DF8B-C925D075219E}"/>
                </a:ext>
              </a:extLst>
            </p:cNvPr>
            <p:cNvCxnSpPr>
              <a:cxnSpLocks/>
              <a:endCxn id="71" idx="0"/>
            </p:cNvCxnSpPr>
            <p:nvPr/>
          </p:nvCxnSpPr>
          <p:spPr bwMode="gray">
            <a:xfrm>
              <a:off x="8646882" y="2054828"/>
              <a:ext cx="655265" cy="265752"/>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F98E9989-BE57-D395-788B-A7BD4206074D}"/>
                </a:ext>
              </a:extLst>
            </p:cNvPr>
            <p:cNvCxnSpPr>
              <a:cxnSpLocks/>
              <a:stCxn id="60" idx="1"/>
            </p:cNvCxnSpPr>
            <p:nvPr/>
          </p:nvCxnSpPr>
          <p:spPr bwMode="gray">
            <a:xfrm flipV="1">
              <a:off x="2567431" y="4207863"/>
              <a:ext cx="154615" cy="149354"/>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0B304C3F-48E4-5193-EBBF-205A334A3DD8}"/>
                </a:ext>
              </a:extLst>
            </p:cNvPr>
            <p:cNvCxnSpPr>
              <a:cxnSpLocks/>
              <a:stCxn id="59" idx="3"/>
            </p:cNvCxnSpPr>
            <p:nvPr/>
          </p:nvCxnSpPr>
          <p:spPr bwMode="gray">
            <a:xfrm flipH="1">
              <a:off x="2328200" y="3822810"/>
              <a:ext cx="3098" cy="426115"/>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20D455B5-7B37-CFFD-035F-89AEB78B0D97}"/>
                </a:ext>
              </a:extLst>
            </p:cNvPr>
            <p:cNvCxnSpPr>
              <a:cxnSpLocks/>
              <a:stCxn id="64" idx="1"/>
            </p:cNvCxnSpPr>
            <p:nvPr/>
          </p:nvCxnSpPr>
          <p:spPr bwMode="gray">
            <a:xfrm flipV="1">
              <a:off x="5218083" y="4227905"/>
              <a:ext cx="138549" cy="135962"/>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455B9D6B-BCF1-1529-45E6-A9F72335990C}"/>
                </a:ext>
              </a:extLst>
            </p:cNvPr>
            <p:cNvCxnSpPr>
              <a:cxnSpLocks/>
              <a:endCxn id="64" idx="7"/>
            </p:cNvCxnSpPr>
            <p:nvPr/>
          </p:nvCxnSpPr>
          <p:spPr bwMode="gray">
            <a:xfrm flipH="1" flipV="1">
              <a:off x="5286066" y="4830921"/>
              <a:ext cx="130569" cy="40292"/>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D6FC31EB-601D-32BA-B278-8128A41B9B33}"/>
                </a:ext>
              </a:extLst>
            </p:cNvPr>
            <p:cNvCxnSpPr>
              <a:cxnSpLocks/>
            </p:cNvCxnSpPr>
            <p:nvPr/>
          </p:nvCxnSpPr>
          <p:spPr bwMode="gray">
            <a:xfrm flipH="1" flipV="1">
              <a:off x="5626150" y="4340333"/>
              <a:ext cx="25739" cy="435308"/>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3E4A4205-1E14-A01F-279B-C162A22A15FC}"/>
                </a:ext>
              </a:extLst>
            </p:cNvPr>
            <p:cNvCxnSpPr>
              <a:cxnSpLocks/>
              <a:stCxn id="59" idx="6"/>
            </p:cNvCxnSpPr>
            <p:nvPr/>
          </p:nvCxnSpPr>
          <p:spPr bwMode="gray">
            <a:xfrm flipV="1">
              <a:off x="2570893" y="1954310"/>
              <a:ext cx="4173707" cy="1296788"/>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336D48CA-08ED-2BD1-6ECA-E31DEE666924}"/>
                </a:ext>
              </a:extLst>
            </p:cNvPr>
            <p:cNvCxnSpPr>
              <a:cxnSpLocks/>
            </p:cNvCxnSpPr>
            <p:nvPr/>
          </p:nvCxnSpPr>
          <p:spPr bwMode="gray">
            <a:xfrm flipV="1">
              <a:off x="8540341" y="2424752"/>
              <a:ext cx="741125" cy="740454"/>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510FD791-708F-4C3F-082C-6E4CCC1B6C12}"/>
                </a:ext>
              </a:extLst>
            </p:cNvPr>
            <p:cNvCxnSpPr>
              <a:cxnSpLocks/>
            </p:cNvCxnSpPr>
            <p:nvPr/>
          </p:nvCxnSpPr>
          <p:spPr bwMode="gray">
            <a:xfrm flipH="1" flipV="1">
              <a:off x="8582571" y="3965175"/>
              <a:ext cx="503892" cy="591809"/>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6F0F344D-6BA5-5DD0-91D3-4852403D7DEB}"/>
                </a:ext>
              </a:extLst>
            </p:cNvPr>
            <p:cNvCxnSpPr>
              <a:cxnSpLocks/>
              <a:stCxn id="66" idx="2"/>
            </p:cNvCxnSpPr>
            <p:nvPr/>
          </p:nvCxnSpPr>
          <p:spPr bwMode="gray">
            <a:xfrm flipH="1" flipV="1">
              <a:off x="7127791" y="1954310"/>
              <a:ext cx="1081109" cy="45687"/>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4D3C080E-59F8-038C-EE93-B7980ED82421}"/>
                </a:ext>
              </a:extLst>
            </p:cNvPr>
            <p:cNvCxnSpPr>
              <a:cxnSpLocks/>
              <a:stCxn id="55" idx="0"/>
              <a:endCxn id="66" idx="4"/>
            </p:cNvCxnSpPr>
            <p:nvPr/>
          </p:nvCxnSpPr>
          <p:spPr bwMode="gray">
            <a:xfrm flipH="1" flipV="1">
              <a:off x="8540341" y="2333785"/>
              <a:ext cx="4990" cy="384600"/>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91AE2E82-CC9D-BE44-F847-5DF617302DA5}"/>
                </a:ext>
              </a:extLst>
            </p:cNvPr>
            <p:cNvCxnSpPr>
              <a:cxnSpLocks/>
            </p:cNvCxnSpPr>
            <p:nvPr/>
          </p:nvCxnSpPr>
          <p:spPr bwMode="gray">
            <a:xfrm flipV="1">
              <a:off x="8587363" y="1158237"/>
              <a:ext cx="359790" cy="507972"/>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976DA432-97AB-3E6C-30E0-3D21ECD651C9}"/>
                </a:ext>
              </a:extLst>
            </p:cNvPr>
            <p:cNvCxnSpPr>
              <a:cxnSpLocks/>
              <a:stCxn id="65" idx="6"/>
            </p:cNvCxnSpPr>
            <p:nvPr/>
          </p:nvCxnSpPr>
          <p:spPr bwMode="gray">
            <a:xfrm>
              <a:off x="8918803" y="5154325"/>
              <a:ext cx="823370" cy="300014"/>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9912C920-1569-5C71-8AEB-E4BA9BE53BBC}"/>
                </a:ext>
              </a:extLst>
            </p:cNvPr>
            <p:cNvCxnSpPr>
              <a:cxnSpLocks/>
            </p:cNvCxnSpPr>
            <p:nvPr/>
          </p:nvCxnSpPr>
          <p:spPr bwMode="gray">
            <a:xfrm flipV="1">
              <a:off x="4955327" y="5343240"/>
              <a:ext cx="456968" cy="287091"/>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4C06D657-9DA6-12BC-9B5A-0B1ED694E5B4}"/>
                </a:ext>
              </a:extLst>
            </p:cNvPr>
            <p:cNvCxnSpPr>
              <a:cxnSpLocks/>
              <a:endCxn id="59" idx="0"/>
            </p:cNvCxnSpPr>
            <p:nvPr/>
          </p:nvCxnSpPr>
          <p:spPr bwMode="gray">
            <a:xfrm>
              <a:off x="1806485" y="2907166"/>
              <a:ext cx="295701" cy="343674"/>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3DC6CDD6-3975-5AF2-DE66-C48E2976B26A}"/>
                </a:ext>
              </a:extLst>
            </p:cNvPr>
            <p:cNvCxnSpPr>
              <a:cxnSpLocks/>
            </p:cNvCxnSpPr>
            <p:nvPr/>
          </p:nvCxnSpPr>
          <p:spPr bwMode="gray">
            <a:xfrm>
              <a:off x="6117525" y="1331173"/>
              <a:ext cx="444466" cy="387114"/>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71CA069B-C29E-988F-FA27-EBF641C8EECE}"/>
                </a:ext>
              </a:extLst>
            </p:cNvPr>
            <p:cNvCxnSpPr>
              <a:cxnSpLocks/>
              <a:endCxn id="60" idx="5"/>
            </p:cNvCxnSpPr>
            <p:nvPr/>
          </p:nvCxnSpPr>
          <p:spPr bwMode="gray">
            <a:xfrm flipV="1">
              <a:off x="1752602" y="4758878"/>
              <a:ext cx="285360" cy="300048"/>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49D7A221-0A88-76A1-5BA5-B7066F47758A}"/>
                </a:ext>
              </a:extLst>
            </p:cNvPr>
            <p:cNvCxnSpPr>
              <a:cxnSpLocks/>
              <a:stCxn id="62" idx="6"/>
            </p:cNvCxnSpPr>
            <p:nvPr/>
          </p:nvCxnSpPr>
          <p:spPr bwMode="gray">
            <a:xfrm flipV="1">
              <a:off x="9626396" y="4500367"/>
              <a:ext cx="419605" cy="86345"/>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A69AF8F2-5E12-7E77-70FF-897F0984ECAB}"/>
                </a:ext>
              </a:extLst>
            </p:cNvPr>
            <p:cNvCxnSpPr>
              <a:cxnSpLocks/>
            </p:cNvCxnSpPr>
            <p:nvPr/>
          </p:nvCxnSpPr>
          <p:spPr bwMode="gray">
            <a:xfrm>
              <a:off x="9372603" y="2428302"/>
              <a:ext cx="707569" cy="166448"/>
            </a:xfrm>
            <a:prstGeom prst="straightConnector1">
              <a:avLst/>
            </a:prstGeom>
            <a:ln w="571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sp>
          <p:nvSpPr>
            <p:cNvPr id="48" name="Oval 47">
              <a:extLst>
                <a:ext uri="{FF2B5EF4-FFF2-40B4-BE49-F238E27FC236}">
                  <a16:creationId xmlns:a16="http://schemas.microsoft.com/office/drawing/2014/main" id="{EEAFF038-BB1D-33D6-FC93-4F6E43C46167}"/>
                </a:ext>
              </a:extLst>
            </p:cNvPr>
            <p:cNvSpPr>
              <a:spLocks noChangeAspect="1"/>
            </p:cNvSpPr>
            <p:nvPr/>
          </p:nvSpPr>
          <p:spPr>
            <a:xfrm>
              <a:off x="6248283" y="4821191"/>
              <a:ext cx="729167" cy="734332"/>
            </a:xfrm>
            <a:prstGeom prst="ellipse">
              <a:avLst/>
            </a:prstGeom>
            <a:solidFill>
              <a:schemeClr val="bg1"/>
            </a:solidFill>
            <a:ln w="57150">
              <a:solidFill>
                <a:srgbClr val="820024"/>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100" dirty="0">
                <a:solidFill>
                  <a:schemeClr val="bg2">
                    <a:lumMod val="10000"/>
                  </a:schemeClr>
                </a:solidFill>
              </a:endParaRPr>
            </a:p>
          </p:txBody>
        </p:sp>
        <p:sp>
          <p:nvSpPr>
            <p:cNvPr id="49" name="Oval 48">
              <a:extLst>
                <a:ext uri="{FF2B5EF4-FFF2-40B4-BE49-F238E27FC236}">
                  <a16:creationId xmlns:a16="http://schemas.microsoft.com/office/drawing/2014/main" id="{1770DD68-BAC4-8D9C-9DBF-0D4F086DF282}"/>
                </a:ext>
              </a:extLst>
            </p:cNvPr>
            <p:cNvSpPr>
              <a:spLocks noChangeAspect="1"/>
            </p:cNvSpPr>
            <p:nvPr/>
          </p:nvSpPr>
          <p:spPr>
            <a:xfrm rot="18931841">
              <a:off x="5317378" y="4775626"/>
              <a:ext cx="662878" cy="667574"/>
            </a:xfrm>
            <a:prstGeom prst="ellipse">
              <a:avLst/>
            </a:prstGeom>
            <a:solidFill>
              <a:schemeClr val="bg1"/>
            </a:solidFill>
            <a:ln w="57150">
              <a:solidFill>
                <a:srgbClr val="003834"/>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100" dirty="0">
                <a:solidFill>
                  <a:schemeClr val="bg1"/>
                </a:solidFill>
              </a:endParaRPr>
            </a:p>
          </p:txBody>
        </p:sp>
        <p:sp>
          <p:nvSpPr>
            <p:cNvPr id="50" name="Oval 49">
              <a:extLst>
                <a:ext uri="{FF2B5EF4-FFF2-40B4-BE49-F238E27FC236}">
                  <a16:creationId xmlns:a16="http://schemas.microsoft.com/office/drawing/2014/main" id="{CDFEB063-DD3C-0B2B-3659-27141F72BBF9}"/>
                </a:ext>
              </a:extLst>
            </p:cNvPr>
            <p:cNvSpPr>
              <a:spLocks noChangeAspect="1"/>
            </p:cNvSpPr>
            <p:nvPr/>
          </p:nvSpPr>
          <p:spPr>
            <a:xfrm>
              <a:off x="4014695" y="3628311"/>
              <a:ext cx="694716" cy="667574"/>
            </a:xfrm>
            <a:prstGeom prst="ellipse">
              <a:avLst/>
            </a:prstGeom>
            <a:solidFill>
              <a:srgbClr val="F6BE00"/>
            </a:solidFill>
            <a:ln w="57150">
              <a:solidFill>
                <a:srgbClr val="F6BE00"/>
              </a:solidFill>
              <a:prstDash val="solid"/>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dirty="0">
                <a:solidFill>
                  <a:schemeClr val="bg1"/>
                </a:solidFill>
              </a:endParaRPr>
            </a:p>
          </p:txBody>
        </p:sp>
        <p:sp>
          <p:nvSpPr>
            <p:cNvPr id="51" name="Oval 50">
              <a:extLst>
                <a:ext uri="{FF2B5EF4-FFF2-40B4-BE49-F238E27FC236}">
                  <a16:creationId xmlns:a16="http://schemas.microsoft.com/office/drawing/2014/main" id="{EC1BD897-9770-AA93-DD84-85E408751896}"/>
                </a:ext>
              </a:extLst>
            </p:cNvPr>
            <p:cNvSpPr>
              <a:spLocks noChangeAspect="1"/>
            </p:cNvSpPr>
            <p:nvPr/>
          </p:nvSpPr>
          <p:spPr>
            <a:xfrm>
              <a:off x="2640785" y="3599997"/>
              <a:ext cx="764187" cy="734332"/>
            </a:xfrm>
            <a:prstGeom prst="ellipse">
              <a:avLst/>
            </a:prstGeom>
            <a:solidFill>
              <a:schemeClr val="bg1"/>
            </a:solidFill>
            <a:ln w="57150">
              <a:solidFill>
                <a:srgbClr val="820024"/>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600"/>
                </a:spcAft>
              </a:pPr>
              <a:endParaRPr lang="en-US" sz="1200" dirty="0">
                <a:solidFill>
                  <a:schemeClr val="bg2">
                    <a:lumMod val="10000"/>
                  </a:schemeClr>
                </a:solidFill>
                <a:latin typeface="Gill Sans MT" panose="020B0502020104020203" pitchFamily="34" charset="77"/>
              </a:endParaRPr>
            </a:p>
          </p:txBody>
        </p:sp>
        <p:sp>
          <p:nvSpPr>
            <p:cNvPr id="52" name="Oval 51">
              <a:extLst>
                <a:ext uri="{FF2B5EF4-FFF2-40B4-BE49-F238E27FC236}">
                  <a16:creationId xmlns:a16="http://schemas.microsoft.com/office/drawing/2014/main" id="{59C6491B-EA01-3D16-873F-61216B482C6F}"/>
                </a:ext>
              </a:extLst>
            </p:cNvPr>
            <p:cNvSpPr>
              <a:spLocks noChangeAspect="1"/>
            </p:cNvSpPr>
            <p:nvPr/>
          </p:nvSpPr>
          <p:spPr>
            <a:xfrm>
              <a:off x="5244995" y="3572622"/>
              <a:ext cx="762310" cy="767710"/>
            </a:xfrm>
            <a:prstGeom prst="ellipse">
              <a:avLst/>
            </a:prstGeom>
            <a:solidFill>
              <a:schemeClr val="bg1"/>
            </a:solidFill>
            <a:ln w="57150">
              <a:solidFill>
                <a:srgbClr val="820024"/>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dirty="0">
                <a:solidFill>
                  <a:schemeClr val="bg1"/>
                </a:solidFill>
              </a:endParaRPr>
            </a:p>
          </p:txBody>
        </p:sp>
        <p:sp>
          <p:nvSpPr>
            <p:cNvPr id="53" name="Oval 52">
              <a:extLst>
                <a:ext uri="{FF2B5EF4-FFF2-40B4-BE49-F238E27FC236}">
                  <a16:creationId xmlns:a16="http://schemas.microsoft.com/office/drawing/2014/main" id="{7B736A91-4F90-F7E5-76D9-2BFAE6878655}"/>
                </a:ext>
              </a:extLst>
            </p:cNvPr>
            <p:cNvSpPr>
              <a:spLocks noChangeAspect="1"/>
            </p:cNvSpPr>
            <p:nvPr/>
          </p:nvSpPr>
          <p:spPr>
            <a:xfrm>
              <a:off x="6566667" y="3617028"/>
              <a:ext cx="662878" cy="667574"/>
            </a:xfrm>
            <a:prstGeom prst="ellipse">
              <a:avLst/>
            </a:prstGeom>
            <a:solidFill>
              <a:schemeClr val="bg1"/>
            </a:solidFill>
            <a:ln w="57150">
              <a:solidFill>
                <a:schemeClr val="accent1">
                  <a:lumMod val="75000"/>
                </a:schemeClr>
              </a:solidFill>
              <a:prstDash val="solid"/>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dirty="0">
                <a:solidFill>
                  <a:schemeClr val="bg1"/>
                </a:solidFill>
              </a:endParaRPr>
            </a:p>
          </p:txBody>
        </p:sp>
        <p:sp>
          <p:nvSpPr>
            <p:cNvPr id="54" name="Oval 53">
              <a:extLst>
                <a:ext uri="{FF2B5EF4-FFF2-40B4-BE49-F238E27FC236}">
                  <a16:creationId xmlns:a16="http://schemas.microsoft.com/office/drawing/2014/main" id="{2D32D3EA-A617-94ED-92C1-95A6511324ED}"/>
                </a:ext>
              </a:extLst>
            </p:cNvPr>
            <p:cNvSpPr>
              <a:spLocks noChangeAspect="1"/>
            </p:cNvSpPr>
            <p:nvPr/>
          </p:nvSpPr>
          <p:spPr>
            <a:xfrm>
              <a:off x="8217988" y="3586585"/>
              <a:ext cx="729167" cy="734332"/>
            </a:xfrm>
            <a:prstGeom prst="ellipse">
              <a:avLst/>
            </a:prstGeom>
            <a:solidFill>
              <a:srgbClr val="A10907"/>
            </a:solidFill>
            <a:ln w="5715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100" dirty="0">
                <a:solidFill>
                  <a:schemeClr val="bg1"/>
                </a:solidFill>
              </a:endParaRPr>
            </a:p>
          </p:txBody>
        </p:sp>
        <p:sp>
          <p:nvSpPr>
            <p:cNvPr id="55" name="Oval 54">
              <a:extLst>
                <a:ext uri="{FF2B5EF4-FFF2-40B4-BE49-F238E27FC236}">
                  <a16:creationId xmlns:a16="http://schemas.microsoft.com/office/drawing/2014/main" id="{2B256BCA-C40D-D564-44F4-41E940A50BB3}"/>
                </a:ext>
              </a:extLst>
            </p:cNvPr>
            <p:cNvSpPr>
              <a:spLocks noChangeAspect="1"/>
            </p:cNvSpPr>
            <p:nvPr/>
          </p:nvSpPr>
          <p:spPr>
            <a:xfrm>
              <a:off x="8180747" y="2718383"/>
              <a:ext cx="729167" cy="734332"/>
            </a:xfrm>
            <a:prstGeom prst="ellipse">
              <a:avLst/>
            </a:prstGeom>
            <a:solidFill>
              <a:srgbClr val="A10907"/>
            </a:solidFill>
            <a:ln w="5715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100" dirty="0">
                <a:solidFill>
                  <a:schemeClr val="bg1"/>
                </a:solidFill>
              </a:endParaRPr>
            </a:p>
          </p:txBody>
        </p:sp>
        <p:sp>
          <p:nvSpPr>
            <p:cNvPr id="56" name="Oval 55">
              <a:extLst>
                <a:ext uri="{FF2B5EF4-FFF2-40B4-BE49-F238E27FC236}">
                  <a16:creationId xmlns:a16="http://schemas.microsoft.com/office/drawing/2014/main" id="{F76E40CE-2449-0F18-58F6-CB7FC8D11BCE}"/>
                </a:ext>
              </a:extLst>
            </p:cNvPr>
            <p:cNvSpPr>
              <a:spLocks noChangeAspect="1"/>
            </p:cNvSpPr>
            <p:nvPr/>
          </p:nvSpPr>
          <p:spPr>
            <a:xfrm>
              <a:off x="6464913" y="1620523"/>
              <a:ext cx="662878" cy="667574"/>
            </a:xfrm>
            <a:prstGeom prst="ellipse">
              <a:avLst/>
            </a:prstGeom>
            <a:solidFill>
              <a:schemeClr val="bg1"/>
            </a:solidFill>
            <a:ln w="57150">
              <a:solidFill>
                <a:schemeClr val="bg2">
                  <a:lumMod val="1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100" dirty="0">
                <a:solidFill>
                  <a:schemeClr val="bg1"/>
                </a:solidFill>
              </a:endParaRPr>
            </a:p>
          </p:txBody>
        </p:sp>
        <p:sp>
          <p:nvSpPr>
            <p:cNvPr id="57" name="TextBox 56">
              <a:extLst>
                <a:ext uri="{FF2B5EF4-FFF2-40B4-BE49-F238E27FC236}">
                  <a16:creationId xmlns:a16="http://schemas.microsoft.com/office/drawing/2014/main" id="{C8CB385C-2F6C-E27E-E837-65D0D474A4BF}"/>
                </a:ext>
              </a:extLst>
            </p:cNvPr>
            <p:cNvSpPr txBox="1"/>
            <p:nvPr/>
          </p:nvSpPr>
          <p:spPr>
            <a:xfrm>
              <a:off x="8352609" y="2957194"/>
              <a:ext cx="425477" cy="240679"/>
            </a:xfrm>
            <a:prstGeom prst="rect">
              <a:avLst/>
            </a:prstGeom>
          </p:spPr>
          <p:txBody>
            <a:bodyPr wrap="none" lIns="0" tIns="0" rIns="0" bIns="0" rtlCol="0">
              <a:spAutoFit/>
            </a:bodyPr>
            <a:lstStyle/>
            <a:p>
              <a:pPr algn="ctr">
                <a:spcAft>
                  <a:spcPts val="600"/>
                </a:spcAft>
              </a:pPr>
              <a:r>
                <a:rPr lang="en-US" dirty="0">
                  <a:solidFill>
                    <a:schemeClr val="bg1"/>
                  </a:solidFill>
                  <a:latin typeface="Gill Sans MT" panose="020B0502020104020203" pitchFamily="34" charset="77"/>
                </a:rPr>
                <a:t>VM 1</a:t>
              </a:r>
            </a:p>
          </p:txBody>
        </p:sp>
        <p:sp>
          <p:nvSpPr>
            <p:cNvPr id="58" name="TextBox 57">
              <a:extLst>
                <a:ext uri="{FF2B5EF4-FFF2-40B4-BE49-F238E27FC236}">
                  <a16:creationId xmlns:a16="http://schemas.microsoft.com/office/drawing/2014/main" id="{F954034B-5A74-D544-4287-49294ABFF7DD}"/>
                </a:ext>
              </a:extLst>
            </p:cNvPr>
            <p:cNvSpPr txBox="1"/>
            <p:nvPr/>
          </p:nvSpPr>
          <p:spPr>
            <a:xfrm>
              <a:off x="8394617" y="3840566"/>
              <a:ext cx="425477" cy="240679"/>
            </a:xfrm>
            <a:prstGeom prst="rect">
              <a:avLst/>
            </a:prstGeom>
          </p:spPr>
          <p:txBody>
            <a:bodyPr wrap="none" lIns="0" tIns="0" rIns="0" bIns="0" rtlCol="0">
              <a:spAutoFit/>
            </a:bodyPr>
            <a:lstStyle/>
            <a:p>
              <a:pPr algn="ctr">
                <a:spcAft>
                  <a:spcPts val="600"/>
                </a:spcAft>
              </a:pPr>
              <a:r>
                <a:rPr lang="en-US" dirty="0">
                  <a:solidFill>
                    <a:schemeClr val="bg1"/>
                  </a:solidFill>
                  <a:latin typeface="Gill Sans MT" panose="020B0502020104020203" pitchFamily="34" charset="77"/>
                </a:rPr>
                <a:t>VM 2</a:t>
              </a:r>
            </a:p>
          </p:txBody>
        </p:sp>
        <p:sp>
          <p:nvSpPr>
            <p:cNvPr id="59" name="Oval 58">
              <a:extLst>
                <a:ext uri="{FF2B5EF4-FFF2-40B4-BE49-F238E27FC236}">
                  <a16:creationId xmlns:a16="http://schemas.microsoft.com/office/drawing/2014/main" id="{CE48C119-8D77-8813-BD8F-BC5581AB42B4}"/>
                </a:ext>
              </a:extLst>
            </p:cNvPr>
            <p:cNvSpPr>
              <a:spLocks noChangeAspect="1"/>
            </p:cNvSpPr>
            <p:nvPr/>
          </p:nvSpPr>
          <p:spPr>
            <a:xfrm rot="18931841">
              <a:off x="2002929" y="3155250"/>
              <a:ext cx="662878" cy="667574"/>
            </a:xfrm>
            <a:prstGeom prst="ellipse">
              <a:avLst/>
            </a:prstGeom>
            <a:solidFill>
              <a:schemeClr val="bg1"/>
            </a:solidFill>
            <a:ln w="57150">
              <a:solidFill>
                <a:srgbClr val="003834"/>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100" dirty="0">
                <a:solidFill>
                  <a:schemeClr val="bg1"/>
                </a:solidFill>
              </a:endParaRPr>
            </a:p>
          </p:txBody>
        </p:sp>
        <p:sp>
          <p:nvSpPr>
            <p:cNvPr id="60" name="Oval 59">
              <a:extLst>
                <a:ext uri="{FF2B5EF4-FFF2-40B4-BE49-F238E27FC236}">
                  <a16:creationId xmlns:a16="http://schemas.microsoft.com/office/drawing/2014/main" id="{FB9A8534-AB8A-8838-A8C1-A337C745616D}"/>
                </a:ext>
              </a:extLst>
            </p:cNvPr>
            <p:cNvSpPr>
              <a:spLocks noChangeAspect="1"/>
            </p:cNvSpPr>
            <p:nvPr/>
          </p:nvSpPr>
          <p:spPr>
            <a:xfrm rot="5880619">
              <a:off x="1968910" y="4226608"/>
              <a:ext cx="667574" cy="662878"/>
            </a:xfrm>
            <a:prstGeom prst="ellipse">
              <a:avLst/>
            </a:prstGeom>
            <a:solidFill>
              <a:schemeClr val="bg1"/>
            </a:solidFill>
            <a:ln w="57150">
              <a:solidFill>
                <a:schemeClr val="bg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100" dirty="0">
                <a:solidFill>
                  <a:schemeClr val="bg1"/>
                </a:solidFill>
              </a:endParaRPr>
            </a:p>
          </p:txBody>
        </p:sp>
        <p:sp>
          <p:nvSpPr>
            <p:cNvPr id="61" name="Oval 60">
              <a:extLst>
                <a:ext uri="{FF2B5EF4-FFF2-40B4-BE49-F238E27FC236}">
                  <a16:creationId xmlns:a16="http://schemas.microsoft.com/office/drawing/2014/main" id="{68A09BC3-5955-301A-A68B-69B676B963CD}"/>
                </a:ext>
              </a:extLst>
            </p:cNvPr>
            <p:cNvSpPr>
              <a:spLocks noChangeAspect="1"/>
            </p:cNvSpPr>
            <p:nvPr/>
          </p:nvSpPr>
          <p:spPr>
            <a:xfrm>
              <a:off x="6527554" y="2719342"/>
              <a:ext cx="662878" cy="667574"/>
            </a:xfrm>
            <a:prstGeom prst="ellipse">
              <a:avLst/>
            </a:prstGeom>
            <a:solidFill>
              <a:schemeClr val="bg1"/>
            </a:solidFill>
            <a:ln w="57150">
              <a:solidFill>
                <a:schemeClr val="accent1">
                  <a:lumMod val="75000"/>
                </a:schemeClr>
              </a:solidFill>
              <a:prstDash val="solid"/>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dirty="0">
                <a:solidFill>
                  <a:schemeClr val="bg1"/>
                </a:solidFill>
              </a:endParaRPr>
            </a:p>
          </p:txBody>
        </p:sp>
        <p:sp>
          <p:nvSpPr>
            <p:cNvPr id="62" name="Oval 61">
              <a:extLst>
                <a:ext uri="{FF2B5EF4-FFF2-40B4-BE49-F238E27FC236}">
                  <a16:creationId xmlns:a16="http://schemas.microsoft.com/office/drawing/2014/main" id="{5450B766-4A4C-749B-8884-B7605531C78E}"/>
                </a:ext>
              </a:extLst>
            </p:cNvPr>
            <p:cNvSpPr>
              <a:spLocks noChangeAspect="1"/>
            </p:cNvSpPr>
            <p:nvPr/>
          </p:nvSpPr>
          <p:spPr>
            <a:xfrm>
              <a:off x="8963517" y="4252925"/>
              <a:ext cx="662878" cy="667574"/>
            </a:xfrm>
            <a:prstGeom prst="ellipse">
              <a:avLst/>
            </a:prstGeom>
            <a:solidFill>
              <a:schemeClr val="bg1"/>
            </a:solidFill>
            <a:ln w="57150">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100" dirty="0">
                <a:solidFill>
                  <a:schemeClr val="bg1"/>
                </a:solidFill>
              </a:endParaRPr>
            </a:p>
          </p:txBody>
        </p:sp>
        <p:sp>
          <p:nvSpPr>
            <p:cNvPr id="63" name="Oval 62">
              <a:extLst>
                <a:ext uri="{FF2B5EF4-FFF2-40B4-BE49-F238E27FC236}">
                  <a16:creationId xmlns:a16="http://schemas.microsoft.com/office/drawing/2014/main" id="{DE4577D9-11C5-0AE5-3567-DBE345D81795}"/>
                </a:ext>
              </a:extLst>
            </p:cNvPr>
            <p:cNvSpPr>
              <a:spLocks noChangeAspect="1"/>
            </p:cNvSpPr>
            <p:nvPr/>
          </p:nvSpPr>
          <p:spPr>
            <a:xfrm rot="4002393">
              <a:off x="8956453" y="2089442"/>
              <a:ext cx="667574" cy="662878"/>
            </a:xfrm>
            <a:prstGeom prst="ellipse">
              <a:avLst/>
            </a:prstGeom>
            <a:solidFill>
              <a:schemeClr val="bg1"/>
            </a:solidFill>
            <a:ln w="57150">
              <a:solidFill>
                <a:schemeClr val="bg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100" dirty="0">
                <a:solidFill>
                  <a:schemeClr val="bg1"/>
                </a:solidFill>
              </a:endParaRPr>
            </a:p>
          </p:txBody>
        </p:sp>
        <p:sp>
          <p:nvSpPr>
            <p:cNvPr id="64" name="Oval 63">
              <a:extLst>
                <a:ext uri="{FF2B5EF4-FFF2-40B4-BE49-F238E27FC236}">
                  <a16:creationId xmlns:a16="http://schemas.microsoft.com/office/drawing/2014/main" id="{EE3959CD-E421-1C12-472D-953E6176643D}"/>
                </a:ext>
              </a:extLst>
            </p:cNvPr>
            <p:cNvSpPr>
              <a:spLocks noChangeAspect="1"/>
            </p:cNvSpPr>
            <p:nvPr/>
          </p:nvSpPr>
          <p:spPr>
            <a:xfrm rot="4899634">
              <a:off x="4686402" y="4300186"/>
              <a:ext cx="667574" cy="662878"/>
            </a:xfrm>
            <a:prstGeom prst="ellipse">
              <a:avLst/>
            </a:prstGeom>
            <a:solidFill>
              <a:schemeClr val="bg1"/>
            </a:solidFill>
            <a:ln w="57150">
              <a:solidFill>
                <a:schemeClr val="bg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100" dirty="0">
                <a:solidFill>
                  <a:schemeClr val="bg1"/>
                </a:solidFill>
              </a:endParaRPr>
            </a:p>
          </p:txBody>
        </p:sp>
        <p:sp>
          <p:nvSpPr>
            <p:cNvPr id="65" name="Oval 64">
              <a:extLst>
                <a:ext uri="{FF2B5EF4-FFF2-40B4-BE49-F238E27FC236}">
                  <a16:creationId xmlns:a16="http://schemas.microsoft.com/office/drawing/2014/main" id="{3C0EE0BB-91DA-C0CC-8A49-B9555B8DA9B1}"/>
                </a:ext>
              </a:extLst>
            </p:cNvPr>
            <p:cNvSpPr>
              <a:spLocks noChangeAspect="1"/>
            </p:cNvSpPr>
            <p:nvPr/>
          </p:nvSpPr>
          <p:spPr>
            <a:xfrm>
              <a:off x="8255925" y="4820538"/>
              <a:ext cx="662878" cy="667574"/>
            </a:xfrm>
            <a:prstGeom prst="ellipse">
              <a:avLst/>
            </a:prstGeom>
            <a:solidFill>
              <a:schemeClr val="bg1"/>
            </a:solidFill>
            <a:ln w="57150">
              <a:solidFill>
                <a:srgbClr val="003834"/>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100" dirty="0">
                <a:solidFill>
                  <a:schemeClr val="bg1"/>
                </a:solidFill>
              </a:endParaRPr>
            </a:p>
          </p:txBody>
        </p:sp>
        <p:sp>
          <p:nvSpPr>
            <p:cNvPr id="66" name="Oval 65">
              <a:extLst>
                <a:ext uri="{FF2B5EF4-FFF2-40B4-BE49-F238E27FC236}">
                  <a16:creationId xmlns:a16="http://schemas.microsoft.com/office/drawing/2014/main" id="{6CF6D1C6-5BFB-8AA9-B898-361546D0332F}"/>
                </a:ext>
              </a:extLst>
            </p:cNvPr>
            <p:cNvSpPr>
              <a:spLocks noChangeAspect="1"/>
            </p:cNvSpPr>
            <p:nvPr/>
          </p:nvSpPr>
          <p:spPr>
            <a:xfrm>
              <a:off x="8208901" y="1666209"/>
              <a:ext cx="662878" cy="667574"/>
            </a:xfrm>
            <a:prstGeom prst="ellipse">
              <a:avLst/>
            </a:prstGeom>
            <a:solidFill>
              <a:schemeClr val="bg1"/>
            </a:solidFill>
            <a:ln w="57150">
              <a:solidFill>
                <a:srgbClr val="003834"/>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100" dirty="0">
                <a:solidFill>
                  <a:schemeClr val="bg1"/>
                </a:solidFill>
              </a:endParaRPr>
            </a:p>
          </p:txBody>
        </p:sp>
        <p:sp>
          <p:nvSpPr>
            <p:cNvPr id="67" name="TextBox 66">
              <a:extLst>
                <a:ext uri="{FF2B5EF4-FFF2-40B4-BE49-F238E27FC236}">
                  <a16:creationId xmlns:a16="http://schemas.microsoft.com/office/drawing/2014/main" id="{62C9066F-204C-0EF9-1483-5E56FBFBE862}"/>
                </a:ext>
              </a:extLst>
            </p:cNvPr>
            <p:cNvSpPr txBox="1"/>
            <p:nvPr/>
          </p:nvSpPr>
          <p:spPr>
            <a:xfrm>
              <a:off x="2082584" y="4442664"/>
              <a:ext cx="428214" cy="240679"/>
            </a:xfrm>
            <a:prstGeom prst="rect">
              <a:avLst/>
            </a:prstGeom>
          </p:spPr>
          <p:txBody>
            <a:bodyPr wrap="none" lIns="0" tIns="0" rIns="0" bIns="0" rtlCol="0">
              <a:spAutoFit/>
            </a:bodyPr>
            <a:lstStyle/>
            <a:p>
              <a:pPr algn="l">
                <a:spcAft>
                  <a:spcPts val="600"/>
                </a:spcAft>
              </a:pPr>
              <a:r>
                <a:rPr lang="en-US" dirty="0">
                  <a:solidFill>
                    <a:schemeClr val="bg2">
                      <a:lumMod val="10000"/>
                    </a:schemeClr>
                  </a:solidFill>
                  <a:latin typeface="Gill Sans MT" panose="020B0502020104020203" pitchFamily="34" charset="77"/>
                </a:rPr>
                <a:t>vNIC</a:t>
              </a:r>
            </a:p>
          </p:txBody>
        </p:sp>
        <p:sp>
          <p:nvSpPr>
            <p:cNvPr id="68" name="TextBox 67">
              <a:extLst>
                <a:ext uri="{FF2B5EF4-FFF2-40B4-BE49-F238E27FC236}">
                  <a16:creationId xmlns:a16="http://schemas.microsoft.com/office/drawing/2014/main" id="{71BF9D6D-0BD2-064E-C384-6FB2A0A5CAED}"/>
                </a:ext>
              </a:extLst>
            </p:cNvPr>
            <p:cNvSpPr txBox="1"/>
            <p:nvPr/>
          </p:nvSpPr>
          <p:spPr>
            <a:xfrm>
              <a:off x="4817991" y="4513604"/>
              <a:ext cx="428214" cy="240679"/>
            </a:xfrm>
            <a:prstGeom prst="rect">
              <a:avLst/>
            </a:prstGeom>
          </p:spPr>
          <p:txBody>
            <a:bodyPr wrap="none" lIns="0" tIns="0" rIns="0" bIns="0" rtlCol="0">
              <a:spAutoFit/>
            </a:bodyPr>
            <a:lstStyle/>
            <a:p>
              <a:pPr algn="l">
                <a:spcAft>
                  <a:spcPts val="600"/>
                </a:spcAft>
              </a:pPr>
              <a:r>
                <a:rPr lang="en-US" dirty="0">
                  <a:solidFill>
                    <a:schemeClr val="bg2">
                      <a:lumMod val="10000"/>
                    </a:schemeClr>
                  </a:solidFill>
                  <a:latin typeface="Gill Sans MT" panose="020B0502020104020203" pitchFamily="34" charset="77"/>
                </a:rPr>
                <a:t>vNIC</a:t>
              </a:r>
            </a:p>
          </p:txBody>
        </p:sp>
        <p:sp>
          <p:nvSpPr>
            <p:cNvPr id="69" name="TextBox 68">
              <a:extLst>
                <a:ext uri="{FF2B5EF4-FFF2-40B4-BE49-F238E27FC236}">
                  <a16:creationId xmlns:a16="http://schemas.microsoft.com/office/drawing/2014/main" id="{AEB99214-2132-0706-7330-BC77581808D0}"/>
                </a:ext>
              </a:extLst>
            </p:cNvPr>
            <p:cNvSpPr txBox="1"/>
            <p:nvPr/>
          </p:nvSpPr>
          <p:spPr>
            <a:xfrm>
              <a:off x="2088932" y="3341321"/>
              <a:ext cx="437790" cy="267421"/>
            </a:xfrm>
            <a:prstGeom prst="rect">
              <a:avLst/>
            </a:prstGeom>
          </p:spPr>
          <p:txBody>
            <a:bodyPr wrap="none" lIns="0" tIns="0" rIns="0" bIns="0" rtlCol="0">
              <a:spAutoFit/>
            </a:bodyPr>
            <a:lstStyle/>
            <a:p>
              <a:pPr algn="l">
                <a:spcAft>
                  <a:spcPts val="600"/>
                </a:spcAft>
              </a:pPr>
              <a:r>
                <a:rPr lang="en-US" sz="2000" dirty="0">
                  <a:solidFill>
                    <a:schemeClr val="bg2">
                      <a:lumMod val="10000"/>
                    </a:schemeClr>
                  </a:solidFill>
                  <a:latin typeface="Gill Sans MT" panose="020B0502020104020203" pitchFamily="34" charset="77"/>
                </a:rPr>
                <a:t>Host</a:t>
              </a:r>
            </a:p>
          </p:txBody>
        </p:sp>
        <p:sp>
          <p:nvSpPr>
            <p:cNvPr id="70" name="TextBox 69">
              <a:extLst>
                <a:ext uri="{FF2B5EF4-FFF2-40B4-BE49-F238E27FC236}">
                  <a16:creationId xmlns:a16="http://schemas.microsoft.com/office/drawing/2014/main" id="{546D616B-0BCE-1514-0054-2EF17AFC09F3}"/>
                </a:ext>
              </a:extLst>
            </p:cNvPr>
            <p:cNvSpPr txBox="1"/>
            <p:nvPr/>
          </p:nvSpPr>
          <p:spPr>
            <a:xfrm>
              <a:off x="6533603" y="1743240"/>
              <a:ext cx="526717" cy="481358"/>
            </a:xfrm>
            <a:prstGeom prst="rect">
              <a:avLst/>
            </a:prstGeom>
          </p:spPr>
          <p:txBody>
            <a:bodyPr wrap="none" lIns="0" tIns="0" rIns="0" bIns="0" rtlCol="0">
              <a:spAutoFit/>
            </a:bodyPr>
            <a:lstStyle/>
            <a:p>
              <a:pPr algn="ctr"/>
              <a:r>
                <a:rPr lang="en-US" dirty="0">
                  <a:solidFill>
                    <a:schemeClr val="bg2">
                      <a:lumMod val="10000"/>
                    </a:schemeClr>
                  </a:solidFill>
                  <a:latin typeface="Gill Sans MT" panose="020B0502020104020203" pitchFamily="34" charset="77"/>
                </a:rPr>
                <a:t>ToR</a:t>
              </a:r>
            </a:p>
            <a:p>
              <a:pPr algn="ctr"/>
              <a:r>
                <a:rPr lang="en-US" dirty="0">
                  <a:solidFill>
                    <a:schemeClr val="bg2">
                      <a:lumMod val="10000"/>
                    </a:schemeClr>
                  </a:solidFill>
                  <a:latin typeface="Gill Sans MT" panose="020B0502020104020203" pitchFamily="34" charset="77"/>
                </a:rPr>
                <a:t>Switch</a:t>
              </a:r>
            </a:p>
          </p:txBody>
        </p:sp>
        <p:sp>
          <p:nvSpPr>
            <p:cNvPr id="71" name="TextBox 70">
              <a:extLst>
                <a:ext uri="{FF2B5EF4-FFF2-40B4-BE49-F238E27FC236}">
                  <a16:creationId xmlns:a16="http://schemas.microsoft.com/office/drawing/2014/main" id="{5070346E-9B2B-28B0-F4DD-76822025C61F}"/>
                </a:ext>
              </a:extLst>
            </p:cNvPr>
            <p:cNvSpPr txBox="1"/>
            <p:nvPr/>
          </p:nvSpPr>
          <p:spPr>
            <a:xfrm>
              <a:off x="9088039" y="2320580"/>
              <a:ext cx="428214" cy="240679"/>
            </a:xfrm>
            <a:prstGeom prst="rect">
              <a:avLst/>
            </a:prstGeom>
          </p:spPr>
          <p:txBody>
            <a:bodyPr wrap="none" lIns="0" tIns="0" rIns="0" bIns="0" rtlCol="0">
              <a:spAutoFit/>
            </a:bodyPr>
            <a:lstStyle/>
            <a:p>
              <a:pPr algn="l">
                <a:spcAft>
                  <a:spcPts val="600"/>
                </a:spcAft>
              </a:pPr>
              <a:r>
                <a:rPr lang="en-US" dirty="0">
                  <a:solidFill>
                    <a:schemeClr val="bg2">
                      <a:lumMod val="10000"/>
                    </a:schemeClr>
                  </a:solidFill>
                  <a:latin typeface="Gill Sans MT" panose="020B0502020104020203" pitchFamily="34" charset="77"/>
                </a:rPr>
                <a:t>vNIC</a:t>
              </a:r>
            </a:p>
          </p:txBody>
        </p:sp>
        <p:sp>
          <p:nvSpPr>
            <p:cNvPr id="72" name="TextBox 71">
              <a:extLst>
                <a:ext uri="{FF2B5EF4-FFF2-40B4-BE49-F238E27FC236}">
                  <a16:creationId xmlns:a16="http://schemas.microsoft.com/office/drawing/2014/main" id="{95CFBEAE-B558-0FDF-8F45-A1157B71B9EC}"/>
                </a:ext>
              </a:extLst>
            </p:cNvPr>
            <p:cNvSpPr txBox="1"/>
            <p:nvPr/>
          </p:nvSpPr>
          <p:spPr>
            <a:xfrm>
              <a:off x="6660891" y="3859089"/>
              <a:ext cx="538482" cy="240679"/>
            </a:xfrm>
            <a:prstGeom prst="rect">
              <a:avLst/>
            </a:prstGeom>
          </p:spPr>
          <p:txBody>
            <a:bodyPr wrap="none" lIns="0" tIns="0" rIns="0" bIns="0" rtlCol="0">
              <a:spAutoFit/>
            </a:bodyPr>
            <a:lstStyle/>
            <a:p>
              <a:pPr algn="l">
                <a:spcAft>
                  <a:spcPts val="600"/>
                </a:spcAft>
              </a:pPr>
              <a:r>
                <a:rPr lang="en-US" dirty="0">
                  <a:solidFill>
                    <a:schemeClr val="bg2">
                      <a:lumMod val="10000"/>
                    </a:schemeClr>
                  </a:solidFill>
                  <a:latin typeface="Gill Sans MT" panose="020B0502020104020203" pitchFamily="34" charset="77"/>
                </a:rPr>
                <a:t>Flow 2</a:t>
              </a:r>
            </a:p>
          </p:txBody>
        </p:sp>
        <p:sp>
          <p:nvSpPr>
            <p:cNvPr id="73" name="TextBox 72">
              <a:extLst>
                <a:ext uri="{FF2B5EF4-FFF2-40B4-BE49-F238E27FC236}">
                  <a16:creationId xmlns:a16="http://schemas.microsoft.com/office/drawing/2014/main" id="{54B6EB8B-47EA-4B17-1C07-EFBC767351FE}"/>
                </a:ext>
              </a:extLst>
            </p:cNvPr>
            <p:cNvSpPr txBox="1"/>
            <p:nvPr/>
          </p:nvSpPr>
          <p:spPr>
            <a:xfrm>
              <a:off x="6620163" y="2939822"/>
              <a:ext cx="538482" cy="240679"/>
            </a:xfrm>
            <a:prstGeom prst="rect">
              <a:avLst/>
            </a:prstGeom>
          </p:spPr>
          <p:txBody>
            <a:bodyPr wrap="none" lIns="0" tIns="0" rIns="0" bIns="0" rtlCol="0">
              <a:spAutoFit/>
            </a:bodyPr>
            <a:lstStyle/>
            <a:p>
              <a:pPr algn="l">
                <a:spcAft>
                  <a:spcPts val="600"/>
                </a:spcAft>
              </a:pPr>
              <a:r>
                <a:rPr lang="en-US" dirty="0">
                  <a:solidFill>
                    <a:schemeClr val="bg2">
                      <a:lumMod val="10000"/>
                    </a:schemeClr>
                  </a:solidFill>
                  <a:latin typeface="Gill Sans MT" panose="020B0502020104020203" pitchFamily="34" charset="77"/>
                </a:rPr>
                <a:t>Flow 3</a:t>
              </a:r>
            </a:p>
          </p:txBody>
        </p:sp>
        <p:sp>
          <p:nvSpPr>
            <p:cNvPr id="74" name="TextBox 73">
              <a:extLst>
                <a:ext uri="{FF2B5EF4-FFF2-40B4-BE49-F238E27FC236}">
                  <a16:creationId xmlns:a16="http://schemas.microsoft.com/office/drawing/2014/main" id="{DAD1F134-13D4-91C8-4883-7C913BD77165}"/>
                </a:ext>
              </a:extLst>
            </p:cNvPr>
            <p:cNvSpPr txBox="1"/>
            <p:nvPr/>
          </p:nvSpPr>
          <p:spPr>
            <a:xfrm>
              <a:off x="8375492" y="5011607"/>
              <a:ext cx="437790" cy="267421"/>
            </a:xfrm>
            <a:prstGeom prst="rect">
              <a:avLst/>
            </a:prstGeom>
          </p:spPr>
          <p:txBody>
            <a:bodyPr wrap="none" lIns="0" tIns="0" rIns="0" bIns="0" rtlCol="0">
              <a:spAutoFit/>
            </a:bodyPr>
            <a:lstStyle/>
            <a:p>
              <a:pPr algn="l">
                <a:spcAft>
                  <a:spcPts val="600"/>
                </a:spcAft>
              </a:pPr>
              <a:r>
                <a:rPr lang="en-US" sz="2000" dirty="0">
                  <a:solidFill>
                    <a:schemeClr val="bg2">
                      <a:lumMod val="10000"/>
                    </a:schemeClr>
                  </a:solidFill>
                  <a:latin typeface="Gill Sans MT" panose="020B0502020104020203" pitchFamily="34" charset="77"/>
                </a:rPr>
                <a:t>Host</a:t>
              </a:r>
            </a:p>
          </p:txBody>
        </p:sp>
        <p:sp>
          <p:nvSpPr>
            <p:cNvPr id="75" name="TextBox 74">
              <a:extLst>
                <a:ext uri="{FF2B5EF4-FFF2-40B4-BE49-F238E27FC236}">
                  <a16:creationId xmlns:a16="http://schemas.microsoft.com/office/drawing/2014/main" id="{0803BA50-56E9-D7C8-1D60-CA359D6EFE94}"/>
                </a:ext>
              </a:extLst>
            </p:cNvPr>
            <p:cNvSpPr txBox="1"/>
            <p:nvPr/>
          </p:nvSpPr>
          <p:spPr>
            <a:xfrm>
              <a:off x="8311236" y="1853710"/>
              <a:ext cx="437790" cy="267421"/>
            </a:xfrm>
            <a:prstGeom prst="rect">
              <a:avLst/>
            </a:prstGeom>
          </p:spPr>
          <p:txBody>
            <a:bodyPr wrap="none" lIns="0" tIns="0" rIns="0" bIns="0" rtlCol="0">
              <a:spAutoFit/>
            </a:bodyPr>
            <a:lstStyle/>
            <a:p>
              <a:pPr algn="l">
                <a:spcAft>
                  <a:spcPts val="600"/>
                </a:spcAft>
              </a:pPr>
              <a:r>
                <a:rPr lang="en-US" sz="2000" dirty="0">
                  <a:solidFill>
                    <a:schemeClr val="bg2">
                      <a:lumMod val="10000"/>
                    </a:schemeClr>
                  </a:solidFill>
                  <a:latin typeface="Gill Sans MT" panose="020B0502020104020203" pitchFamily="34" charset="77"/>
                </a:rPr>
                <a:t>Host</a:t>
              </a:r>
            </a:p>
          </p:txBody>
        </p:sp>
        <p:sp>
          <p:nvSpPr>
            <p:cNvPr id="76" name="TextBox 75">
              <a:extLst>
                <a:ext uri="{FF2B5EF4-FFF2-40B4-BE49-F238E27FC236}">
                  <a16:creationId xmlns:a16="http://schemas.microsoft.com/office/drawing/2014/main" id="{2E388DE5-5F0D-87AD-9357-57EEDCB10150}"/>
                </a:ext>
              </a:extLst>
            </p:cNvPr>
            <p:cNvSpPr txBox="1"/>
            <p:nvPr/>
          </p:nvSpPr>
          <p:spPr>
            <a:xfrm>
              <a:off x="5420568" y="4973060"/>
              <a:ext cx="437790" cy="267421"/>
            </a:xfrm>
            <a:prstGeom prst="rect">
              <a:avLst/>
            </a:prstGeom>
          </p:spPr>
          <p:txBody>
            <a:bodyPr wrap="none" lIns="0" tIns="0" rIns="0" bIns="0" rtlCol="0">
              <a:spAutoFit/>
            </a:bodyPr>
            <a:lstStyle/>
            <a:p>
              <a:pPr algn="l">
                <a:spcAft>
                  <a:spcPts val="600"/>
                </a:spcAft>
              </a:pPr>
              <a:r>
                <a:rPr lang="en-US" sz="2000" dirty="0">
                  <a:solidFill>
                    <a:schemeClr val="bg2">
                      <a:lumMod val="10000"/>
                    </a:schemeClr>
                  </a:solidFill>
                  <a:latin typeface="Gill Sans MT" panose="020B0502020104020203" pitchFamily="34" charset="77"/>
                </a:rPr>
                <a:t>Host</a:t>
              </a:r>
            </a:p>
          </p:txBody>
        </p:sp>
        <p:sp>
          <p:nvSpPr>
            <p:cNvPr id="77" name="TextBox 76">
              <a:extLst>
                <a:ext uri="{FF2B5EF4-FFF2-40B4-BE49-F238E27FC236}">
                  <a16:creationId xmlns:a16="http://schemas.microsoft.com/office/drawing/2014/main" id="{87B33193-46BD-9EE4-7DDE-F37CC7006013}"/>
                </a:ext>
              </a:extLst>
            </p:cNvPr>
            <p:cNvSpPr txBox="1"/>
            <p:nvPr/>
          </p:nvSpPr>
          <p:spPr>
            <a:xfrm>
              <a:off x="2662882" y="3773703"/>
              <a:ext cx="722847" cy="534842"/>
            </a:xfrm>
            <a:prstGeom prst="rect">
              <a:avLst/>
            </a:prstGeom>
          </p:spPr>
          <p:txBody>
            <a:bodyPr wrap="none" lIns="0" tIns="0" rIns="0" bIns="0" rtlCol="0">
              <a:spAutoFit/>
            </a:bodyPr>
            <a:lstStyle/>
            <a:p>
              <a:pPr algn="ctr">
                <a:spcAft>
                  <a:spcPts val="600"/>
                </a:spcAft>
              </a:pPr>
              <a:r>
                <a:rPr lang="en-US" sz="2000" dirty="0">
                  <a:solidFill>
                    <a:schemeClr val="bg2">
                      <a:lumMod val="10000"/>
                    </a:schemeClr>
                  </a:solidFill>
                  <a:latin typeface="Gill Sans MT" panose="020B0502020104020203" pitchFamily="34" charset="77"/>
                </a:rPr>
                <a:t>Crawler</a:t>
              </a:r>
              <a:br>
                <a:rPr lang="en-US" sz="2000" dirty="0">
                  <a:solidFill>
                    <a:schemeClr val="bg2">
                      <a:lumMod val="10000"/>
                    </a:schemeClr>
                  </a:solidFill>
                  <a:latin typeface="Gill Sans MT" panose="020B0502020104020203" pitchFamily="34" charset="77"/>
                </a:rPr>
              </a:br>
              <a:r>
                <a:rPr lang="en-US" sz="2000" dirty="0">
                  <a:solidFill>
                    <a:schemeClr val="bg2">
                      <a:lumMod val="10000"/>
                    </a:schemeClr>
                  </a:solidFill>
                  <a:latin typeface="Gill Sans MT" panose="020B0502020104020203" pitchFamily="34" charset="77"/>
                </a:rPr>
                <a:t>VM</a:t>
              </a:r>
            </a:p>
          </p:txBody>
        </p:sp>
        <p:sp>
          <p:nvSpPr>
            <p:cNvPr id="78" name="TextBox 77">
              <a:extLst>
                <a:ext uri="{FF2B5EF4-FFF2-40B4-BE49-F238E27FC236}">
                  <a16:creationId xmlns:a16="http://schemas.microsoft.com/office/drawing/2014/main" id="{B958A433-AB9C-516C-D4B7-5DF8238C934B}"/>
                </a:ext>
              </a:extLst>
            </p:cNvPr>
            <p:cNvSpPr txBox="1"/>
            <p:nvPr/>
          </p:nvSpPr>
          <p:spPr>
            <a:xfrm>
              <a:off x="5348128" y="3786494"/>
              <a:ext cx="569401" cy="374389"/>
            </a:xfrm>
            <a:prstGeom prst="rect">
              <a:avLst/>
            </a:prstGeom>
          </p:spPr>
          <p:txBody>
            <a:bodyPr wrap="none" lIns="0" tIns="0" rIns="0" bIns="0" rtlCol="0">
              <a:spAutoFit/>
            </a:bodyPr>
            <a:lstStyle/>
            <a:p>
              <a:pPr algn="ctr">
                <a:spcAft>
                  <a:spcPts val="600"/>
                </a:spcAft>
              </a:pPr>
              <a:r>
                <a:rPr lang="en-US" sz="1400" dirty="0">
                  <a:solidFill>
                    <a:schemeClr val="bg2">
                      <a:lumMod val="10000"/>
                    </a:schemeClr>
                  </a:solidFill>
                  <a:latin typeface="Gill Sans MT" panose="020B0502020104020203" pitchFamily="34" charset="77"/>
                </a:rPr>
                <a:t>Frontend</a:t>
              </a:r>
              <a:br>
                <a:rPr lang="en-US" sz="1400" dirty="0">
                  <a:solidFill>
                    <a:schemeClr val="bg2">
                      <a:lumMod val="10000"/>
                    </a:schemeClr>
                  </a:solidFill>
                  <a:latin typeface="Gill Sans MT" panose="020B0502020104020203" pitchFamily="34" charset="77"/>
                </a:rPr>
              </a:br>
              <a:r>
                <a:rPr lang="en-US" sz="1400" dirty="0">
                  <a:solidFill>
                    <a:schemeClr val="bg2">
                      <a:lumMod val="10000"/>
                    </a:schemeClr>
                  </a:solidFill>
                  <a:latin typeface="Gill Sans MT" panose="020B0502020104020203" pitchFamily="34" charset="77"/>
                </a:rPr>
                <a:t>VM</a:t>
              </a:r>
            </a:p>
          </p:txBody>
        </p:sp>
        <p:sp>
          <p:nvSpPr>
            <p:cNvPr id="79" name="TextBox 78">
              <a:extLst>
                <a:ext uri="{FF2B5EF4-FFF2-40B4-BE49-F238E27FC236}">
                  <a16:creationId xmlns:a16="http://schemas.microsoft.com/office/drawing/2014/main" id="{A3E09E2B-DDB2-C751-E78A-0A45C0E755E3}"/>
                </a:ext>
              </a:extLst>
            </p:cNvPr>
            <p:cNvSpPr txBox="1"/>
            <p:nvPr/>
          </p:nvSpPr>
          <p:spPr>
            <a:xfrm>
              <a:off x="4141863" y="3848777"/>
              <a:ext cx="538482" cy="240679"/>
            </a:xfrm>
            <a:prstGeom prst="rect">
              <a:avLst/>
            </a:prstGeom>
          </p:spPr>
          <p:txBody>
            <a:bodyPr wrap="none" lIns="0" tIns="0" rIns="0" bIns="0" rtlCol="0">
              <a:spAutoFit/>
            </a:bodyPr>
            <a:lstStyle/>
            <a:p>
              <a:pPr algn="l">
                <a:spcAft>
                  <a:spcPts val="600"/>
                </a:spcAft>
              </a:pPr>
              <a:r>
                <a:rPr lang="en-US" dirty="0">
                  <a:solidFill>
                    <a:schemeClr val="bg2">
                      <a:lumMod val="10000"/>
                    </a:schemeClr>
                  </a:solidFill>
                  <a:latin typeface="Gill Sans MT" panose="020B0502020104020203" pitchFamily="34" charset="77"/>
                </a:rPr>
                <a:t>Flow 1</a:t>
              </a:r>
            </a:p>
          </p:txBody>
        </p:sp>
        <p:sp>
          <p:nvSpPr>
            <p:cNvPr id="80" name="TextBox 79">
              <a:extLst>
                <a:ext uri="{FF2B5EF4-FFF2-40B4-BE49-F238E27FC236}">
                  <a16:creationId xmlns:a16="http://schemas.microsoft.com/office/drawing/2014/main" id="{6A9F1442-456D-F1CC-1C28-B5DAA2EBA5F3}"/>
                </a:ext>
              </a:extLst>
            </p:cNvPr>
            <p:cNvSpPr txBox="1"/>
            <p:nvPr/>
          </p:nvSpPr>
          <p:spPr>
            <a:xfrm>
              <a:off x="6479107" y="5079634"/>
              <a:ext cx="272251" cy="240679"/>
            </a:xfrm>
            <a:prstGeom prst="rect">
              <a:avLst/>
            </a:prstGeom>
          </p:spPr>
          <p:txBody>
            <a:bodyPr wrap="none" lIns="0" tIns="0" rIns="0" bIns="0" rtlCol="0">
              <a:spAutoFit/>
            </a:bodyPr>
            <a:lstStyle/>
            <a:p>
              <a:pPr algn="ctr">
                <a:spcAft>
                  <a:spcPts val="600"/>
                </a:spcAft>
              </a:pPr>
              <a:r>
                <a:rPr lang="en-US" dirty="0">
                  <a:solidFill>
                    <a:schemeClr val="bg2">
                      <a:lumMod val="10000"/>
                    </a:schemeClr>
                  </a:solidFill>
                  <a:latin typeface="Gill Sans MT" panose="020B0502020104020203" pitchFamily="34" charset="77"/>
                </a:rPr>
                <a:t>VM</a:t>
              </a:r>
            </a:p>
          </p:txBody>
        </p:sp>
        <p:sp>
          <p:nvSpPr>
            <p:cNvPr id="81" name="TextBox 80">
              <a:extLst>
                <a:ext uri="{FF2B5EF4-FFF2-40B4-BE49-F238E27FC236}">
                  <a16:creationId xmlns:a16="http://schemas.microsoft.com/office/drawing/2014/main" id="{A7D49E79-B699-438E-90C1-14373A26F89F}"/>
                </a:ext>
              </a:extLst>
            </p:cNvPr>
            <p:cNvSpPr txBox="1"/>
            <p:nvPr/>
          </p:nvSpPr>
          <p:spPr>
            <a:xfrm>
              <a:off x="9086463" y="4444293"/>
              <a:ext cx="428214" cy="240679"/>
            </a:xfrm>
            <a:prstGeom prst="rect">
              <a:avLst/>
            </a:prstGeom>
          </p:spPr>
          <p:txBody>
            <a:bodyPr wrap="none" lIns="0" tIns="0" rIns="0" bIns="0" rtlCol="0">
              <a:spAutoFit/>
            </a:bodyPr>
            <a:lstStyle/>
            <a:p>
              <a:pPr algn="l">
                <a:spcAft>
                  <a:spcPts val="600"/>
                </a:spcAft>
              </a:pPr>
              <a:r>
                <a:rPr lang="en-US" dirty="0">
                  <a:solidFill>
                    <a:schemeClr val="bg2">
                      <a:lumMod val="10000"/>
                    </a:schemeClr>
                  </a:solidFill>
                  <a:latin typeface="Gill Sans MT" panose="020B0502020104020203" pitchFamily="34" charset="77"/>
                </a:rPr>
                <a:t>vNIC</a:t>
              </a:r>
            </a:p>
          </p:txBody>
        </p:sp>
        <p:sp>
          <p:nvSpPr>
            <p:cNvPr id="2" name="Content Placeholder 1">
              <a:extLst>
                <a:ext uri="{FF2B5EF4-FFF2-40B4-BE49-F238E27FC236}">
                  <a16:creationId xmlns:a16="http://schemas.microsoft.com/office/drawing/2014/main" id="{E47D68FF-AAEE-23D0-2B06-F1B73B8062D1}"/>
                </a:ext>
              </a:extLst>
            </p:cNvPr>
            <p:cNvSpPr txBox="1">
              <a:spLocks/>
            </p:cNvSpPr>
            <p:nvPr/>
          </p:nvSpPr>
          <p:spPr>
            <a:xfrm>
              <a:off x="3619256" y="2721863"/>
              <a:ext cx="1786046" cy="473392"/>
            </a:xfrm>
            <a:prstGeom prst="roundRect">
              <a:avLst/>
            </a:prstGeom>
            <a:noFill/>
            <a:ln w="38100">
              <a:noFill/>
            </a:ln>
          </p:spPr>
          <p:txBody>
            <a:bodyPr wrap="square" lIns="0" tIns="0" rIns="0" bIns="0" rtlCol="0">
              <a:spAutoFit/>
            </a:bodyPr>
            <a:lstStyle>
              <a:defPPr>
                <a:defRPr lang="en-US"/>
              </a:defPPr>
              <a:lvl1pPr algn="ctr">
                <a:defRPr sz="2400">
                  <a:solidFill>
                    <a:schemeClr val="bg2">
                      <a:lumMod val="10000"/>
                    </a:schemeClr>
                  </a:solidFill>
                  <a:latin typeface="Gill Sans MT" panose="020B0502020104020203" pitchFamily="34" charset="77"/>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1800" kern="1200">
                  <a:solidFill>
                    <a:schemeClr val="tx2"/>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1600" kern="1200">
                  <a:solidFill>
                    <a:schemeClr val="tx2"/>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1400" kern="1200">
                  <a:solidFill>
                    <a:schemeClr val="tx2"/>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1400" kern="1200">
                  <a:solidFill>
                    <a:schemeClr val="tx2"/>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r>
                <a:rPr lang="en-US" sz="3200" dirty="0"/>
                <a:t>Root cause</a:t>
              </a:r>
            </a:p>
          </p:txBody>
        </p:sp>
        <p:cxnSp>
          <p:nvCxnSpPr>
            <p:cNvPr id="83" name="Straight Arrow Connector 82">
              <a:extLst>
                <a:ext uri="{FF2B5EF4-FFF2-40B4-BE49-F238E27FC236}">
                  <a16:creationId xmlns:a16="http://schemas.microsoft.com/office/drawing/2014/main" id="{B086030F-DC1D-0F2F-0C28-2922FE632F54}"/>
                </a:ext>
              </a:extLst>
            </p:cNvPr>
            <p:cNvCxnSpPr>
              <a:cxnSpLocks/>
              <a:endCxn id="50" idx="0"/>
            </p:cNvCxnSpPr>
            <p:nvPr/>
          </p:nvCxnSpPr>
          <p:spPr>
            <a:xfrm>
              <a:off x="4362053" y="3155265"/>
              <a:ext cx="0" cy="47304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94" name="TextBox 93">
            <a:extLst>
              <a:ext uri="{FF2B5EF4-FFF2-40B4-BE49-F238E27FC236}">
                <a16:creationId xmlns:a16="http://schemas.microsoft.com/office/drawing/2014/main" id="{4F8196E5-9742-B9FB-F8AE-3BC7D9B77833}"/>
              </a:ext>
            </a:extLst>
          </p:cNvPr>
          <p:cNvSpPr txBox="1"/>
          <p:nvPr/>
        </p:nvSpPr>
        <p:spPr>
          <a:xfrm>
            <a:off x="9309227" y="2508991"/>
            <a:ext cx="2653638" cy="707886"/>
          </a:xfrm>
          <a:prstGeom prst="rect">
            <a:avLst/>
          </a:prstGeom>
          <a:solidFill>
            <a:srgbClr val="A10907"/>
          </a:solidFill>
          <a:effectLst>
            <a:outerShdw blurRad="121923" dist="38100" dir="2700000" sx="101000" sy="101000" algn="tl" rotWithShape="0">
              <a:prstClr val="black">
                <a:alpha val="40000"/>
              </a:prstClr>
            </a:outerShdw>
          </a:effectLst>
        </p:spPr>
        <p:txBody>
          <a:bodyPr wrap="square" rtlCol="0">
            <a:spAutoFit/>
          </a:bodyPr>
          <a:lstStyle/>
          <a:p>
            <a:pPr algn="ctr"/>
            <a:r>
              <a:rPr lang="en-US" sz="2000" dirty="0">
                <a:solidFill>
                  <a:schemeClr val="bg1"/>
                </a:solidFill>
              </a:rPr>
              <a:t>Problematic symptom:</a:t>
            </a:r>
          </a:p>
          <a:p>
            <a:pPr algn="ctr"/>
            <a:r>
              <a:rPr lang="en-US" sz="2000" dirty="0">
                <a:solidFill>
                  <a:schemeClr val="bg1"/>
                </a:solidFill>
              </a:rPr>
              <a:t>(VM 1, high CPU)</a:t>
            </a:r>
          </a:p>
        </p:txBody>
      </p:sp>
      <p:sp>
        <p:nvSpPr>
          <p:cNvPr id="95" name="Content Placeholder 1">
            <a:extLst>
              <a:ext uri="{FF2B5EF4-FFF2-40B4-BE49-F238E27FC236}">
                <a16:creationId xmlns:a16="http://schemas.microsoft.com/office/drawing/2014/main" id="{5E841C4F-CC26-556E-72EA-70357C0381FE}"/>
              </a:ext>
            </a:extLst>
          </p:cNvPr>
          <p:cNvSpPr txBox="1">
            <a:spLocks/>
          </p:cNvSpPr>
          <p:nvPr/>
        </p:nvSpPr>
        <p:spPr>
          <a:xfrm>
            <a:off x="1435737" y="5730786"/>
            <a:ext cx="9785714" cy="1089660"/>
          </a:xfrm>
          <a:prstGeom prst="roundRect">
            <a:avLst/>
          </a:prstGeom>
          <a:noFill/>
          <a:ln w="38100">
            <a:noFill/>
          </a:ln>
        </p:spPr>
        <p:txBody>
          <a:bodyPr wrap="square" lIns="0" tIns="0" rIns="0" bIns="0" rtlCol="0">
            <a:spAutoFit/>
          </a:bodyPr>
          <a:lstStyle>
            <a:defPPr>
              <a:defRPr lang="en-US"/>
            </a:defPPr>
            <a:lvl1pPr algn="ctr">
              <a:defRPr sz="2400">
                <a:solidFill>
                  <a:schemeClr val="bg2">
                    <a:lumMod val="10000"/>
                  </a:schemeClr>
                </a:solidFill>
                <a:latin typeface="Gill Sans MT" panose="020B0502020104020203" pitchFamily="34" charset="77"/>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1800" kern="1200">
                <a:solidFill>
                  <a:schemeClr val="tx2"/>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1600" kern="1200">
                <a:solidFill>
                  <a:schemeClr val="tx2"/>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1400" kern="1200">
                <a:solidFill>
                  <a:schemeClr val="tx2"/>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1400" kern="1200">
                <a:solidFill>
                  <a:schemeClr val="tx2"/>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r>
              <a:rPr lang="en-US" sz="3200" dirty="0"/>
              <a:t>VM2 is correlated to VM1, but not responsible for it </a:t>
            </a:r>
          </a:p>
          <a:p>
            <a:r>
              <a:rPr lang="en-US" sz="3200" dirty="0">
                <a:sym typeface="Wingdings" pitchFamily="2" charset="2"/>
              </a:rPr>
              <a:t> no significant “influence path” from VM2 to VM1</a:t>
            </a:r>
            <a:endParaRPr lang="en-US" sz="3200" dirty="0"/>
          </a:p>
        </p:txBody>
      </p:sp>
      <p:cxnSp>
        <p:nvCxnSpPr>
          <p:cNvPr id="3" name="Curved Connector 2">
            <a:extLst>
              <a:ext uri="{FF2B5EF4-FFF2-40B4-BE49-F238E27FC236}">
                <a16:creationId xmlns:a16="http://schemas.microsoft.com/office/drawing/2014/main" id="{35D2E276-D7D3-313D-1E1C-4145FC3B0A68}"/>
              </a:ext>
            </a:extLst>
          </p:cNvPr>
          <p:cNvCxnSpPr>
            <a:cxnSpLocks/>
          </p:cNvCxnSpPr>
          <p:nvPr/>
        </p:nvCxnSpPr>
        <p:spPr bwMode="gray">
          <a:xfrm rot="10800000" flipV="1">
            <a:off x="4302612" y="2734371"/>
            <a:ext cx="4122463" cy="942282"/>
          </a:xfrm>
          <a:prstGeom prst="curvedConnector3">
            <a:avLst>
              <a:gd name="adj1" fmla="val 50000"/>
            </a:avLst>
          </a:prstGeom>
          <a:ln w="98425">
            <a:solidFill>
              <a:schemeClr val="tx1">
                <a:alpha val="89000"/>
              </a:schemeClr>
            </a:solidFill>
            <a:prstDash val="sysDash"/>
            <a:miter lim="800000"/>
            <a:headEnd type="triangle"/>
            <a:tailEnd type="triangle" w="med" len="med"/>
          </a:ln>
        </p:spPr>
        <p:style>
          <a:lnRef idx="1">
            <a:schemeClr val="accent1"/>
          </a:lnRef>
          <a:fillRef idx="0">
            <a:schemeClr val="accent1"/>
          </a:fillRef>
          <a:effectRef idx="0">
            <a:schemeClr val="accent1"/>
          </a:effectRef>
          <a:fontRef idx="minor">
            <a:schemeClr val="tx1"/>
          </a:fontRef>
        </p:style>
      </p:cxnSp>
      <p:cxnSp>
        <p:nvCxnSpPr>
          <p:cNvPr id="4" name="Curved Connector 3">
            <a:extLst>
              <a:ext uri="{FF2B5EF4-FFF2-40B4-BE49-F238E27FC236}">
                <a16:creationId xmlns:a16="http://schemas.microsoft.com/office/drawing/2014/main" id="{55062228-C5A4-45B6-D3BE-EE9995A285E1}"/>
              </a:ext>
            </a:extLst>
          </p:cNvPr>
          <p:cNvCxnSpPr>
            <a:cxnSpLocks/>
          </p:cNvCxnSpPr>
          <p:nvPr/>
        </p:nvCxnSpPr>
        <p:spPr bwMode="gray">
          <a:xfrm rot="5400000" flipH="1">
            <a:off x="6361641" y="1854939"/>
            <a:ext cx="84217" cy="4270190"/>
          </a:xfrm>
          <a:prstGeom prst="curvedConnector4">
            <a:avLst>
              <a:gd name="adj1" fmla="val -271442"/>
              <a:gd name="adj2" fmla="val 51465"/>
            </a:avLst>
          </a:prstGeom>
          <a:ln w="98425">
            <a:solidFill>
              <a:schemeClr val="tx1">
                <a:alpha val="89000"/>
              </a:schemeClr>
            </a:solidFill>
            <a:prstDash val="sysDash"/>
            <a:miter lim="800000"/>
            <a:headEnd type="triangle"/>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97972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ounded Rectangle 31">
            <a:extLst>
              <a:ext uri="{FF2B5EF4-FFF2-40B4-BE49-F238E27FC236}">
                <a16:creationId xmlns:a16="http://schemas.microsoft.com/office/drawing/2014/main" id="{9400CE13-7EB6-8DA5-BF8A-2580E0B4E845}"/>
              </a:ext>
            </a:extLst>
          </p:cNvPr>
          <p:cNvSpPr/>
          <p:nvPr/>
        </p:nvSpPr>
        <p:spPr>
          <a:xfrm>
            <a:off x="2223436" y="2708903"/>
            <a:ext cx="7122695" cy="1805345"/>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F49870F0-4372-4728-9CBB-33DE74953B6A}"/>
              </a:ext>
            </a:extLst>
          </p:cNvPr>
          <p:cNvSpPr>
            <a:spLocks noGrp="1"/>
          </p:cNvSpPr>
          <p:nvPr>
            <p:ph type="sldNum" sz="quarter" idx="12"/>
          </p:nvPr>
        </p:nvSpPr>
        <p:spPr/>
        <p:txBody>
          <a:bodyPr/>
          <a:lstStyle/>
          <a:p>
            <a:fld id="{330EA680-D336-4FF7-8B7A-9848BB0A1C32}" type="slidenum">
              <a:rPr lang="en-US" smtClean="0"/>
              <a:t>42</a:t>
            </a:fld>
            <a:endParaRPr lang="en-US" dirty="0"/>
          </a:p>
        </p:txBody>
      </p:sp>
      <p:sp>
        <p:nvSpPr>
          <p:cNvPr id="7" name="Rectangle 6">
            <a:extLst>
              <a:ext uri="{FF2B5EF4-FFF2-40B4-BE49-F238E27FC236}">
                <a16:creationId xmlns:a16="http://schemas.microsoft.com/office/drawing/2014/main" id="{708F8DDF-03AC-42CC-88B5-F3BC4D7DD818}"/>
              </a:ext>
            </a:extLst>
          </p:cNvPr>
          <p:cNvSpPr/>
          <p:nvPr/>
        </p:nvSpPr>
        <p:spPr>
          <a:xfrm>
            <a:off x="4893442" y="3008951"/>
            <a:ext cx="1531470" cy="1225175"/>
          </a:xfrm>
          <a:prstGeom prst="rect">
            <a:avLst/>
          </a:prstGeom>
          <a:solidFill>
            <a:schemeClr val="bg1"/>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9E18548D-7E36-4795-9152-C180B465F99D}"/>
              </a:ext>
            </a:extLst>
          </p:cNvPr>
          <p:cNvSpPr/>
          <p:nvPr/>
        </p:nvSpPr>
        <p:spPr>
          <a:xfrm>
            <a:off x="7487255" y="3004770"/>
            <a:ext cx="1501588" cy="1225175"/>
          </a:xfrm>
          <a:prstGeom prst="rect">
            <a:avLst/>
          </a:prstGeom>
          <a:solidFill>
            <a:schemeClr val="tx1"/>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Generate explanations</a:t>
            </a:r>
          </a:p>
        </p:txBody>
      </p:sp>
      <p:cxnSp>
        <p:nvCxnSpPr>
          <p:cNvPr id="10" name="Straight Arrow Connector 9">
            <a:extLst>
              <a:ext uri="{FF2B5EF4-FFF2-40B4-BE49-F238E27FC236}">
                <a16:creationId xmlns:a16="http://schemas.microsoft.com/office/drawing/2014/main" id="{2D1B3915-928D-4373-93D7-C30D247C569F}"/>
              </a:ext>
            </a:extLst>
          </p:cNvPr>
          <p:cNvCxnSpPr>
            <a:cxnSpLocks/>
            <a:stCxn id="7" idx="3"/>
            <a:endCxn id="8" idx="1"/>
          </p:cNvCxnSpPr>
          <p:nvPr/>
        </p:nvCxnSpPr>
        <p:spPr>
          <a:xfrm flipV="1">
            <a:off x="6424912" y="3617358"/>
            <a:ext cx="1062343" cy="4181"/>
          </a:xfrm>
          <a:prstGeom prst="straightConnector1">
            <a:avLst/>
          </a:prstGeom>
          <a:ln w="2857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9291A01-6DD1-48BA-BFE5-C89B77F26BCA}"/>
              </a:ext>
            </a:extLst>
          </p:cNvPr>
          <p:cNvSpPr txBox="1"/>
          <p:nvPr/>
        </p:nvSpPr>
        <p:spPr>
          <a:xfrm>
            <a:off x="4962772" y="3134954"/>
            <a:ext cx="145825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dirty="0">
                <a:cs typeface="Calibri"/>
              </a:rPr>
              <a:t>Find root causes in the model</a:t>
            </a:r>
          </a:p>
        </p:txBody>
      </p:sp>
      <p:cxnSp>
        <p:nvCxnSpPr>
          <p:cNvPr id="14" name="Straight Arrow Connector 13">
            <a:extLst>
              <a:ext uri="{FF2B5EF4-FFF2-40B4-BE49-F238E27FC236}">
                <a16:creationId xmlns:a16="http://schemas.microsoft.com/office/drawing/2014/main" id="{C652D461-AB93-41A2-85A3-FFD59D33B56F}"/>
              </a:ext>
            </a:extLst>
          </p:cNvPr>
          <p:cNvCxnSpPr>
            <a:cxnSpLocks/>
            <a:endCxn id="22" idx="0"/>
          </p:cNvCxnSpPr>
          <p:nvPr/>
        </p:nvCxnSpPr>
        <p:spPr>
          <a:xfrm>
            <a:off x="3235190" y="2025627"/>
            <a:ext cx="108707" cy="985729"/>
          </a:xfrm>
          <a:prstGeom prst="straightConnector1">
            <a:avLst/>
          </a:prstGeom>
          <a:ln w="2857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2550D509-CADC-4CBE-961A-8BC29E222C20}"/>
              </a:ext>
            </a:extLst>
          </p:cNvPr>
          <p:cNvSpPr txBox="1"/>
          <p:nvPr/>
        </p:nvSpPr>
        <p:spPr>
          <a:xfrm>
            <a:off x="1074479" y="1294159"/>
            <a:ext cx="381896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dirty="0">
                <a:cs typeface="Calibri"/>
              </a:rPr>
              <a:t>A problematic symptom</a:t>
            </a:r>
          </a:p>
          <a:p>
            <a:pPr algn="ctr"/>
            <a:r>
              <a:rPr lang="en-GB" dirty="0">
                <a:cs typeface="Calibri"/>
              </a:rPr>
              <a:t>e.g. foo’s high CPU usage</a:t>
            </a:r>
          </a:p>
          <a:p>
            <a:pPr algn="ctr"/>
            <a:endParaRPr lang="en-GB" dirty="0">
              <a:cs typeface="Calibri"/>
            </a:endParaRPr>
          </a:p>
        </p:txBody>
      </p:sp>
      <p:cxnSp>
        <p:nvCxnSpPr>
          <p:cNvPr id="17" name="Straight Arrow Connector 16">
            <a:extLst>
              <a:ext uri="{FF2B5EF4-FFF2-40B4-BE49-F238E27FC236}">
                <a16:creationId xmlns:a16="http://schemas.microsoft.com/office/drawing/2014/main" id="{7FB63ED4-1B77-45BE-BF11-1F7ED1090720}"/>
              </a:ext>
            </a:extLst>
          </p:cNvPr>
          <p:cNvCxnSpPr>
            <a:cxnSpLocks/>
          </p:cNvCxnSpPr>
          <p:nvPr/>
        </p:nvCxnSpPr>
        <p:spPr>
          <a:xfrm flipH="1">
            <a:off x="3592478" y="1994804"/>
            <a:ext cx="1082812" cy="1009966"/>
          </a:xfrm>
          <a:prstGeom prst="straightConnector1">
            <a:avLst/>
          </a:prstGeom>
          <a:ln w="2857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15B93F8E-CD13-4A0A-9A14-63D22A94856E}"/>
              </a:ext>
            </a:extLst>
          </p:cNvPr>
          <p:cNvCxnSpPr>
            <a:cxnSpLocks/>
          </p:cNvCxnSpPr>
          <p:nvPr/>
        </p:nvCxnSpPr>
        <p:spPr>
          <a:xfrm>
            <a:off x="8219967" y="4221253"/>
            <a:ext cx="0" cy="828684"/>
          </a:xfrm>
          <a:prstGeom prst="straightConnector1">
            <a:avLst/>
          </a:prstGeom>
          <a:ln w="2857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A7845D65-A1B1-477F-96AF-479130438034}"/>
              </a:ext>
            </a:extLst>
          </p:cNvPr>
          <p:cNvSpPr/>
          <p:nvPr/>
        </p:nvSpPr>
        <p:spPr>
          <a:xfrm>
            <a:off x="5519594" y="5319655"/>
            <a:ext cx="5117351" cy="10384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dirty="0">
                <a:solidFill>
                  <a:schemeClr val="tx1"/>
                </a:solidFill>
                <a:cs typeface="Calibri"/>
              </a:rPr>
              <a:t>Root cause with explanation</a:t>
            </a:r>
          </a:p>
          <a:p>
            <a:r>
              <a:rPr lang="en-GB" dirty="0">
                <a:solidFill>
                  <a:schemeClr val="tx1">
                    <a:lumMod val="50000"/>
                    <a:lumOff val="50000"/>
                  </a:schemeClr>
                </a:solidFill>
                <a:cs typeface="Calibri"/>
              </a:rPr>
              <a:t>e.g. Root cause: Crawler machine</a:t>
            </a:r>
          </a:p>
          <a:p>
            <a:pPr marL="285750" indent="-285750">
              <a:buFont typeface="Wingdings"/>
              <a:buChar char="Ø"/>
            </a:pPr>
            <a:r>
              <a:rPr lang="en-GB" dirty="0">
                <a:solidFill>
                  <a:schemeClr val="tx1">
                    <a:lumMod val="50000"/>
                    <a:lumOff val="50000"/>
                  </a:schemeClr>
                </a:solidFill>
                <a:cs typeface="Calibri"/>
              </a:rPr>
              <a:t>Crawler machine sent high requests to front-end</a:t>
            </a:r>
            <a:endParaRPr lang="en-US" dirty="0">
              <a:solidFill>
                <a:schemeClr val="tx1">
                  <a:lumMod val="50000"/>
                  <a:lumOff val="50000"/>
                </a:schemeClr>
              </a:solidFill>
              <a:cs typeface="Calibri" panose="020F0502020204030204"/>
            </a:endParaRPr>
          </a:p>
          <a:p>
            <a:pPr marL="285750" indent="-285750">
              <a:buFont typeface="Wingdings"/>
              <a:buChar char="Ø"/>
            </a:pPr>
            <a:r>
              <a:rPr lang="en-GB" dirty="0">
                <a:solidFill>
                  <a:schemeClr val="tx1">
                    <a:lumMod val="50000"/>
                    <a:lumOff val="50000"/>
                  </a:schemeClr>
                </a:solidFill>
                <a:cs typeface="Calibri"/>
              </a:rPr>
              <a:t>Which sent high requests to back-end</a:t>
            </a:r>
          </a:p>
          <a:p>
            <a:pPr marL="285750" indent="-285750">
              <a:buFont typeface="Wingdings"/>
              <a:buChar char="Ø"/>
            </a:pPr>
            <a:r>
              <a:rPr lang="en-GB" dirty="0">
                <a:solidFill>
                  <a:schemeClr val="tx1">
                    <a:lumMod val="50000"/>
                    <a:lumOff val="50000"/>
                  </a:schemeClr>
                </a:solidFill>
                <a:cs typeface="Calibri"/>
              </a:rPr>
              <a:t>Which caused high load at the back-end</a:t>
            </a:r>
          </a:p>
        </p:txBody>
      </p:sp>
      <p:sp>
        <p:nvSpPr>
          <p:cNvPr id="3" name="Title 4">
            <a:extLst>
              <a:ext uri="{FF2B5EF4-FFF2-40B4-BE49-F238E27FC236}">
                <a16:creationId xmlns:a16="http://schemas.microsoft.com/office/drawing/2014/main" id="{7D94243B-DFB4-46AF-8935-9DB1AAD32C0F}"/>
              </a:ext>
            </a:extLst>
          </p:cNvPr>
          <p:cNvSpPr txBox="1">
            <a:spLocks/>
          </p:cNvSpPr>
          <p:nvPr/>
        </p:nvSpPr>
        <p:spPr>
          <a:xfrm>
            <a:off x="194236" y="-24067"/>
            <a:ext cx="12193224" cy="100848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cs typeface="Calibri Light"/>
              </a:rPr>
              <a:t>Murphy</a:t>
            </a:r>
            <a:endParaRPr lang="en-US" dirty="0"/>
          </a:p>
        </p:txBody>
      </p:sp>
      <p:sp>
        <p:nvSpPr>
          <p:cNvPr id="26" name="TextBox 25">
            <a:extLst>
              <a:ext uri="{FF2B5EF4-FFF2-40B4-BE49-F238E27FC236}">
                <a16:creationId xmlns:a16="http://schemas.microsoft.com/office/drawing/2014/main" id="{B3719F27-FF23-460F-A9D3-D46FB495A63A}"/>
              </a:ext>
            </a:extLst>
          </p:cNvPr>
          <p:cNvSpPr txBox="1"/>
          <p:nvPr/>
        </p:nvSpPr>
        <p:spPr>
          <a:xfrm>
            <a:off x="4015010" y="842890"/>
            <a:ext cx="175686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800" dirty="0"/>
              <a:t>Inputs</a:t>
            </a:r>
            <a:endParaRPr lang="en-GB" sz="2800" dirty="0">
              <a:cs typeface="Calibri"/>
            </a:endParaRPr>
          </a:p>
        </p:txBody>
      </p:sp>
      <p:sp>
        <p:nvSpPr>
          <p:cNvPr id="22" name="Rectangle 21">
            <a:extLst>
              <a:ext uri="{FF2B5EF4-FFF2-40B4-BE49-F238E27FC236}">
                <a16:creationId xmlns:a16="http://schemas.microsoft.com/office/drawing/2014/main" id="{C22A59CA-2280-E14A-955E-575380DC6931}"/>
              </a:ext>
            </a:extLst>
          </p:cNvPr>
          <p:cNvSpPr/>
          <p:nvPr/>
        </p:nvSpPr>
        <p:spPr>
          <a:xfrm>
            <a:off x="2570692" y="3011356"/>
            <a:ext cx="1546410" cy="1225176"/>
          </a:xfrm>
          <a:prstGeom prst="rect">
            <a:avLst/>
          </a:prstGeom>
          <a:solidFill>
            <a:schemeClr val="bg1"/>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TextBox 24">
            <a:extLst>
              <a:ext uri="{FF2B5EF4-FFF2-40B4-BE49-F238E27FC236}">
                <a16:creationId xmlns:a16="http://schemas.microsoft.com/office/drawing/2014/main" id="{F6CF799E-BA80-8946-8D39-15472735F632}"/>
              </a:ext>
            </a:extLst>
          </p:cNvPr>
          <p:cNvSpPr txBox="1"/>
          <p:nvPr/>
        </p:nvSpPr>
        <p:spPr>
          <a:xfrm>
            <a:off x="2597036" y="3029891"/>
            <a:ext cx="1458259"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dirty="0">
                <a:cs typeface="Calibri"/>
              </a:rPr>
              <a:t>Construct model of entities and dependencies</a:t>
            </a:r>
          </a:p>
          <a:p>
            <a:pPr algn="ctr"/>
            <a:endParaRPr lang="en-GB" dirty="0">
              <a:cs typeface="Calibri"/>
            </a:endParaRPr>
          </a:p>
        </p:txBody>
      </p:sp>
      <p:cxnSp>
        <p:nvCxnSpPr>
          <p:cNvPr id="27" name="Straight Arrow Connector 26">
            <a:extLst>
              <a:ext uri="{FF2B5EF4-FFF2-40B4-BE49-F238E27FC236}">
                <a16:creationId xmlns:a16="http://schemas.microsoft.com/office/drawing/2014/main" id="{0A6F93D3-FCC9-8E40-AA59-1138A119CA17}"/>
              </a:ext>
            </a:extLst>
          </p:cNvPr>
          <p:cNvCxnSpPr>
            <a:cxnSpLocks/>
            <a:stCxn id="22" idx="3"/>
            <a:endCxn id="7" idx="1"/>
          </p:cNvCxnSpPr>
          <p:nvPr/>
        </p:nvCxnSpPr>
        <p:spPr>
          <a:xfrm flipV="1">
            <a:off x="4117102" y="3621539"/>
            <a:ext cx="776340" cy="2405"/>
          </a:xfrm>
          <a:prstGeom prst="straightConnector1">
            <a:avLst/>
          </a:prstGeom>
          <a:ln w="2857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686A8623-2D0B-126D-D7A6-F33B144C550B}"/>
              </a:ext>
            </a:extLst>
          </p:cNvPr>
          <p:cNvSpPr txBox="1"/>
          <p:nvPr/>
        </p:nvSpPr>
        <p:spPr>
          <a:xfrm>
            <a:off x="4573162" y="1345455"/>
            <a:ext cx="145825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dirty="0">
                <a:cs typeface="Calibri"/>
              </a:rPr>
              <a:t>Monitoring</a:t>
            </a:r>
          </a:p>
          <a:p>
            <a:pPr algn="ctr"/>
            <a:r>
              <a:rPr lang="en-GB" dirty="0">
                <a:cs typeface="Calibri"/>
              </a:rPr>
              <a:t>information</a:t>
            </a:r>
          </a:p>
        </p:txBody>
      </p:sp>
      <p:sp>
        <p:nvSpPr>
          <p:cNvPr id="34" name="TextBox 33">
            <a:extLst>
              <a:ext uri="{FF2B5EF4-FFF2-40B4-BE49-F238E27FC236}">
                <a16:creationId xmlns:a16="http://schemas.microsoft.com/office/drawing/2014/main" id="{1EACD462-C0E2-E62B-CCB2-2766D059C981}"/>
              </a:ext>
            </a:extLst>
          </p:cNvPr>
          <p:cNvSpPr txBox="1"/>
          <p:nvPr/>
        </p:nvSpPr>
        <p:spPr>
          <a:xfrm>
            <a:off x="6632942" y="4635595"/>
            <a:ext cx="135509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800" dirty="0">
                <a:cs typeface="Calibri"/>
              </a:rPr>
              <a:t>Output</a:t>
            </a:r>
          </a:p>
        </p:txBody>
      </p:sp>
    </p:spTree>
    <p:extLst>
      <p:ext uri="{BB962C8B-B14F-4D97-AF65-F5344CB8AC3E}">
        <p14:creationId xmlns:p14="http://schemas.microsoft.com/office/powerpoint/2010/main" val="8777588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8" name="Group 157">
            <a:extLst>
              <a:ext uri="{FF2B5EF4-FFF2-40B4-BE49-F238E27FC236}">
                <a16:creationId xmlns:a16="http://schemas.microsoft.com/office/drawing/2014/main" id="{DD89A22C-DB44-A046-B89A-111DEC6C4711}"/>
              </a:ext>
            </a:extLst>
          </p:cNvPr>
          <p:cNvGrpSpPr/>
          <p:nvPr/>
        </p:nvGrpSpPr>
        <p:grpSpPr>
          <a:xfrm>
            <a:off x="1001949" y="875489"/>
            <a:ext cx="9631505" cy="5770469"/>
            <a:chOff x="0" y="368300"/>
            <a:chExt cx="11487369" cy="6783494"/>
          </a:xfrm>
        </p:grpSpPr>
        <p:sp>
          <p:nvSpPr>
            <p:cNvPr id="82" name="Rounded Rectangle 81">
              <a:extLst>
                <a:ext uri="{FF2B5EF4-FFF2-40B4-BE49-F238E27FC236}">
                  <a16:creationId xmlns:a16="http://schemas.microsoft.com/office/drawing/2014/main" id="{E5A118E3-6294-A2DD-46AB-0F694FFF7CA4}"/>
                </a:ext>
              </a:extLst>
            </p:cNvPr>
            <p:cNvSpPr/>
            <p:nvPr/>
          </p:nvSpPr>
          <p:spPr>
            <a:xfrm>
              <a:off x="8623579" y="3665782"/>
              <a:ext cx="2274129" cy="2710636"/>
            </a:xfrm>
            <a:prstGeom prst="roundRect">
              <a:avLst/>
            </a:prstGeom>
            <a:solidFill>
              <a:srgbClr val="0070C0">
                <a:alpha val="4000"/>
              </a:srgbClr>
            </a:solidFill>
            <a:ln w="25400">
              <a:noFill/>
              <a:miter lim="800000"/>
            </a:ln>
            <a:effectLst>
              <a:softEdge rad="63500"/>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1"/>
                </a:solidFill>
              </a:endParaRPr>
            </a:p>
          </p:txBody>
        </p:sp>
        <p:sp>
          <p:nvSpPr>
            <p:cNvPr id="83" name="Rounded Rectangle 82">
              <a:extLst>
                <a:ext uri="{FF2B5EF4-FFF2-40B4-BE49-F238E27FC236}">
                  <a16:creationId xmlns:a16="http://schemas.microsoft.com/office/drawing/2014/main" id="{507997D6-DBD4-6153-7CDB-B71C82462EA8}"/>
                </a:ext>
              </a:extLst>
            </p:cNvPr>
            <p:cNvSpPr/>
            <p:nvPr/>
          </p:nvSpPr>
          <p:spPr>
            <a:xfrm>
              <a:off x="8606789" y="997615"/>
              <a:ext cx="2252965" cy="2538640"/>
            </a:xfrm>
            <a:prstGeom prst="roundRect">
              <a:avLst/>
            </a:prstGeom>
            <a:solidFill>
              <a:srgbClr val="0070C0">
                <a:alpha val="4000"/>
              </a:srgbClr>
            </a:solidFill>
            <a:ln w="25400">
              <a:noFill/>
              <a:miter lim="800000"/>
            </a:ln>
            <a:effectLst>
              <a:softEdge rad="63500"/>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1"/>
                </a:solidFill>
              </a:endParaRPr>
            </a:p>
          </p:txBody>
        </p:sp>
        <p:sp>
          <p:nvSpPr>
            <p:cNvPr id="84" name="Rounded Rectangle 83">
              <a:extLst>
                <a:ext uri="{FF2B5EF4-FFF2-40B4-BE49-F238E27FC236}">
                  <a16:creationId xmlns:a16="http://schemas.microsoft.com/office/drawing/2014/main" id="{4D40C09B-6659-84D3-D8E0-215C383E5B4E}"/>
                </a:ext>
              </a:extLst>
            </p:cNvPr>
            <p:cNvSpPr/>
            <p:nvPr/>
          </p:nvSpPr>
          <p:spPr>
            <a:xfrm>
              <a:off x="4507992" y="4392778"/>
              <a:ext cx="1955800" cy="2759016"/>
            </a:xfrm>
            <a:prstGeom prst="roundRect">
              <a:avLst/>
            </a:prstGeom>
            <a:solidFill>
              <a:srgbClr val="0070C0">
                <a:alpha val="4000"/>
              </a:srgbClr>
            </a:solidFill>
            <a:ln w="25400">
              <a:noFill/>
              <a:miter lim="800000"/>
            </a:ln>
            <a:effectLst>
              <a:softEdge rad="63500"/>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1"/>
                </a:solidFill>
              </a:endParaRPr>
            </a:p>
          </p:txBody>
        </p:sp>
        <p:sp>
          <p:nvSpPr>
            <p:cNvPr id="85" name="Rounded Rectangle 84">
              <a:extLst>
                <a:ext uri="{FF2B5EF4-FFF2-40B4-BE49-F238E27FC236}">
                  <a16:creationId xmlns:a16="http://schemas.microsoft.com/office/drawing/2014/main" id="{C885E2B3-8559-49EB-9C5E-E721E1F436B3}"/>
                </a:ext>
              </a:extLst>
            </p:cNvPr>
            <p:cNvSpPr/>
            <p:nvPr/>
          </p:nvSpPr>
          <p:spPr>
            <a:xfrm>
              <a:off x="101600" y="2962488"/>
              <a:ext cx="2066956" cy="2631107"/>
            </a:xfrm>
            <a:prstGeom prst="roundRect">
              <a:avLst/>
            </a:prstGeom>
            <a:solidFill>
              <a:srgbClr val="0070C0">
                <a:alpha val="4000"/>
              </a:srgbClr>
            </a:solidFill>
            <a:ln w="25400">
              <a:noFill/>
              <a:miter lim="800000"/>
            </a:ln>
            <a:effectLst>
              <a:softEdge rad="63500"/>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1"/>
                </a:solidFill>
              </a:endParaRPr>
            </a:p>
          </p:txBody>
        </p:sp>
        <p:cxnSp>
          <p:nvCxnSpPr>
            <p:cNvPr id="86" name="Straight Arrow Connector 85">
              <a:extLst>
                <a:ext uri="{FF2B5EF4-FFF2-40B4-BE49-F238E27FC236}">
                  <a16:creationId xmlns:a16="http://schemas.microsoft.com/office/drawing/2014/main" id="{7BC6A69E-6C60-C538-C42E-3420AA7A83CF}"/>
                </a:ext>
              </a:extLst>
            </p:cNvPr>
            <p:cNvCxnSpPr>
              <a:cxnSpLocks/>
              <a:stCxn id="97" idx="1"/>
              <a:endCxn id="89" idx="5"/>
            </p:cNvCxnSpPr>
            <p:nvPr/>
          </p:nvCxnSpPr>
          <p:spPr bwMode="gray">
            <a:xfrm flipH="1" flipV="1">
              <a:off x="7280832" y="1781998"/>
              <a:ext cx="1824011" cy="3736596"/>
            </a:xfrm>
            <a:prstGeom prst="straightConnector1">
              <a:avLst/>
            </a:prstGeom>
            <a:ln w="7620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79CD2AA9-FC47-D6AA-4198-54E8150684CD}"/>
                </a:ext>
              </a:extLst>
            </p:cNvPr>
            <p:cNvCxnSpPr>
              <a:cxnSpLocks/>
              <a:endCxn id="89" idx="3"/>
            </p:cNvCxnSpPr>
            <p:nvPr/>
          </p:nvCxnSpPr>
          <p:spPr bwMode="gray">
            <a:xfrm flipV="1">
              <a:off x="5700860" y="1781998"/>
              <a:ext cx="933394" cy="3678086"/>
            </a:xfrm>
            <a:prstGeom prst="straightConnector1">
              <a:avLst/>
            </a:prstGeom>
            <a:ln w="7620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sp>
          <p:nvSpPr>
            <p:cNvPr id="88" name="Oval 87">
              <a:extLst>
                <a:ext uri="{FF2B5EF4-FFF2-40B4-BE49-F238E27FC236}">
                  <a16:creationId xmlns:a16="http://schemas.microsoft.com/office/drawing/2014/main" id="{22E45438-4DD6-66C3-EB32-C27256A9BE9E}"/>
                </a:ext>
              </a:extLst>
            </p:cNvPr>
            <p:cNvSpPr>
              <a:spLocks noChangeAspect="1"/>
            </p:cNvSpPr>
            <p:nvPr/>
          </p:nvSpPr>
          <p:spPr>
            <a:xfrm>
              <a:off x="3011398" y="3736194"/>
              <a:ext cx="914400" cy="914400"/>
            </a:xfrm>
            <a:prstGeom prst="ellipse">
              <a:avLst/>
            </a:prstGeom>
            <a:solidFill>
              <a:srgbClr val="FFC000"/>
            </a:solidFill>
            <a:ln w="57150">
              <a:noFill/>
              <a:prstDash val="solid"/>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1"/>
                </a:solidFill>
              </a:endParaRPr>
            </a:p>
          </p:txBody>
        </p:sp>
        <p:sp>
          <p:nvSpPr>
            <p:cNvPr id="89" name="Oval 88">
              <a:extLst>
                <a:ext uri="{FF2B5EF4-FFF2-40B4-BE49-F238E27FC236}">
                  <a16:creationId xmlns:a16="http://schemas.microsoft.com/office/drawing/2014/main" id="{A7A1C252-1F89-4F2C-AA71-B1BA821917E1}"/>
                </a:ext>
              </a:extLst>
            </p:cNvPr>
            <p:cNvSpPr>
              <a:spLocks noChangeAspect="1"/>
            </p:cNvSpPr>
            <p:nvPr/>
          </p:nvSpPr>
          <p:spPr>
            <a:xfrm>
              <a:off x="6500343" y="1001509"/>
              <a:ext cx="914400" cy="914400"/>
            </a:xfrm>
            <a:prstGeom prst="ellipse">
              <a:avLst/>
            </a:prstGeom>
            <a:solidFill>
              <a:schemeClr val="bg1"/>
            </a:solidFill>
            <a:ln w="57150">
              <a:solidFill>
                <a:schemeClr val="bg2">
                  <a:lumMod val="1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1"/>
                </a:solidFill>
              </a:endParaRPr>
            </a:p>
          </p:txBody>
        </p:sp>
        <p:sp>
          <p:nvSpPr>
            <p:cNvPr id="90" name="Oval 89">
              <a:extLst>
                <a:ext uri="{FF2B5EF4-FFF2-40B4-BE49-F238E27FC236}">
                  <a16:creationId xmlns:a16="http://schemas.microsoft.com/office/drawing/2014/main" id="{84E81E5E-0B97-D6C2-FE9B-8FBE76F12884}"/>
                </a:ext>
              </a:extLst>
            </p:cNvPr>
            <p:cNvSpPr>
              <a:spLocks noChangeAspect="1"/>
            </p:cNvSpPr>
            <p:nvPr/>
          </p:nvSpPr>
          <p:spPr>
            <a:xfrm>
              <a:off x="9938333" y="4573215"/>
              <a:ext cx="914400" cy="914400"/>
            </a:xfrm>
            <a:prstGeom prst="ellipse">
              <a:avLst/>
            </a:prstGeom>
            <a:solidFill>
              <a:schemeClr val="bg1"/>
            </a:solidFill>
            <a:ln w="57150">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1"/>
                </a:solidFill>
              </a:endParaRPr>
            </a:p>
          </p:txBody>
        </p:sp>
        <p:sp>
          <p:nvSpPr>
            <p:cNvPr id="91" name="Oval 90">
              <a:extLst>
                <a:ext uri="{FF2B5EF4-FFF2-40B4-BE49-F238E27FC236}">
                  <a16:creationId xmlns:a16="http://schemas.microsoft.com/office/drawing/2014/main" id="{F0E3C7B6-FF8D-DCE0-B1ED-5C166DECB72B}"/>
                </a:ext>
              </a:extLst>
            </p:cNvPr>
            <p:cNvSpPr>
              <a:spLocks noChangeAspect="1"/>
            </p:cNvSpPr>
            <p:nvPr/>
          </p:nvSpPr>
          <p:spPr>
            <a:xfrm>
              <a:off x="1189988" y="3686943"/>
              <a:ext cx="1005840" cy="1005840"/>
            </a:xfrm>
            <a:prstGeom prst="ellipse">
              <a:avLst/>
            </a:prstGeom>
            <a:solidFill>
              <a:schemeClr val="bg1"/>
            </a:solidFill>
            <a:ln w="57150">
              <a:solidFill>
                <a:srgbClr val="820024"/>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600"/>
                </a:spcAft>
              </a:pPr>
              <a:endParaRPr lang="en-US" sz="1000" dirty="0">
                <a:solidFill>
                  <a:schemeClr val="bg2">
                    <a:lumMod val="10000"/>
                  </a:schemeClr>
                </a:solidFill>
                <a:latin typeface="Gill Sans MT" panose="020B0502020104020203" pitchFamily="34" charset="77"/>
              </a:endParaRPr>
            </a:p>
          </p:txBody>
        </p:sp>
        <p:sp>
          <p:nvSpPr>
            <p:cNvPr id="92" name="Oval 91">
              <a:extLst>
                <a:ext uri="{FF2B5EF4-FFF2-40B4-BE49-F238E27FC236}">
                  <a16:creationId xmlns:a16="http://schemas.microsoft.com/office/drawing/2014/main" id="{C9F0E629-6F67-FA7C-3A1C-3BBC01F3595C}"/>
                </a:ext>
              </a:extLst>
            </p:cNvPr>
            <p:cNvSpPr>
              <a:spLocks noChangeAspect="1"/>
            </p:cNvSpPr>
            <p:nvPr/>
          </p:nvSpPr>
          <p:spPr>
            <a:xfrm>
              <a:off x="4817540" y="3675369"/>
              <a:ext cx="1051560" cy="1051560"/>
            </a:xfrm>
            <a:prstGeom prst="ellipse">
              <a:avLst/>
            </a:prstGeom>
            <a:solidFill>
              <a:schemeClr val="bg1"/>
            </a:solidFill>
            <a:ln w="57150">
              <a:solidFill>
                <a:srgbClr val="820024"/>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1"/>
                </a:solidFill>
              </a:endParaRPr>
            </a:p>
          </p:txBody>
        </p:sp>
        <p:sp>
          <p:nvSpPr>
            <p:cNvPr id="93" name="Oval 92">
              <a:extLst>
                <a:ext uri="{FF2B5EF4-FFF2-40B4-BE49-F238E27FC236}">
                  <a16:creationId xmlns:a16="http://schemas.microsoft.com/office/drawing/2014/main" id="{F1504CAA-EC91-4A6B-09DB-20A56849A592}"/>
                </a:ext>
              </a:extLst>
            </p:cNvPr>
            <p:cNvSpPr>
              <a:spLocks noChangeAspect="1"/>
            </p:cNvSpPr>
            <p:nvPr/>
          </p:nvSpPr>
          <p:spPr>
            <a:xfrm rot="4899634">
              <a:off x="4050236" y="4668723"/>
              <a:ext cx="914400" cy="914400"/>
            </a:xfrm>
            <a:prstGeom prst="ellipse">
              <a:avLst/>
            </a:prstGeom>
            <a:solidFill>
              <a:schemeClr val="bg1"/>
            </a:solidFill>
            <a:ln w="57150">
              <a:solidFill>
                <a:schemeClr val="bg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1"/>
                </a:solidFill>
              </a:endParaRPr>
            </a:p>
          </p:txBody>
        </p:sp>
        <p:sp>
          <p:nvSpPr>
            <p:cNvPr id="94" name="Oval 93">
              <a:extLst>
                <a:ext uri="{FF2B5EF4-FFF2-40B4-BE49-F238E27FC236}">
                  <a16:creationId xmlns:a16="http://schemas.microsoft.com/office/drawing/2014/main" id="{96A47D87-4E62-EC32-F897-FD21015F7A68}"/>
                </a:ext>
              </a:extLst>
            </p:cNvPr>
            <p:cNvSpPr>
              <a:spLocks noChangeAspect="1"/>
            </p:cNvSpPr>
            <p:nvPr/>
          </p:nvSpPr>
          <p:spPr>
            <a:xfrm>
              <a:off x="6640705" y="3736194"/>
              <a:ext cx="914400" cy="914400"/>
            </a:xfrm>
            <a:prstGeom prst="ellipse">
              <a:avLst/>
            </a:prstGeom>
            <a:solidFill>
              <a:schemeClr val="bg1"/>
            </a:solidFill>
            <a:ln w="57150">
              <a:solidFill>
                <a:schemeClr val="accent1"/>
              </a:solidFill>
              <a:prstDash val="solid"/>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1"/>
                </a:solidFill>
              </a:endParaRPr>
            </a:p>
          </p:txBody>
        </p:sp>
        <p:sp>
          <p:nvSpPr>
            <p:cNvPr id="95" name="Oval 94">
              <a:extLst>
                <a:ext uri="{FF2B5EF4-FFF2-40B4-BE49-F238E27FC236}">
                  <a16:creationId xmlns:a16="http://schemas.microsoft.com/office/drawing/2014/main" id="{6D35679B-5330-BA4C-F659-B9B2495F2001}"/>
                </a:ext>
              </a:extLst>
            </p:cNvPr>
            <p:cNvSpPr>
              <a:spLocks noChangeAspect="1"/>
            </p:cNvSpPr>
            <p:nvPr/>
          </p:nvSpPr>
          <p:spPr>
            <a:xfrm>
              <a:off x="6586753" y="2506600"/>
              <a:ext cx="914400" cy="914400"/>
            </a:xfrm>
            <a:prstGeom prst="ellipse">
              <a:avLst/>
            </a:prstGeom>
            <a:solidFill>
              <a:schemeClr val="bg1"/>
            </a:solidFill>
            <a:ln w="57150">
              <a:solidFill>
                <a:schemeClr val="accent1"/>
              </a:solidFill>
              <a:prstDash val="solid"/>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1"/>
                </a:solidFill>
              </a:endParaRPr>
            </a:p>
          </p:txBody>
        </p:sp>
        <p:sp>
          <p:nvSpPr>
            <p:cNvPr id="96" name="Oval 95">
              <a:extLst>
                <a:ext uri="{FF2B5EF4-FFF2-40B4-BE49-F238E27FC236}">
                  <a16:creationId xmlns:a16="http://schemas.microsoft.com/office/drawing/2014/main" id="{86F50123-E566-7339-B7EE-6CC5942F6E59}"/>
                </a:ext>
              </a:extLst>
            </p:cNvPr>
            <p:cNvSpPr>
              <a:spLocks noChangeAspect="1"/>
            </p:cNvSpPr>
            <p:nvPr/>
          </p:nvSpPr>
          <p:spPr>
            <a:xfrm>
              <a:off x="8918600" y="3694492"/>
              <a:ext cx="1005840" cy="1005840"/>
            </a:xfrm>
            <a:prstGeom prst="ellipse">
              <a:avLst/>
            </a:prstGeom>
            <a:solidFill>
              <a:srgbClr val="A10907"/>
            </a:solidFill>
            <a:ln w="5715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1"/>
                </a:solidFill>
              </a:endParaRPr>
            </a:p>
          </p:txBody>
        </p:sp>
        <p:sp>
          <p:nvSpPr>
            <p:cNvPr id="97" name="Oval 96">
              <a:extLst>
                <a:ext uri="{FF2B5EF4-FFF2-40B4-BE49-F238E27FC236}">
                  <a16:creationId xmlns:a16="http://schemas.microsoft.com/office/drawing/2014/main" id="{057D75F8-7DE7-8112-A7DF-CACD4DA9DABC}"/>
                </a:ext>
              </a:extLst>
            </p:cNvPr>
            <p:cNvSpPr>
              <a:spLocks noChangeAspect="1"/>
            </p:cNvSpPr>
            <p:nvPr/>
          </p:nvSpPr>
          <p:spPr>
            <a:xfrm>
              <a:off x="8970932" y="5384683"/>
              <a:ext cx="914400" cy="914400"/>
            </a:xfrm>
            <a:prstGeom prst="ellipse">
              <a:avLst/>
            </a:prstGeom>
            <a:solidFill>
              <a:schemeClr val="bg1"/>
            </a:solidFill>
            <a:ln w="57150">
              <a:solidFill>
                <a:srgbClr val="003834"/>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1"/>
                </a:solidFill>
              </a:endParaRPr>
            </a:p>
          </p:txBody>
        </p:sp>
        <p:sp>
          <p:nvSpPr>
            <p:cNvPr id="98" name="Oval 97">
              <a:extLst>
                <a:ext uri="{FF2B5EF4-FFF2-40B4-BE49-F238E27FC236}">
                  <a16:creationId xmlns:a16="http://schemas.microsoft.com/office/drawing/2014/main" id="{879843EF-A329-40A3-EB2B-9DFEDE127C53}"/>
                </a:ext>
              </a:extLst>
            </p:cNvPr>
            <p:cNvSpPr>
              <a:spLocks noChangeAspect="1"/>
            </p:cNvSpPr>
            <p:nvPr/>
          </p:nvSpPr>
          <p:spPr>
            <a:xfrm>
              <a:off x="8867229" y="2505288"/>
              <a:ext cx="1005840" cy="1005840"/>
            </a:xfrm>
            <a:prstGeom prst="ellipse">
              <a:avLst/>
            </a:prstGeom>
            <a:solidFill>
              <a:srgbClr val="A10907"/>
            </a:solidFill>
            <a:ln w="5715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1"/>
                </a:solidFill>
              </a:endParaRPr>
            </a:p>
          </p:txBody>
        </p:sp>
        <p:sp>
          <p:nvSpPr>
            <p:cNvPr id="99" name="Oval 98">
              <a:extLst>
                <a:ext uri="{FF2B5EF4-FFF2-40B4-BE49-F238E27FC236}">
                  <a16:creationId xmlns:a16="http://schemas.microsoft.com/office/drawing/2014/main" id="{FB4D44D0-6DC3-B566-E546-A8484B722DE6}"/>
                </a:ext>
              </a:extLst>
            </p:cNvPr>
            <p:cNvSpPr>
              <a:spLocks noChangeAspect="1"/>
            </p:cNvSpPr>
            <p:nvPr/>
          </p:nvSpPr>
          <p:spPr>
            <a:xfrm rot="4002393">
              <a:off x="9940506" y="1640588"/>
              <a:ext cx="914400" cy="914400"/>
            </a:xfrm>
            <a:prstGeom prst="ellipse">
              <a:avLst/>
            </a:prstGeom>
            <a:solidFill>
              <a:schemeClr val="bg1"/>
            </a:solidFill>
            <a:ln w="57150">
              <a:solidFill>
                <a:schemeClr val="bg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1"/>
                </a:solidFill>
              </a:endParaRPr>
            </a:p>
          </p:txBody>
        </p:sp>
        <p:cxnSp>
          <p:nvCxnSpPr>
            <p:cNvPr id="100" name="Straight Arrow Connector 99">
              <a:extLst>
                <a:ext uri="{FF2B5EF4-FFF2-40B4-BE49-F238E27FC236}">
                  <a16:creationId xmlns:a16="http://schemas.microsoft.com/office/drawing/2014/main" id="{B746714C-1E5B-3065-7F5D-77F0F39C4175}"/>
                </a:ext>
              </a:extLst>
            </p:cNvPr>
            <p:cNvCxnSpPr>
              <a:cxnSpLocks/>
              <a:stCxn id="110" idx="1"/>
              <a:endCxn id="91" idx="3"/>
            </p:cNvCxnSpPr>
            <p:nvPr/>
          </p:nvCxnSpPr>
          <p:spPr bwMode="gray">
            <a:xfrm flipV="1">
              <a:off x="1124007" y="4545481"/>
              <a:ext cx="213283" cy="204575"/>
            </a:xfrm>
            <a:prstGeom prst="straightConnector1">
              <a:avLst/>
            </a:prstGeom>
            <a:ln w="7620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7A326CCA-BB7A-DB89-FC08-6C600CDDB585}"/>
                </a:ext>
              </a:extLst>
            </p:cNvPr>
            <p:cNvCxnSpPr>
              <a:cxnSpLocks/>
              <a:stCxn id="136" idx="5"/>
              <a:endCxn id="91" idx="0"/>
            </p:cNvCxnSpPr>
            <p:nvPr/>
          </p:nvCxnSpPr>
          <p:spPr bwMode="gray">
            <a:xfrm>
              <a:off x="1259691" y="3565115"/>
              <a:ext cx="433217" cy="121828"/>
            </a:xfrm>
            <a:prstGeom prst="straightConnector1">
              <a:avLst/>
            </a:prstGeom>
            <a:ln w="7620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60EB4A18-688A-BC2A-2989-957D109E1C1B}"/>
                </a:ext>
              </a:extLst>
            </p:cNvPr>
            <p:cNvCxnSpPr>
              <a:cxnSpLocks/>
              <a:stCxn id="88" idx="2"/>
              <a:endCxn id="91" idx="6"/>
            </p:cNvCxnSpPr>
            <p:nvPr/>
          </p:nvCxnSpPr>
          <p:spPr bwMode="gray">
            <a:xfrm flipH="1" flipV="1">
              <a:off x="2195828" y="4189863"/>
              <a:ext cx="815570" cy="3531"/>
            </a:xfrm>
            <a:prstGeom prst="straightConnector1">
              <a:avLst/>
            </a:prstGeom>
            <a:ln w="7620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id="{4289ECE0-2A8D-6E79-1DEB-C1378FC86B1E}"/>
                </a:ext>
              </a:extLst>
            </p:cNvPr>
            <p:cNvCxnSpPr>
              <a:cxnSpLocks/>
              <a:stCxn id="88" idx="6"/>
              <a:endCxn id="92" idx="2"/>
            </p:cNvCxnSpPr>
            <p:nvPr/>
          </p:nvCxnSpPr>
          <p:spPr bwMode="gray">
            <a:xfrm>
              <a:off x="3925798" y="4193394"/>
              <a:ext cx="891742" cy="7755"/>
            </a:xfrm>
            <a:prstGeom prst="straightConnector1">
              <a:avLst/>
            </a:prstGeom>
            <a:ln w="7620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E6596308-305C-2411-D6A7-8C5FCCF882D4}"/>
                </a:ext>
              </a:extLst>
            </p:cNvPr>
            <p:cNvCxnSpPr>
              <a:cxnSpLocks/>
              <a:stCxn id="94" idx="6"/>
              <a:endCxn id="96" idx="2"/>
            </p:cNvCxnSpPr>
            <p:nvPr/>
          </p:nvCxnSpPr>
          <p:spPr bwMode="gray">
            <a:xfrm>
              <a:off x="7555105" y="4193394"/>
              <a:ext cx="1363495" cy="4018"/>
            </a:xfrm>
            <a:prstGeom prst="straightConnector1">
              <a:avLst/>
            </a:prstGeom>
            <a:ln w="7620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105" name="Straight Arrow Connector 104">
              <a:extLst>
                <a:ext uri="{FF2B5EF4-FFF2-40B4-BE49-F238E27FC236}">
                  <a16:creationId xmlns:a16="http://schemas.microsoft.com/office/drawing/2014/main" id="{EB83DE97-A92B-2D3B-659D-B78BBB5E018E}"/>
                </a:ext>
              </a:extLst>
            </p:cNvPr>
            <p:cNvCxnSpPr>
              <a:cxnSpLocks/>
              <a:stCxn id="97" idx="0"/>
              <a:endCxn id="96" idx="4"/>
            </p:cNvCxnSpPr>
            <p:nvPr/>
          </p:nvCxnSpPr>
          <p:spPr bwMode="gray">
            <a:xfrm flipH="1" flipV="1">
              <a:off x="9421520" y="4700332"/>
              <a:ext cx="6612" cy="684351"/>
            </a:xfrm>
            <a:prstGeom prst="straightConnector1">
              <a:avLst/>
            </a:prstGeom>
            <a:ln w="7620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040CA67C-A0B6-66B9-3C60-011913FBFF9B}"/>
                </a:ext>
              </a:extLst>
            </p:cNvPr>
            <p:cNvCxnSpPr>
              <a:cxnSpLocks/>
              <a:stCxn id="92" idx="6"/>
              <a:endCxn id="94" idx="2"/>
            </p:cNvCxnSpPr>
            <p:nvPr/>
          </p:nvCxnSpPr>
          <p:spPr bwMode="gray">
            <a:xfrm flipV="1">
              <a:off x="5869100" y="4193394"/>
              <a:ext cx="771605" cy="7755"/>
            </a:xfrm>
            <a:prstGeom prst="straightConnector1">
              <a:avLst/>
            </a:prstGeom>
            <a:ln w="7620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107" name="Straight Arrow Connector 106">
              <a:extLst>
                <a:ext uri="{FF2B5EF4-FFF2-40B4-BE49-F238E27FC236}">
                  <a16:creationId xmlns:a16="http://schemas.microsoft.com/office/drawing/2014/main" id="{9B33463F-4457-2A75-EFED-0C1E51A0622F}"/>
                </a:ext>
              </a:extLst>
            </p:cNvPr>
            <p:cNvCxnSpPr>
              <a:cxnSpLocks/>
              <a:stCxn id="95" idx="6"/>
              <a:endCxn id="98" idx="2"/>
            </p:cNvCxnSpPr>
            <p:nvPr/>
          </p:nvCxnSpPr>
          <p:spPr bwMode="gray">
            <a:xfrm>
              <a:off x="7501153" y="2963800"/>
              <a:ext cx="1366076" cy="44408"/>
            </a:xfrm>
            <a:prstGeom prst="straightConnector1">
              <a:avLst/>
            </a:prstGeom>
            <a:ln w="7620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AECF2056-D33F-B958-9602-4A5D34FEF90F}"/>
                </a:ext>
              </a:extLst>
            </p:cNvPr>
            <p:cNvCxnSpPr>
              <a:cxnSpLocks/>
              <a:stCxn id="95" idx="2"/>
              <a:endCxn id="92" idx="7"/>
            </p:cNvCxnSpPr>
            <p:nvPr/>
          </p:nvCxnSpPr>
          <p:spPr bwMode="gray">
            <a:xfrm flipH="1">
              <a:off x="5715103" y="2963800"/>
              <a:ext cx="871650" cy="865566"/>
            </a:xfrm>
            <a:prstGeom prst="straightConnector1">
              <a:avLst/>
            </a:prstGeom>
            <a:ln w="7620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C0559880-95A0-84E1-7F19-98E18B21BA53}"/>
                </a:ext>
              </a:extLst>
            </p:cNvPr>
            <p:cNvCxnSpPr>
              <a:cxnSpLocks/>
              <a:stCxn id="133" idx="6"/>
              <a:endCxn id="99" idx="2"/>
            </p:cNvCxnSpPr>
            <p:nvPr/>
          </p:nvCxnSpPr>
          <p:spPr bwMode="gray">
            <a:xfrm>
              <a:off x="9820466" y="1521288"/>
              <a:ext cx="396445" cy="156566"/>
            </a:xfrm>
            <a:prstGeom prst="straightConnector1">
              <a:avLst/>
            </a:prstGeom>
            <a:ln w="7620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sp>
          <p:nvSpPr>
            <p:cNvPr id="110" name="Oval 109">
              <a:extLst>
                <a:ext uri="{FF2B5EF4-FFF2-40B4-BE49-F238E27FC236}">
                  <a16:creationId xmlns:a16="http://schemas.microsoft.com/office/drawing/2014/main" id="{2FB84965-6ACB-DC94-9496-3130C59892BD}"/>
                </a:ext>
              </a:extLst>
            </p:cNvPr>
            <p:cNvSpPr>
              <a:spLocks noChangeAspect="1"/>
            </p:cNvSpPr>
            <p:nvPr/>
          </p:nvSpPr>
          <p:spPr>
            <a:xfrm rot="5880619">
              <a:off x="301622" y="4567940"/>
              <a:ext cx="914400" cy="914400"/>
            </a:xfrm>
            <a:prstGeom prst="ellipse">
              <a:avLst/>
            </a:prstGeom>
            <a:solidFill>
              <a:schemeClr val="bg1"/>
            </a:solidFill>
            <a:ln w="57150">
              <a:solidFill>
                <a:schemeClr val="bg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1"/>
                </a:solidFill>
              </a:endParaRPr>
            </a:p>
          </p:txBody>
        </p:sp>
        <p:cxnSp>
          <p:nvCxnSpPr>
            <p:cNvPr id="111" name="Straight Arrow Connector 110">
              <a:extLst>
                <a:ext uri="{FF2B5EF4-FFF2-40B4-BE49-F238E27FC236}">
                  <a16:creationId xmlns:a16="http://schemas.microsoft.com/office/drawing/2014/main" id="{FD0B0EAC-3A4E-9FB4-E93F-19060D0AE771}"/>
                </a:ext>
              </a:extLst>
            </p:cNvPr>
            <p:cNvCxnSpPr>
              <a:cxnSpLocks/>
              <a:stCxn id="136" idx="3"/>
            </p:cNvCxnSpPr>
            <p:nvPr/>
          </p:nvCxnSpPr>
          <p:spPr bwMode="gray">
            <a:xfrm flipH="1">
              <a:off x="794002" y="4018060"/>
              <a:ext cx="4274" cy="583664"/>
            </a:xfrm>
            <a:prstGeom prst="straightConnector1">
              <a:avLst/>
            </a:prstGeom>
            <a:ln w="7620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112" name="Straight Arrow Connector 111">
              <a:extLst>
                <a:ext uri="{FF2B5EF4-FFF2-40B4-BE49-F238E27FC236}">
                  <a16:creationId xmlns:a16="http://schemas.microsoft.com/office/drawing/2014/main" id="{30721783-C75B-2D7D-FF7A-BDBBA2500721}"/>
                </a:ext>
              </a:extLst>
            </p:cNvPr>
            <p:cNvCxnSpPr>
              <a:cxnSpLocks/>
              <a:stCxn id="93" idx="1"/>
              <a:endCxn id="92" idx="3"/>
            </p:cNvCxnSpPr>
            <p:nvPr/>
          </p:nvCxnSpPr>
          <p:spPr bwMode="gray">
            <a:xfrm flipV="1">
              <a:off x="4780418" y="4572932"/>
              <a:ext cx="191119" cy="186231"/>
            </a:xfrm>
            <a:prstGeom prst="straightConnector1">
              <a:avLst/>
            </a:prstGeom>
            <a:ln w="7620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113" name="Straight Arrow Connector 112">
              <a:extLst>
                <a:ext uri="{FF2B5EF4-FFF2-40B4-BE49-F238E27FC236}">
                  <a16:creationId xmlns:a16="http://schemas.microsoft.com/office/drawing/2014/main" id="{A461F768-43C2-3A0C-5CA6-B67F02E65FB0}"/>
                </a:ext>
              </a:extLst>
            </p:cNvPr>
            <p:cNvCxnSpPr>
              <a:cxnSpLocks/>
              <a:endCxn id="93" idx="7"/>
            </p:cNvCxnSpPr>
            <p:nvPr/>
          </p:nvCxnSpPr>
          <p:spPr bwMode="gray">
            <a:xfrm flipH="1" flipV="1">
              <a:off x="4874196" y="5398905"/>
              <a:ext cx="180113" cy="55190"/>
            </a:xfrm>
            <a:prstGeom prst="straightConnector1">
              <a:avLst/>
            </a:prstGeom>
            <a:ln w="7620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114" name="Straight Arrow Connector 113">
              <a:extLst>
                <a:ext uri="{FF2B5EF4-FFF2-40B4-BE49-F238E27FC236}">
                  <a16:creationId xmlns:a16="http://schemas.microsoft.com/office/drawing/2014/main" id="{BEE65C30-082E-5793-F325-8E3C1DE91866}"/>
                </a:ext>
              </a:extLst>
            </p:cNvPr>
            <p:cNvCxnSpPr>
              <a:cxnSpLocks/>
              <a:endCxn id="92" idx="4"/>
            </p:cNvCxnSpPr>
            <p:nvPr/>
          </p:nvCxnSpPr>
          <p:spPr bwMode="gray">
            <a:xfrm flipH="1" flipV="1">
              <a:off x="5343320" y="4726929"/>
              <a:ext cx="35505" cy="596256"/>
            </a:xfrm>
            <a:prstGeom prst="straightConnector1">
              <a:avLst/>
            </a:prstGeom>
            <a:ln w="7620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115" name="Straight Arrow Connector 114">
              <a:extLst>
                <a:ext uri="{FF2B5EF4-FFF2-40B4-BE49-F238E27FC236}">
                  <a16:creationId xmlns:a16="http://schemas.microsoft.com/office/drawing/2014/main" id="{B3393979-F0EE-7735-BA4C-1499AB817D23}"/>
                </a:ext>
              </a:extLst>
            </p:cNvPr>
            <p:cNvCxnSpPr>
              <a:cxnSpLocks/>
              <a:stCxn id="136" idx="6"/>
              <a:endCxn id="89" idx="2"/>
            </p:cNvCxnSpPr>
            <p:nvPr/>
          </p:nvCxnSpPr>
          <p:spPr bwMode="gray">
            <a:xfrm flipV="1">
              <a:off x="1128781" y="1458709"/>
              <a:ext cx="5371562" cy="1781890"/>
            </a:xfrm>
            <a:prstGeom prst="straightConnector1">
              <a:avLst/>
            </a:prstGeom>
            <a:ln w="7620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116" name="Straight Arrow Connector 115">
              <a:extLst>
                <a:ext uri="{FF2B5EF4-FFF2-40B4-BE49-F238E27FC236}">
                  <a16:creationId xmlns:a16="http://schemas.microsoft.com/office/drawing/2014/main" id="{D0E8D4F8-50B2-89F9-9724-BDC1CFF34105}"/>
                </a:ext>
              </a:extLst>
            </p:cNvPr>
            <p:cNvCxnSpPr>
              <a:cxnSpLocks/>
              <a:stCxn id="98" idx="6"/>
              <a:endCxn id="99" idx="5"/>
            </p:cNvCxnSpPr>
            <p:nvPr/>
          </p:nvCxnSpPr>
          <p:spPr bwMode="gray">
            <a:xfrm flipV="1">
              <a:off x="9873069" y="2522568"/>
              <a:ext cx="355540" cy="485640"/>
            </a:xfrm>
            <a:prstGeom prst="straightConnector1">
              <a:avLst/>
            </a:prstGeom>
            <a:ln w="7620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117" name="Straight Arrow Connector 116">
              <a:extLst>
                <a:ext uri="{FF2B5EF4-FFF2-40B4-BE49-F238E27FC236}">
                  <a16:creationId xmlns:a16="http://schemas.microsoft.com/office/drawing/2014/main" id="{86425E46-E28D-D3D8-B755-FF15931912CE}"/>
                </a:ext>
              </a:extLst>
            </p:cNvPr>
            <p:cNvCxnSpPr>
              <a:cxnSpLocks/>
              <a:stCxn id="90" idx="1"/>
              <a:endCxn id="96" idx="6"/>
            </p:cNvCxnSpPr>
            <p:nvPr/>
          </p:nvCxnSpPr>
          <p:spPr bwMode="gray">
            <a:xfrm flipH="1" flipV="1">
              <a:off x="9924440" y="4197412"/>
              <a:ext cx="147804" cy="509714"/>
            </a:xfrm>
            <a:prstGeom prst="straightConnector1">
              <a:avLst/>
            </a:prstGeom>
            <a:ln w="7620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118" name="Straight Arrow Connector 117">
              <a:extLst>
                <a:ext uri="{FF2B5EF4-FFF2-40B4-BE49-F238E27FC236}">
                  <a16:creationId xmlns:a16="http://schemas.microsoft.com/office/drawing/2014/main" id="{1C60CD3B-C37A-EFA6-098D-C07E261C49BA}"/>
                </a:ext>
              </a:extLst>
            </p:cNvPr>
            <p:cNvCxnSpPr>
              <a:cxnSpLocks/>
              <a:stCxn id="90" idx="3"/>
              <a:endCxn id="97" idx="7"/>
            </p:cNvCxnSpPr>
            <p:nvPr/>
          </p:nvCxnSpPr>
          <p:spPr bwMode="gray">
            <a:xfrm flipH="1">
              <a:off x="9751421" y="5353704"/>
              <a:ext cx="320823" cy="164890"/>
            </a:xfrm>
            <a:prstGeom prst="straightConnector1">
              <a:avLst/>
            </a:prstGeom>
            <a:ln w="7620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119" name="Straight Arrow Connector 118">
              <a:extLst>
                <a:ext uri="{FF2B5EF4-FFF2-40B4-BE49-F238E27FC236}">
                  <a16:creationId xmlns:a16="http://schemas.microsoft.com/office/drawing/2014/main" id="{F1518747-EC5A-AD76-3C3A-C09EE52A26B4}"/>
                </a:ext>
              </a:extLst>
            </p:cNvPr>
            <p:cNvCxnSpPr>
              <a:cxnSpLocks/>
              <a:stCxn id="133" idx="2"/>
              <a:endCxn id="89" idx="6"/>
            </p:cNvCxnSpPr>
            <p:nvPr/>
          </p:nvCxnSpPr>
          <p:spPr bwMode="gray">
            <a:xfrm flipH="1" flipV="1">
              <a:off x="7414743" y="1458709"/>
              <a:ext cx="1491323" cy="62579"/>
            </a:xfrm>
            <a:prstGeom prst="straightConnector1">
              <a:avLst/>
            </a:prstGeom>
            <a:ln w="7620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sp>
          <p:nvSpPr>
            <p:cNvPr id="120" name="TextBox 119">
              <a:extLst>
                <a:ext uri="{FF2B5EF4-FFF2-40B4-BE49-F238E27FC236}">
                  <a16:creationId xmlns:a16="http://schemas.microsoft.com/office/drawing/2014/main" id="{8E1BB79F-FEBE-B4A0-2DBF-2F4B4C380FA7}"/>
                </a:ext>
              </a:extLst>
            </p:cNvPr>
            <p:cNvSpPr txBox="1"/>
            <p:nvPr/>
          </p:nvSpPr>
          <p:spPr>
            <a:xfrm>
              <a:off x="455190" y="4867096"/>
              <a:ext cx="493082" cy="280189"/>
            </a:xfrm>
            <a:prstGeom prst="rect">
              <a:avLst/>
            </a:prstGeom>
          </p:spPr>
          <p:txBody>
            <a:bodyPr wrap="none" lIns="0" tIns="0" rIns="0" bIns="0" rtlCol="0">
              <a:spAutoFit/>
            </a:bodyPr>
            <a:lstStyle/>
            <a:p>
              <a:pPr algn="l">
                <a:spcAft>
                  <a:spcPts val="600"/>
                </a:spcAft>
              </a:pPr>
              <a:r>
                <a:rPr lang="en-US" sz="1400" dirty="0">
                  <a:solidFill>
                    <a:schemeClr val="bg2">
                      <a:lumMod val="10000"/>
                    </a:schemeClr>
                  </a:solidFill>
                  <a:latin typeface="Gill Sans MT" panose="020B0502020104020203" pitchFamily="34" charset="77"/>
                </a:rPr>
                <a:t>vNIC</a:t>
              </a:r>
            </a:p>
          </p:txBody>
        </p:sp>
        <p:sp>
          <p:nvSpPr>
            <p:cNvPr id="121" name="TextBox 120">
              <a:extLst>
                <a:ext uri="{FF2B5EF4-FFF2-40B4-BE49-F238E27FC236}">
                  <a16:creationId xmlns:a16="http://schemas.microsoft.com/office/drawing/2014/main" id="{C73D5D2E-28E0-33C3-1713-F8D07C4AF60E}"/>
                </a:ext>
              </a:extLst>
            </p:cNvPr>
            <p:cNvSpPr txBox="1"/>
            <p:nvPr/>
          </p:nvSpPr>
          <p:spPr>
            <a:xfrm>
              <a:off x="1297353" y="3950795"/>
              <a:ext cx="752974" cy="560377"/>
            </a:xfrm>
            <a:prstGeom prst="rect">
              <a:avLst/>
            </a:prstGeom>
          </p:spPr>
          <p:txBody>
            <a:bodyPr wrap="none" lIns="0" tIns="0" rIns="0" bIns="0" rtlCol="0">
              <a:spAutoFit/>
            </a:bodyPr>
            <a:lstStyle/>
            <a:p>
              <a:pPr algn="ctr">
                <a:spcAft>
                  <a:spcPts val="600"/>
                </a:spcAft>
              </a:pPr>
              <a:r>
                <a:rPr lang="en-US" sz="1400" dirty="0">
                  <a:solidFill>
                    <a:schemeClr val="bg2">
                      <a:lumMod val="10000"/>
                    </a:schemeClr>
                  </a:solidFill>
                  <a:latin typeface="Gill Sans MT" panose="020B0502020104020203" pitchFamily="34" charset="77"/>
                </a:rPr>
                <a:t>Crawler</a:t>
              </a:r>
              <a:br>
                <a:rPr lang="en-US" sz="1400" dirty="0">
                  <a:solidFill>
                    <a:schemeClr val="bg2">
                      <a:lumMod val="10000"/>
                    </a:schemeClr>
                  </a:solidFill>
                  <a:latin typeface="Gill Sans MT" panose="020B0502020104020203" pitchFamily="34" charset="77"/>
                </a:rPr>
              </a:br>
              <a:r>
                <a:rPr lang="en-US" sz="1400" dirty="0">
                  <a:solidFill>
                    <a:schemeClr val="bg2">
                      <a:lumMod val="10000"/>
                    </a:schemeClr>
                  </a:solidFill>
                  <a:latin typeface="Gill Sans MT" panose="020B0502020104020203" pitchFamily="34" charset="77"/>
                </a:rPr>
                <a:t>VM</a:t>
              </a:r>
            </a:p>
          </p:txBody>
        </p:sp>
        <p:sp>
          <p:nvSpPr>
            <p:cNvPr id="122" name="TextBox 121">
              <a:extLst>
                <a:ext uri="{FF2B5EF4-FFF2-40B4-BE49-F238E27FC236}">
                  <a16:creationId xmlns:a16="http://schemas.microsoft.com/office/drawing/2014/main" id="{34EFEF83-B969-0D49-17D1-BDDD2CC43AA6}"/>
                </a:ext>
              </a:extLst>
            </p:cNvPr>
            <p:cNvSpPr txBox="1"/>
            <p:nvPr/>
          </p:nvSpPr>
          <p:spPr>
            <a:xfrm>
              <a:off x="3175444" y="4052428"/>
              <a:ext cx="622785" cy="280189"/>
            </a:xfrm>
            <a:prstGeom prst="rect">
              <a:avLst/>
            </a:prstGeom>
          </p:spPr>
          <p:txBody>
            <a:bodyPr wrap="none" lIns="0" tIns="0" rIns="0" bIns="0" rtlCol="0">
              <a:spAutoFit/>
            </a:bodyPr>
            <a:lstStyle/>
            <a:p>
              <a:pPr algn="l">
                <a:spcAft>
                  <a:spcPts val="600"/>
                </a:spcAft>
              </a:pPr>
              <a:r>
                <a:rPr lang="en-US" sz="1400" dirty="0">
                  <a:solidFill>
                    <a:schemeClr val="bg2">
                      <a:lumMod val="10000"/>
                    </a:schemeClr>
                  </a:solidFill>
                  <a:latin typeface="Gill Sans MT" panose="020B0502020104020203" pitchFamily="34" charset="77"/>
                </a:rPr>
                <a:t>Flow 1</a:t>
              </a:r>
            </a:p>
          </p:txBody>
        </p:sp>
        <p:sp>
          <p:nvSpPr>
            <p:cNvPr id="123" name="TextBox 122">
              <a:extLst>
                <a:ext uri="{FF2B5EF4-FFF2-40B4-BE49-F238E27FC236}">
                  <a16:creationId xmlns:a16="http://schemas.microsoft.com/office/drawing/2014/main" id="{DD76D113-C2DE-BC7E-F8E4-EC4C685D6AFA}"/>
                </a:ext>
              </a:extLst>
            </p:cNvPr>
            <p:cNvSpPr txBox="1"/>
            <p:nvPr/>
          </p:nvSpPr>
          <p:spPr>
            <a:xfrm>
              <a:off x="6714498" y="2808599"/>
              <a:ext cx="622785" cy="280189"/>
            </a:xfrm>
            <a:prstGeom prst="rect">
              <a:avLst/>
            </a:prstGeom>
          </p:spPr>
          <p:txBody>
            <a:bodyPr wrap="none" lIns="0" tIns="0" rIns="0" bIns="0" rtlCol="0">
              <a:spAutoFit/>
            </a:bodyPr>
            <a:lstStyle/>
            <a:p>
              <a:pPr algn="l">
                <a:spcAft>
                  <a:spcPts val="600"/>
                </a:spcAft>
              </a:pPr>
              <a:r>
                <a:rPr lang="en-US" sz="1400" dirty="0">
                  <a:solidFill>
                    <a:schemeClr val="bg2">
                      <a:lumMod val="10000"/>
                    </a:schemeClr>
                  </a:solidFill>
                  <a:latin typeface="Gill Sans MT" panose="020B0502020104020203" pitchFamily="34" charset="77"/>
                </a:rPr>
                <a:t>Flow 3</a:t>
              </a:r>
            </a:p>
          </p:txBody>
        </p:sp>
        <p:sp>
          <p:nvSpPr>
            <p:cNvPr id="124" name="TextBox 123">
              <a:extLst>
                <a:ext uri="{FF2B5EF4-FFF2-40B4-BE49-F238E27FC236}">
                  <a16:creationId xmlns:a16="http://schemas.microsoft.com/office/drawing/2014/main" id="{CDB952B9-C6B9-5F72-5C2B-269378CB2835}"/>
                </a:ext>
              </a:extLst>
            </p:cNvPr>
            <p:cNvSpPr txBox="1"/>
            <p:nvPr/>
          </p:nvSpPr>
          <p:spPr>
            <a:xfrm>
              <a:off x="6770683" y="4067752"/>
              <a:ext cx="622785" cy="280189"/>
            </a:xfrm>
            <a:prstGeom prst="rect">
              <a:avLst/>
            </a:prstGeom>
          </p:spPr>
          <p:txBody>
            <a:bodyPr wrap="none" lIns="0" tIns="0" rIns="0" bIns="0" rtlCol="0">
              <a:spAutoFit/>
            </a:bodyPr>
            <a:lstStyle/>
            <a:p>
              <a:pPr algn="l">
                <a:spcAft>
                  <a:spcPts val="600"/>
                </a:spcAft>
              </a:pPr>
              <a:r>
                <a:rPr lang="en-US" sz="1400" dirty="0">
                  <a:solidFill>
                    <a:schemeClr val="bg2">
                      <a:lumMod val="10000"/>
                    </a:schemeClr>
                  </a:solidFill>
                  <a:latin typeface="Gill Sans MT" panose="020B0502020104020203" pitchFamily="34" charset="77"/>
                </a:rPr>
                <a:t>Flow 2</a:t>
              </a:r>
            </a:p>
          </p:txBody>
        </p:sp>
        <p:sp>
          <p:nvSpPr>
            <p:cNvPr id="125" name="TextBox 124">
              <a:extLst>
                <a:ext uri="{FF2B5EF4-FFF2-40B4-BE49-F238E27FC236}">
                  <a16:creationId xmlns:a16="http://schemas.microsoft.com/office/drawing/2014/main" id="{DA81C8ED-85E5-768E-F50C-6C906BB1DEAC}"/>
                </a:ext>
              </a:extLst>
            </p:cNvPr>
            <p:cNvSpPr txBox="1"/>
            <p:nvPr/>
          </p:nvSpPr>
          <p:spPr>
            <a:xfrm>
              <a:off x="4228513" y="4964264"/>
              <a:ext cx="493082" cy="280189"/>
            </a:xfrm>
            <a:prstGeom prst="rect">
              <a:avLst/>
            </a:prstGeom>
          </p:spPr>
          <p:txBody>
            <a:bodyPr wrap="none" lIns="0" tIns="0" rIns="0" bIns="0" rtlCol="0">
              <a:spAutoFit/>
            </a:bodyPr>
            <a:lstStyle/>
            <a:p>
              <a:pPr algn="l">
                <a:spcAft>
                  <a:spcPts val="600"/>
                </a:spcAft>
              </a:pPr>
              <a:r>
                <a:rPr lang="en-US" sz="1400" dirty="0">
                  <a:solidFill>
                    <a:schemeClr val="bg2">
                      <a:lumMod val="10000"/>
                    </a:schemeClr>
                  </a:solidFill>
                  <a:latin typeface="Gill Sans MT" panose="020B0502020104020203" pitchFamily="34" charset="77"/>
                </a:rPr>
                <a:t>vNIC</a:t>
              </a:r>
            </a:p>
          </p:txBody>
        </p:sp>
        <p:sp>
          <p:nvSpPr>
            <p:cNvPr id="126" name="TextBox 125">
              <a:extLst>
                <a:ext uri="{FF2B5EF4-FFF2-40B4-BE49-F238E27FC236}">
                  <a16:creationId xmlns:a16="http://schemas.microsoft.com/office/drawing/2014/main" id="{5616BC9F-39C0-F066-2863-01FC3CEE0654}"/>
                </a:ext>
              </a:extLst>
            </p:cNvPr>
            <p:cNvSpPr txBox="1"/>
            <p:nvPr/>
          </p:nvSpPr>
          <p:spPr>
            <a:xfrm>
              <a:off x="10116610" y="4869325"/>
              <a:ext cx="493082" cy="280189"/>
            </a:xfrm>
            <a:prstGeom prst="rect">
              <a:avLst/>
            </a:prstGeom>
          </p:spPr>
          <p:txBody>
            <a:bodyPr wrap="none" lIns="0" tIns="0" rIns="0" bIns="0" rtlCol="0">
              <a:spAutoFit/>
            </a:bodyPr>
            <a:lstStyle/>
            <a:p>
              <a:pPr algn="l">
                <a:spcAft>
                  <a:spcPts val="600"/>
                </a:spcAft>
              </a:pPr>
              <a:r>
                <a:rPr lang="en-US" sz="1400" dirty="0">
                  <a:solidFill>
                    <a:schemeClr val="bg2">
                      <a:lumMod val="10000"/>
                    </a:schemeClr>
                  </a:solidFill>
                  <a:latin typeface="Gill Sans MT" panose="020B0502020104020203" pitchFamily="34" charset="77"/>
                </a:rPr>
                <a:t>vNIC</a:t>
              </a:r>
            </a:p>
          </p:txBody>
        </p:sp>
        <p:sp>
          <p:nvSpPr>
            <p:cNvPr id="127" name="TextBox 126">
              <a:extLst>
                <a:ext uri="{FF2B5EF4-FFF2-40B4-BE49-F238E27FC236}">
                  <a16:creationId xmlns:a16="http://schemas.microsoft.com/office/drawing/2014/main" id="{9544E172-F897-16EE-9ACF-E26E3C802751}"/>
                </a:ext>
              </a:extLst>
            </p:cNvPr>
            <p:cNvSpPr txBox="1"/>
            <p:nvPr/>
          </p:nvSpPr>
          <p:spPr>
            <a:xfrm>
              <a:off x="10118782" y="1960401"/>
              <a:ext cx="493082" cy="280189"/>
            </a:xfrm>
            <a:prstGeom prst="rect">
              <a:avLst/>
            </a:prstGeom>
          </p:spPr>
          <p:txBody>
            <a:bodyPr wrap="none" lIns="0" tIns="0" rIns="0" bIns="0" rtlCol="0">
              <a:spAutoFit/>
            </a:bodyPr>
            <a:lstStyle/>
            <a:p>
              <a:pPr algn="l">
                <a:spcAft>
                  <a:spcPts val="600"/>
                </a:spcAft>
              </a:pPr>
              <a:r>
                <a:rPr lang="en-US" sz="1400" dirty="0">
                  <a:solidFill>
                    <a:schemeClr val="bg2">
                      <a:lumMod val="10000"/>
                    </a:schemeClr>
                  </a:solidFill>
                  <a:latin typeface="Gill Sans MT" panose="020B0502020104020203" pitchFamily="34" charset="77"/>
                </a:rPr>
                <a:t>vNIC</a:t>
              </a:r>
            </a:p>
          </p:txBody>
        </p:sp>
        <p:sp>
          <p:nvSpPr>
            <p:cNvPr id="128" name="TextBox 127">
              <a:extLst>
                <a:ext uri="{FF2B5EF4-FFF2-40B4-BE49-F238E27FC236}">
                  <a16:creationId xmlns:a16="http://schemas.microsoft.com/office/drawing/2014/main" id="{ED6543E1-0879-EEBB-B72E-A276C3D37284}"/>
                </a:ext>
              </a:extLst>
            </p:cNvPr>
            <p:cNvSpPr txBox="1"/>
            <p:nvPr/>
          </p:nvSpPr>
          <p:spPr>
            <a:xfrm>
              <a:off x="4930824" y="3987571"/>
              <a:ext cx="844528" cy="560377"/>
            </a:xfrm>
            <a:prstGeom prst="rect">
              <a:avLst/>
            </a:prstGeom>
          </p:spPr>
          <p:txBody>
            <a:bodyPr wrap="none" lIns="0" tIns="0" rIns="0" bIns="0" rtlCol="0">
              <a:spAutoFit/>
            </a:bodyPr>
            <a:lstStyle/>
            <a:p>
              <a:pPr algn="ctr">
                <a:spcAft>
                  <a:spcPts val="600"/>
                </a:spcAft>
              </a:pPr>
              <a:r>
                <a:rPr lang="en-US" sz="1400" dirty="0">
                  <a:solidFill>
                    <a:schemeClr val="bg2">
                      <a:lumMod val="10000"/>
                    </a:schemeClr>
                  </a:solidFill>
                  <a:latin typeface="Gill Sans MT" panose="020B0502020104020203" pitchFamily="34" charset="77"/>
                </a:rPr>
                <a:t>Frontend</a:t>
              </a:r>
              <a:br>
                <a:rPr lang="en-US" sz="1400" dirty="0">
                  <a:solidFill>
                    <a:schemeClr val="bg2">
                      <a:lumMod val="10000"/>
                    </a:schemeClr>
                  </a:solidFill>
                  <a:latin typeface="Gill Sans MT" panose="020B0502020104020203" pitchFamily="34" charset="77"/>
                </a:rPr>
              </a:br>
              <a:r>
                <a:rPr lang="en-US" sz="1400" dirty="0">
                  <a:solidFill>
                    <a:schemeClr val="bg2">
                      <a:lumMod val="10000"/>
                    </a:schemeClr>
                  </a:solidFill>
                  <a:latin typeface="Gill Sans MT" panose="020B0502020104020203" pitchFamily="34" charset="77"/>
                </a:rPr>
                <a:t>VM</a:t>
              </a:r>
            </a:p>
          </p:txBody>
        </p:sp>
        <p:sp>
          <p:nvSpPr>
            <p:cNvPr id="129" name="TextBox 128">
              <a:extLst>
                <a:ext uri="{FF2B5EF4-FFF2-40B4-BE49-F238E27FC236}">
                  <a16:creationId xmlns:a16="http://schemas.microsoft.com/office/drawing/2014/main" id="{EB20D30D-ED54-AF6C-AF08-265BF66A65C6}"/>
                </a:ext>
              </a:extLst>
            </p:cNvPr>
            <p:cNvSpPr txBox="1"/>
            <p:nvPr/>
          </p:nvSpPr>
          <p:spPr>
            <a:xfrm>
              <a:off x="9044546" y="3945658"/>
              <a:ext cx="766366" cy="560377"/>
            </a:xfrm>
            <a:prstGeom prst="rect">
              <a:avLst/>
            </a:prstGeom>
          </p:spPr>
          <p:txBody>
            <a:bodyPr wrap="none" lIns="0" tIns="0" rIns="0" bIns="0" rtlCol="0">
              <a:spAutoFit/>
            </a:bodyPr>
            <a:lstStyle/>
            <a:p>
              <a:pPr algn="ctr">
                <a:spcAft>
                  <a:spcPts val="600"/>
                </a:spcAft>
              </a:pPr>
              <a:r>
                <a:rPr lang="en-US" sz="1400" dirty="0">
                  <a:solidFill>
                    <a:schemeClr val="bg1"/>
                  </a:solidFill>
                  <a:latin typeface="Gill Sans MT" panose="020B0502020104020203" pitchFamily="34" charset="77"/>
                </a:rPr>
                <a:t>Backend</a:t>
              </a:r>
              <a:br>
                <a:rPr lang="en-US" sz="1400" dirty="0">
                  <a:solidFill>
                    <a:schemeClr val="bg1"/>
                  </a:solidFill>
                  <a:latin typeface="Gill Sans MT" panose="020B0502020104020203" pitchFamily="34" charset="77"/>
                </a:rPr>
              </a:br>
              <a:r>
                <a:rPr lang="en-US" sz="1400" dirty="0">
                  <a:solidFill>
                    <a:schemeClr val="bg1"/>
                  </a:solidFill>
                  <a:latin typeface="Gill Sans MT" panose="020B0502020104020203" pitchFamily="34" charset="77"/>
                </a:rPr>
                <a:t>VM</a:t>
              </a:r>
            </a:p>
          </p:txBody>
        </p:sp>
        <p:sp>
          <p:nvSpPr>
            <p:cNvPr id="130" name="TextBox 129">
              <a:extLst>
                <a:ext uri="{FF2B5EF4-FFF2-40B4-BE49-F238E27FC236}">
                  <a16:creationId xmlns:a16="http://schemas.microsoft.com/office/drawing/2014/main" id="{D1BD1C90-56DE-0612-4D2B-16D0C93B636D}"/>
                </a:ext>
              </a:extLst>
            </p:cNvPr>
            <p:cNvSpPr txBox="1"/>
            <p:nvPr/>
          </p:nvSpPr>
          <p:spPr>
            <a:xfrm>
              <a:off x="9005080" y="2790156"/>
              <a:ext cx="766366" cy="560377"/>
            </a:xfrm>
            <a:prstGeom prst="rect">
              <a:avLst/>
            </a:prstGeom>
          </p:spPr>
          <p:txBody>
            <a:bodyPr wrap="none" lIns="0" tIns="0" rIns="0" bIns="0" rtlCol="0">
              <a:spAutoFit/>
            </a:bodyPr>
            <a:lstStyle/>
            <a:p>
              <a:pPr algn="ctr">
                <a:spcAft>
                  <a:spcPts val="600"/>
                </a:spcAft>
              </a:pPr>
              <a:r>
                <a:rPr lang="en-US" sz="1400" dirty="0">
                  <a:solidFill>
                    <a:schemeClr val="bg1"/>
                  </a:solidFill>
                  <a:latin typeface="Gill Sans MT" panose="020B0502020104020203" pitchFamily="34" charset="77"/>
                </a:rPr>
                <a:t>Backend</a:t>
              </a:r>
              <a:br>
                <a:rPr lang="en-US" sz="1400" dirty="0">
                  <a:solidFill>
                    <a:schemeClr val="bg1"/>
                  </a:solidFill>
                  <a:latin typeface="Gill Sans MT" panose="020B0502020104020203" pitchFamily="34" charset="77"/>
                </a:rPr>
              </a:br>
              <a:r>
                <a:rPr lang="en-US" sz="1400" dirty="0">
                  <a:solidFill>
                    <a:schemeClr val="bg1"/>
                  </a:solidFill>
                  <a:latin typeface="Gill Sans MT" panose="020B0502020104020203" pitchFamily="34" charset="77"/>
                </a:rPr>
                <a:t>VM</a:t>
              </a:r>
            </a:p>
          </p:txBody>
        </p:sp>
        <p:sp>
          <p:nvSpPr>
            <p:cNvPr id="131" name="TextBox 130">
              <a:extLst>
                <a:ext uri="{FF2B5EF4-FFF2-40B4-BE49-F238E27FC236}">
                  <a16:creationId xmlns:a16="http://schemas.microsoft.com/office/drawing/2014/main" id="{3E94946F-CC92-0C52-C3B0-C31C9386CE3F}"/>
                </a:ext>
              </a:extLst>
            </p:cNvPr>
            <p:cNvSpPr txBox="1"/>
            <p:nvPr/>
          </p:nvSpPr>
          <p:spPr>
            <a:xfrm>
              <a:off x="6655029" y="1169597"/>
              <a:ext cx="606713" cy="560377"/>
            </a:xfrm>
            <a:prstGeom prst="rect">
              <a:avLst/>
            </a:prstGeom>
          </p:spPr>
          <p:txBody>
            <a:bodyPr wrap="none" lIns="0" tIns="0" rIns="0" bIns="0" rtlCol="0">
              <a:spAutoFit/>
            </a:bodyPr>
            <a:lstStyle/>
            <a:p>
              <a:pPr algn="ctr"/>
              <a:r>
                <a:rPr lang="en-US" sz="1400" dirty="0">
                  <a:solidFill>
                    <a:schemeClr val="bg2">
                      <a:lumMod val="10000"/>
                    </a:schemeClr>
                  </a:solidFill>
                  <a:latin typeface="Gill Sans MT" panose="020B0502020104020203" pitchFamily="34" charset="77"/>
                </a:rPr>
                <a:t>ToR</a:t>
              </a:r>
            </a:p>
            <a:p>
              <a:pPr algn="ctr"/>
              <a:r>
                <a:rPr lang="en-US" sz="1400" dirty="0">
                  <a:solidFill>
                    <a:schemeClr val="bg2">
                      <a:lumMod val="10000"/>
                    </a:schemeClr>
                  </a:solidFill>
                  <a:latin typeface="Gill Sans MT" panose="020B0502020104020203" pitchFamily="34" charset="77"/>
                </a:rPr>
                <a:t>Switch</a:t>
              </a:r>
            </a:p>
          </p:txBody>
        </p:sp>
        <p:sp>
          <p:nvSpPr>
            <p:cNvPr id="132" name="TextBox 131">
              <a:extLst>
                <a:ext uri="{FF2B5EF4-FFF2-40B4-BE49-F238E27FC236}">
                  <a16:creationId xmlns:a16="http://schemas.microsoft.com/office/drawing/2014/main" id="{1363B3E7-AE29-451A-DD20-9EB6E038F800}"/>
                </a:ext>
              </a:extLst>
            </p:cNvPr>
            <p:cNvSpPr txBox="1"/>
            <p:nvPr/>
          </p:nvSpPr>
          <p:spPr>
            <a:xfrm>
              <a:off x="9135868" y="5646396"/>
              <a:ext cx="519461" cy="320215"/>
            </a:xfrm>
            <a:prstGeom prst="rect">
              <a:avLst/>
            </a:prstGeom>
          </p:spPr>
          <p:txBody>
            <a:bodyPr wrap="none" lIns="0" tIns="0" rIns="0" bIns="0" rtlCol="0">
              <a:spAutoFit/>
            </a:bodyPr>
            <a:lstStyle/>
            <a:p>
              <a:pPr algn="l">
                <a:spcAft>
                  <a:spcPts val="600"/>
                </a:spcAft>
              </a:pPr>
              <a:r>
                <a:rPr lang="en-US" sz="1600" dirty="0">
                  <a:solidFill>
                    <a:schemeClr val="bg2">
                      <a:lumMod val="10000"/>
                    </a:schemeClr>
                  </a:solidFill>
                  <a:latin typeface="Gill Sans MT" panose="020B0502020104020203" pitchFamily="34" charset="77"/>
                </a:rPr>
                <a:t>Host</a:t>
              </a:r>
            </a:p>
          </p:txBody>
        </p:sp>
        <p:sp>
          <p:nvSpPr>
            <p:cNvPr id="133" name="Oval 132">
              <a:extLst>
                <a:ext uri="{FF2B5EF4-FFF2-40B4-BE49-F238E27FC236}">
                  <a16:creationId xmlns:a16="http://schemas.microsoft.com/office/drawing/2014/main" id="{BD78DE8E-1D6F-F920-87FE-20CA67F66513}"/>
                </a:ext>
              </a:extLst>
            </p:cNvPr>
            <p:cNvSpPr>
              <a:spLocks noChangeAspect="1"/>
            </p:cNvSpPr>
            <p:nvPr/>
          </p:nvSpPr>
          <p:spPr>
            <a:xfrm>
              <a:off x="8906066" y="1064088"/>
              <a:ext cx="914400" cy="914400"/>
            </a:xfrm>
            <a:prstGeom prst="ellipse">
              <a:avLst/>
            </a:prstGeom>
            <a:solidFill>
              <a:schemeClr val="bg1"/>
            </a:solidFill>
            <a:ln w="57150">
              <a:solidFill>
                <a:srgbClr val="003834"/>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1"/>
                </a:solidFill>
              </a:endParaRPr>
            </a:p>
          </p:txBody>
        </p:sp>
        <p:cxnSp>
          <p:nvCxnSpPr>
            <p:cNvPr id="134" name="Straight Arrow Connector 133">
              <a:extLst>
                <a:ext uri="{FF2B5EF4-FFF2-40B4-BE49-F238E27FC236}">
                  <a16:creationId xmlns:a16="http://schemas.microsoft.com/office/drawing/2014/main" id="{91DB9386-77E4-E360-6DB8-5062AA149F03}"/>
                </a:ext>
              </a:extLst>
            </p:cNvPr>
            <p:cNvCxnSpPr>
              <a:cxnSpLocks/>
              <a:stCxn id="98" idx="0"/>
              <a:endCxn id="133" idx="4"/>
            </p:cNvCxnSpPr>
            <p:nvPr/>
          </p:nvCxnSpPr>
          <p:spPr bwMode="gray">
            <a:xfrm flipH="1" flipV="1">
              <a:off x="9363266" y="1978488"/>
              <a:ext cx="6883" cy="526800"/>
            </a:xfrm>
            <a:prstGeom prst="straightConnector1">
              <a:avLst/>
            </a:prstGeom>
            <a:ln w="7620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sp>
          <p:nvSpPr>
            <p:cNvPr id="135" name="TextBox 134">
              <a:extLst>
                <a:ext uri="{FF2B5EF4-FFF2-40B4-BE49-F238E27FC236}">
                  <a16:creationId xmlns:a16="http://schemas.microsoft.com/office/drawing/2014/main" id="{51F4006F-E6D1-75C3-6D23-989701CBDB0D}"/>
                </a:ext>
              </a:extLst>
            </p:cNvPr>
            <p:cNvSpPr txBox="1"/>
            <p:nvPr/>
          </p:nvSpPr>
          <p:spPr>
            <a:xfrm>
              <a:off x="9047232" y="1320915"/>
              <a:ext cx="519461" cy="320215"/>
            </a:xfrm>
            <a:prstGeom prst="rect">
              <a:avLst/>
            </a:prstGeom>
          </p:spPr>
          <p:txBody>
            <a:bodyPr wrap="none" lIns="0" tIns="0" rIns="0" bIns="0" rtlCol="0">
              <a:spAutoFit/>
            </a:bodyPr>
            <a:lstStyle/>
            <a:p>
              <a:pPr algn="l">
                <a:spcAft>
                  <a:spcPts val="600"/>
                </a:spcAft>
              </a:pPr>
              <a:r>
                <a:rPr lang="en-US" sz="1600" dirty="0">
                  <a:solidFill>
                    <a:schemeClr val="bg2">
                      <a:lumMod val="10000"/>
                    </a:schemeClr>
                  </a:solidFill>
                  <a:latin typeface="Gill Sans MT" panose="020B0502020104020203" pitchFamily="34" charset="77"/>
                </a:rPr>
                <a:t>Host</a:t>
              </a:r>
            </a:p>
          </p:txBody>
        </p:sp>
        <p:sp>
          <p:nvSpPr>
            <p:cNvPr id="136" name="Oval 135">
              <a:extLst>
                <a:ext uri="{FF2B5EF4-FFF2-40B4-BE49-F238E27FC236}">
                  <a16:creationId xmlns:a16="http://schemas.microsoft.com/office/drawing/2014/main" id="{6DA9FCED-7229-4763-CD34-1022E52BB97A}"/>
                </a:ext>
              </a:extLst>
            </p:cNvPr>
            <p:cNvSpPr>
              <a:spLocks noChangeAspect="1"/>
            </p:cNvSpPr>
            <p:nvPr/>
          </p:nvSpPr>
          <p:spPr>
            <a:xfrm rot="18931841">
              <a:off x="345311" y="3103680"/>
              <a:ext cx="914400" cy="914400"/>
            </a:xfrm>
            <a:prstGeom prst="ellipse">
              <a:avLst/>
            </a:prstGeom>
            <a:solidFill>
              <a:schemeClr val="bg1"/>
            </a:solidFill>
            <a:ln w="57150">
              <a:solidFill>
                <a:srgbClr val="003834"/>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1"/>
                </a:solidFill>
              </a:endParaRPr>
            </a:p>
          </p:txBody>
        </p:sp>
        <p:sp>
          <p:nvSpPr>
            <p:cNvPr id="137" name="TextBox 136">
              <a:extLst>
                <a:ext uri="{FF2B5EF4-FFF2-40B4-BE49-F238E27FC236}">
                  <a16:creationId xmlns:a16="http://schemas.microsoft.com/office/drawing/2014/main" id="{F25AAC9E-4315-FFBC-729A-6D4652CA0410}"/>
                </a:ext>
              </a:extLst>
            </p:cNvPr>
            <p:cNvSpPr txBox="1"/>
            <p:nvPr/>
          </p:nvSpPr>
          <p:spPr>
            <a:xfrm>
              <a:off x="463948" y="3358547"/>
              <a:ext cx="519461" cy="320215"/>
            </a:xfrm>
            <a:prstGeom prst="rect">
              <a:avLst/>
            </a:prstGeom>
          </p:spPr>
          <p:txBody>
            <a:bodyPr wrap="none" lIns="0" tIns="0" rIns="0" bIns="0" rtlCol="0">
              <a:spAutoFit/>
            </a:bodyPr>
            <a:lstStyle/>
            <a:p>
              <a:pPr algn="l">
                <a:spcAft>
                  <a:spcPts val="600"/>
                </a:spcAft>
              </a:pPr>
              <a:r>
                <a:rPr lang="en-US" sz="1600" dirty="0">
                  <a:solidFill>
                    <a:schemeClr val="bg2">
                      <a:lumMod val="10000"/>
                    </a:schemeClr>
                  </a:solidFill>
                  <a:latin typeface="Gill Sans MT" panose="020B0502020104020203" pitchFamily="34" charset="77"/>
                </a:rPr>
                <a:t>Host</a:t>
              </a:r>
            </a:p>
          </p:txBody>
        </p:sp>
        <p:cxnSp>
          <p:nvCxnSpPr>
            <p:cNvPr id="144" name="Straight Arrow Connector 143">
              <a:extLst>
                <a:ext uri="{FF2B5EF4-FFF2-40B4-BE49-F238E27FC236}">
                  <a16:creationId xmlns:a16="http://schemas.microsoft.com/office/drawing/2014/main" id="{52C2A923-7731-534B-0080-A28DC8DD9C62}"/>
                </a:ext>
              </a:extLst>
            </p:cNvPr>
            <p:cNvCxnSpPr>
              <a:cxnSpLocks/>
              <a:endCxn id="89" idx="1"/>
            </p:cNvCxnSpPr>
            <p:nvPr/>
          </p:nvCxnSpPr>
          <p:spPr bwMode="gray">
            <a:xfrm>
              <a:off x="6021141" y="605177"/>
              <a:ext cx="613113" cy="530243"/>
            </a:xfrm>
            <a:prstGeom prst="straightConnector1">
              <a:avLst/>
            </a:prstGeom>
            <a:ln w="7620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145" name="Straight Arrow Connector 144">
              <a:extLst>
                <a:ext uri="{FF2B5EF4-FFF2-40B4-BE49-F238E27FC236}">
                  <a16:creationId xmlns:a16="http://schemas.microsoft.com/office/drawing/2014/main" id="{3A46F736-F014-171D-E60B-6CED72554B54}"/>
                </a:ext>
              </a:extLst>
            </p:cNvPr>
            <p:cNvCxnSpPr>
              <a:cxnSpLocks/>
            </p:cNvCxnSpPr>
            <p:nvPr/>
          </p:nvCxnSpPr>
          <p:spPr bwMode="gray">
            <a:xfrm flipV="1">
              <a:off x="9428132" y="368300"/>
              <a:ext cx="496308" cy="695788"/>
            </a:xfrm>
            <a:prstGeom prst="straightConnector1">
              <a:avLst/>
            </a:prstGeom>
            <a:ln w="7620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146" name="Straight Arrow Connector 145">
              <a:extLst>
                <a:ext uri="{FF2B5EF4-FFF2-40B4-BE49-F238E27FC236}">
                  <a16:creationId xmlns:a16="http://schemas.microsoft.com/office/drawing/2014/main" id="{1BA728EB-B609-3FA2-EC15-8BC210C05AC2}"/>
                </a:ext>
              </a:extLst>
            </p:cNvPr>
            <p:cNvCxnSpPr>
              <a:cxnSpLocks/>
              <a:stCxn id="97" idx="6"/>
            </p:cNvCxnSpPr>
            <p:nvPr/>
          </p:nvCxnSpPr>
          <p:spPr bwMode="gray">
            <a:xfrm>
              <a:off x="9885332" y="5841883"/>
              <a:ext cx="1135788" cy="410940"/>
            </a:xfrm>
            <a:prstGeom prst="straightConnector1">
              <a:avLst/>
            </a:prstGeom>
            <a:ln w="7620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147" name="Straight Arrow Connector 146">
              <a:extLst>
                <a:ext uri="{FF2B5EF4-FFF2-40B4-BE49-F238E27FC236}">
                  <a16:creationId xmlns:a16="http://schemas.microsoft.com/office/drawing/2014/main" id="{69D07357-3C49-6085-230F-AB6A9AF02F24}"/>
                </a:ext>
              </a:extLst>
            </p:cNvPr>
            <p:cNvCxnSpPr>
              <a:cxnSpLocks/>
            </p:cNvCxnSpPr>
            <p:nvPr/>
          </p:nvCxnSpPr>
          <p:spPr bwMode="gray">
            <a:xfrm flipV="1">
              <a:off x="4417960" y="6100646"/>
              <a:ext cx="630360" cy="393239"/>
            </a:xfrm>
            <a:prstGeom prst="straightConnector1">
              <a:avLst/>
            </a:prstGeom>
            <a:ln w="7620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148" name="Straight Arrow Connector 147">
              <a:extLst>
                <a:ext uri="{FF2B5EF4-FFF2-40B4-BE49-F238E27FC236}">
                  <a16:creationId xmlns:a16="http://schemas.microsoft.com/office/drawing/2014/main" id="{6197759E-875D-1360-5059-6CAD32A52F5A}"/>
                </a:ext>
              </a:extLst>
            </p:cNvPr>
            <p:cNvCxnSpPr>
              <a:cxnSpLocks/>
              <a:endCxn id="136" idx="0"/>
            </p:cNvCxnSpPr>
            <p:nvPr/>
          </p:nvCxnSpPr>
          <p:spPr bwMode="gray">
            <a:xfrm>
              <a:off x="74328" y="2763868"/>
              <a:ext cx="407902" cy="470742"/>
            </a:xfrm>
            <a:prstGeom prst="straightConnector1">
              <a:avLst/>
            </a:prstGeom>
            <a:ln w="7620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149" name="Straight Arrow Connector 148">
              <a:extLst>
                <a:ext uri="{FF2B5EF4-FFF2-40B4-BE49-F238E27FC236}">
                  <a16:creationId xmlns:a16="http://schemas.microsoft.com/office/drawing/2014/main" id="{5A1861B1-2735-4E8D-C3F5-9BD7572BEA46}"/>
                </a:ext>
              </a:extLst>
            </p:cNvPr>
            <p:cNvCxnSpPr>
              <a:cxnSpLocks/>
              <a:endCxn id="110" idx="5"/>
            </p:cNvCxnSpPr>
            <p:nvPr/>
          </p:nvCxnSpPr>
          <p:spPr bwMode="gray">
            <a:xfrm flipV="1">
              <a:off x="0" y="5300224"/>
              <a:ext cx="393637" cy="410986"/>
            </a:xfrm>
            <a:prstGeom prst="straightConnector1">
              <a:avLst/>
            </a:prstGeom>
            <a:ln w="7620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150" name="Straight Arrow Connector 149">
              <a:extLst>
                <a:ext uri="{FF2B5EF4-FFF2-40B4-BE49-F238E27FC236}">
                  <a16:creationId xmlns:a16="http://schemas.microsoft.com/office/drawing/2014/main" id="{F6F866A3-F576-1631-A23C-3F75A627AEE6}"/>
                </a:ext>
              </a:extLst>
            </p:cNvPr>
            <p:cNvCxnSpPr>
              <a:cxnSpLocks/>
              <a:stCxn id="90" idx="6"/>
            </p:cNvCxnSpPr>
            <p:nvPr/>
          </p:nvCxnSpPr>
          <p:spPr bwMode="gray">
            <a:xfrm flipV="1">
              <a:off x="10852733" y="4912145"/>
              <a:ext cx="578819" cy="118270"/>
            </a:xfrm>
            <a:prstGeom prst="straightConnector1">
              <a:avLst/>
            </a:prstGeom>
            <a:ln w="7620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151" name="Straight Arrow Connector 150">
              <a:extLst>
                <a:ext uri="{FF2B5EF4-FFF2-40B4-BE49-F238E27FC236}">
                  <a16:creationId xmlns:a16="http://schemas.microsoft.com/office/drawing/2014/main" id="{E5DEA3EF-0EFE-1659-1D79-98C810F73998}"/>
                </a:ext>
              </a:extLst>
            </p:cNvPr>
            <p:cNvCxnSpPr>
              <a:cxnSpLocks/>
            </p:cNvCxnSpPr>
            <p:nvPr/>
          </p:nvCxnSpPr>
          <p:spPr bwMode="gray">
            <a:xfrm>
              <a:off x="10859754" y="1978488"/>
              <a:ext cx="627615" cy="357452"/>
            </a:xfrm>
            <a:prstGeom prst="straightConnector1">
              <a:avLst/>
            </a:prstGeom>
            <a:ln w="7620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sp>
          <p:nvSpPr>
            <p:cNvPr id="153" name="Oval 152">
              <a:extLst>
                <a:ext uri="{FF2B5EF4-FFF2-40B4-BE49-F238E27FC236}">
                  <a16:creationId xmlns:a16="http://schemas.microsoft.com/office/drawing/2014/main" id="{04F7796F-91A6-F477-8DFF-DD20A3BC1010}"/>
                </a:ext>
              </a:extLst>
            </p:cNvPr>
            <p:cNvSpPr>
              <a:spLocks noChangeAspect="1"/>
            </p:cNvSpPr>
            <p:nvPr/>
          </p:nvSpPr>
          <p:spPr>
            <a:xfrm>
              <a:off x="6201515" y="5385577"/>
              <a:ext cx="1005840" cy="1005840"/>
            </a:xfrm>
            <a:prstGeom prst="ellipse">
              <a:avLst/>
            </a:prstGeom>
            <a:solidFill>
              <a:schemeClr val="bg1"/>
            </a:solidFill>
            <a:ln w="57150">
              <a:solidFill>
                <a:srgbClr val="820024"/>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2">
                    <a:lumMod val="10000"/>
                  </a:schemeClr>
                </a:solidFill>
              </a:endParaRPr>
            </a:p>
          </p:txBody>
        </p:sp>
        <p:cxnSp>
          <p:nvCxnSpPr>
            <p:cNvPr id="154" name="Straight Arrow Connector 153">
              <a:extLst>
                <a:ext uri="{FF2B5EF4-FFF2-40B4-BE49-F238E27FC236}">
                  <a16:creationId xmlns:a16="http://schemas.microsoft.com/office/drawing/2014/main" id="{8C085C13-09E2-E2C8-654F-F335D90BB355}"/>
                </a:ext>
              </a:extLst>
            </p:cNvPr>
            <p:cNvCxnSpPr>
              <a:cxnSpLocks/>
              <a:endCxn id="153" idx="2"/>
            </p:cNvCxnSpPr>
            <p:nvPr/>
          </p:nvCxnSpPr>
          <p:spPr bwMode="gray">
            <a:xfrm>
              <a:off x="5831770" y="5784600"/>
              <a:ext cx="369745" cy="103897"/>
            </a:xfrm>
            <a:prstGeom prst="straightConnector1">
              <a:avLst/>
            </a:prstGeom>
            <a:ln w="7620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sp>
          <p:nvSpPr>
            <p:cNvPr id="155" name="TextBox 154">
              <a:extLst>
                <a:ext uri="{FF2B5EF4-FFF2-40B4-BE49-F238E27FC236}">
                  <a16:creationId xmlns:a16="http://schemas.microsoft.com/office/drawing/2014/main" id="{2E69DA2E-8D02-B44D-203C-9BD19EA94DB8}"/>
                </a:ext>
              </a:extLst>
            </p:cNvPr>
            <p:cNvSpPr txBox="1"/>
            <p:nvPr/>
          </p:nvSpPr>
          <p:spPr>
            <a:xfrm>
              <a:off x="6550445" y="5739576"/>
              <a:ext cx="314517" cy="280189"/>
            </a:xfrm>
            <a:prstGeom prst="rect">
              <a:avLst/>
            </a:prstGeom>
          </p:spPr>
          <p:txBody>
            <a:bodyPr wrap="none" lIns="0" tIns="0" rIns="0" bIns="0" rtlCol="0">
              <a:spAutoFit/>
            </a:bodyPr>
            <a:lstStyle/>
            <a:p>
              <a:pPr algn="ctr">
                <a:spcAft>
                  <a:spcPts val="600"/>
                </a:spcAft>
              </a:pPr>
              <a:r>
                <a:rPr lang="en-US" sz="1400" dirty="0">
                  <a:solidFill>
                    <a:schemeClr val="bg2">
                      <a:lumMod val="10000"/>
                    </a:schemeClr>
                  </a:solidFill>
                  <a:latin typeface="Gill Sans MT" panose="020B0502020104020203" pitchFamily="34" charset="77"/>
                </a:rPr>
                <a:t>VM</a:t>
              </a:r>
            </a:p>
          </p:txBody>
        </p:sp>
        <p:sp>
          <p:nvSpPr>
            <p:cNvPr id="156" name="Oval 155">
              <a:extLst>
                <a:ext uri="{FF2B5EF4-FFF2-40B4-BE49-F238E27FC236}">
                  <a16:creationId xmlns:a16="http://schemas.microsoft.com/office/drawing/2014/main" id="{39124513-FCE2-BDF3-8C05-5C1220156FEF}"/>
                </a:ext>
              </a:extLst>
            </p:cNvPr>
            <p:cNvSpPr>
              <a:spLocks noChangeAspect="1"/>
            </p:cNvSpPr>
            <p:nvPr/>
          </p:nvSpPr>
          <p:spPr>
            <a:xfrm rot="18931841">
              <a:off x="4917390" y="5323165"/>
              <a:ext cx="914400" cy="914400"/>
            </a:xfrm>
            <a:prstGeom prst="ellipse">
              <a:avLst/>
            </a:prstGeom>
            <a:solidFill>
              <a:schemeClr val="bg1"/>
            </a:solidFill>
            <a:ln w="57150">
              <a:solidFill>
                <a:srgbClr val="003834"/>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1"/>
                </a:solidFill>
              </a:endParaRPr>
            </a:p>
          </p:txBody>
        </p:sp>
        <p:sp>
          <p:nvSpPr>
            <p:cNvPr id="157" name="TextBox 156">
              <a:extLst>
                <a:ext uri="{FF2B5EF4-FFF2-40B4-BE49-F238E27FC236}">
                  <a16:creationId xmlns:a16="http://schemas.microsoft.com/office/drawing/2014/main" id="{F4F344A4-0317-FF67-DE67-01451D5F5966}"/>
                </a:ext>
              </a:extLst>
            </p:cNvPr>
            <p:cNvSpPr txBox="1"/>
            <p:nvPr/>
          </p:nvSpPr>
          <p:spPr>
            <a:xfrm>
              <a:off x="5059732" y="5593595"/>
              <a:ext cx="519461" cy="320215"/>
            </a:xfrm>
            <a:prstGeom prst="rect">
              <a:avLst/>
            </a:prstGeom>
          </p:spPr>
          <p:txBody>
            <a:bodyPr wrap="none" lIns="0" tIns="0" rIns="0" bIns="0" rtlCol="0">
              <a:spAutoFit/>
            </a:bodyPr>
            <a:lstStyle/>
            <a:p>
              <a:pPr algn="l">
                <a:spcAft>
                  <a:spcPts val="600"/>
                </a:spcAft>
              </a:pPr>
              <a:r>
                <a:rPr lang="en-US" sz="1600" dirty="0">
                  <a:solidFill>
                    <a:schemeClr val="bg2">
                      <a:lumMod val="10000"/>
                    </a:schemeClr>
                  </a:solidFill>
                  <a:latin typeface="Gill Sans MT" panose="020B0502020104020203" pitchFamily="34" charset="77"/>
                </a:rPr>
                <a:t>Host</a:t>
              </a:r>
            </a:p>
          </p:txBody>
        </p:sp>
      </p:grpSp>
      <p:sp>
        <p:nvSpPr>
          <p:cNvPr id="10" name="Title 1">
            <a:extLst>
              <a:ext uri="{FF2B5EF4-FFF2-40B4-BE49-F238E27FC236}">
                <a16:creationId xmlns:a16="http://schemas.microsoft.com/office/drawing/2014/main" id="{6276390D-F39B-1B38-A98A-0503FD848F25}"/>
              </a:ext>
            </a:extLst>
          </p:cNvPr>
          <p:cNvSpPr>
            <a:spLocks noGrp="1"/>
          </p:cNvSpPr>
          <p:nvPr>
            <p:ph type="title"/>
          </p:nvPr>
        </p:nvSpPr>
        <p:spPr>
          <a:xfrm>
            <a:off x="482217" y="-85765"/>
            <a:ext cx="11277600" cy="1340803"/>
          </a:xfrm>
        </p:spPr>
        <p:txBody>
          <a:bodyPr/>
          <a:lstStyle/>
          <a:p>
            <a:pPr algn="ctr"/>
            <a:r>
              <a:rPr lang="en-GB" dirty="0">
                <a:cs typeface="Calibri Light"/>
              </a:rPr>
              <a:t>Generate explanation chains </a:t>
            </a:r>
            <a:br>
              <a:rPr lang="en-GB" dirty="0">
                <a:cs typeface="Calibri Light"/>
              </a:rPr>
            </a:br>
            <a:r>
              <a:rPr lang="en-GB" dirty="0">
                <a:cs typeface="Calibri Light"/>
              </a:rPr>
              <a:t>(</a:t>
            </a:r>
            <a:r>
              <a:rPr lang="en-GB" dirty="0">
                <a:solidFill>
                  <a:srgbClr val="FFC000"/>
                </a:solidFill>
                <a:cs typeface="Calibri Light"/>
              </a:rPr>
              <a:t>root cause </a:t>
            </a:r>
            <a:r>
              <a:rPr lang="en-GB" dirty="0">
                <a:cs typeface="Calibri Light"/>
                <a:sym typeface="Wingdings" pitchFamily="2" charset="2"/>
              </a:rPr>
              <a:t> </a:t>
            </a:r>
            <a:r>
              <a:rPr lang="en-GB" dirty="0">
                <a:solidFill>
                  <a:srgbClr val="A10907"/>
                </a:solidFill>
                <a:cs typeface="Calibri Light"/>
                <a:sym typeface="Wingdings" pitchFamily="2" charset="2"/>
              </a:rPr>
              <a:t>problematic symptom</a:t>
            </a:r>
            <a:r>
              <a:rPr lang="en-GB" dirty="0">
                <a:cs typeface="Calibri Light"/>
                <a:sym typeface="Wingdings" pitchFamily="2" charset="2"/>
              </a:rPr>
              <a:t>)</a:t>
            </a:r>
            <a:endParaRPr lang="en-GB" dirty="0">
              <a:cs typeface="Calibri Light"/>
            </a:endParaRPr>
          </a:p>
        </p:txBody>
      </p:sp>
      <p:sp>
        <p:nvSpPr>
          <p:cNvPr id="2" name="Content Placeholder 1">
            <a:extLst>
              <a:ext uri="{FF2B5EF4-FFF2-40B4-BE49-F238E27FC236}">
                <a16:creationId xmlns:a16="http://schemas.microsoft.com/office/drawing/2014/main" id="{3FD25C1B-290E-0EA8-46D1-FAA0972C7847}"/>
              </a:ext>
            </a:extLst>
          </p:cNvPr>
          <p:cNvSpPr txBox="1">
            <a:spLocks/>
          </p:cNvSpPr>
          <p:nvPr/>
        </p:nvSpPr>
        <p:spPr>
          <a:xfrm>
            <a:off x="3496689" y="3468770"/>
            <a:ext cx="1348738" cy="279699"/>
          </a:xfrm>
          <a:prstGeom prst="rect">
            <a:avLst/>
          </a:prstGeom>
        </p:spPr>
        <p:txBody>
          <a:bodyPr vert="horz" lIns="0" tIns="0" rIns="0" bIns="0" rtlCol="0" anchor="t">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2000" kern="1200">
                <a:solidFill>
                  <a:schemeClr val="tx2"/>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1800" kern="1200">
                <a:solidFill>
                  <a:schemeClr val="tx2"/>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1600" kern="1200">
                <a:solidFill>
                  <a:schemeClr val="tx2"/>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1400" kern="1200">
                <a:solidFill>
                  <a:schemeClr val="tx2"/>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1400" kern="1200">
                <a:solidFill>
                  <a:schemeClr val="tx2"/>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pPr>
              <a:buFont typeface="Arial" panose="020B0604020202020204" pitchFamily="34" charset="0"/>
              <a:buNone/>
            </a:pPr>
            <a:r>
              <a:rPr lang="en-US" sz="1600" dirty="0">
                <a:solidFill>
                  <a:schemeClr val="tx1"/>
                </a:solidFill>
              </a:rPr>
              <a:t>HEAVY-HITTER</a:t>
            </a:r>
            <a:endParaRPr lang="en-US" sz="1600" dirty="0">
              <a:solidFill>
                <a:schemeClr val="tx1"/>
              </a:solidFill>
              <a:cs typeface="Calibri"/>
            </a:endParaRPr>
          </a:p>
          <a:p>
            <a:pPr marL="457200" indent="-457200">
              <a:buFont typeface="Arial" panose="020B0604020202020204" pitchFamily="34" charset="0"/>
              <a:buAutoNum type="arabicPeriod"/>
            </a:pPr>
            <a:endParaRPr lang="en-US" sz="1800" dirty="0">
              <a:solidFill>
                <a:schemeClr val="tx1"/>
              </a:solidFill>
            </a:endParaRPr>
          </a:p>
          <a:p>
            <a:pPr>
              <a:buFont typeface="Arial" panose="020B0604020202020204" pitchFamily="34" charset="0"/>
              <a:buNone/>
            </a:pPr>
            <a:endParaRPr lang="en-US" sz="1800" dirty="0">
              <a:solidFill>
                <a:schemeClr val="tx1"/>
              </a:solidFill>
            </a:endParaRPr>
          </a:p>
        </p:txBody>
      </p:sp>
      <p:sp>
        <p:nvSpPr>
          <p:cNvPr id="4" name="Content Placeholder 1">
            <a:extLst>
              <a:ext uri="{FF2B5EF4-FFF2-40B4-BE49-F238E27FC236}">
                <a16:creationId xmlns:a16="http://schemas.microsoft.com/office/drawing/2014/main" id="{75806987-55E0-532B-A455-0EB773E2F93F}"/>
              </a:ext>
            </a:extLst>
          </p:cNvPr>
          <p:cNvSpPr txBox="1">
            <a:spLocks/>
          </p:cNvSpPr>
          <p:nvPr/>
        </p:nvSpPr>
        <p:spPr>
          <a:xfrm>
            <a:off x="2223030" y="4657802"/>
            <a:ext cx="1348738" cy="293991"/>
          </a:xfrm>
          <a:prstGeom prst="rect">
            <a:avLst/>
          </a:prstGeom>
        </p:spPr>
        <p:txBody>
          <a:bodyPr vert="horz" lIns="0" tIns="0" rIns="0" bIns="0" rtlCol="0" anchor="t">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2000" kern="1200">
                <a:solidFill>
                  <a:schemeClr val="tx2"/>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1800" kern="1200">
                <a:solidFill>
                  <a:schemeClr val="tx2"/>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1600" kern="1200">
                <a:solidFill>
                  <a:schemeClr val="tx2"/>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1400" kern="1200">
                <a:solidFill>
                  <a:schemeClr val="tx2"/>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1400" kern="1200">
                <a:solidFill>
                  <a:schemeClr val="tx2"/>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pPr>
              <a:buNone/>
            </a:pPr>
            <a:r>
              <a:rPr lang="en-US" sz="1600" dirty="0">
                <a:solidFill>
                  <a:schemeClr val="tx1"/>
                </a:solidFill>
              </a:rPr>
              <a:t>HEAVY-HITTER</a:t>
            </a:r>
            <a:endParaRPr lang="en-US" sz="1600" dirty="0">
              <a:solidFill>
                <a:schemeClr val="tx1"/>
              </a:solidFill>
              <a:cs typeface="Calibri"/>
            </a:endParaRPr>
          </a:p>
          <a:p>
            <a:pPr>
              <a:buFont typeface="Arial" panose="020B0604020202020204" pitchFamily="34" charset="0"/>
              <a:buNone/>
            </a:pPr>
            <a:endParaRPr lang="en-US" sz="1800" dirty="0">
              <a:solidFill>
                <a:schemeClr val="tx1"/>
              </a:solidFill>
            </a:endParaRPr>
          </a:p>
        </p:txBody>
      </p:sp>
      <p:sp>
        <p:nvSpPr>
          <p:cNvPr id="5" name="Content Placeholder 1">
            <a:extLst>
              <a:ext uri="{FF2B5EF4-FFF2-40B4-BE49-F238E27FC236}">
                <a16:creationId xmlns:a16="http://schemas.microsoft.com/office/drawing/2014/main" id="{24859E67-C4C0-1C40-CCDF-913C251F2C63}"/>
              </a:ext>
            </a:extLst>
          </p:cNvPr>
          <p:cNvSpPr txBox="1">
            <a:spLocks/>
          </p:cNvSpPr>
          <p:nvPr/>
        </p:nvSpPr>
        <p:spPr>
          <a:xfrm>
            <a:off x="7187459" y="3403205"/>
            <a:ext cx="1021482" cy="279699"/>
          </a:xfrm>
          <a:prstGeom prst="rect">
            <a:avLst/>
          </a:prstGeom>
        </p:spPr>
        <p:txBody>
          <a:bodyPr vert="horz" lIns="0" tIns="0" rIns="0" bIns="0" rtlCol="0" anchor="t">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2000" kern="1200">
                <a:solidFill>
                  <a:schemeClr val="tx2"/>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1800" kern="1200">
                <a:solidFill>
                  <a:schemeClr val="tx2"/>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1600" kern="1200">
                <a:solidFill>
                  <a:schemeClr val="tx2"/>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1400" kern="1200">
                <a:solidFill>
                  <a:schemeClr val="tx2"/>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1400" kern="1200">
                <a:solidFill>
                  <a:schemeClr val="tx2"/>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pPr>
              <a:buFont typeface="Arial" panose="020B0604020202020204" pitchFamily="34" charset="0"/>
              <a:buNone/>
            </a:pPr>
            <a:r>
              <a:rPr lang="en-US" sz="1600" dirty="0">
                <a:solidFill>
                  <a:schemeClr val="tx1"/>
                </a:solidFill>
              </a:rPr>
              <a:t>HEAVY-HITTER</a:t>
            </a:r>
            <a:endParaRPr lang="en-US" sz="1600" dirty="0">
              <a:solidFill>
                <a:schemeClr val="tx1"/>
              </a:solidFill>
              <a:cs typeface="Calibri"/>
            </a:endParaRPr>
          </a:p>
          <a:p>
            <a:pPr marL="457200" indent="-457200">
              <a:buFont typeface="Arial" panose="020B0604020202020204" pitchFamily="34" charset="0"/>
              <a:buAutoNum type="arabicPeriod"/>
            </a:pPr>
            <a:endParaRPr lang="en-US" sz="1800" dirty="0">
              <a:solidFill>
                <a:schemeClr val="tx1"/>
              </a:solidFill>
            </a:endParaRPr>
          </a:p>
          <a:p>
            <a:pPr>
              <a:buFont typeface="Arial" panose="020B0604020202020204" pitchFamily="34" charset="0"/>
              <a:buNone/>
            </a:pPr>
            <a:endParaRPr lang="en-US" sz="1800" dirty="0">
              <a:solidFill>
                <a:schemeClr val="tx1"/>
              </a:solidFill>
            </a:endParaRPr>
          </a:p>
        </p:txBody>
      </p:sp>
      <p:sp>
        <p:nvSpPr>
          <p:cNvPr id="6" name="Content Placeholder 1">
            <a:extLst>
              <a:ext uri="{FF2B5EF4-FFF2-40B4-BE49-F238E27FC236}">
                <a16:creationId xmlns:a16="http://schemas.microsoft.com/office/drawing/2014/main" id="{9B246CAA-2AFD-324B-C1CA-BAF711F2772C}"/>
              </a:ext>
            </a:extLst>
          </p:cNvPr>
          <p:cNvSpPr txBox="1">
            <a:spLocks/>
          </p:cNvSpPr>
          <p:nvPr/>
        </p:nvSpPr>
        <p:spPr>
          <a:xfrm>
            <a:off x="3292958" y="5303136"/>
            <a:ext cx="1612808" cy="367141"/>
          </a:xfrm>
          <a:prstGeom prst="rect">
            <a:avLst/>
          </a:prstGeom>
        </p:spPr>
        <p:txBody>
          <a:bodyPr vert="horz" lIns="0" tIns="0" rIns="0" bIns="0" rtlCol="0" anchor="t">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2000" kern="1200">
                <a:solidFill>
                  <a:schemeClr val="tx2"/>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1800" kern="1200">
                <a:solidFill>
                  <a:schemeClr val="tx2"/>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1600" kern="1200">
                <a:solidFill>
                  <a:schemeClr val="tx2"/>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1400" kern="1200">
                <a:solidFill>
                  <a:schemeClr val="tx2"/>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1400" kern="1200">
                <a:solidFill>
                  <a:schemeClr val="tx2"/>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pPr>
              <a:buFont typeface="Arial" panose="020B0604020202020204" pitchFamily="34" charset="0"/>
              <a:buNone/>
            </a:pPr>
            <a:r>
              <a:rPr lang="en-US" sz="1600" dirty="0">
                <a:solidFill>
                  <a:schemeClr val="tx1"/>
                </a:solidFill>
              </a:rPr>
              <a:t>HIGH DROP RATE</a:t>
            </a:r>
          </a:p>
          <a:p>
            <a:pPr>
              <a:buFont typeface="Arial" panose="020B0604020202020204" pitchFamily="34" charset="0"/>
              <a:buNone/>
            </a:pPr>
            <a:endParaRPr lang="en-US" dirty="0"/>
          </a:p>
          <a:p>
            <a:pPr marL="457200" indent="-457200">
              <a:buFont typeface="Arial" panose="020B0604020202020204" pitchFamily="34" charset="0"/>
              <a:buAutoNum type="arabicPeriod"/>
            </a:pPr>
            <a:endParaRPr lang="en-US" dirty="0"/>
          </a:p>
          <a:p>
            <a:pPr>
              <a:buFont typeface="Arial" panose="020B0604020202020204" pitchFamily="34" charset="0"/>
              <a:buNone/>
            </a:pPr>
            <a:endParaRPr lang="en-US" dirty="0"/>
          </a:p>
        </p:txBody>
      </p:sp>
      <p:sp>
        <p:nvSpPr>
          <p:cNvPr id="7" name="Content Placeholder 1">
            <a:extLst>
              <a:ext uri="{FF2B5EF4-FFF2-40B4-BE49-F238E27FC236}">
                <a16:creationId xmlns:a16="http://schemas.microsoft.com/office/drawing/2014/main" id="{C6F5AC69-01B4-7C73-6428-EF84D8E712FA}"/>
              </a:ext>
            </a:extLst>
          </p:cNvPr>
          <p:cNvSpPr txBox="1">
            <a:spLocks/>
          </p:cNvSpPr>
          <p:nvPr/>
        </p:nvSpPr>
        <p:spPr>
          <a:xfrm>
            <a:off x="9122628" y="3468770"/>
            <a:ext cx="2117035" cy="279699"/>
          </a:xfrm>
          <a:prstGeom prst="rect">
            <a:avLst/>
          </a:prstGeom>
        </p:spPr>
        <p:txBody>
          <a:bodyPr vert="horz" lIns="0" tIns="0" rIns="0" bIns="0" rtlCol="0" anchor="t">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2000" kern="1200">
                <a:solidFill>
                  <a:schemeClr val="tx2"/>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1800" kern="1200">
                <a:solidFill>
                  <a:schemeClr val="tx2"/>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1600" kern="1200">
                <a:solidFill>
                  <a:schemeClr val="tx2"/>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1400" kern="1200">
                <a:solidFill>
                  <a:schemeClr val="tx2"/>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1400" kern="1200">
                <a:solidFill>
                  <a:schemeClr val="tx2"/>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pPr>
              <a:buFont typeface="Arial" panose="020B0604020202020204" pitchFamily="34" charset="0"/>
              <a:buNone/>
            </a:pPr>
            <a:r>
              <a:rPr lang="en-US" sz="1600" dirty="0">
                <a:solidFill>
                  <a:schemeClr val="tx1"/>
                </a:solidFill>
              </a:rPr>
              <a:t>HEAVY-HITTER</a:t>
            </a:r>
            <a:endParaRPr lang="en-US" sz="1600" dirty="0">
              <a:solidFill>
                <a:schemeClr val="tx1"/>
              </a:solidFill>
              <a:cs typeface="Calibri"/>
            </a:endParaRPr>
          </a:p>
          <a:p>
            <a:pPr marL="457200" indent="-457200">
              <a:buFont typeface="Arial" panose="020B0604020202020204" pitchFamily="34" charset="0"/>
              <a:buAutoNum type="arabicPeriod"/>
            </a:pPr>
            <a:endParaRPr lang="en-US" sz="1800" dirty="0">
              <a:solidFill>
                <a:schemeClr val="tx1"/>
              </a:solidFill>
            </a:endParaRPr>
          </a:p>
          <a:p>
            <a:pPr>
              <a:buFont typeface="Arial" panose="020B0604020202020204" pitchFamily="34" charset="0"/>
              <a:buNone/>
            </a:pPr>
            <a:endParaRPr lang="en-US" sz="1800" dirty="0">
              <a:solidFill>
                <a:schemeClr val="tx1"/>
              </a:solidFill>
            </a:endParaRPr>
          </a:p>
        </p:txBody>
      </p:sp>
      <p:sp>
        <p:nvSpPr>
          <p:cNvPr id="11" name="Content Placeholder 1">
            <a:extLst>
              <a:ext uri="{FF2B5EF4-FFF2-40B4-BE49-F238E27FC236}">
                <a16:creationId xmlns:a16="http://schemas.microsoft.com/office/drawing/2014/main" id="{D34C4BAB-8852-273F-65BD-D9F992A0A9CC}"/>
              </a:ext>
            </a:extLst>
          </p:cNvPr>
          <p:cNvSpPr txBox="1">
            <a:spLocks/>
          </p:cNvSpPr>
          <p:nvPr/>
        </p:nvSpPr>
        <p:spPr>
          <a:xfrm>
            <a:off x="2220819" y="6297278"/>
            <a:ext cx="7554717" cy="367141"/>
          </a:xfrm>
          <a:prstGeom prst="rect">
            <a:avLst/>
          </a:prstGeom>
        </p:spPr>
        <p:txBody>
          <a:bodyPr vert="horz" lIns="0" tIns="0" rIns="0" bIns="0" rtlCol="0" anchor="t">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2000" kern="1200">
                <a:solidFill>
                  <a:schemeClr val="tx2"/>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1800" kern="1200">
                <a:solidFill>
                  <a:schemeClr val="tx2"/>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1600" kern="1200">
                <a:solidFill>
                  <a:schemeClr val="tx2"/>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1400" kern="1200">
                <a:solidFill>
                  <a:schemeClr val="tx2"/>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1400" kern="1200">
                <a:solidFill>
                  <a:schemeClr val="tx2"/>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pPr algn="ctr">
              <a:buFont typeface="Arial" panose="020B0604020202020204" pitchFamily="34" charset="0"/>
              <a:buNone/>
            </a:pPr>
            <a:r>
              <a:rPr lang="en-US" sz="2800" dirty="0">
                <a:solidFill>
                  <a:schemeClr val="tx1"/>
                </a:solidFill>
              </a:rPr>
              <a:t>Assign labels to entities based on their metrics</a:t>
            </a:r>
          </a:p>
          <a:p>
            <a:pPr>
              <a:buFont typeface="Arial" panose="020B0604020202020204" pitchFamily="34" charset="0"/>
              <a:buNone/>
            </a:pPr>
            <a:endParaRPr lang="en-US" dirty="0"/>
          </a:p>
          <a:p>
            <a:pPr marL="457200" indent="-457200">
              <a:buFont typeface="Arial" panose="020B0604020202020204" pitchFamily="34" charset="0"/>
              <a:buAutoNum type="arabicPeriod"/>
            </a:pPr>
            <a:endParaRPr lang="en-US" dirty="0"/>
          </a:p>
          <a:p>
            <a:pPr>
              <a:buFont typeface="Arial" panose="020B0604020202020204" pitchFamily="34" charset="0"/>
              <a:buNone/>
            </a:pPr>
            <a:endParaRPr lang="en-US" dirty="0"/>
          </a:p>
        </p:txBody>
      </p:sp>
      <p:sp>
        <p:nvSpPr>
          <p:cNvPr id="12" name="Content Placeholder 1">
            <a:extLst>
              <a:ext uri="{FF2B5EF4-FFF2-40B4-BE49-F238E27FC236}">
                <a16:creationId xmlns:a16="http://schemas.microsoft.com/office/drawing/2014/main" id="{A26FFAB5-545A-DE24-A890-CA245B337666}"/>
              </a:ext>
            </a:extLst>
          </p:cNvPr>
          <p:cNvSpPr txBox="1">
            <a:spLocks/>
          </p:cNvSpPr>
          <p:nvPr/>
        </p:nvSpPr>
        <p:spPr>
          <a:xfrm>
            <a:off x="545501" y="1708820"/>
            <a:ext cx="3388482" cy="367141"/>
          </a:xfrm>
          <a:prstGeom prst="rect">
            <a:avLst/>
          </a:prstGeom>
        </p:spPr>
        <p:txBody>
          <a:bodyPr vert="horz" lIns="0" tIns="0" rIns="0" bIns="0" rtlCol="0" anchor="t">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2000" kern="1200">
                <a:solidFill>
                  <a:schemeClr val="tx2"/>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1800" kern="1200">
                <a:solidFill>
                  <a:schemeClr val="tx2"/>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1600" kern="1200">
                <a:solidFill>
                  <a:schemeClr val="tx2"/>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1400" kern="1200">
                <a:solidFill>
                  <a:schemeClr val="tx2"/>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1400" kern="1200">
                <a:solidFill>
                  <a:schemeClr val="tx2"/>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pPr>
              <a:buFont typeface="Arial" panose="020B0604020202020204" pitchFamily="34" charset="0"/>
              <a:buNone/>
            </a:pPr>
            <a:r>
              <a:rPr lang="en-US" dirty="0"/>
              <a:t>Note this does not affect the root cause analysis</a:t>
            </a:r>
          </a:p>
          <a:p>
            <a:pPr marL="457200" indent="-457200">
              <a:buFont typeface="Arial" panose="020B0604020202020204" pitchFamily="34" charset="0"/>
              <a:buAutoNum type="arabicPeriod"/>
            </a:pPr>
            <a:endParaRPr lang="en-US" dirty="0"/>
          </a:p>
          <a:p>
            <a:pPr>
              <a:buFont typeface="Arial" panose="020B0604020202020204" pitchFamily="34" charset="0"/>
              <a:buNone/>
            </a:pPr>
            <a:endParaRPr lang="en-US" dirty="0"/>
          </a:p>
        </p:txBody>
      </p:sp>
      <p:sp>
        <p:nvSpPr>
          <p:cNvPr id="13" name="Slide Number Placeholder 12">
            <a:extLst>
              <a:ext uri="{FF2B5EF4-FFF2-40B4-BE49-F238E27FC236}">
                <a16:creationId xmlns:a16="http://schemas.microsoft.com/office/drawing/2014/main" id="{49184068-5220-20C2-262F-F37E295770A6}"/>
              </a:ext>
            </a:extLst>
          </p:cNvPr>
          <p:cNvSpPr>
            <a:spLocks noGrp="1"/>
          </p:cNvSpPr>
          <p:nvPr>
            <p:ph type="sldNum" sz="quarter" idx="12"/>
          </p:nvPr>
        </p:nvSpPr>
        <p:spPr/>
        <p:txBody>
          <a:bodyPr/>
          <a:lstStyle/>
          <a:p>
            <a:fld id="{078ED684-E1A4-0343-8670-8594C227EEC7}" type="slidenum">
              <a:rPr lang="en-US" smtClean="0"/>
              <a:t>43</a:t>
            </a:fld>
            <a:endParaRPr lang="en-US"/>
          </a:p>
        </p:txBody>
      </p:sp>
    </p:spTree>
    <p:extLst>
      <p:ext uri="{BB962C8B-B14F-4D97-AF65-F5344CB8AC3E}">
        <p14:creationId xmlns:p14="http://schemas.microsoft.com/office/powerpoint/2010/main" val="331372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P spid="1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8" name="Group 157">
            <a:extLst>
              <a:ext uri="{FF2B5EF4-FFF2-40B4-BE49-F238E27FC236}">
                <a16:creationId xmlns:a16="http://schemas.microsoft.com/office/drawing/2014/main" id="{DD89A22C-DB44-A046-B89A-111DEC6C4711}"/>
              </a:ext>
            </a:extLst>
          </p:cNvPr>
          <p:cNvGrpSpPr/>
          <p:nvPr/>
        </p:nvGrpSpPr>
        <p:grpSpPr>
          <a:xfrm>
            <a:off x="1001949" y="875489"/>
            <a:ext cx="9631505" cy="5770469"/>
            <a:chOff x="0" y="368300"/>
            <a:chExt cx="11487369" cy="6783494"/>
          </a:xfrm>
        </p:grpSpPr>
        <p:sp>
          <p:nvSpPr>
            <p:cNvPr id="82" name="Rounded Rectangle 81">
              <a:extLst>
                <a:ext uri="{FF2B5EF4-FFF2-40B4-BE49-F238E27FC236}">
                  <a16:creationId xmlns:a16="http://schemas.microsoft.com/office/drawing/2014/main" id="{E5A118E3-6294-A2DD-46AB-0F694FFF7CA4}"/>
                </a:ext>
              </a:extLst>
            </p:cNvPr>
            <p:cNvSpPr/>
            <p:nvPr/>
          </p:nvSpPr>
          <p:spPr>
            <a:xfrm>
              <a:off x="8623579" y="3665782"/>
              <a:ext cx="2274129" cy="2710636"/>
            </a:xfrm>
            <a:prstGeom prst="roundRect">
              <a:avLst/>
            </a:prstGeom>
            <a:solidFill>
              <a:srgbClr val="0070C0">
                <a:alpha val="4000"/>
              </a:srgbClr>
            </a:solidFill>
            <a:ln w="25400">
              <a:noFill/>
              <a:miter lim="800000"/>
            </a:ln>
            <a:effectLst>
              <a:softEdge rad="63500"/>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1"/>
                </a:solidFill>
              </a:endParaRPr>
            </a:p>
          </p:txBody>
        </p:sp>
        <p:sp>
          <p:nvSpPr>
            <p:cNvPr id="83" name="Rounded Rectangle 82">
              <a:extLst>
                <a:ext uri="{FF2B5EF4-FFF2-40B4-BE49-F238E27FC236}">
                  <a16:creationId xmlns:a16="http://schemas.microsoft.com/office/drawing/2014/main" id="{507997D6-DBD4-6153-7CDB-B71C82462EA8}"/>
                </a:ext>
              </a:extLst>
            </p:cNvPr>
            <p:cNvSpPr/>
            <p:nvPr/>
          </p:nvSpPr>
          <p:spPr>
            <a:xfrm>
              <a:off x="8606789" y="997615"/>
              <a:ext cx="2252965" cy="2538640"/>
            </a:xfrm>
            <a:prstGeom prst="roundRect">
              <a:avLst/>
            </a:prstGeom>
            <a:solidFill>
              <a:srgbClr val="0070C0">
                <a:alpha val="4000"/>
              </a:srgbClr>
            </a:solidFill>
            <a:ln w="25400">
              <a:noFill/>
              <a:miter lim="800000"/>
            </a:ln>
            <a:effectLst>
              <a:softEdge rad="63500"/>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1"/>
                </a:solidFill>
              </a:endParaRPr>
            </a:p>
          </p:txBody>
        </p:sp>
        <p:sp>
          <p:nvSpPr>
            <p:cNvPr id="84" name="Rounded Rectangle 83">
              <a:extLst>
                <a:ext uri="{FF2B5EF4-FFF2-40B4-BE49-F238E27FC236}">
                  <a16:creationId xmlns:a16="http://schemas.microsoft.com/office/drawing/2014/main" id="{4D40C09B-6659-84D3-D8E0-215C383E5B4E}"/>
                </a:ext>
              </a:extLst>
            </p:cNvPr>
            <p:cNvSpPr/>
            <p:nvPr/>
          </p:nvSpPr>
          <p:spPr>
            <a:xfrm>
              <a:off x="4507992" y="4392778"/>
              <a:ext cx="1955800" cy="2759016"/>
            </a:xfrm>
            <a:prstGeom prst="roundRect">
              <a:avLst/>
            </a:prstGeom>
            <a:solidFill>
              <a:srgbClr val="0070C0">
                <a:alpha val="4000"/>
              </a:srgbClr>
            </a:solidFill>
            <a:ln w="25400">
              <a:noFill/>
              <a:miter lim="800000"/>
            </a:ln>
            <a:effectLst>
              <a:softEdge rad="63500"/>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1"/>
                </a:solidFill>
              </a:endParaRPr>
            </a:p>
          </p:txBody>
        </p:sp>
        <p:sp>
          <p:nvSpPr>
            <p:cNvPr id="85" name="Rounded Rectangle 84">
              <a:extLst>
                <a:ext uri="{FF2B5EF4-FFF2-40B4-BE49-F238E27FC236}">
                  <a16:creationId xmlns:a16="http://schemas.microsoft.com/office/drawing/2014/main" id="{C885E2B3-8559-49EB-9C5E-E721E1F436B3}"/>
                </a:ext>
              </a:extLst>
            </p:cNvPr>
            <p:cNvSpPr/>
            <p:nvPr/>
          </p:nvSpPr>
          <p:spPr>
            <a:xfrm>
              <a:off x="101600" y="2962488"/>
              <a:ext cx="2066956" cy="2631107"/>
            </a:xfrm>
            <a:prstGeom prst="roundRect">
              <a:avLst/>
            </a:prstGeom>
            <a:solidFill>
              <a:srgbClr val="0070C0">
                <a:alpha val="4000"/>
              </a:srgbClr>
            </a:solidFill>
            <a:ln w="25400">
              <a:noFill/>
              <a:miter lim="800000"/>
            </a:ln>
            <a:effectLst>
              <a:softEdge rad="63500"/>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1"/>
                </a:solidFill>
              </a:endParaRPr>
            </a:p>
          </p:txBody>
        </p:sp>
        <p:cxnSp>
          <p:nvCxnSpPr>
            <p:cNvPr id="86" name="Straight Arrow Connector 85">
              <a:extLst>
                <a:ext uri="{FF2B5EF4-FFF2-40B4-BE49-F238E27FC236}">
                  <a16:creationId xmlns:a16="http://schemas.microsoft.com/office/drawing/2014/main" id="{7BC6A69E-6C60-C538-C42E-3420AA7A83CF}"/>
                </a:ext>
              </a:extLst>
            </p:cNvPr>
            <p:cNvCxnSpPr>
              <a:cxnSpLocks/>
              <a:stCxn id="97" idx="1"/>
              <a:endCxn id="89" idx="5"/>
            </p:cNvCxnSpPr>
            <p:nvPr/>
          </p:nvCxnSpPr>
          <p:spPr bwMode="gray">
            <a:xfrm flipH="1" flipV="1">
              <a:off x="7280832" y="1781998"/>
              <a:ext cx="1824011" cy="3736596"/>
            </a:xfrm>
            <a:prstGeom prst="straightConnector1">
              <a:avLst/>
            </a:prstGeom>
            <a:ln w="7620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79CD2AA9-FC47-D6AA-4198-54E8150684CD}"/>
                </a:ext>
              </a:extLst>
            </p:cNvPr>
            <p:cNvCxnSpPr>
              <a:cxnSpLocks/>
              <a:endCxn id="89" idx="3"/>
            </p:cNvCxnSpPr>
            <p:nvPr/>
          </p:nvCxnSpPr>
          <p:spPr bwMode="gray">
            <a:xfrm flipV="1">
              <a:off x="5700860" y="1781998"/>
              <a:ext cx="933394" cy="3678086"/>
            </a:xfrm>
            <a:prstGeom prst="straightConnector1">
              <a:avLst/>
            </a:prstGeom>
            <a:ln w="7620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sp>
          <p:nvSpPr>
            <p:cNvPr id="88" name="Oval 87">
              <a:extLst>
                <a:ext uri="{FF2B5EF4-FFF2-40B4-BE49-F238E27FC236}">
                  <a16:creationId xmlns:a16="http://schemas.microsoft.com/office/drawing/2014/main" id="{22E45438-4DD6-66C3-EB32-C27256A9BE9E}"/>
                </a:ext>
              </a:extLst>
            </p:cNvPr>
            <p:cNvSpPr>
              <a:spLocks noChangeAspect="1"/>
            </p:cNvSpPr>
            <p:nvPr/>
          </p:nvSpPr>
          <p:spPr>
            <a:xfrm>
              <a:off x="3011398" y="3736194"/>
              <a:ext cx="914400" cy="914400"/>
            </a:xfrm>
            <a:prstGeom prst="ellipse">
              <a:avLst/>
            </a:prstGeom>
            <a:solidFill>
              <a:srgbClr val="FFC000"/>
            </a:solidFill>
            <a:ln w="57150">
              <a:noFill/>
              <a:prstDash val="solid"/>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1"/>
                </a:solidFill>
              </a:endParaRPr>
            </a:p>
          </p:txBody>
        </p:sp>
        <p:sp>
          <p:nvSpPr>
            <p:cNvPr id="89" name="Oval 88">
              <a:extLst>
                <a:ext uri="{FF2B5EF4-FFF2-40B4-BE49-F238E27FC236}">
                  <a16:creationId xmlns:a16="http://schemas.microsoft.com/office/drawing/2014/main" id="{A7A1C252-1F89-4F2C-AA71-B1BA821917E1}"/>
                </a:ext>
              </a:extLst>
            </p:cNvPr>
            <p:cNvSpPr>
              <a:spLocks noChangeAspect="1"/>
            </p:cNvSpPr>
            <p:nvPr/>
          </p:nvSpPr>
          <p:spPr>
            <a:xfrm>
              <a:off x="6500343" y="1001509"/>
              <a:ext cx="914400" cy="914400"/>
            </a:xfrm>
            <a:prstGeom prst="ellipse">
              <a:avLst/>
            </a:prstGeom>
            <a:solidFill>
              <a:schemeClr val="bg1"/>
            </a:solidFill>
            <a:ln w="57150">
              <a:solidFill>
                <a:schemeClr val="bg2">
                  <a:lumMod val="1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1"/>
                </a:solidFill>
              </a:endParaRPr>
            </a:p>
          </p:txBody>
        </p:sp>
        <p:sp>
          <p:nvSpPr>
            <p:cNvPr id="90" name="Oval 89">
              <a:extLst>
                <a:ext uri="{FF2B5EF4-FFF2-40B4-BE49-F238E27FC236}">
                  <a16:creationId xmlns:a16="http://schemas.microsoft.com/office/drawing/2014/main" id="{84E81E5E-0B97-D6C2-FE9B-8FBE76F12884}"/>
                </a:ext>
              </a:extLst>
            </p:cNvPr>
            <p:cNvSpPr>
              <a:spLocks noChangeAspect="1"/>
            </p:cNvSpPr>
            <p:nvPr/>
          </p:nvSpPr>
          <p:spPr>
            <a:xfrm>
              <a:off x="9938333" y="4573215"/>
              <a:ext cx="914400" cy="914400"/>
            </a:xfrm>
            <a:prstGeom prst="ellipse">
              <a:avLst/>
            </a:prstGeom>
            <a:solidFill>
              <a:schemeClr val="bg1"/>
            </a:solidFill>
            <a:ln w="57150">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1"/>
                </a:solidFill>
              </a:endParaRPr>
            </a:p>
          </p:txBody>
        </p:sp>
        <p:sp>
          <p:nvSpPr>
            <p:cNvPr id="91" name="Oval 90">
              <a:extLst>
                <a:ext uri="{FF2B5EF4-FFF2-40B4-BE49-F238E27FC236}">
                  <a16:creationId xmlns:a16="http://schemas.microsoft.com/office/drawing/2014/main" id="{F0E3C7B6-FF8D-DCE0-B1ED-5C166DECB72B}"/>
                </a:ext>
              </a:extLst>
            </p:cNvPr>
            <p:cNvSpPr>
              <a:spLocks noChangeAspect="1"/>
            </p:cNvSpPr>
            <p:nvPr/>
          </p:nvSpPr>
          <p:spPr>
            <a:xfrm>
              <a:off x="1189988" y="3686943"/>
              <a:ext cx="1005840" cy="1005840"/>
            </a:xfrm>
            <a:prstGeom prst="ellipse">
              <a:avLst/>
            </a:prstGeom>
            <a:solidFill>
              <a:schemeClr val="bg1"/>
            </a:solidFill>
            <a:ln w="57150">
              <a:solidFill>
                <a:srgbClr val="820024"/>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600"/>
                </a:spcAft>
              </a:pPr>
              <a:endParaRPr lang="en-US" sz="1000" dirty="0">
                <a:solidFill>
                  <a:schemeClr val="bg2">
                    <a:lumMod val="10000"/>
                  </a:schemeClr>
                </a:solidFill>
                <a:latin typeface="Gill Sans MT" panose="020B0502020104020203" pitchFamily="34" charset="77"/>
              </a:endParaRPr>
            </a:p>
          </p:txBody>
        </p:sp>
        <p:sp>
          <p:nvSpPr>
            <p:cNvPr id="92" name="Oval 91">
              <a:extLst>
                <a:ext uri="{FF2B5EF4-FFF2-40B4-BE49-F238E27FC236}">
                  <a16:creationId xmlns:a16="http://schemas.microsoft.com/office/drawing/2014/main" id="{C9F0E629-6F67-FA7C-3A1C-3BBC01F3595C}"/>
                </a:ext>
              </a:extLst>
            </p:cNvPr>
            <p:cNvSpPr>
              <a:spLocks noChangeAspect="1"/>
            </p:cNvSpPr>
            <p:nvPr/>
          </p:nvSpPr>
          <p:spPr>
            <a:xfrm>
              <a:off x="4817540" y="3675369"/>
              <a:ext cx="1051560" cy="1051560"/>
            </a:xfrm>
            <a:prstGeom prst="ellipse">
              <a:avLst/>
            </a:prstGeom>
            <a:solidFill>
              <a:schemeClr val="bg1"/>
            </a:solidFill>
            <a:ln w="57150">
              <a:solidFill>
                <a:srgbClr val="820024"/>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1"/>
                </a:solidFill>
              </a:endParaRPr>
            </a:p>
          </p:txBody>
        </p:sp>
        <p:sp>
          <p:nvSpPr>
            <p:cNvPr id="93" name="Oval 92">
              <a:extLst>
                <a:ext uri="{FF2B5EF4-FFF2-40B4-BE49-F238E27FC236}">
                  <a16:creationId xmlns:a16="http://schemas.microsoft.com/office/drawing/2014/main" id="{F1504CAA-EC91-4A6B-09DB-20A56849A592}"/>
                </a:ext>
              </a:extLst>
            </p:cNvPr>
            <p:cNvSpPr>
              <a:spLocks noChangeAspect="1"/>
            </p:cNvSpPr>
            <p:nvPr/>
          </p:nvSpPr>
          <p:spPr>
            <a:xfrm rot="4899634">
              <a:off x="4050236" y="4668723"/>
              <a:ext cx="914400" cy="914400"/>
            </a:xfrm>
            <a:prstGeom prst="ellipse">
              <a:avLst/>
            </a:prstGeom>
            <a:solidFill>
              <a:schemeClr val="bg1"/>
            </a:solidFill>
            <a:ln w="57150">
              <a:solidFill>
                <a:schemeClr val="bg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1"/>
                </a:solidFill>
              </a:endParaRPr>
            </a:p>
          </p:txBody>
        </p:sp>
        <p:sp>
          <p:nvSpPr>
            <p:cNvPr id="94" name="Oval 93">
              <a:extLst>
                <a:ext uri="{FF2B5EF4-FFF2-40B4-BE49-F238E27FC236}">
                  <a16:creationId xmlns:a16="http://schemas.microsoft.com/office/drawing/2014/main" id="{96A47D87-4E62-EC32-F897-FD21015F7A68}"/>
                </a:ext>
              </a:extLst>
            </p:cNvPr>
            <p:cNvSpPr>
              <a:spLocks noChangeAspect="1"/>
            </p:cNvSpPr>
            <p:nvPr/>
          </p:nvSpPr>
          <p:spPr>
            <a:xfrm>
              <a:off x="6640705" y="3736194"/>
              <a:ext cx="914400" cy="914400"/>
            </a:xfrm>
            <a:prstGeom prst="ellipse">
              <a:avLst/>
            </a:prstGeom>
            <a:solidFill>
              <a:schemeClr val="bg1"/>
            </a:solidFill>
            <a:ln w="57150">
              <a:solidFill>
                <a:schemeClr val="accent1"/>
              </a:solidFill>
              <a:prstDash val="solid"/>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1"/>
                </a:solidFill>
              </a:endParaRPr>
            </a:p>
          </p:txBody>
        </p:sp>
        <p:sp>
          <p:nvSpPr>
            <p:cNvPr id="95" name="Oval 94">
              <a:extLst>
                <a:ext uri="{FF2B5EF4-FFF2-40B4-BE49-F238E27FC236}">
                  <a16:creationId xmlns:a16="http://schemas.microsoft.com/office/drawing/2014/main" id="{6D35679B-5330-BA4C-F659-B9B2495F2001}"/>
                </a:ext>
              </a:extLst>
            </p:cNvPr>
            <p:cNvSpPr>
              <a:spLocks noChangeAspect="1"/>
            </p:cNvSpPr>
            <p:nvPr/>
          </p:nvSpPr>
          <p:spPr>
            <a:xfrm>
              <a:off x="6586753" y="2506600"/>
              <a:ext cx="914400" cy="914400"/>
            </a:xfrm>
            <a:prstGeom prst="ellipse">
              <a:avLst/>
            </a:prstGeom>
            <a:solidFill>
              <a:schemeClr val="bg1"/>
            </a:solidFill>
            <a:ln w="57150">
              <a:solidFill>
                <a:schemeClr val="accent1"/>
              </a:solidFill>
              <a:prstDash val="solid"/>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1"/>
                </a:solidFill>
              </a:endParaRPr>
            </a:p>
          </p:txBody>
        </p:sp>
        <p:sp>
          <p:nvSpPr>
            <p:cNvPr id="96" name="Oval 95">
              <a:extLst>
                <a:ext uri="{FF2B5EF4-FFF2-40B4-BE49-F238E27FC236}">
                  <a16:creationId xmlns:a16="http://schemas.microsoft.com/office/drawing/2014/main" id="{86F50123-E566-7339-B7EE-6CC5942F6E59}"/>
                </a:ext>
              </a:extLst>
            </p:cNvPr>
            <p:cNvSpPr>
              <a:spLocks noChangeAspect="1"/>
            </p:cNvSpPr>
            <p:nvPr/>
          </p:nvSpPr>
          <p:spPr>
            <a:xfrm>
              <a:off x="8918600" y="3694492"/>
              <a:ext cx="1005840" cy="1005840"/>
            </a:xfrm>
            <a:prstGeom prst="ellipse">
              <a:avLst/>
            </a:prstGeom>
            <a:solidFill>
              <a:srgbClr val="A10907"/>
            </a:solidFill>
            <a:ln w="5715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1"/>
                </a:solidFill>
              </a:endParaRPr>
            </a:p>
          </p:txBody>
        </p:sp>
        <p:sp>
          <p:nvSpPr>
            <p:cNvPr id="97" name="Oval 96">
              <a:extLst>
                <a:ext uri="{FF2B5EF4-FFF2-40B4-BE49-F238E27FC236}">
                  <a16:creationId xmlns:a16="http://schemas.microsoft.com/office/drawing/2014/main" id="{057D75F8-7DE7-8112-A7DF-CACD4DA9DABC}"/>
                </a:ext>
              </a:extLst>
            </p:cNvPr>
            <p:cNvSpPr>
              <a:spLocks noChangeAspect="1"/>
            </p:cNvSpPr>
            <p:nvPr/>
          </p:nvSpPr>
          <p:spPr>
            <a:xfrm>
              <a:off x="8970932" y="5384683"/>
              <a:ext cx="914400" cy="914400"/>
            </a:xfrm>
            <a:prstGeom prst="ellipse">
              <a:avLst/>
            </a:prstGeom>
            <a:solidFill>
              <a:schemeClr val="bg1"/>
            </a:solidFill>
            <a:ln w="57150">
              <a:solidFill>
                <a:srgbClr val="003834"/>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1"/>
                </a:solidFill>
              </a:endParaRPr>
            </a:p>
          </p:txBody>
        </p:sp>
        <p:sp>
          <p:nvSpPr>
            <p:cNvPr id="98" name="Oval 97">
              <a:extLst>
                <a:ext uri="{FF2B5EF4-FFF2-40B4-BE49-F238E27FC236}">
                  <a16:creationId xmlns:a16="http://schemas.microsoft.com/office/drawing/2014/main" id="{879843EF-A329-40A3-EB2B-9DFEDE127C53}"/>
                </a:ext>
              </a:extLst>
            </p:cNvPr>
            <p:cNvSpPr>
              <a:spLocks noChangeAspect="1"/>
            </p:cNvSpPr>
            <p:nvPr/>
          </p:nvSpPr>
          <p:spPr>
            <a:xfrm>
              <a:off x="8867229" y="2505288"/>
              <a:ext cx="1005840" cy="1005840"/>
            </a:xfrm>
            <a:prstGeom prst="ellipse">
              <a:avLst/>
            </a:prstGeom>
            <a:solidFill>
              <a:srgbClr val="A10907"/>
            </a:solidFill>
            <a:ln w="5715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1"/>
                </a:solidFill>
              </a:endParaRPr>
            </a:p>
          </p:txBody>
        </p:sp>
        <p:sp>
          <p:nvSpPr>
            <p:cNvPr id="99" name="Oval 98">
              <a:extLst>
                <a:ext uri="{FF2B5EF4-FFF2-40B4-BE49-F238E27FC236}">
                  <a16:creationId xmlns:a16="http://schemas.microsoft.com/office/drawing/2014/main" id="{FB4D44D0-6DC3-B566-E546-A8484B722DE6}"/>
                </a:ext>
              </a:extLst>
            </p:cNvPr>
            <p:cNvSpPr>
              <a:spLocks noChangeAspect="1"/>
            </p:cNvSpPr>
            <p:nvPr/>
          </p:nvSpPr>
          <p:spPr>
            <a:xfrm rot="4002393">
              <a:off x="9940506" y="1640588"/>
              <a:ext cx="914400" cy="914400"/>
            </a:xfrm>
            <a:prstGeom prst="ellipse">
              <a:avLst/>
            </a:prstGeom>
            <a:solidFill>
              <a:schemeClr val="bg1"/>
            </a:solidFill>
            <a:ln w="57150">
              <a:solidFill>
                <a:schemeClr val="bg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1"/>
                </a:solidFill>
              </a:endParaRPr>
            </a:p>
          </p:txBody>
        </p:sp>
        <p:cxnSp>
          <p:nvCxnSpPr>
            <p:cNvPr id="100" name="Straight Arrow Connector 99">
              <a:extLst>
                <a:ext uri="{FF2B5EF4-FFF2-40B4-BE49-F238E27FC236}">
                  <a16:creationId xmlns:a16="http://schemas.microsoft.com/office/drawing/2014/main" id="{B746714C-1E5B-3065-7F5D-77F0F39C4175}"/>
                </a:ext>
              </a:extLst>
            </p:cNvPr>
            <p:cNvCxnSpPr>
              <a:cxnSpLocks/>
              <a:stCxn id="110" idx="1"/>
              <a:endCxn id="91" idx="3"/>
            </p:cNvCxnSpPr>
            <p:nvPr/>
          </p:nvCxnSpPr>
          <p:spPr bwMode="gray">
            <a:xfrm flipV="1">
              <a:off x="1124007" y="4545481"/>
              <a:ext cx="213283" cy="204575"/>
            </a:xfrm>
            <a:prstGeom prst="straightConnector1">
              <a:avLst/>
            </a:prstGeom>
            <a:ln w="7620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7A326CCA-BB7A-DB89-FC08-6C600CDDB585}"/>
                </a:ext>
              </a:extLst>
            </p:cNvPr>
            <p:cNvCxnSpPr>
              <a:cxnSpLocks/>
              <a:stCxn id="136" idx="5"/>
              <a:endCxn id="91" idx="0"/>
            </p:cNvCxnSpPr>
            <p:nvPr/>
          </p:nvCxnSpPr>
          <p:spPr bwMode="gray">
            <a:xfrm>
              <a:off x="1259691" y="3565115"/>
              <a:ext cx="433217" cy="121828"/>
            </a:xfrm>
            <a:prstGeom prst="straightConnector1">
              <a:avLst/>
            </a:prstGeom>
            <a:ln w="7620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60EB4A18-688A-BC2A-2989-957D109E1C1B}"/>
                </a:ext>
              </a:extLst>
            </p:cNvPr>
            <p:cNvCxnSpPr>
              <a:cxnSpLocks/>
              <a:stCxn id="88" idx="2"/>
              <a:endCxn id="91" idx="6"/>
            </p:cNvCxnSpPr>
            <p:nvPr/>
          </p:nvCxnSpPr>
          <p:spPr bwMode="gray">
            <a:xfrm flipH="1" flipV="1">
              <a:off x="2195828" y="4189863"/>
              <a:ext cx="815570" cy="3531"/>
            </a:xfrm>
            <a:prstGeom prst="straightConnector1">
              <a:avLst/>
            </a:prstGeom>
            <a:ln w="7620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id="{4289ECE0-2A8D-6E79-1DEB-C1378FC86B1E}"/>
                </a:ext>
              </a:extLst>
            </p:cNvPr>
            <p:cNvCxnSpPr>
              <a:cxnSpLocks/>
              <a:stCxn id="88" idx="6"/>
              <a:endCxn id="92" idx="2"/>
            </p:cNvCxnSpPr>
            <p:nvPr/>
          </p:nvCxnSpPr>
          <p:spPr bwMode="gray">
            <a:xfrm>
              <a:off x="3925798" y="4193394"/>
              <a:ext cx="891742" cy="7755"/>
            </a:xfrm>
            <a:prstGeom prst="straightConnector1">
              <a:avLst/>
            </a:prstGeom>
            <a:ln w="7620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E6596308-305C-2411-D6A7-8C5FCCF882D4}"/>
                </a:ext>
              </a:extLst>
            </p:cNvPr>
            <p:cNvCxnSpPr>
              <a:cxnSpLocks/>
              <a:stCxn id="94" idx="6"/>
              <a:endCxn id="96" idx="2"/>
            </p:cNvCxnSpPr>
            <p:nvPr/>
          </p:nvCxnSpPr>
          <p:spPr bwMode="gray">
            <a:xfrm>
              <a:off x="7555105" y="4193394"/>
              <a:ext cx="1363495" cy="4018"/>
            </a:xfrm>
            <a:prstGeom prst="straightConnector1">
              <a:avLst/>
            </a:prstGeom>
            <a:ln w="7620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105" name="Straight Arrow Connector 104">
              <a:extLst>
                <a:ext uri="{FF2B5EF4-FFF2-40B4-BE49-F238E27FC236}">
                  <a16:creationId xmlns:a16="http://schemas.microsoft.com/office/drawing/2014/main" id="{EB83DE97-A92B-2D3B-659D-B78BBB5E018E}"/>
                </a:ext>
              </a:extLst>
            </p:cNvPr>
            <p:cNvCxnSpPr>
              <a:cxnSpLocks/>
              <a:stCxn id="97" idx="0"/>
              <a:endCxn id="96" idx="4"/>
            </p:cNvCxnSpPr>
            <p:nvPr/>
          </p:nvCxnSpPr>
          <p:spPr bwMode="gray">
            <a:xfrm flipH="1" flipV="1">
              <a:off x="9421520" y="4700332"/>
              <a:ext cx="6612" cy="684351"/>
            </a:xfrm>
            <a:prstGeom prst="straightConnector1">
              <a:avLst/>
            </a:prstGeom>
            <a:ln w="7620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040CA67C-A0B6-66B9-3C60-011913FBFF9B}"/>
                </a:ext>
              </a:extLst>
            </p:cNvPr>
            <p:cNvCxnSpPr>
              <a:cxnSpLocks/>
              <a:stCxn id="92" idx="6"/>
              <a:endCxn id="94" idx="2"/>
            </p:cNvCxnSpPr>
            <p:nvPr/>
          </p:nvCxnSpPr>
          <p:spPr bwMode="gray">
            <a:xfrm flipV="1">
              <a:off x="5869100" y="4193394"/>
              <a:ext cx="771605" cy="7755"/>
            </a:xfrm>
            <a:prstGeom prst="straightConnector1">
              <a:avLst/>
            </a:prstGeom>
            <a:ln w="7620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107" name="Straight Arrow Connector 106">
              <a:extLst>
                <a:ext uri="{FF2B5EF4-FFF2-40B4-BE49-F238E27FC236}">
                  <a16:creationId xmlns:a16="http://schemas.microsoft.com/office/drawing/2014/main" id="{9B33463F-4457-2A75-EFED-0C1E51A0622F}"/>
                </a:ext>
              </a:extLst>
            </p:cNvPr>
            <p:cNvCxnSpPr>
              <a:cxnSpLocks/>
              <a:stCxn id="95" idx="6"/>
              <a:endCxn id="98" idx="2"/>
            </p:cNvCxnSpPr>
            <p:nvPr/>
          </p:nvCxnSpPr>
          <p:spPr bwMode="gray">
            <a:xfrm>
              <a:off x="7501153" y="2963800"/>
              <a:ext cx="1366076" cy="44408"/>
            </a:xfrm>
            <a:prstGeom prst="straightConnector1">
              <a:avLst/>
            </a:prstGeom>
            <a:ln w="7620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AECF2056-D33F-B958-9602-4A5D34FEF90F}"/>
                </a:ext>
              </a:extLst>
            </p:cNvPr>
            <p:cNvCxnSpPr>
              <a:cxnSpLocks/>
              <a:stCxn id="95" idx="2"/>
              <a:endCxn id="92" idx="7"/>
            </p:cNvCxnSpPr>
            <p:nvPr/>
          </p:nvCxnSpPr>
          <p:spPr bwMode="gray">
            <a:xfrm flipH="1">
              <a:off x="5715103" y="2963800"/>
              <a:ext cx="871650" cy="865566"/>
            </a:xfrm>
            <a:prstGeom prst="straightConnector1">
              <a:avLst/>
            </a:prstGeom>
            <a:ln w="7620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C0559880-95A0-84E1-7F19-98E18B21BA53}"/>
                </a:ext>
              </a:extLst>
            </p:cNvPr>
            <p:cNvCxnSpPr>
              <a:cxnSpLocks/>
              <a:stCxn id="133" idx="6"/>
              <a:endCxn id="99" idx="2"/>
            </p:cNvCxnSpPr>
            <p:nvPr/>
          </p:nvCxnSpPr>
          <p:spPr bwMode="gray">
            <a:xfrm>
              <a:off x="9820466" y="1521288"/>
              <a:ext cx="396445" cy="156566"/>
            </a:xfrm>
            <a:prstGeom prst="straightConnector1">
              <a:avLst/>
            </a:prstGeom>
            <a:ln w="7620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sp>
          <p:nvSpPr>
            <p:cNvPr id="110" name="Oval 109">
              <a:extLst>
                <a:ext uri="{FF2B5EF4-FFF2-40B4-BE49-F238E27FC236}">
                  <a16:creationId xmlns:a16="http://schemas.microsoft.com/office/drawing/2014/main" id="{2FB84965-6ACB-DC94-9496-3130C59892BD}"/>
                </a:ext>
              </a:extLst>
            </p:cNvPr>
            <p:cNvSpPr>
              <a:spLocks noChangeAspect="1"/>
            </p:cNvSpPr>
            <p:nvPr/>
          </p:nvSpPr>
          <p:spPr>
            <a:xfrm rot="5880619">
              <a:off x="301622" y="4567940"/>
              <a:ext cx="914400" cy="914400"/>
            </a:xfrm>
            <a:prstGeom prst="ellipse">
              <a:avLst/>
            </a:prstGeom>
            <a:solidFill>
              <a:schemeClr val="bg1"/>
            </a:solidFill>
            <a:ln w="57150">
              <a:solidFill>
                <a:schemeClr val="bg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1"/>
                </a:solidFill>
              </a:endParaRPr>
            </a:p>
          </p:txBody>
        </p:sp>
        <p:cxnSp>
          <p:nvCxnSpPr>
            <p:cNvPr id="111" name="Straight Arrow Connector 110">
              <a:extLst>
                <a:ext uri="{FF2B5EF4-FFF2-40B4-BE49-F238E27FC236}">
                  <a16:creationId xmlns:a16="http://schemas.microsoft.com/office/drawing/2014/main" id="{FD0B0EAC-3A4E-9FB4-E93F-19060D0AE771}"/>
                </a:ext>
              </a:extLst>
            </p:cNvPr>
            <p:cNvCxnSpPr>
              <a:cxnSpLocks/>
              <a:stCxn id="136" idx="3"/>
            </p:cNvCxnSpPr>
            <p:nvPr/>
          </p:nvCxnSpPr>
          <p:spPr bwMode="gray">
            <a:xfrm flipH="1">
              <a:off x="794002" y="4018060"/>
              <a:ext cx="4274" cy="583664"/>
            </a:xfrm>
            <a:prstGeom prst="straightConnector1">
              <a:avLst/>
            </a:prstGeom>
            <a:ln w="7620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112" name="Straight Arrow Connector 111">
              <a:extLst>
                <a:ext uri="{FF2B5EF4-FFF2-40B4-BE49-F238E27FC236}">
                  <a16:creationId xmlns:a16="http://schemas.microsoft.com/office/drawing/2014/main" id="{30721783-C75B-2D7D-FF7A-BDBBA2500721}"/>
                </a:ext>
              </a:extLst>
            </p:cNvPr>
            <p:cNvCxnSpPr>
              <a:cxnSpLocks/>
              <a:stCxn id="93" idx="1"/>
              <a:endCxn id="92" idx="3"/>
            </p:cNvCxnSpPr>
            <p:nvPr/>
          </p:nvCxnSpPr>
          <p:spPr bwMode="gray">
            <a:xfrm flipV="1">
              <a:off x="4780418" y="4572932"/>
              <a:ext cx="191119" cy="186231"/>
            </a:xfrm>
            <a:prstGeom prst="straightConnector1">
              <a:avLst/>
            </a:prstGeom>
            <a:ln w="7620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113" name="Straight Arrow Connector 112">
              <a:extLst>
                <a:ext uri="{FF2B5EF4-FFF2-40B4-BE49-F238E27FC236}">
                  <a16:creationId xmlns:a16="http://schemas.microsoft.com/office/drawing/2014/main" id="{A461F768-43C2-3A0C-5CA6-B67F02E65FB0}"/>
                </a:ext>
              </a:extLst>
            </p:cNvPr>
            <p:cNvCxnSpPr>
              <a:cxnSpLocks/>
              <a:endCxn id="93" idx="7"/>
            </p:cNvCxnSpPr>
            <p:nvPr/>
          </p:nvCxnSpPr>
          <p:spPr bwMode="gray">
            <a:xfrm flipH="1" flipV="1">
              <a:off x="4874196" y="5398905"/>
              <a:ext cx="180113" cy="55190"/>
            </a:xfrm>
            <a:prstGeom prst="straightConnector1">
              <a:avLst/>
            </a:prstGeom>
            <a:ln w="7620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114" name="Straight Arrow Connector 113">
              <a:extLst>
                <a:ext uri="{FF2B5EF4-FFF2-40B4-BE49-F238E27FC236}">
                  <a16:creationId xmlns:a16="http://schemas.microsoft.com/office/drawing/2014/main" id="{BEE65C30-082E-5793-F325-8E3C1DE91866}"/>
                </a:ext>
              </a:extLst>
            </p:cNvPr>
            <p:cNvCxnSpPr>
              <a:cxnSpLocks/>
              <a:endCxn id="92" idx="4"/>
            </p:cNvCxnSpPr>
            <p:nvPr/>
          </p:nvCxnSpPr>
          <p:spPr bwMode="gray">
            <a:xfrm flipH="1" flipV="1">
              <a:off x="5343320" y="4726929"/>
              <a:ext cx="35505" cy="596256"/>
            </a:xfrm>
            <a:prstGeom prst="straightConnector1">
              <a:avLst/>
            </a:prstGeom>
            <a:ln w="7620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115" name="Straight Arrow Connector 114">
              <a:extLst>
                <a:ext uri="{FF2B5EF4-FFF2-40B4-BE49-F238E27FC236}">
                  <a16:creationId xmlns:a16="http://schemas.microsoft.com/office/drawing/2014/main" id="{B3393979-F0EE-7735-BA4C-1499AB817D23}"/>
                </a:ext>
              </a:extLst>
            </p:cNvPr>
            <p:cNvCxnSpPr>
              <a:cxnSpLocks/>
              <a:stCxn id="136" idx="6"/>
              <a:endCxn id="89" idx="2"/>
            </p:cNvCxnSpPr>
            <p:nvPr/>
          </p:nvCxnSpPr>
          <p:spPr bwMode="gray">
            <a:xfrm flipV="1">
              <a:off x="1128781" y="1458709"/>
              <a:ext cx="5371562" cy="1781890"/>
            </a:xfrm>
            <a:prstGeom prst="straightConnector1">
              <a:avLst/>
            </a:prstGeom>
            <a:ln w="7620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116" name="Straight Arrow Connector 115">
              <a:extLst>
                <a:ext uri="{FF2B5EF4-FFF2-40B4-BE49-F238E27FC236}">
                  <a16:creationId xmlns:a16="http://schemas.microsoft.com/office/drawing/2014/main" id="{D0E8D4F8-50B2-89F9-9724-BDC1CFF34105}"/>
                </a:ext>
              </a:extLst>
            </p:cNvPr>
            <p:cNvCxnSpPr>
              <a:cxnSpLocks/>
              <a:stCxn id="98" idx="6"/>
              <a:endCxn id="99" idx="5"/>
            </p:cNvCxnSpPr>
            <p:nvPr/>
          </p:nvCxnSpPr>
          <p:spPr bwMode="gray">
            <a:xfrm flipV="1">
              <a:off x="9873069" y="2522568"/>
              <a:ext cx="355540" cy="485640"/>
            </a:xfrm>
            <a:prstGeom prst="straightConnector1">
              <a:avLst/>
            </a:prstGeom>
            <a:ln w="7620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117" name="Straight Arrow Connector 116">
              <a:extLst>
                <a:ext uri="{FF2B5EF4-FFF2-40B4-BE49-F238E27FC236}">
                  <a16:creationId xmlns:a16="http://schemas.microsoft.com/office/drawing/2014/main" id="{86425E46-E28D-D3D8-B755-FF15931912CE}"/>
                </a:ext>
              </a:extLst>
            </p:cNvPr>
            <p:cNvCxnSpPr>
              <a:cxnSpLocks/>
              <a:stCxn id="90" idx="1"/>
              <a:endCxn id="96" idx="6"/>
            </p:cNvCxnSpPr>
            <p:nvPr/>
          </p:nvCxnSpPr>
          <p:spPr bwMode="gray">
            <a:xfrm flipH="1" flipV="1">
              <a:off x="9924440" y="4197412"/>
              <a:ext cx="147804" cy="509714"/>
            </a:xfrm>
            <a:prstGeom prst="straightConnector1">
              <a:avLst/>
            </a:prstGeom>
            <a:ln w="7620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118" name="Straight Arrow Connector 117">
              <a:extLst>
                <a:ext uri="{FF2B5EF4-FFF2-40B4-BE49-F238E27FC236}">
                  <a16:creationId xmlns:a16="http://schemas.microsoft.com/office/drawing/2014/main" id="{1C60CD3B-C37A-EFA6-098D-C07E261C49BA}"/>
                </a:ext>
              </a:extLst>
            </p:cNvPr>
            <p:cNvCxnSpPr>
              <a:cxnSpLocks/>
              <a:stCxn id="90" idx="3"/>
              <a:endCxn id="97" idx="7"/>
            </p:cNvCxnSpPr>
            <p:nvPr/>
          </p:nvCxnSpPr>
          <p:spPr bwMode="gray">
            <a:xfrm flipH="1">
              <a:off x="9751421" y="5353704"/>
              <a:ext cx="320823" cy="164890"/>
            </a:xfrm>
            <a:prstGeom prst="straightConnector1">
              <a:avLst/>
            </a:prstGeom>
            <a:ln w="7620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119" name="Straight Arrow Connector 118">
              <a:extLst>
                <a:ext uri="{FF2B5EF4-FFF2-40B4-BE49-F238E27FC236}">
                  <a16:creationId xmlns:a16="http://schemas.microsoft.com/office/drawing/2014/main" id="{F1518747-EC5A-AD76-3C3A-C09EE52A26B4}"/>
                </a:ext>
              </a:extLst>
            </p:cNvPr>
            <p:cNvCxnSpPr>
              <a:cxnSpLocks/>
              <a:stCxn id="133" idx="2"/>
              <a:endCxn id="89" idx="6"/>
            </p:cNvCxnSpPr>
            <p:nvPr/>
          </p:nvCxnSpPr>
          <p:spPr bwMode="gray">
            <a:xfrm flipH="1" flipV="1">
              <a:off x="7414743" y="1458709"/>
              <a:ext cx="1491323" cy="62579"/>
            </a:xfrm>
            <a:prstGeom prst="straightConnector1">
              <a:avLst/>
            </a:prstGeom>
            <a:ln w="7620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sp>
          <p:nvSpPr>
            <p:cNvPr id="120" name="TextBox 119">
              <a:extLst>
                <a:ext uri="{FF2B5EF4-FFF2-40B4-BE49-F238E27FC236}">
                  <a16:creationId xmlns:a16="http://schemas.microsoft.com/office/drawing/2014/main" id="{8E1BB79F-FEBE-B4A0-2DBF-2F4B4C380FA7}"/>
                </a:ext>
              </a:extLst>
            </p:cNvPr>
            <p:cNvSpPr txBox="1"/>
            <p:nvPr/>
          </p:nvSpPr>
          <p:spPr>
            <a:xfrm>
              <a:off x="455190" y="4867096"/>
              <a:ext cx="493082" cy="280189"/>
            </a:xfrm>
            <a:prstGeom prst="rect">
              <a:avLst/>
            </a:prstGeom>
          </p:spPr>
          <p:txBody>
            <a:bodyPr wrap="none" lIns="0" tIns="0" rIns="0" bIns="0" rtlCol="0">
              <a:spAutoFit/>
            </a:bodyPr>
            <a:lstStyle/>
            <a:p>
              <a:pPr algn="l">
                <a:spcAft>
                  <a:spcPts val="600"/>
                </a:spcAft>
              </a:pPr>
              <a:r>
                <a:rPr lang="en-US" sz="1400" dirty="0">
                  <a:solidFill>
                    <a:schemeClr val="bg2">
                      <a:lumMod val="10000"/>
                    </a:schemeClr>
                  </a:solidFill>
                  <a:latin typeface="Gill Sans MT" panose="020B0502020104020203" pitchFamily="34" charset="77"/>
                </a:rPr>
                <a:t>vNIC</a:t>
              </a:r>
            </a:p>
          </p:txBody>
        </p:sp>
        <p:sp>
          <p:nvSpPr>
            <p:cNvPr id="121" name="TextBox 120">
              <a:extLst>
                <a:ext uri="{FF2B5EF4-FFF2-40B4-BE49-F238E27FC236}">
                  <a16:creationId xmlns:a16="http://schemas.microsoft.com/office/drawing/2014/main" id="{C73D5D2E-28E0-33C3-1713-F8D07C4AF60E}"/>
                </a:ext>
              </a:extLst>
            </p:cNvPr>
            <p:cNvSpPr txBox="1"/>
            <p:nvPr/>
          </p:nvSpPr>
          <p:spPr>
            <a:xfrm>
              <a:off x="1297353" y="3950795"/>
              <a:ext cx="752974" cy="560377"/>
            </a:xfrm>
            <a:prstGeom prst="rect">
              <a:avLst/>
            </a:prstGeom>
          </p:spPr>
          <p:txBody>
            <a:bodyPr wrap="none" lIns="0" tIns="0" rIns="0" bIns="0" rtlCol="0">
              <a:spAutoFit/>
            </a:bodyPr>
            <a:lstStyle/>
            <a:p>
              <a:pPr algn="ctr">
                <a:spcAft>
                  <a:spcPts val="600"/>
                </a:spcAft>
              </a:pPr>
              <a:r>
                <a:rPr lang="en-US" sz="1400" dirty="0">
                  <a:solidFill>
                    <a:schemeClr val="bg2">
                      <a:lumMod val="10000"/>
                    </a:schemeClr>
                  </a:solidFill>
                  <a:latin typeface="Gill Sans MT" panose="020B0502020104020203" pitchFamily="34" charset="77"/>
                </a:rPr>
                <a:t>Crawler</a:t>
              </a:r>
              <a:br>
                <a:rPr lang="en-US" sz="1400" dirty="0">
                  <a:solidFill>
                    <a:schemeClr val="bg2">
                      <a:lumMod val="10000"/>
                    </a:schemeClr>
                  </a:solidFill>
                  <a:latin typeface="Gill Sans MT" panose="020B0502020104020203" pitchFamily="34" charset="77"/>
                </a:rPr>
              </a:br>
              <a:r>
                <a:rPr lang="en-US" sz="1400" dirty="0">
                  <a:solidFill>
                    <a:schemeClr val="bg2">
                      <a:lumMod val="10000"/>
                    </a:schemeClr>
                  </a:solidFill>
                  <a:latin typeface="Gill Sans MT" panose="020B0502020104020203" pitchFamily="34" charset="77"/>
                </a:rPr>
                <a:t>VM</a:t>
              </a:r>
            </a:p>
          </p:txBody>
        </p:sp>
        <p:sp>
          <p:nvSpPr>
            <p:cNvPr id="122" name="TextBox 121">
              <a:extLst>
                <a:ext uri="{FF2B5EF4-FFF2-40B4-BE49-F238E27FC236}">
                  <a16:creationId xmlns:a16="http://schemas.microsoft.com/office/drawing/2014/main" id="{34EFEF83-B969-0D49-17D1-BDDD2CC43AA6}"/>
                </a:ext>
              </a:extLst>
            </p:cNvPr>
            <p:cNvSpPr txBox="1"/>
            <p:nvPr/>
          </p:nvSpPr>
          <p:spPr>
            <a:xfrm>
              <a:off x="3175444" y="4052428"/>
              <a:ext cx="622785" cy="280189"/>
            </a:xfrm>
            <a:prstGeom prst="rect">
              <a:avLst/>
            </a:prstGeom>
          </p:spPr>
          <p:txBody>
            <a:bodyPr wrap="none" lIns="0" tIns="0" rIns="0" bIns="0" rtlCol="0">
              <a:spAutoFit/>
            </a:bodyPr>
            <a:lstStyle/>
            <a:p>
              <a:pPr algn="l">
                <a:spcAft>
                  <a:spcPts val="600"/>
                </a:spcAft>
              </a:pPr>
              <a:r>
                <a:rPr lang="en-US" sz="1400" dirty="0">
                  <a:solidFill>
                    <a:schemeClr val="bg2">
                      <a:lumMod val="10000"/>
                    </a:schemeClr>
                  </a:solidFill>
                  <a:latin typeface="Gill Sans MT" panose="020B0502020104020203" pitchFamily="34" charset="77"/>
                </a:rPr>
                <a:t>Flow 1</a:t>
              </a:r>
            </a:p>
          </p:txBody>
        </p:sp>
        <p:sp>
          <p:nvSpPr>
            <p:cNvPr id="123" name="TextBox 122">
              <a:extLst>
                <a:ext uri="{FF2B5EF4-FFF2-40B4-BE49-F238E27FC236}">
                  <a16:creationId xmlns:a16="http://schemas.microsoft.com/office/drawing/2014/main" id="{DD76D113-C2DE-BC7E-F8E4-EC4C685D6AFA}"/>
                </a:ext>
              </a:extLst>
            </p:cNvPr>
            <p:cNvSpPr txBox="1"/>
            <p:nvPr/>
          </p:nvSpPr>
          <p:spPr>
            <a:xfrm>
              <a:off x="6714498" y="2808599"/>
              <a:ext cx="622785" cy="280189"/>
            </a:xfrm>
            <a:prstGeom prst="rect">
              <a:avLst/>
            </a:prstGeom>
          </p:spPr>
          <p:txBody>
            <a:bodyPr wrap="none" lIns="0" tIns="0" rIns="0" bIns="0" rtlCol="0">
              <a:spAutoFit/>
            </a:bodyPr>
            <a:lstStyle/>
            <a:p>
              <a:pPr algn="l">
                <a:spcAft>
                  <a:spcPts val="600"/>
                </a:spcAft>
              </a:pPr>
              <a:r>
                <a:rPr lang="en-US" sz="1400" dirty="0">
                  <a:solidFill>
                    <a:schemeClr val="bg2">
                      <a:lumMod val="10000"/>
                    </a:schemeClr>
                  </a:solidFill>
                  <a:latin typeface="Gill Sans MT" panose="020B0502020104020203" pitchFamily="34" charset="77"/>
                </a:rPr>
                <a:t>Flow 3</a:t>
              </a:r>
            </a:p>
          </p:txBody>
        </p:sp>
        <p:sp>
          <p:nvSpPr>
            <p:cNvPr id="124" name="TextBox 123">
              <a:extLst>
                <a:ext uri="{FF2B5EF4-FFF2-40B4-BE49-F238E27FC236}">
                  <a16:creationId xmlns:a16="http://schemas.microsoft.com/office/drawing/2014/main" id="{CDB952B9-C6B9-5F72-5C2B-269378CB2835}"/>
                </a:ext>
              </a:extLst>
            </p:cNvPr>
            <p:cNvSpPr txBox="1"/>
            <p:nvPr/>
          </p:nvSpPr>
          <p:spPr>
            <a:xfrm>
              <a:off x="6770683" y="4067752"/>
              <a:ext cx="622785" cy="280189"/>
            </a:xfrm>
            <a:prstGeom prst="rect">
              <a:avLst/>
            </a:prstGeom>
          </p:spPr>
          <p:txBody>
            <a:bodyPr wrap="none" lIns="0" tIns="0" rIns="0" bIns="0" rtlCol="0">
              <a:spAutoFit/>
            </a:bodyPr>
            <a:lstStyle/>
            <a:p>
              <a:pPr algn="l">
                <a:spcAft>
                  <a:spcPts val="600"/>
                </a:spcAft>
              </a:pPr>
              <a:r>
                <a:rPr lang="en-US" sz="1400" dirty="0">
                  <a:solidFill>
                    <a:schemeClr val="bg2">
                      <a:lumMod val="10000"/>
                    </a:schemeClr>
                  </a:solidFill>
                  <a:latin typeface="Gill Sans MT" panose="020B0502020104020203" pitchFamily="34" charset="77"/>
                </a:rPr>
                <a:t>Flow 2</a:t>
              </a:r>
            </a:p>
          </p:txBody>
        </p:sp>
        <p:sp>
          <p:nvSpPr>
            <p:cNvPr id="125" name="TextBox 124">
              <a:extLst>
                <a:ext uri="{FF2B5EF4-FFF2-40B4-BE49-F238E27FC236}">
                  <a16:creationId xmlns:a16="http://schemas.microsoft.com/office/drawing/2014/main" id="{DA81C8ED-85E5-768E-F50C-6C906BB1DEAC}"/>
                </a:ext>
              </a:extLst>
            </p:cNvPr>
            <p:cNvSpPr txBox="1"/>
            <p:nvPr/>
          </p:nvSpPr>
          <p:spPr>
            <a:xfrm>
              <a:off x="4228513" y="4964264"/>
              <a:ext cx="493082" cy="280189"/>
            </a:xfrm>
            <a:prstGeom prst="rect">
              <a:avLst/>
            </a:prstGeom>
          </p:spPr>
          <p:txBody>
            <a:bodyPr wrap="none" lIns="0" tIns="0" rIns="0" bIns="0" rtlCol="0">
              <a:spAutoFit/>
            </a:bodyPr>
            <a:lstStyle/>
            <a:p>
              <a:pPr algn="l">
                <a:spcAft>
                  <a:spcPts val="600"/>
                </a:spcAft>
              </a:pPr>
              <a:r>
                <a:rPr lang="en-US" sz="1400" dirty="0">
                  <a:solidFill>
                    <a:schemeClr val="bg2">
                      <a:lumMod val="10000"/>
                    </a:schemeClr>
                  </a:solidFill>
                  <a:latin typeface="Gill Sans MT" panose="020B0502020104020203" pitchFamily="34" charset="77"/>
                </a:rPr>
                <a:t>vNIC</a:t>
              </a:r>
            </a:p>
          </p:txBody>
        </p:sp>
        <p:sp>
          <p:nvSpPr>
            <p:cNvPr id="126" name="TextBox 125">
              <a:extLst>
                <a:ext uri="{FF2B5EF4-FFF2-40B4-BE49-F238E27FC236}">
                  <a16:creationId xmlns:a16="http://schemas.microsoft.com/office/drawing/2014/main" id="{5616BC9F-39C0-F066-2863-01FC3CEE0654}"/>
                </a:ext>
              </a:extLst>
            </p:cNvPr>
            <p:cNvSpPr txBox="1"/>
            <p:nvPr/>
          </p:nvSpPr>
          <p:spPr>
            <a:xfrm>
              <a:off x="10116610" y="4869325"/>
              <a:ext cx="493082" cy="280189"/>
            </a:xfrm>
            <a:prstGeom prst="rect">
              <a:avLst/>
            </a:prstGeom>
          </p:spPr>
          <p:txBody>
            <a:bodyPr wrap="none" lIns="0" tIns="0" rIns="0" bIns="0" rtlCol="0">
              <a:spAutoFit/>
            </a:bodyPr>
            <a:lstStyle/>
            <a:p>
              <a:pPr algn="l">
                <a:spcAft>
                  <a:spcPts val="600"/>
                </a:spcAft>
              </a:pPr>
              <a:r>
                <a:rPr lang="en-US" sz="1400" dirty="0">
                  <a:solidFill>
                    <a:schemeClr val="bg2">
                      <a:lumMod val="10000"/>
                    </a:schemeClr>
                  </a:solidFill>
                  <a:latin typeface="Gill Sans MT" panose="020B0502020104020203" pitchFamily="34" charset="77"/>
                </a:rPr>
                <a:t>vNIC</a:t>
              </a:r>
            </a:p>
          </p:txBody>
        </p:sp>
        <p:sp>
          <p:nvSpPr>
            <p:cNvPr id="127" name="TextBox 126">
              <a:extLst>
                <a:ext uri="{FF2B5EF4-FFF2-40B4-BE49-F238E27FC236}">
                  <a16:creationId xmlns:a16="http://schemas.microsoft.com/office/drawing/2014/main" id="{9544E172-F897-16EE-9ACF-E26E3C802751}"/>
                </a:ext>
              </a:extLst>
            </p:cNvPr>
            <p:cNvSpPr txBox="1"/>
            <p:nvPr/>
          </p:nvSpPr>
          <p:spPr>
            <a:xfrm>
              <a:off x="10118782" y="1960401"/>
              <a:ext cx="493082" cy="280189"/>
            </a:xfrm>
            <a:prstGeom prst="rect">
              <a:avLst/>
            </a:prstGeom>
          </p:spPr>
          <p:txBody>
            <a:bodyPr wrap="none" lIns="0" tIns="0" rIns="0" bIns="0" rtlCol="0">
              <a:spAutoFit/>
            </a:bodyPr>
            <a:lstStyle/>
            <a:p>
              <a:pPr algn="l">
                <a:spcAft>
                  <a:spcPts val="600"/>
                </a:spcAft>
              </a:pPr>
              <a:r>
                <a:rPr lang="en-US" sz="1400" dirty="0">
                  <a:solidFill>
                    <a:schemeClr val="bg2">
                      <a:lumMod val="10000"/>
                    </a:schemeClr>
                  </a:solidFill>
                  <a:latin typeface="Gill Sans MT" panose="020B0502020104020203" pitchFamily="34" charset="77"/>
                </a:rPr>
                <a:t>vNIC</a:t>
              </a:r>
            </a:p>
          </p:txBody>
        </p:sp>
        <p:sp>
          <p:nvSpPr>
            <p:cNvPr id="128" name="TextBox 127">
              <a:extLst>
                <a:ext uri="{FF2B5EF4-FFF2-40B4-BE49-F238E27FC236}">
                  <a16:creationId xmlns:a16="http://schemas.microsoft.com/office/drawing/2014/main" id="{ED6543E1-0879-EEBB-B72E-A276C3D37284}"/>
                </a:ext>
              </a:extLst>
            </p:cNvPr>
            <p:cNvSpPr txBox="1"/>
            <p:nvPr/>
          </p:nvSpPr>
          <p:spPr>
            <a:xfrm>
              <a:off x="4930824" y="3987571"/>
              <a:ext cx="844528" cy="560377"/>
            </a:xfrm>
            <a:prstGeom prst="rect">
              <a:avLst/>
            </a:prstGeom>
          </p:spPr>
          <p:txBody>
            <a:bodyPr wrap="none" lIns="0" tIns="0" rIns="0" bIns="0" rtlCol="0">
              <a:spAutoFit/>
            </a:bodyPr>
            <a:lstStyle/>
            <a:p>
              <a:pPr algn="ctr">
                <a:spcAft>
                  <a:spcPts val="600"/>
                </a:spcAft>
              </a:pPr>
              <a:r>
                <a:rPr lang="en-US" sz="1400" dirty="0">
                  <a:solidFill>
                    <a:schemeClr val="bg2">
                      <a:lumMod val="10000"/>
                    </a:schemeClr>
                  </a:solidFill>
                  <a:latin typeface="Gill Sans MT" panose="020B0502020104020203" pitchFamily="34" charset="77"/>
                </a:rPr>
                <a:t>Frontend</a:t>
              </a:r>
              <a:br>
                <a:rPr lang="en-US" sz="1400" dirty="0">
                  <a:solidFill>
                    <a:schemeClr val="bg2">
                      <a:lumMod val="10000"/>
                    </a:schemeClr>
                  </a:solidFill>
                  <a:latin typeface="Gill Sans MT" panose="020B0502020104020203" pitchFamily="34" charset="77"/>
                </a:rPr>
              </a:br>
              <a:r>
                <a:rPr lang="en-US" sz="1400" dirty="0">
                  <a:solidFill>
                    <a:schemeClr val="bg2">
                      <a:lumMod val="10000"/>
                    </a:schemeClr>
                  </a:solidFill>
                  <a:latin typeface="Gill Sans MT" panose="020B0502020104020203" pitchFamily="34" charset="77"/>
                </a:rPr>
                <a:t>VM</a:t>
              </a:r>
            </a:p>
          </p:txBody>
        </p:sp>
        <p:sp>
          <p:nvSpPr>
            <p:cNvPr id="129" name="TextBox 128">
              <a:extLst>
                <a:ext uri="{FF2B5EF4-FFF2-40B4-BE49-F238E27FC236}">
                  <a16:creationId xmlns:a16="http://schemas.microsoft.com/office/drawing/2014/main" id="{EB20D30D-ED54-AF6C-AF08-265BF66A65C6}"/>
                </a:ext>
              </a:extLst>
            </p:cNvPr>
            <p:cNvSpPr txBox="1"/>
            <p:nvPr/>
          </p:nvSpPr>
          <p:spPr>
            <a:xfrm>
              <a:off x="9044546" y="3945658"/>
              <a:ext cx="766366" cy="560377"/>
            </a:xfrm>
            <a:prstGeom prst="rect">
              <a:avLst/>
            </a:prstGeom>
          </p:spPr>
          <p:txBody>
            <a:bodyPr wrap="none" lIns="0" tIns="0" rIns="0" bIns="0" rtlCol="0">
              <a:spAutoFit/>
            </a:bodyPr>
            <a:lstStyle/>
            <a:p>
              <a:pPr algn="ctr">
                <a:spcAft>
                  <a:spcPts val="600"/>
                </a:spcAft>
              </a:pPr>
              <a:r>
                <a:rPr lang="en-US" sz="1400" dirty="0">
                  <a:solidFill>
                    <a:schemeClr val="bg1"/>
                  </a:solidFill>
                  <a:latin typeface="Gill Sans MT" panose="020B0502020104020203" pitchFamily="34" charset="77"/>
                </a:rPr>
                <a:t>Backend</a:t>
              </a:r>
              <a:br>
                <a:rPr lang="en-US" sz="1400" dirty="0">
                  <a:solidFill>
                    <a:schemeClr val="bg1"/>
                  </a:solidFill>
                  <a:latin typeface="Gill Sans MT" panose="020B0502020104020203" pitchFamily="34" charset="77"/>
                </a:rPr>
              </a:br>
              <a:r>
                <a:rPr lang="en-US" sz="1400" dirty="0">
                  <a:solidFill>
                    <a:schemeClr val="bg1"/>
                  </a:solidFill>
                  <a:latin typeface="Gill Sans MT" panose="020B0502020104020203" pitchFamily="34" charset="77"/>
                </a:rPr>
                <a:t>VM</a:t>
              </a:r>
            </a:p>
          </p:txBody>
        </p:sp>
        <p:sp>
          <p:nvSpPr>
            <p:cNvPr id="130" name="TextBox 129">
              <a:extLst>
                <a:ext uri="{FF2B5EF4-FFF2-40B4-BE49-F238E27FC236}">
                  <a16:creationId xmlns:a16="http://schemas.microsoft.com/office/drawing/2014/main" id="{D1BD1C90-56DE-0612-4D2B-16D0C93B636D}"/>
                </a:ext>
              </a:extLst>
            </p:cNvPr>
            <p:cNvSpPr txBox="1"/>
            <p:nvPr/>
          </p:nvSpPr>
          <p:spPr>
            <a:xfrm>
              <a:off x="9005080" y="2790156"/>
              <a:ext cx="766366" cy="560377"/>
            </a:xfrm>
            <a:prstGeom prst="rect">
              <a:avLst/>
            </a:prstGeom>
          </p:spPr>
          <p:txBody>
            <a:bodyPr wrap="none" lIns="0" tIns="0" rIns="0" bIns="0" rtlCol="0">
              <a:spAutoFit/>
            </a:bodyPr>
            <a:lstStyle/>
            <a:p>
              <a:pPr algn="ctr">
                <a:spcAft>
                  <a:spcPts val="600"/>
                </a:spcAft>
              </a:pPr>
              <a:r>
                <a:rPr lang="en-US" sz="1400" dirty="0">
                  <a:solidFill>
                    <a:schemeClr val="bg1"/>
                  </a:solidFill>
                  <a:latin typeface="Gill Sans MT" panose="020B0502020104020203" pitchFamily="34" charset="77"/>
                </a:rPr>
                <a:t>Backend</a:t>
              </a:r>
              <a:br>
                <a:rPr lang="en-US" sz="1400" dirty="0">
                  <a:solidFill>
                    <a:schemeClr val="bg1"/>
                  </a:solidFill>
                  <a:latin typeface="Gill Sans MT" panose="020B0502020104020203" pitchFamily="34" charset="77"/>
                </a:rPr>
              </a:br>
              <a:r>
                <a:rPr lang="en-US" sz="1400" dirty="0">
                  <a:solidFill>
                    <a:schemeClr val="bg1"/>
                  </a:solidFill>
                  <a:latin typeface="Gill Sans MT" panose="020B0502020104020203" pitchFamily="34" charset="77"/>
                </a:rPr>
                <a:t>VM</a:t>
              </a:r>
            </a:p>
          </p:txBody>
        </p:sp>
        <p:sp>
          <p:nvSpPr>
            <p:cNvPr id="131" name="TextBox 130">
              <a:extLst>
                <a:ext uri="{FF2B5EF4-FFF2-40B4-BE49-F238E27FC236}">
                  <a16:creationId xmlns:a16="http://schemas.microsoft.com/office/drawing/2014/main" id="{3E94946F-CC92-0C52-C3B0-C31C9386CE3F}"/>
                </a:ext>
              </a:extLst>
            </p:cNvPr>
            <p:cNvSpPr txBox="1"/>
            <p:nvPr/>
          </p:nvSpPr>
          <p:spPr>
            <a:xfrm>
              <a:off x="6655029" y="1169597"/>
              <a:ext cx="606713" cy="560377"/>
            </a:xfrm>
            <a:prstGeom prst="rect">
              <a:avLst/>
            </a:prstGeom>
          </p:spPr>
          <p:txBody>
            <a:bodyPr wrap="none" lIns="0" tIns="0" rIns="0" bIns="0" rtlCol="0">
              <a:spAutoFit/>
            </a:bodyPr>
            <a:lstStyle/>
            <a:p>
              <a:pPr algn="ctr"/>
              <a:r>
                <a:rPr lang="en-US" sz="1400" dirty="0">
                  <a:solidFill>
                    <a:schemeClr val="bg2">
                      <a:lumMod val="10000"/>
                    </a:schemeClr>
                  </a:solidFill>
                  <a:latin typeface="Gill Sans MT" panose="020B0502020104020203" pitchFamily="34" charset="77"/>
                </a:rPr>
                <a:t>ToR</a:t>
              </a:r>
            </a:p>
            <a:p>
              <a:pPr algn="ctr"/>
              <a:r>
                <a:rPr lang="en-US" sz="1400" dirty="0">
                  <a:solidFill>
                    <a:schemeClr val="bg2">
                      <a:lumMod val="10000"/>
                    </a:schemeClr>
                  </a:solidFill>
                  <a:latin typeface="Gill Sans MT" panose="020B0502020104020203" pitchFamily="34" charset="77"/>
                </a:rPr>
                <a:t>Switch</a:t>
              </a:r>
            </a:p>
          </p:txBody>
        </p:sp>
        <p:sp>
          <p:nvSpPr>
            <p:cNvPr id="132" name="TextBox 131">
              <a:extLst>
                <a:ext uri="{FF2B5EF4-FFF2-40B4-BE49-F238E27FC236}">
                  <a16:creationId xmlns:a16="http://schemas.microsoft.com/office/drawing/2014/main" id="{1363B3E7-AE29-451A-DD20-9EB6E038F800}"/>
                </a:ext>
              </a:extLst>
            </p:cNvPr>
            <p:cNvSpPr txBox="1"/>
            <p:nvPr/>
          </p:nvSpPr>
          <p:spPr>
            <a:xfrm>
              <a:off x="9135868" y="5646396"/>
              <a:ext cx="519461" cy="320215"/>
            </a:xfrm>
            <a:prstGeom prst="rect">
              <a:avLst/>
            </a:prstGeom>
          </p:spPr>
          <p:txBody>
            <a:bodyPr wrap="none" lIns="0" tIns="0" rIns="0" bIns="0" rtlCol="0">
              <a:spAutoFit/>
            </a:bodyPr>
            <a:lstStyle/>
            <a:p>
              <a:pPr algn="l">
                <a:spcAft>
                  <a:spcPts val="600"/>
                </a:spcAft>
              </a:pPr>
              <a:r>
                <a:rPr lang="en-US" sz="1600" dirty="0">
                  <a:solidFill>
                    <a:schemeClr val="bg2">
                      <a:lumMod val="10000"/>
                    </a:schemeClr>
                  </a:solidFill>
                  <a:latin typeface="Gill Sans MT" panose="020B0502020104020203" pitchFamily="34" charset="77"/>
                </a:rPr>
                <a:t>Host</a:t>
              </a:r>
            </a:p>
          </p:txBody>
        </p:sp>
        <p:sp>
          <p:nvSpPr>
            <p:cNvPr id="133" name="Oval 132">
              <a:extLst>
                <a:ext uri="{FF2B5EF4-FFF2-40B4-BE49-F238E27FC236}">
                  <a16:creationId xmlns:a16="http://schemas.microsoft.com/office/drawing/2014/main" id="{BD78DE8E-1D6F-F920-87FE-20CA67F66513}"/>
                </a:ext>
              </a:extLst>
            </p:cNvPr>
            <p:cNvSpPr>
              <a:spLocks noChangeAspect="1"/>
            </p:cNvSpPr>
            <p:nvPr/>
          </p:nvSpPr>
          <p:spPr>
            <a:xfrm>
              <a:off x="8906066" y="1064088"/>
              <a:ext cx="914400" cy="914400"/>
            </a:xfrm>
            <a:prstGeom prst="ellipse">
              <a:avLst/>
            </a:prstGeom>
            <a:solidFill>
              <a:schemeClr val="bg1"/>
            </a:solidFill>
            <a:ln w="57150">
              <a:solidFill>
                <a:srgbClr val="003834"/>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1"/>
                </a:solidFill>
              </a:endParaRPr>
            </a:p>
          </p:txBody>
        </p:sp>
        <p:cxnSp>
          <p:nvCxnSpPr>
            <p:cNvPr id="134" name="Straight Arrow Connector 133">
              <a:extLst>
                <a:ext uri="{FF2B5EF4-FFF2-40B4-BE49-F238E27FC236}">
                  <a16:creationId xmlns:a16="http://schemas.microsoft.com/office/drawing/2014/main" id="{91DB9386-77E4-E360-6DB8-5062AA149F03}"/>
                </a:ext>
              </a:extLst>
            </p:cNvPr>
            <p:cNvCxnSpPr>
              <a:cxnSpLocks/>
              <a:stCxn id="98" idx="0"/>
              <a:endCxn id="133" idx="4"/>
            </p:cNvCxnSpPr>
            <p:nvPr/>
          </p:nvCxnSpPr>
          <p:spPr bwMode="gray">
            <a:xfrm flipH="1" flipV="1">
              <a:off x="9363266" y="1978488"/>
              <a:ext cx="6883" cy="526800"/>
            </a:xfrm>
            <a:prstGeom prst="straightConnector1">
              <a:avLst/>
            </a:prstGeom>
            <a:ln w="7620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sp>
          <p:nvSpPr>
            <p:cNvPr id="135" name="TextBox 134">
              <a:extLst>
                <a:ext uri="{FF2B5EF4-FFF2-40B4-BE49-F238E27FC236}">
                  <a16:creationId xmlns:a16="http://schemas.microsoft.com/office/drawing/2014/main" id="{51F4006F-E6D1-75C3-6D23-989701CBDB0D}"/>
                </a:ext>
              </a:extLst>
            </p:cNvPr>
            <p:cNvSpPr txBox="1"/>
            <p:nvPr/>
          </p:nvSpPr>
          <p:spPr>
            <a:xfrm>
              <a:off x="9047232" y="1320915"/>
              <a:ext cx="519461" cy="320215"/>
            </a:xfrm>
            <a:prstGeom prst="rect">
              <a:avLst/>
            </a:prstGeom>
          </p:spPr>
          <p:txBody>
            <a:bodyPr wrap="none" lIns="0" tIns="0" rIns="0" bIns="0" rtlCol="0">
              <a:spAutoFit/>
            </a:bodyPr>
            <a:lstStyle/>
            <a:p>
              <a:pPr algn="l">
                <a:spcAft>
                  <a:spcPts val="600"/>
                </a:spcAft>
              </a:pPr>
              <a:r>
                <a:rPr lang="en-US" sz="1600" dirty="0">
                  <a:solidFill>
                    <a:schemeClr val="bg2">
                      <a:lumMod val="10000"/>
                    </a:schemeClr>
                  </a:solidFill>
                  <a:latin typeface="Gill Sans MT" panose="020B0502020104020203" pitchFamily="34" charset="77"/>
                </a:rPr>
                <a:t>Host</a:t>
              </a:r>
            </a:p>
          </p:txBody>
        </p:sp>
        <p:sp>
          <p:nvSpPr>
            <p:cNvPr id="136" name="Oval 135">
              <a:extLst>
                <a:ext uri="{FF2B5EF4-FFF2-40B4-BE49-F238E27FC236}">
                  <a16:creationId xmlns:a16="http://schemas.microsoft.com/office/drawing/2014/main" id="{6DA9FCED-7229-4763-CD34-1022E52BB97A}"/>
                </a:ext>
              </a:extLst>
            </p:cNvPr>
            <p:cNvSpPr>
              <a:spLocks noChangeAspect="1"/>
            </p:cNvSpPr>
            <p:nvPr/>
          </p:nvSpPr>
          <p:spPr>
            <a:xfrm rot="18931841">
              <a:off x="345311" y="3103680"/>
              <a:ext cx="914400" cy="914400"/>
            </a:xfrm>
            <a:prstGeom prst="ellipse">
              <a:avLst/>
            </a:prstGeom>
            <a:solidFill>
              <a:schemeClr val="bg1"/>
            </a:solidFill>
            <a:ln w="57150">
              <a:solidFill>
                <a:srgbClr val="003834"/>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1"/>
                </a:solidFill>
              </a:endParaRPr>
            </a:p>
          </p:txBody>
        </p:sp>
        <p:sp>
          <p:nvSpPr>
            <p:cNvPr id="137" name="TextBox 136">
              <a:extLst>
                <a:ext uri="{FF2B5EF4-FFF2-40B4-BE49-F238E27FC236}">
                  <a16:creationId xmlns:a16="http://schemas.microsoft.com/office/drawing/2014/main" id="{F25AAC9E-4315-FFBC-729A-6D4652CA0410}"/>
                </a:ext>
              </a:extLst>
            </p:cNvPr>
            <p:cNvSpPr txBox="1"/>
            <p:nvPr/>
          </p:nvSpPr>
          <p:spPr>
            <a:xfrm>
              <a:off x="463948" y="3358547"/>
              <a:ext cx="519461" cy="320215"/>
            </a:xfrm>
            <a:prstGeom prst="rect">
              <a:avLst/>
            </a:prstGeom>
          </p:spPr>
          <p:txBody>
            <a:bodyPr wrap="none" lIns="0" tIns="0" rIns="0" bIns="0" rtlCol="0">
              <a:spAutoFit/>
            </a:bodyPr>
            <a:lstStyle/>
            <a:p>
              <a:pPr algn="l">
                <a:spcAft>
                  <a:spcPts val="600"/>
                </a:spcAft>
              </a:pPr>
              <a:r>
                <a:rPr lang="en-US" sz="1600" dirty="0">
                  <a:solidFill>
                    <a:schemeClr val="bg2">
                      <a:lumMod val="10000"/>
                    </a:schemeClr>
                  </a:solidFill>
                  <a:latin typeface="Gill Sans MT" panose="020B0502020104020203" pitchFamily="34" charset="77"/>
                </a:rPr>
                <a:t>Host</a:t>
              </a:r>
            </a:p>
          </p:txBody>
        </p:sp>
        <p:cxnSp>
          <p:nvCxnSpPr>
            <p:cNvPr id="144" name="Straight Arrow Connector 143">
              <a:extLst>
                <a:ext uri="{FF2B5EF4-FFF2-40B4-BE49-F238E27FC236}">
                  <a16:creationId xmlns:a16="http://schemas.microsoft.com/office/drawing/2014/main" id="{52C2A923-7731-534B-0080-A28DC8DD9C62}"/>
                </a:ext>
              </a:extLst>
            </p:cNvPr>
            <p:cNvCxnSpPr>
              <a:cxnSpLocks/>
              <a:endCxn id="89" idx="1"/>
            </p:cNvCxnSpPr>
            <p:nvPr/>
          </p:nvCxnSpPr>
          <p:spPr bwMode="gray">
            <a:xfrm>
              <a:off x="6021141" y="605177"/>
              <a:ext cx="613113" cy="530243"/>
            </a:xfrm>
            <a:prstGeom prst="straightConnector1">
              <a:avLst/>
            </a:prstGeom>
            <a:ln w="7620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145" name="Straight Arrow Connector 144">
              <a:extLst>
                <a:ext uri="{FF2B5EF4-FFF2-40B4-BE49-F238E27FC236}">
                  <a16:creationId xmlns:a16="http://schemas.microsoft.com/office/drawing/2014/main" id="{3A46F736-F014-171D-E60B-6CED72554B54}"/>
                </a:ext>
              </a:extLst>
            </p:cNvPr>
            <p:cNvCxnSpPr>
              <a:cxnSpLocks/>
            </p:cNvCxnSpPr>
            <p:nvPr/>
          </p:nvCxnSpPr>
          <p:spPr bwMode="gray">
            <a:xfrm flipV="1">
              <a:off x="9428132" y="368300"/>
              <a:ext cx="496308" cy="695788"/>
            </a:xfrm>
            <a:prstGeom prst="straightConnector1">
              <a:avLst/>
            </a:prstGeom>
            <a:ln w="7620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146" name="Straight Arrow Connector 145">
              <a:extLst>
                <a:ext uri="{FF2B5EF4-FFF2-40B4-BE49-F238E27FC236}">
                  <a16:creationId xmlns:a16="http://schemas.microsoft.com/office/drawing/2014/main" id="{1BA728EB-B609-3FA2-EC15-8BC210C05AC2}"/>
                </a:ext>
              </a:extLst>
            </p:cNvPr>
            <p:cNvCxnSpPr>
              <a:cxnSpLocks/>
              <a:stCxn id="97" idx="6"/>
            </p:cNvCxnSpPr>
            <p:nvPr/>
          </p:nvCxnSpPr>
          <p:spPr bwMode="gray">
            <a:xfrm>
              <a:off x="9885332" y="5841883"/>
              <a:ext cx="1135788" cy="410940"/>
            </a:xfrm>
            <a:prstGeom prst="straightConnector1">
              <a:avLst/>
            </a:prstGeom>
            <a:ln w="7620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147" name="Straight Arrow Connector 146">
              <a:extLst>
                <a:ext uri="{FF2B5EF4-FFF2-40B4-BE49-F238E27FC236}">
                  <a16:creationId xmlns:a16="http://schemas.microsoft.com/office/drawing/2014/main" id="{69D07357-3C49-6085-230F-AB6A9AF02F24}"/>
                </a:ext>
              </a:extLst>
            </p:cNvPr>
            <p:cNvCxnSpPr>
              <a:cxnSpLocks/>
            </p:cNvCxnSpPr>
            <p:nvPr/>
          </p:nvCxnSpPr>
          <p:spPr bwMode="gray">
            <a:xfrm flipV="1">
              <a:off x="4417960" y="6100646"/>
              <a:ext cx="630360" cy="393239"/>
            </a:xfrm>
            <a:prstGeom prst="straightConnector1">
              <a:avLst/>
            </a:prstGeom>
            <a:ln w="7620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148" name="Straight Arrow Connector 147">
              <a:extLst>
                <a:ext uri="{FF2B5EF4-FFF2-40B4-BE49-F238E27FC236}">
                  <a16:creationId xmlns:a16="http://schemas.microsoft.com/office/drawing/2014/main" id="{6197759E-875D-1360-5059-6CAD32A52F5A}"/>
                </a:ext>
              </a:extLst>
            </p:cNvPr>
            <p:cNvCxnSpPr>
              <a:cxnSpLocks/>
              <a:endCxn id="136" idx="0"/>
            </p:cNvCxnSpPr>
            <p:nvPr/>
          </p:nvCxnSpPr>
          <p:spPr bwMode="gray">
            <a:xfrm>
              <a:off x="74328" y="2763868"/>
              <a:ext cx="407902" cy="470742"/>
            </a:xfrm>
            <a:prstGeom prst="straightConnector1">
              <a:avLst/>
            </a:prstGeom>
            <a:ln w="7620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149" name="Straight Arrow Connector 148">
              <a:extLst>
                <a:ext uri="{FF2B5EF4-FFF2-40B4-BE49-F238E27FC236}">
                  <a16:creationId xmlns:a16="http://schemas.microsoft.com/office/drawing/2014/main" id="{5A1861B1-2735-4E8D-C3F5-9BD7572BEA46}"/>
                </a:ext>
              </a:extLst>
            </p:cNvPr>
            <p:cNvCxnSpPr>
              <a:cxnSpLocks/>
              <a:endCxn id="110" idx="5"/>
            </p:cNvCxnSpPr>
            <p:nvPr/>
          </p:nvCxnSpPr>
          <p:spPr bwMode="gray">
            <a:xfrm flipV="1">
              <a:off x="0" y="5300224"/>
              <a:ext cx="393637" cy="410986"/>
            </a:xfrm>
            <a:prstGeom prst="straightConnector1">
              <a:avLst/>
            </a:prstGeom>
            <a:ln w="7620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150" name="Straight Arrow Connector 149">
              <a:extLst>
                <a:ext uri="{FF2B5EF4-FFF2-40B4-BE49-F238E27FC236}">
                  <a16:creationId xmlns:a16="http://schemas.microsoft.com/office/drawing/2014/main" id="{F6F866A3-F576-1631-A23C-3F75A627AEE6}"/>
                </a:ext>
              </a:extLst>
            </p:cNvPr>
            <p:cNvCxnSpPr>
              <a:cxnSpLocks/>
              <a:stCxn id="90" idx="6"/>
            </p:cNvCxnSpPr>
            <p:nvPr/>
          </p:nvCxnSpPr>
          <p:spPr bwMode="gray">
            <a:xfrm flipV="1">
              <a:off x="10852733" y="4912145"/>
              <a:ext cx="578819" cy="118270"/>
            </a:xfrm>
            <a:prstGeom prst="straightConnector1">
              <a:avLst/>
            </a:prstGeom>
            <a:ln w="7620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151" name="Straight Arrow Connector 150">
              <a:extLst>
                <a:ext uri="{FF2B5EF4-FFF2-40B4-BE49-F238E27FC236}">
                  <a16:creationId xmlns:a16="http://schemas.microsoft.com/office/drawing/2014/main" id="{E5DEA3EF-0EFE-1659-1D79-98C810F73998}"/>
                </a:ext>
              </a:extLst>
            </p:cNvPr>
            <p:cNvCxnSpPr>
              <a:cxnSpLocks/>
            </p:cNvCxnSpPr>
            <p:nvPr/>
          </p:nvCxnSpPr>
          <p:spPr bwMode="gray">
            <a:xfrm>
              <a:off x="10859754" y="1978488"/>
              <a:ext cx="627615" cy="357452"/>
            </a:xfrm>
            <a:prstGeom prst="straightConnector1">
              <a:avLst/>
            </a:prstGeom>
            <a:ln w="7620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sp>
          <p:nvSpPr>
            <p:cNvPr id="153" name="Oval 152">
              <a:extLst>
                <a:ext uri="{FF2B5EF4-FFF2-40B4-BE49-F238E27FC236}">
                  <a16:creationId xmlns:a16="http://schemas.microsoft.com/office/drawing/2014/main" id="{04F7796F-91A6-F477-8DFF-DD20A3BC1010}"/>
                </a:ext>
              </a:extLst>
            </p:cNvPr>
            <p:cNvSpPr>
              <a:spLocks noChangeAspect="1"/>
            </p:cNvSpPr>
            <p:nvPr/>
          </p:nvSpPr>
          <p:spPr>
            <a:xfrm>
              <a:off x="6201515" y="5385577"/>
              <a:ext cx="1005840" cy="1005840"/>
            </a:xfrm>
            <a:prstGeom prst="ellipse">
              <a:avLst/>
            </a:prstGeom>
            <a:solidFill>
              <a:schemeClr val="bg1"/>
            </a:solidFill>
            <a:ln w="57150">
              <a:solidFill>
                <a:srgbClr val="820024"/>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2">
                    <a:lumMod val="10000"/>
                  </a:schemeClr>
                </a:solidFill>
              </a:endParaRPr>
            </a:p>
          </p:txBody>
        </p:sp>
        <p:cxnSp>
          <p:nvCxnSpPr>
            <p:cNvPr id="154" name="Straight Arrow Connector 153">
              <a:extLst>
                <a:ext uri="{FF2B5EF4-FFF2-40B4-BE49-F238E27FC236}">
                  <a16:creationId xmlns:a16="http://schemas.microsoft.com/office/drawing/2014/main" id="{8C085C13-09E2-E2C8-654F-F335D90BB355}"/>
                </a:ext>
              </a:extLst>
            </p:cNvPr>
            <p:cNvCxnSpPr>
              <a:cxnSpLocks/>
              <a:endCxn id="153" idx="2"/>
            </p:cNvCxnSpPr>
            <p:nvPr/>
          </p:nvCxnSpPr>
          <p:spPr bwMode="gray">
            <a:xfrm>
              <a:off x="5831770" y="5784600"/>
              <a:ext cx="369745" cy="103897"/>
            </a:xfrm>
            <a:prstGeom prst="straightConnector1">
              <a:avLst/>
            </a:prstGeom>
            <a:ln w="7620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sp>
          <p:nvSpPr>
            <p:cNvPr id="155" name="TextBox 154">
              <a:extLst>
                <a:ext uri="{FF2B5EF4-FFF2-40B4-BE49-F238E27FC236}">
                  <a16:creationId xmlns:a16="http://schemas.microsoft.com/office/drawing/2014/main" id="{2E69DA2E-8D02-B44D-203C-9BD19EA94DB8}"/>
                </a:ext>
              </a:extLst>
            </p:cNvPr>
            <p:cNvSpPr txBox="1"/>
            <p:nvPr/>
          </p:nvSpPr>
          <p:spPr>
            <a:xfrm>
              <a:off x="6550445" y="5739576"/>
              <a:ext cx="314517" cy="280189"/>
            </a:xfrm>
            <a:prstGeom prst="rect">
              <a:avLst/>
            </a:prstGeom>
          </p:spPr>
          <p:txBody>
            <a:bodyPr wrap="none" lIns="0" tIns="0" rIns="0" bIns="0" rtlCol="0">
              <a:spAutoFit/>
            </a:bodyPr>
            <a:lstStyle/>
            <a:p>
              <a:pPr algn="ctr">
                <a:spcAft>
                  <a:spcPts val="600"/>
                </a:spcAft>
              </a:pPr>
              <a:r>
                <a:rPr lang="en-US" sz="1400" dirty="0">
                  <a:solidFill>
                    <a:schemeClr val="bg2">
                      <a:lumMod val="10000"/>
                    </a:schemeClr>
                  </a:solidFill>
                  <a:latin typeface="Gill Sans MT" panose="020B0502020104020203" pitchFamily="34" charset="77"/>
                </a:rPr>
                <a:t>VM</a:t>
              </a:r>
            </a:p>
          </p:txBody>
        </p:sp>
        <p:sp>
          <p:nvSpPr>
            <p:cNvPr id="156" name="Oval 155">
              <a:extLst>
                <a:ext uri="{FF2B5EF4-FFF2-40B4-BE49-F238E27FC236}">
                  <a16:creationId xmlns:a16="http://schemas.microsoft.com/office/drawing/2014/main" id="{39124513-FCE2-BDF3-8C05-5C1220156FEF}"/>
                </a:ext>
              </a:extLst>
            </p:cNvPr>
            <p:cNvSpPr>
              <a:spLocks noChangeAspect="1"/>
            </p:cNvSpPr>
            <p:nvPr/>
          </p:nvSpPr>
          <p:spPr>
            <a:xfrm rot="18931841">
              <a:off x="4917390" y="5323165"/>
              <a:ext cx="914400" cy="914400"/>
            </a:xfrm>
            <a:prstGeom prst="ellipse">
              <a:avLst/>
            </a:prstGeom>
            <a:solidFill>
              <a:schemeClr val="bg1"/>
            </a:solidFill>
            <a:ln w="57150">
              <a:solidFill>
                <a:srgbClr val="003834"/>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0" dirty="0">
                <a:solidFill>
                  <a:schemeClr val="bg1"/>
                </a:solidFill>
              </a:endParaRPr>
            </a:p>
          </p:txBody>
        </p:sp>
        <p:sp>
          <p:nvSpPr>
            <p:cNvPr id="157" name="TextBox 156">
              <a:extLst>
                <a:ext uri="{FF2B5EF4-FFF2-40B4-BE49-F238E27FC236}">
                  <a16:creationId xmlns:a16="http://schemas.microsoft.com/office/drawing/2014/main" id="{F4F344A4-0317-FF67-DE67-01451D5F5966}"/>
                </a:ext>
              </a:extLst>
            </p:cNvPr>
            <p:cNvSpPr txBox="1"/>
            <p:nvPr/>
          </p:nvSpPr>
          <p:spPr>
            <a:xfrm>
              <a:off x="5059732" y="5593595"/>
              <a:ext cx="519461" cy="320215"/>
            </a:xfrm>
            <a:prstGeom prst="rect">
              <a:avLst/>
            </a:prstGeom>
          </p:spPr>
          <p:txBody>
            <a:bodyPr wrap="none" lIns="0" tIns="0" rIns="0" bIns="0" rtlCol="0">
              <a:spAutoFit/>
            </a:bodyPr>
            <a:lstStyle/>
            <a:p>
              <a:pPr algn="l">
                <a:spcAft>
                  <a:spcPts val="600"/>
                </a:spcAft>
              </a:pPr>
              <a:r>
                <a:rPr lang="en-US" sz="1600" dirty="0">
                  <a:solidFill>
                    <a:schemeClr val="bg2">
                      <a:lumMod val="10000"/>
                    </a:schemeClr>
                  </a:solidFill>
                  <a:latin typeface="Gill Sans MT" panose="020B0502020104020203" pitchFamily="34" charset="77"/>
                </a:rPr>
                <a:t>Host</a:t>
              </a:r>
            </a:p>
          </p:txBody>
        </p:sp>
      </p:grpSp>
      <p:sp>
        <p:nvSpPr>
          <p:cNvPr id="10" name="Title 1">
            <a:extLst>
              <a:ext uri="{FF2B5EF4-FFF2-40B4-BE49-F238E27FC236}">
                <a16:creationId xmlns:a16="http://schemas.microsoft.com/office/drawing/2014/main" id="{6276390D-F39B-1B38-A98A-0503FD848F25}"/>
              </a:ext>
            </a:extLst>
          </p:cNvPr>
          <p:cNvSpPr>
            <a:spLocks noGrp="1"/>
          </p:cNvSpPr>
          <p:nvPr>
            <p:ph type="title"/>
          </p:nvPr>
        </p:nvSpPr>
        <p:spPr>
          <a:xfrm>
            <a:off x="482217" y="-85765"/>
            <a:ext cx="11277600" cy="1340803"/>
          </a:xfrm>
        </p:spPr>
        <p:txBody>
          <a:bodyPr/>
          <a:lstStyle/>
          <a:p>
            <a:pPr algn="ctr"/>
            <a:r>
              <a:rPr lang="en-GB" dirty="0">
                <a:cs typeface="Calibri Light"/>
              </a:rPr>
              <a:t>Generate explanation chains </a:t>
            </a:r>
            <a:br>
              <a:rPr lang="en-GB" dirty="0">
                <a:cs typeface="Calibri Light"/>
              </a:rPr>
            </a:br>
            <a:r>
              <a:rPr lang="en-GB" dirty="0">
                <a:cs typeface="Calibri Light"/>
              </a:rPr>
              <a:t>(</a:t>
            </a:r>
            <a:r>
              <a:rPr lang="en-GB" dirty="0">
                <a:solidFill>
                  <a:srgbClr val="FFC000"/>
                </a:solidFill>
                <a:cs typeface="Calibri Light"/>
              </a:rPr>
              <a:t>root cause </a:t>
            </a:r>
            <a:r>
              <a:rPr lang="en-GB" dirty="0">
                <a:cs typeface="Calibri Light"/>
                <a:sym typeface="Wingdings" pitchFamily="2" charset="2"/>
              </a:rPr>
              <a:t> </a:t>
            </a:r>
            <a:r>
              <a:rPr lang="en-GB" dirty="0">
                <a:solidFill>
                  <a:srgbClr val="A10907"/>
                </a:solidFill>
                <a:cs typeface="Calibri Light"/>
                <a:sym typeface="Wingdings" pitchFamily="2" charset="2"/>
              </a:rPr>
              <a:t>problematic symptom</a:t>
            </a:r>
            <a:r>
              <a:rPr lang="en-GB" dirty="0">
                <a:cs typeface="Calibri Light"/>
                <a:sym typeface="Wingdings" pitchFamily="2" charset="2"/>
              </a:rPr>
              <a:t>)</a:t>
            </a:r>
            <a:endParaRPr lang="en-GB" dirty="0">
              <a:cs typeface="Calibri Light"/>
            </a:endParaRPr>
          </a:p>
        </p:txBody>
      </p:sp>
      <p:sp>
        <p:nvSpPr>
          <p:cNvPr id="2" name="Content Placeholder 1">
            <a:extLst>
              <a:ext uri="{FF2B5EF4-FFF2-40B4-BE49-F238E27FC236}">
                <a16:creationId xmlns:a16="http://schemas.microsoft.com/office/drawing/2014/main" id="{3FD25C1B-290E-0EA8-46D1-FAA0972C7847}"/>
              </a:ext>
            </a:extLst>
          </p:cNvPr>
          <p:cNvSpPr txBox="1">
            <a:spLocks/>
          </p:cNvSpPr>
          <p:nvPr/>
        </p:nvSpPr>
        <p:spPr>
          <a:xfrm>
            <a:off x="3496689" y="3468770"/>
            <a:ext cx="1348738" cy="279699"/>
          </a:xfrm>
          <a:prstGeom prst="rect">
            <a:avLst/>
          </a:prstGeom>
        </p:spPr>
        <p:txBody>
          <a:bodyPr vert="horz" lIns="0" tIns="0" rIns="0" bIns="0" rtlCol="0" anchor="t">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2000" kern="1200">
                <a:solidFill>
                  <a:schemeClr val="tx2"/>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1800" kern="1200">
                <a:solidFill>
                  <a:schemeClr val="tx2"/>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1600" kern="1200">
                <a:solidFill>
                  <a:schemeClr val="tx2"/>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1400" kern="1200">
                <a:solidFill>
                  <a:schemeClr val="tx2"/>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1400" kern="1200">
                <a:solidFill>
                  <a:schemeClr val="tx2"/>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pPr>
              <a:buFont typeface="Arial" panose="020B0604020202020204" pitchFamily="34" charset="0"/>
              <a:buNone/>
            </a:pPr>
            <a:r>
              <a:rPr lang="en-US" sz="1600" dirty="0">
                <a:solidFill>
                  <a:schemeClr val="tx1"/>
                </a:solidFill>
              </a:rPr>
              <a:t>HEAVY-HITTER</a:t>
            </a:r>
            <a:endParaRPr lang="en-US" sz="1600" dirty="0">
              <a:solidFill>
                <a:schemeClr val="tx1"/>
              </a:solidFill>
              <a:cs typeface="Calibri"/>
            </a:endParaRPr>
          </a:p>
          <a:p>
            <a:pPr marL="457200" indent="-457200">
              <a:buFont typeface="Arial" panose="020B0604020202020204" pitchFamily="34" charset="0"/>
              <a:buAutoNum type="arabicPeriod"/>
            </a:pPr>
            <a:endParaRPr lang="en-US" sz="1800" dirty="0">
              <a:solidFill>
                <a:schemeClr val="tx1"/>
              </a:solidFill>
            </a:endParaRPr>
          </a:p>
          <a:p>
            <a:pPr>
              <a:buFont typeface="Arial" panose="020B0604020202020204" pitchFamily="34" charset="0"/>
              <a:buNone/>
            </a:pPr>
            <a:endParaRPr lang="en-US" sz="1800" dirty="0">
              <a:solidFill>
                <a:schemeClr val="tx1"/>
              </a:solidFill>
            </a:endParaRPr>
          </a:p>
        </p:txBody>
      </p:sp>
      <p:sp>
        <p:nvSpPr>
          <p:cNvPr id="4" name="Content Placeholder 1">
            <a:extLst>
              <a:ext uri="{FF2B5EF4-FFF2-40B4-BE49-F238E27FC236}">
                <a16:creationId xmlns:a16="http://schemas.microsoft.com/office/drawing/2014/main" id="{75806987-55E0-532B-A455-0EB773E2F93F}"/>
              </a:ext>
            </a:extLst>
          </p:cNvPr>
          <p:cNvSpPr txBox="1">
            <a:spLocks/>
          </p:cNvSpPr>
          <p:nvPr/>
        </p:nvSpPr>
        <p:spPr>
          <a:xfrm>
            <a:off x="2223030" y="4657802"/>
            <a:ext cx="1348738" cy="293991"/>
          </a:xfrm>
          <a:prstGeom prst="rect">
            <a:avLst/>
          </a:prstGeom>
        </p:spPr>
        <p:txBody>
          <a:bodyPr vert="horz" lIns="0" tIns="0" rIns="0" bIns="0" rtlCol="0" anchor="t">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2000" kern="1200">
                <a:solidFill>
                  <a:schemeClr val="tx2"/>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1800" kern="1200">
                <a:solidFill>
                  <a:schemeClr val="tx2"/>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1600" kern="1200">
                <a:solidFill>
                  <a:schemeClr val="tx2"/>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1400" kern="1200">
                <a:solidFill>
                  <a:schemeClr val="tx2"/>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1400" kern="1200">
                <a:solidFill>
                  <a:schemeClr val="tx2"/>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pPr>
              <a:buNone/>
            </a:pPr>
            <a:r>
              <a:rPr lang="en-US" sz="1600" dirty="0">
                <a:solidFill>
                  <a:schemeClr val="tx1"/>
                </a:solidFill>
              </a:rPr>
              <a:t>HEAVY-HITTER</a:t>
            </a:r>
            <a:endParaRPr lang="en-US" sz="1600" dirty="0">
              <a:solidFill>
                <a:schemeClr val="tx1"/>
              </a:solidFill>
              <a:cs typeface="Calibri"/>
            </a:endParaRPr>
          </a:p>
          <a:p>
            <a:pPr>
              <a:buFont typeface="Arial" panose="020B0604020202020204" pitchFamily="34" charset="0"/>
              <a:buNone/>
            </a:pPr>
            <a:endParaRPr lang="en-US" sz="1800" dirty="0">
              <a:solidFill>
                <a:schemeClr val="tx1"/>
              </a:solidFill>
            </a:endParaRPr>
          </a:p>
        </p:txBody>
      </p:sp>
      <p:sp>
        <p:nvSpPr>
          <p:cNvPr id="5" name="Content Placeholder 1">
            <a:extLst>
              <a:ext uri="{FF2B5EF4-FFF2-40B4-BE49-F238E27FC236}">
                <a16:creationId xmlns:a16="http://schemas.microsoft.com/office/drawing/2014/main" id="{24859E67-C4C0-1C40-CCDF-913C251F2C63}"/>
              </a:ext>
            </a:extLst>
          </p:cNvPr>
          <p:cNvSpPr txBox="1">
            <a:spLocks/>
          </p:cNvSpPr>
          <p:nvPr/>
        </p:nvSpPr>
        <p:spPr>
          <a:xfrm>
            <a:off x="7187459" y="3403205"/>
            <a:ext cx="1021482" cy="279699"/>
          </a:xfrm>
          <a:prstGeom prst="rect">
            <a:avLst/>
          </a:prstGeom>
        </p:spPr>
        <p:txBody>
          <a:bodyPr vert="horz" lIns="0" tIns="0" rIns="0" bIns="0" rtlCol="0" anchor="t">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2000" kern="1200">
                <a:solidFill>
                  <a:schemeClr val="tx2"/>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1800" kern="1200">
                <a:solidFill>
                  <a:schemeClr val="tx2"/>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1600" kern="1200">
                <a:solidFill>
                  <a:schemeClr val="tx2"/>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1400" kern="1200">
                <a:solidFill>
                  <a:schemeClr val="tx2"/>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1400" kern="1200">
                <a:solidFill>
                  <a:schemeClr val="tx2"/>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pPr>
              <a:buFont typeface="Arial" panose="020B0604020202020204" pitchFamily="34" charset="0"/>
              <a:buNone/>
            </a:pPr>
            <a:r>
              <a:rPr lang="en-US" sz="1600" dirty="0">
                <a:solidFill>
                  <a:schemeClr val="tx1"/>
                </a:solidFill>
              </a:rPr>
              <a:t>HEAVY-HITTER</a:t>
            </a:r>
            <a:endParaRPr lang="en-US" sz="1600" dirty="0">
              <a:solidFill>
                <a:schemeClr val="tx1"/>
              </a:solidFill>
              <a:cs typeface="Calibri"/>
            </a:endParaRPr>
          </a:p>
          <a:p>
            <a:pPr marL="457200" indent="-457200">
              <a:buFont typeface="Arial" panose="020B0604020202020204" pitchFamily="34" charset="0"/>
              <a:buAutoNum type="arabicPeriod"/>
            </a:pPr>
            <a:endParaRPr lang="en-US" sz="1800" dirty="0">
              <a:solidFill>
                <a:schemeClr val="tx1"/>
              </a:solidFill>
            </a:endParaRPr>
          </a:p>
          <a:p>
            <a:pPr>
              <a:buFont typeface="Arial" panose="020B0604020202020204" pitchFamily="34" charset="0"/>
              <a:buNone/>
            </a:pPr>
            <a:endParaRPr lang="en-US" sz="1800" dirty="0">
              <a:solidFill>
                <a:schemeClr val="tx1"/>
              </a:solidFill>
            </a:endParaRPr>
          </a:p>
        </p:txBody>
      </p:sp>
      <p:sp>
        <p:nvSpPr>
          <p:cNvPr id="6" name="Content Placeholder 1">
            <a:extLst>
              <a:ext uri="{FF2B5EF4-FFF2-40B4-BE49-F238E27FC236}">
                <a16:creationId xmlns:a16="http://schemas.microsoft.com/office/drawing/2014/main" id="{9B246CAA-2AFD-324B-C1CA-BAF711F2772C}"/>
              </a:ext>
            </a:extLst>
          </p:cNvPr>
          <p:cNvSpPr txBox="1">
            <a:spLocks/>
          </p:cNvSpPr>
          <p:nvPr/>
        </p:nvSpPr>
        <p:spPr>
          <a:xfrm>
            <a:off x="3292958" y="5303136"/>
            <a:ext cx="1612808" cy="367141"/>
          </a:xfrm>
          <a:prstGeom prst="rect">
            <a:avLst/>
          </a:prstGeom>
        </p:spPr>
        <p:txBody>
          <a:bodyPr vert="horz" lIns="0" tIns="0" rIns="0" bIns="0" rtlCol="0" anchor="t">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2000" kern="1200">
                <a:solidFill>
                  <a:schemeClr val="tx2"/>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1800" kern="1200">
                <a:solidFill>
                  <a:schemeClr val="tx2"/>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1600" kern="1200">
                <a:solidFill>
                  <a:schemeClr val="tx2"/>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1400" kern="1200">
                <a:solidFill>
                  <a:schemeClr val="tx2"/>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1400" kern="1200">
                <a:solidFill>
                  <a:schemeClr val="tx2"/>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pPr>
              <a:buFont typeface="Arial" panose="020B0604020202020204" pitchFamily="34" charset="0"/>
              <a:buNone/>
            </a:pPr>
            <a:r>
              <a:rPr lang="en-US" sz="1600" dirty="0">
                <a:solidFill>
                  <a:schemeClr val="tx1"/>
                </a:solidFill>
              </a:rPr>
              <a:t>HIGH DROP RATE</a:t>
            </a:r>
          </a:p>
          <a:p>
            <a:pPr>
              <a:buFont typeface="Arial" panose="020B0604020202020204" pitchFamily="34" charset="0"/>
              <a:buNone/>
            </a:pPr>
            <a:endParaRPr lang="en-US" dirty="0"/>
          </a:p>
          <a:p>
            <a:pPr marL="457200" indent="-457200">
              <a:buFont typeface="Arial" panose="020B0604020202020204" pitchFamily="34" charset="0"/>
              <a:buAutoNum type="arabicPeriod"/>
            </a:pPr>
            <a:endParaRPr lang="en-US" dirty="0"/>
          </a:p>
          <a:p>
            <a:pPr>
              <a:buFont typeface="Arial" panose="020B0604020202020204" pitchFamily="34" charset="0"/>
              <a:buNone/>
            </a:pPr>
            <a:endParaRPr lang="en-US" dirty="0"/>
          </a:p>
        </p:txBody>
      </p:sp>
      <p:sp>
        <p:nvSpPr>
          <p:cNvPr id="7" name="Content Placeholder 1">
            <a:extLst>
              <a:ext uri="{FF2B5EF4-FFF2-40B4-BE49-F238E27FC236}">
                <a16:creationId xmlns:a16="http://schemas.microsoft.com/office/drawing/2014/main" id="{C6F5AC69-01B4-7C73-6428-EF84D8E712FA}"/>
              </a:ext>
            </a:extLst>
          </p:cNvPr>
          <p:cNvSpPr txBox="1">
            <a:spLocks/>
          </p:cNvSpPr>
          <p:nvPr/>
        </p:nvSpPr>
        <p:spPr>
          <a:xfrm>
            <a:off x="9122628" y="3468770"/>
            <a:ext cx="2117035" cy="279699"/>
          </a:xfrm>
          <a:prstGeom prst="rect">
            <a:avLst/>
          </a:prstGeom>
        </p:spPr>
        <p:txBody>
          <a:bodyPr vert="horz" lIns="0" tIns="0" rIns="0" bIns="0" rtlCol="0" anchor="t">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2000" kern="1200">
                <a:solidFill>
                  <a:schemeClr val="tx2"/>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1800" kern="1200">
                <a:solidFill>
                  <a:schemeClr val="tx2"/>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1600" kern="1200">
                <a:solidFill>
                  <a:schemeClr val="tx2"/>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1400" kern="1200">
                <a:solidFill>
                  <a:schemeClr val="tx2"/>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1400" kern="1200">
                <a:solidFill>
                  <a:schemeClr val="tx2"/>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pPr>
              <a:buFont typeface="Arial" panose="020B0604020202020204" pitchFamily="34" charset="0"/>
              <a:buNone/>
            </a:pPr>
            <a:r>
              <a:rPr lang="en-US" sz="1600" dirty="0">
                <a:solidFill>
                  <a:schemeClr val="tx1"/>
                </a:solidFill>
              </a:rPr>
              <a:t>HEAVY-HITTER</a:t>
            </a:r>
            <a:endParaRPr lang="en-US" sz="1600" dirty="0">
              <a:solidFill>
                <a:schemeClr val="tx1"/>
              </a:solidFill>
              <a:cs typeface="Calibri"/>
            </a:endParaRPr>
          </a:p>
          <a:p>
            <a:pPr marL="457200" indent="-457200">
              <a:buFont typeface="Arial" panose="020B0604020202020204" pitchFamily="34" charset="0"/>
              <a:buAutoNum type="arabicPeriod"/>
            </a:pPr>
            <a:endParaRPr lang="en-US" sz="1800" dirty="0">
              <a:solidFill>
                <a:schemeClr val="tx1"/>
              </a:solidFill>
            </a:endParaRPr>
          </a:p>
          <a:p>
            <a:pPr>
              <a:buFont typeface="Arial" panose="020B0604020202020204" pitchFamily="34" charset="0"/>
              <a:buNone/>
            </a:pPr>
            <a:endParaRPr lang="en-US" sz="1800" dirty="0">
              <a:solidFill>
                <a:schemeClr val="tx1"/>
              </a:solidFill>
            </a:endParaRPr>
          </a:p>
        </p:txBody>
      </p:sp>
      <p:sp>
        <p:nvSpPr>
          <p:cNvPr id="3" name="Arrow: Left 5">
            <a:extLst>
              <a:ext uri="{FF2B5EF4-FFF2-40B4-BE49-F238E27FC236}">
                <a16:creationId xmlns:a16="http://schemas.microsoft.com/office/drawing/2014/main" id="{F5EDFC72-02E9-3C2C-52A4-ECD925C3132E}"/>
              </a:ext>
            </a:extLst>
          </p:cNvPr>
          <p:cNvSpPr/>
          <p:nvPr/>
        </p:nvSpPr>
        <p:spPr>
          <a:xfrm rot="10800000">
            <a:off x="4245022" y="3991201"/>
            <a:ext cx="859326" cy="307777"/>
          </a:xfrm>
          <a:prstGeom prst="leftArrow">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Arrow: Left 5">
            <a:extLst>
              <a:ext uri="{FF2B5EF4-FFF2-40B4-BE49-F238E27FC236}">
                <a16:creationId xmlns:a16="http://schemas.microsoft.com/office/drawing/2014/main" id="{E1DF0A6B-D696-C94B-8A93-1D469FBE66AB}"/>
              </a:ext>
            </a:extLst>
          </p:cNvPr>
          <p:cNvSpPr/>
          <p:nvPr/>
        </p:nvSpPr>
        <p:spPr>
          <a:xfrm rot="8326643">
            <a:off x="5541793" y="3295214"/>
            <a:ext cx="1168563" cy="307777"/>
          </a:xfrm>
          <a:prstGeom prst="leftArrow">
            <a:avLst>
              <a:gd name="adj1" fmla="val 60687"/>
              <a:gd name="adj2"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Arrow: Left 5">
            <a:extLst>
              <a:ext uri="{FF2B5EF4-FFF2-40B4-BE49-F238E27FC236}">
                <a16:creationId xmlns:a16="http://schemas.microsoft.com/office/drawing/2014/main" id="{EFF12738-C6D6-5055-AC7C-CBC7B329A56F}"/>
              </a:ext>
            </a:extLst>
          </p:cNvPr>
          <p:cNvSpPr/>
          <p:nvPr/>
        </p:nvSpPr>
        <p:spPr>
          <a:xfrm rot="10800000">
            <a:off x="7248451" y="2939526"/>
            <a:ext cx="1231236" cy="307777"/>
          </a:xfrm>
          <a:prstGeom prst="leftArrow">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ntent Placeholder 1">
            <a:extLst>
              <a:ext uri="{FF2B5EF4-FFF2-40B4-BE49-F238E27FC236}">
                <a16:creationId xmlns:a16="http://schemas.microsoft.com/office/drawing/2014/main" id="{4AC46835-6056-8741-8ED0-6242CCEBF3E5}"/>
              </a:ext>
            </a:extLst>
          </p:cNvPr>
          <p:cNvSpPr txBox="1">
            <a:spLocks/>
          </p:cNvSpPr>
          <p:nvPr/>
        </p:nvSpPr>
        <p:spPr>
          <a:xfrm>
            <a:off x="745218" y="6094348"/>
            <a:ext cx="10602685" cy="367141"/>
          </a:xfrm>
          <a:prstGeom prst="rect">
            <a:avLst/>
          </a:prstGeom>
        </p:spPr>
        <p:txBody>
          <a:bodyPr vert="horz" lIns="0" tIns="0" rIns="0" bIns="0" rtlCol="0" anchor="t">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2000" kern="1200">
                <a:solidFill>
                  <a:schemeClr val="tx2"/>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1800" kern="1200">
                <a:solidFill>
                  <a:schemeClr val="tx2"/>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1600" kern="1200">
                <a:solidFill>
                  <a:schemeClr val="tx2"/>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1400" kern="1200">
                <a:solidFill>
                  <a:schemeClr val="tx2"/>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1400" kern="1200">
                <a:solidFill>
                  <a:schemeClr val="tx2"/>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pPr algn="ctr">
              <a:buFont typeface="Arial" panose="020B0604020202020204" pitchFamily="34" charset="0"/>
              <a:buNone/>
            </a:pPr>
            <a:r>
              <a:rPr lang="en-US" sz="2800" dirty="0">
                <a:solidFill>
                  <a:schemeClr val="tx1"/>
                </a:solidFill>
              </a:rPr>
              <a:t>Trace chain of influence from root cause to problematic symptom</a:t>
            </a:r>
          </a:p>
          <a:p>
            <a:pPr>
              <a:buFont typeface="Arial" panose="020B0604020202020204" pitchFamily="34" charset="0"/>
              <a:buNone/>
            </a:pPr>
            <a:endParaRPr lang="en-US" dirty="0"/>
          </a:p>
          <a:p>
            <a:pPr marL="457200" indent="-457200">
              <a:buFont typeface="Arial" panose="020B0604020202020204" pitchFamily="34" charset="0"/>
              <a:buAutoNum type="arabicPeriod"/>
            </a:pPr>
            <a:endParaRPr lang="en-US" dirty="0"/>
          </a:p>
          <a:p>
            <a:pPr>
              <a:buFont typeface="Arial" panose="020B0604020202020204" pitchFamily="34" charset="0"/>
              <a:buNone/>
            </a:pPr>
            <a:endParaRPr lang="en-US" dirty="0"/>
          </a:p>
        </p:txBody>
      </p:sp>
      <p:sp>
        <p:nvSpPr>
          <p:cNvPr id="13" name="Slide Number Placeholder 12">
            <a:extLst>
              <a:ext uri="{FF2B5EF4-FFF2-40B4-BE49-F238E27FC236}">
                <a16:creationId xmlns:a16="http://schemas.microsoft.com/office/drawing/2014/main" id="{113A45D2-C9CE-FA4D-6BA8-E416AF417FA9}"/>
              </a:ext>
            </a:extLst>
          </p:cNvPr>
          <p:cNvSpPr>
            <a:spLocks noGrp="1"/>
          </p:cNvSpPr>
          <p:nvPr>
            <p:ph type="sldNum" sz="quarter" idx="12"/>
          </p:nvPr>
        </p:nvSpPr>
        <p:spPr/>
        <p:txBody>
          <a:bodyPr/>
          <a:lstStyle/>
          <a:p>
            <a:fld id="{078ED684-E1A4-0343-8670-8594C227EEC7}" type="slidenum">
              <a:rPr lang="en-US" smtClean="0"/>
              <a:t>44</a:t>
            </a:fld>
            <a:endParaRPr lang="en-US"/>
          </a:p>
        </p:txBody>
      </p:sp>
    </p:spTree>
    <p:extLst>
      <p:ext uri="{BB962C8B-B14F-4D97-AF65-F5344CB8AC3E}">
        <p14:creationId xmlns:p14="http://schemas.microsoft.com/office/powerpoint/2010/main" val="244139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5">
            <a:extLst>
              <a:ext uri="{FF2B5EF4-FFF2-40B4-BE49-F238E27FC236}">
                <a16:creationId xmlns:a16="http://schemas.microsoft.com/office/drawing/2014/main" id="{F3DE7AD9-0743-3679-E6E4-B313BA73391D}"/>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sharpenSoften amount="13000"/>
                    </a14:imgEffect>
                    <a14:imgEffect>
                      <a14:colorTemperature colorTemp="10054"/>
                    </a14:imgEffect>
                    <a14:imgEffect>
                      <a14:saturation sat="0"/>
                    </a14:imgEffect>
                    <a14:imgEffect>
                      <a14:brightnessContrast bright="14000" contrast="-13000"/>
                    </a14:imgEffect>
                  </a14:imgLayer>
                </a14:imgProps>
              </a:ext>
              <a:ext uri="{28A0092B-C50C-407E-A947-70E740481C1C}">
                <a14:useLocalDpi xmlns:a14="http://schemas.microsoft.com/office/drawing/2010/main" val="0"/>
              </a:ext>
            </a:extLst>
          </a:blip>
          <a:srcRect l="9628" r="7490"/>
          <a:stretch/>
        </p:blipFill>
        <p:spPr>
          <a:xfrm>
            <a:off x="1805659" y="1681892"/>
            <a:ext cx="9619131" cy="4409216"/>
          </a:xfrm>
          <a:prstGeom prst="rect">
            <a:avLst/>
          </a:prstGeom>
          <a:noFill/>
          <a:ln w="0">
            <a:noFill/>
          </a:ln>
        </p:spPr>
      </p:pic>
      <p:sp>
        <p:nvSpPr>
          <p:cNvPr id="2" name="Title 1">
            <a:extLst>
              <a:ext uri="{FF2B5EF4-FFF2-40B4-BE49-F238E27FC236}">
                <a16:creationId xmlns:a16="http://schemas.microsoft.com/office/drawing/2014/main" id="{9313553E-1A7B-75EB-D51F-261D057DAAC7}"/>
              </a:ext>
            </a:extLst>
          </p:cNvPr>
          <p:cNvSpPr>
            <a:spLocks noGrp="1"/>
          </p:cNvSpPr>
          <p:nvPr>
            <p:ph type="title"/>
          </p:nvPr>
        </p:nvSpPr>
        <p:spPr>
          <a:xfrm>
            <a:off x="430214" y="80957"/>
            <a:ext cx="11761786" cy="1055998"/>
          </a:xfrm>
        </p:spPr>
        <p:txBody>
          <a:bodyPr>
            <a:normAutofit/>
          </a:bodyPr>
          <a:lstStyle/>
          <a:p>
            <a:pPr algn="ctr"/>
            <a:r>
              <a:rPr lang="en-US" sz="3200" dirty="0"/>
              <a:t>Failure scenario</a:t>
            </a:r>
            <a:r>
              <a:rPr lang="en-US" sz="3200" dirty="0">
                <a:latin typeface="+mn-lt"/>
              </a:rPr>
              <a:t>:  </a:t>
            </a:r>
            <a:r>
              <a:rPr lang="en-US" sz="3200" dirty="0">
                <a:solidFill>
                  <a:srgbClr val="A10907"/>
                </a:solidFill>
              </a:rPr>
              <a:t>high latency of client </a:t>
            </a:r>
            <a:r>
              <a:rPr lang="en-US" sz="3200" dirty="0">
                <a:solidFill>
                  <a:srgbClr val="A10907"/>
                </a:solidFill>
                <a:latin typeface="Calibri" panose="020F0502020204030204" pitchFamily="34" charset="0"/>
                <a:cs typeface="Calibri" panose="020F0502020204030204" pitchFamily="34" charset="0"/>
              </a:rPr>
              <a:t>1 </a:t>
            </a:r>
            <a:r>
              <a:rPr lang="en-US" sz="3200" dirty="0">
                <a:cs typeface="Calibri" panose="020F0502020204030204" pitchFamily="34" charset="0"/>
              </a:rPr>
              <a:t>caused by</a:t>
            </a:r>
            <a:r>
              <a:rPr lang="en-US" sz="3200" dirty="0">
                <a:solidFill>
                  <a:srgbClr val="A10907"/>
                </a:solidFill>
                <a:cs typeface="Calibri" panose="020F0502020204030204" pitchFamily="34" charset="0"/>
              </a:rPr>
              <a:t> </a:t>
            </a:r>
            <a:r>
              <a:rPr lang="en-US" sz="3200" dirty="0">
                <a:solidFill>
                  <a:srgbClr val="FFC000"/>
                </a:solidFill>
                <a:cs typeface="Calibri" panose="020F0502020204030204" pitchFamily="34" charset="0"/>
              </a:rPr>
              <a:t>client 2</a:t>
            </a:r>
            <a:endParaRPr lang="en-US" sz="3200" dirty="0">
              <a:solidFill>
                <a:srgbClr val="FFC000"/>
              </a:solidFill>
            </a:endParaRPr>
          </a:p>
        </p:txBody>
      </p:sp>
      <p:sp>
        <p:nvSpPr>
          <p:cNvPr id="5" name="TextBox 4">
            <a:extLst>
              <a:ext uri="{FF2B5EF4-FFF2-40B4-BE49-F238E27FC236}">
                <a16:creationId xmlns:a16="http://schemas.microsoft.com/office/drawing/2014/main" id="{C0159F27-BFB2-AF23-3AFE-4A05664E6763}"/>
              </a:ext>
            </a:extLst>
          </p:cNvPr>
          <p:cNvSpPr txBox="1"/>
          <p:nvPr/>
        </p:nvSpPr>
        <p:spPr>
          <a:xfrm>
            <a:off x="5641558" y="2112732"/>
            <a:ext cx="1422400" cy="879618"/>
          </a:xfrm>
          <a:prstGeom prst="rect">
            <a:avLst/>
          </a:prstGeom>
          <a:ln w="63500">
            <a:solidFill>
              <a:srgbClr val="F6BE00"/>
            </a:solidFill>
          </a:ln>
        </p:spPr>
        <p:txBody>
          <a:bodyPr wrap="square" lIns="0" tIns="0" rIns="0" bIns="0" rtlCol="0">
            <a:noAutofit/>
          </a:bodyPr>
          <a:lstStyle/>
          <a:p>
            <a:pPr algn="l">
              <a:spcAft>
                <a:spcPts val="600"/>
              </a:spcAft>
            </a:pPr>
            <a:endParaRPr lang="en-US" sz="1200" dirty="0"/>
          </a:p>
        </p:txBody>
      </p:sp>
      <p:sp>
        <p:nvSpPr>
          <p:cNvPr id="6" name="TextBox 5">
            <a:extLst>
              <a:ext uri="{FF2B5EF4-FFF2-40B4-BE49-F238E27FC236}">
                <a16:creationId xmlns:a16="http://schemas.microsoft.com/office/drawing/2014/main" id="{11E28E68-8A1B-C175-4A15-E37CDBF37324}"/>
              </a:ext>
            </a:extLst>
          </p:cNvPr>
          <p:cNvSpPr txBox="1"/>
          <p:nvPr/>
        </p:nvSpPr>
        <p:spPr>
          <a:xfrm>
            <a:off x="5641558" y="3242809"/>
            <a:ext cx="1422400" cy="879618"/>
          </a:xfrm>
          <a:prstGeom prst="rect">
            <a:avLst/>
          </a:prstGeom>
          <a:ln w="63500">
            <a:solidFill>
              <a:srgbClr val="A10907"/>
            </a:solidFill>
          </a:ln>
        </p:spPr>
        <p:txBody>
          <a:bodyPr wrap="square" lIns="0" tIns="0" rIns="0" bIns="0" rtlCol="0">
            <a:noAutofit/>
          </a:bodyPr>
          <a:lstStyle/>
          <a:p>
            <a:pPr algn="l">
              <a:spcAft>
                <a:spcPts val="600"/>
              </a:spcAft>
            </a:pPr>
            <a:endParaRPr lang="en-US" sz="1200" dirty="0"/>
          </a:p>
        </p:txBody>
      </p:sp>
      <p:sp>
        <p:nvSpPr>
          <p:cNvPr id="10" name="TextBox 9">
            <a:extLst>
              <a:ext uri="{FF2B5EF4-FFF2-40B4-BE49-F238E27FC236}">
                <a16:creationId xmlns:a16="http://schemas.microsoft.com/office/drawing/2014/main" id="{1E617CD4-FFA8-601D-7C0D-85B04B880C76}"/>
              </a:ext>
            </a:extLst>
          </p:cNvPr>
          <p:cNvSpPr txBox="1"/>
          <p:nvPr/>
        </p:nvSpPr>
        <p:spPr>
          <a:xfrm>
            <a:off x="5820352" y="1619714"/>
            <a:ext cx="1243606" cy="430887"/>
          </a:xfrm>
          <a:prstGeom prst="rect">
            <a:avLst/>
          </a:prstGeom>
          <a:solidFill>
            <a:schemeClr val="bg1"/>
          </a:solidFill>
        </p:spPr>
        <p:txBody>
          <a:bodyPr wrap="square" lIns="0" tIns="0" rIns="0" bIns="0" rtlCol="0">
            <a:spAutoFit/>
          </a:bodyPr>
          <a:lstStyle/>
          <a:p>
            <a:pPr algn="ctr">
              <a:spcAft>
                <a:spcPts val="600"/>
              </a:spcAft>
            </a:pPr>
            <a:r>
              <a:rPr lang="en-US" sz="2800" dirty="0">
                <a:solidFill>
                  <a:srgbClr val="F6BE00"/>
                </a:solidFill>
              </a:rPr>
              <a:t>API </a:t>
            </a:r>
            <a:r>
              <a:rPr lang="en-US" sz="2800" dirty="0">
                <a:solidFill>
                  <a:srgbClr val="F6BE00"/>
                </a:solidFill>
                <a:latin typeface="Calibri" panose="020F0502020204030204" pitchFamily="34" charset="0"/>
                <a:cs typeface="Calibri" panose="020F0502020204030204" pitchFamily="34" charset="0"/>
              </a:rPr>
              <a:t>2</a:t>
            </a:r>
          </a:p>
        </p:txBody>
      </p:sp>
      <p:sp>
        <p:nvSpPr>
          <p:cNvPr id="11" name="TextBox 10">
            <a:extLst>
              <a:ext uri="{FF2B5EF4-FFF2-40B4-BE49-F238E27FC236}">
                <a16:creationId xmlns:a16="http://schemas.microsoft.com/office/drawing/2014/main" id="{7556EDAC-7E89-E1AE-3ACC-16FEF9EA2B5A}"/>
              </a:ext>
            </a:extLst>
          </p:cNvPr>
          <p:cNvSpPr txBox="1"/>
          <p:nvPr/>
        </p:nvSpPr>
        <p:spPr>
          <a:xfrm>
            <a:off x="5671443" y="4218108"/>
            <a:ext cx="1305882" cy="430887"/>
          </a:xfrm>
          <a:prstGeom prst="rect">
            <a:avLst/>
          </a:prstGeom>
          <a:solidFill>
            <a:schemeClr val="bg1"/>
          </a:solidFill>
        </p:spPr>
        <p:txBody>
          <a:bodyPr wrap="square" lIns="0" tIns="0" rIns="0" bIns="0" rtlCol="0">
            <a:spAutoFit/>
          </a:bodyPr>
          <a:lstStyle/>
          <a:p>
            <a:pPr algn="ctr">
              <a:spcAft>
                <a:spcPts val="600"/>
              </a:spcAft>
            </a:pPr>
            <a:r>
              <a:rPr lang="en-US" sz="2800" dirty="0">
                <a:solidFill>
                  <a:srgbClr val="A10907"/>
                </a:solidFill>
              </a:rPr>
              <a:t>API </a:t>
            </a:r>
            <a:r>
              <a:rPr lang="en-US" sz="2800" dirty="0">
                <a:solidFill>
                  <a:srgbClr val="A10907"/>
                </a:solidFill>
                <a:latin typeface="Calibri" panose="020F0502020204030204" pitchFamily="34" charset="0"/>
                <a:cs typeface="Calibri" panose="020F0502020204030204" pitchFamily="34" charset="0"/>
              </a:rPr>
              <a:t>1</a:t>
            </a:r>
          </a:p>
        </p:txBody>
      </p:sp>
      <p:sp>
        <p:nvSpPr>
          <p:cNvPr id="12" name="Rounded Rectangle 11">
            <a:extLst>
              <a:ext uri="{FF2B5EF4-FFF2-40B4-BE49-F238E27FC236}">
                <a16:creationId xmlns:a16="http://schemas.microsoft.com/office/drawing/2014/main" id="{B35B48D5-4A31-BC7B-4409-934EA07DF0A3}"/>
              </a:ext>
            </a:extLst>
          </p:cNvPr>
          <p:cNvSpPr/>
          <p:nvPr/>
        </p:nvSpPr>
        <p:spPr>
          <a:xfrm>
            <a:off x="177104" y="4796267"/>
            <a:ext cx="1216180" cy="304800"/>
          </a:xfrm>
          <a:prstGeom prst="roundRect">
            <a:avLst/>
          </a:prstGeom>
          <a:noFill/>
          <a:ln w="41275">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2400" dirty="0">
                <a:solidFill>
                  <a:srgbClr val="A10907"/>
                </a:solidFill>
                <a:latin typeface="Gill Sans MT" panose="020B0502020104020203" pitchFamily="34" charset="77"/>
                <a:cs typeface="Gill Sans" panose="020B0502020104020203" pitchFamily="34" charset="-79"/>
              </a:rPr>
              <a:t>Client </a:t>
            </a:r>
            <a:r>
              <a:rPr lang="en-US" sz="2400" dirty="0">
                <a:solidFill>
                  <a:srgbClr val="A10907"/>
                </a:solidFill>
                <a:latin typeface="Calibri" panose="020F0502020204030204" pitchFamily="34" charset="0"/>
                <a:cs typeface="Calibri" panose="020F0502020204030204" pitchFamily="34" charset="0"/>
              </a:rPr>
              <a:t>1</a:t>
            </a:r>
          </a:p>
        </p:txBody>
      </p:sp>
      <p:sp>
        <p:nvSpPr>
          <p:cNvPr id="13" name="Rounded Rectangle 12">
            <a:extLst>
              <a:ext uri="{FF2B5EF4-FFF2-40B4-BE49-F238E27FC236}">
                <a16:creationId xmlns:a16="http://schemas.microsoft.com/office/drawing/2014/main" id="{C8943E63-121C-A245-C8CE-15F27B4E7E1E}"/>
              </a:ext>
            </a:extLst>
          </p:cNvPr>
          <p:cNvSpPr/>
          <p:nvPr/>
        </p:nvSpPr>
        <p:spPr>
          <a:xfrm>
            <a:off x="58205" y="3192500"/>
            <a:ext cx="1317150" cy="304800"/>
          </a:xfrm>
          <a:prstGeom prst="roundRect">
            <a:avLst/>
          </a:prstGeom>
          <a:noFill/>
          <a:ln w="41275">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2400" dirty="0">
                <a:solidFill>
                  <a:srgbClr val="F6BE00"/>
                </a:solidFill>
                <a:cs typeface="Calibri" panose="020F0502020204030204" pitchFamily="34" charset="0"/>
              </a:rPr>
              <a:t>Client </a:t>
            </a:r>
            <a:r>
              <a:rPr lang="en-US" sz="2400" dirty="0">
                <a:solidFill>
                  <a:srgbClr val="F6BE00"/>
                </a:solidFill>
                <a:latin typeface="Calibri" panose="020F0502020204030204" pitchFamily="34" charset="0"/>
                <a:cs typeface="Calibri" panose="020F0502020204030204" pitchFamily="34" charset="0"/>
              </a:rPr>
              <a:t>2</a:t>
            </a:r>
          </a:p>
        </p:txBody>
      </p:sp>
      <p:sp>
        <p:nvSpPr>
          <p:cNvPr id="14" name="Freeform 13">
            <a:extLst>
              <a:ext uri="{FF2B5EF4-FFF2-40B4-BE49-F238E27FC236}">
                <a16:creationId xmlns:a16="http://schemas.microsoft.com/office/drawing/2014/main" id="{E4E8C323-6AA8-A10E-3E56-CE5B820CC022}"/>
              </a:ext>
            </a:extLst>
          </p:cNvPr>
          <p:cNvSpPr/>
          <p:nvPr/>
        </p:nvSpPr>
        <p:spPr>
          <a:xfrm>
            <a:off x="1393284" y="2645634"/>
            <a:ext cx="4294094" cy="1528992"/>
          </a:xfrm>
          <a:custGeom>
            <a:avLst/>
            <a:gdLst>
              <a:gd name="connsiteX0" fmla="*/ 0 w 4294094"/>
              <a:gd name="connsiteY0" fmla="*/ 672353 h 1528992"/>
              <a:gd name="connsiteX1" fmla="*/ 959223 w 4294094"/>
              <a:gd name="connsiteY1" fmla="*/ 1335741 h 1528992"/>
              <a:gd name="connsiteX2" fmla="*/ 2214282 w 4294094"/>
              <a:gd name="connsiteY2" fmla="*/ 1425389 h 1528992"/>
              <a:gd name="connsiteX3" fmla="*/ 4294094 w 4294094"/>
              <a:gd name="connsiteY3" fmla="*/ 0 h 1528992"/>
            </a:gdLst>
            <a:ahLst/>
            <a:cxnLst>
              <a:cxn ang="0">
                <a:pos x="connsiteX0" y="connsiteY0"/>
              </a:cxn>
              <a:cxn ang="0">
                <a:pos x="connsiteX1" y="connsiteY1"/>
              </a:cxn>
              <a:cxn ang="0">
                <a:pos x="connsiteX2" y="connsiteY2"/>
              </a:cxn>
              <a:cxn ang="0">
                <a:pos x="connsiteX3" y="connsiteY3"/>
              </a:cxn>
            </a:cxnLst>
            <a:rect l="l" t="t" r="r" b="b"/>
            <a:pathLst>
              <a:path w="4294094" h="1528992">
                <a:moveTo>
                  <a:pt x="0" y="672353"/>
                </a:moveTo>
                <a:cubicBezTo>
                  <a:pt x="295088" y="941294"/>
                  <a:pt x="590176" y="1210235"/>
                  <a:pt x="959223" y="1335741"/>
                </a:cubicBezTo>
                <a:cubicBezTo>
                  <a:pt x="1328270" y="1461247"/>
                  <a:pt x="1658470" y="1648012"/>
                  <a:pt x="2214282" y="1425389"/>
                </a:cubicBezTo>
                <a:cubicBezTo>
                  <a:pt x="2770094" y="1202766"/>
                  <a:pt x="3532094" y="601383"/>
                  <a:pt x="4294094" y="0"/>
                </a:cubicBezTo>
              </a:path>
            </a:pathLst>
          </a:custGeom>
          <a:noFill/>
          <a:ln w="25400">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Freeform 14">
            <a:extLst>
              <a:ext uri="{FF2B5EF4-FFF2-40B4-BE49-F238E27FC236}">
                <a16:creationId xmlns:a16="http://schemas.microsoft.com/office/drawing/2014/main" id="{D96B6075-0192-1046-B773-9F851DFCB78B}"/>
              </a:ext>
            </a:extLst>
          </p:cNvPr>
          <p:cNvSpPr/>
          <p:nvPr/>
        </p:nvSpPr>
        <p:spPr>
          <a:xfrm>
            <a:off x="1111618" y="1431433"/>
            <a:ext cx="3569109" cy="826630"/>
          </a:xfrm>
          <a:custGeom>
            <a:avLst/>
            <a:gdLst>
              <a:gd name="connsiteX0" fmla="*/ 0 w 2506930"/>
              <a:gd name="connsiteY0" fmla="*/ 161418 h 888217"/>
              <a:gd name="connsiteX1" fmla="*/ 405580 w 2506930"/>
              <a:gd name="connsiteY1" fmla="*/ 773476 h 888217"/>
              <a:gd name="connsiteX2" fmla="*/ 1703438 w 2506930"/>
              <a:gd name="connsiteY2" fmla="*/ 825095 h 888217"/>
              <a:gd name="connsiteX3" fmla="*/ 2411361 w 2506930"/>
              <a:gd name="connsiteY3" fmla="*/ 87676 h 888217"/>
              <a:gd name="connsiteX4" fmla="*/ 2499851 w 2506930"/>
              <a:gd name="connsiteY4" fmla="*/ 13934 h 888217"/>
              <a:gd name="connsiteX5" fmla="*/ 2499851 w 2506930"/>
              <a:gd name="connsiteY5" fmla="*/ 13934 h 888217"/>
              <a:gd name="connsiteX6" fmla="*/ 2499851 w 2506930"/>
              <a:gd name="connsiteY6" fmla="*/ 13934 h 888217"/>
              <a:gd name="connsiteX7" fmla="*/ 2485103 w 2506930"/>
              <a:gd name="connsiteY7" fmla="*/ 13934 h 888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06930" h="888217">
                <a:moveTo>
                  <a:pt x="0" y="161418"/>
                </a:moveTo>
                <a:cubicBezTo>
                  <a:pt x="60837" y="412140"/>
                  <a:pt x="121674" y="662863"/>
                  <a:pt x="405580" y="773476"/>
                </a:cubicBezTo>
                <a:cubicBezTo>
                  <a:pt x="689486" y="884089"/>
                  <a:pt x="1369141" y="939395"/>
                  <a:pt x="1703438" y="825095"/>
                </a:cubicBezTo>
                <a:cubicBezTo>
                  <a:pt x="2037735" y="710795"/>
                  <a:pt x="2278626" y="222869"/>
                  <a:pt x="2411361" y="87676"/>
                </a:cubicBezTo>
                <a:cubicBezTo>
                  <a:pt x="2544096" y="-47517"/>
                  <a:pt x="2499851" y="13934"/>
                  <a:pt x="2499851" y="13934"/>
                </a:cubicBezTo>
                <a:lnTo>
                  <a:pt x="2499851" y="13934"/>
                </a:lnTo>
                <a:lnTo>
                  <a:pt x="2499851" y="13934"/>
                </a:lnTo>
                <a:lnTo>
                  <a:pt x="2485103" y="13934"/>
                </a:lnTo>
              </a:path>
            </a:pathLst>
          </a:custGeom>
          <a:noFill/>
          <a:ln w="25400">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8" name="Straight Arrow Connector 17">
            <a:extLst>
              <a:ext uri="{FF2B5EF4-FFF2-40B4-BE49-F238E27FC236}">
                <a16:creationId xmlns:a16="http://schemas.microsoft.com/office/drawing/2014/main" id="{816B30A4-BD62-A483-5657-860510FE10B3}"/>
              </a:ext>
            </a:extLst>
          </p:cNvPr>
          <p:cNvCxnSpPr>
            <a:cxnSpLocks/>
          </p:cNvCxnSpPr>
          <p:nvPr/>
        </p:nvCxnSpPr>
        <p:spPr bwMode="gray">
          <a:xfrm flipV="1">
            <a:off x="3780263" y="2519088"/>
            <a:ext cx="1872446" cy="1556441"/>
          </a:xfrm>
          <a:prstGeom prst="straightConnector1">
            <a:avLst/>
          </a:prstGeom>
          <a:ln w="98425">
            <a:solidFill>
              <a:srgbClr val="F6BE00"/>
            </a:solidFill>
            <a:miter lim="800000"/>
            <a:headEnd type="triangle"/>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E5FF9CF6-43E4-ECB1-8387-1C6D1C93421E}"/>
              </a:ext>
            </a:extLst>
          </p:cNvPr>
          <p:cNvCxnSpPr>
            <a:cxnSpLocks/>
          </p:cNvCxnSpPr>
          <p:nvPr/>
        </p:nvCxnSpPr>
        <p:spPr bwMode="gray">
          <a:xfrm flipV="1">
            <a:off x="3769111" y="4097001"/>
            <a:ext cx="1854013" cy="74159"/>
          </a:xfrm>
          <a:prstGeom prst="straightConnector1">
            <a:avLst/>
          </a:prstGeom>
          <a:ln w="98425">
            <a:solidFill>
              <a:srgbClr val="A10907"/>
            </a:solidFill>
            <a:miter lim="800000"/>
            <a:headEnd type="triangle"/>
            <a:tailEnd type="triangle" w="med" len="med"/>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2B960D49-49B5-32FA-92CF-DE6496230D92}"/>
              </a:ext>
            </a:extLst>
          </p:cNvPr>
          <p:cNvSpPr txBox="1"/>
          <p:nvPr/>
        </p:nvSpPr>
        <p:spPr>
          <a:xfrm>
            <a:off x="8367998" y="2855825"/>
            <a:ext cx="1585185" cy="861774"/>
          </a:xfrm>
          <a:prstGeom prst="rect">
            <a:avLst/>
          </a:prstGeom>
          <a:solidFill>
            <a:schemeClr val="bg1"/>
          </a:solidFill>
        </p:spPr>
        <p:txBody>
          <a:bodyPr wrap="square" lIns="0" tIns="0" rIns="0" bIns="0" rtlCol="0">
            <a:spAutoFit/>
          </a:bodyPr>
          <a:lstStyle/>
          <a:p>
            <a:pPr algn="ctr">
              <a:spcAft>
                <a:spcPts val="600"/>
              </a:spcAft>
            </a:pPr>
            <a:r>
              <a:rPr lang="en-US" sz="2800" dirty="0"/>
              <a:t>Common services</a:t>
            </a:r>
          </a:p>
        </p:txBody>
      </p:sp>
      <p:sp>
        <p:nvSpPr>
          <p:cNvPr id="24" name="Rectangle 23">
            <a:extLst>
              <a:ext uri="{FF2B5EF4-FFF2-40B4-BE49-F238E27FC236}">
                <a16:creationId xmlns:a16="http://schemas.microsoft.com/office/drawing/2014/main" id="{A1F49EAE-A546-65B5-B252-02162FAF4071}"/>
              </a:ext>
            </a:extLst>
          </p:cNvPr>
          <p:cNvSpPr/>
          <p:nvPr/>
        </p:nvSpPr>
        <p:spPr>
          <a:xfrm>
            <a:off x="11098572" y="2165311"/>
            <a:ext cx="326218" cy="879618"/>
          </a:xfrm>
          <a:prstGeom prst="rect">
            <a:avLst/>
          </a:prstGeom>
          <a:solidFill>
            <a:schemeClr val="bg1"/>
          </a:solid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dirty="0">
              <a:solidFill>
                <a:schemeClr val="bg1"/>
              </a:solidFill>
            </a:endParaRPr>
          </a:p>
        </p:txBody>
      </p:sp>
      <p:sp>
        <p:nvSpPr>
          <p:cNvPr id="25" name="Rectangle 24">
            <a:extLst>
              <a:ext uri="{FF2B5EF4-FFF2-40B4-BE49-F238E27FC236}">
                <a16:creationId xmlns:a16="http://schemas.microsoft.com/office/drawing/2014/main" id="{DC721BE1-0936-707F-5B1A-E8AC6A6FA23C}"/>
              </a:ext>
            </a:extLst>
          </p:cNvPr>
          <p:cNvSpPr/>
          <p:nvPr/>
        </p:nvSpPr>
        <p:spPr>
          <a:xfrm>
            <a:off x="11053650" y="3694503"/>
            <a:ext cx="371139" cy="1864659"/>
          </a:xfrm>
          <a:prstGeom prst="rect">
            <a:avLst/>
          </a:prstGeom>
          <a:solidFill>
            <a:schemeClr val="bg1"/>
          </a:solid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dirty="0">
              <a:solidFill>
                <a:schemeClr val="bg1"/>
              </a:solidFill>
            </a:endParaRPr>
          </a:p>
        </p:txBody>
      </p:sp>
      <p:sp>
        <p:nvSpPr>
          <p:cNvPr id="26" name="Rounded Rectangle 25">
            <a:extLst>
              <a:ext uri="{FF2B5EF4-FFF2-40B4-BE49-F238E27FC236}">
                <a16:creationId xmlns:a16="http://schemas.microsoft.com/office/drawing/2014/main" id="{C7FA4490-3421-92EC-EE1B-5547EB49E15A}"/>
              </a:ext>
            </a:extLst>
          </p:cNvPr>
          <p:cNvSpPr/>
          <p:nvPr/>
        </p:nvSpPr>
        <p:spPr>
          <a:xfrm>
            <a:off x="23488" y="5257172"/>
            <a:ext cx="2670158" cy="973741"/>
          </a:xfrm>
          <a:prstGeom prst="roundRect">
            <a:avLst/>
          </a:prstGeom>
          <a:solidFill>
            <a:srgbClr val="A10907"/>
          </a:solidFill>
          <a:ln w="41275">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2000" dirty="0">
                <a:solidFill>
                  <a:schemeClr val="bg1"/>
                </a:solidFill>
                <a:latin typeface="Gill Sans MT" panose="020B0502020104020203" pitchFamily="34" charset="77"/>
                <a:cs typeface="Gill Sans" panose="020B0502020104020203" pitchFamily="34" charset="-79"/>
              </a:rPr>
              <a:t>Problematic symptom: High response times for client </a:t>
            </a:r>
            <a:r>
              <a:rPr lang="en-US" sz="2000" dirty="0">
                <a:solidFill>
                  <a:schemeClr val="bg1"/>
                </a:solidFill>
                <a:latin typeface="Calibri" panose="020F0502020204030204" pitchFamily="34" charset="0"/>
                <a:cs typeface="Calibri" panose="020F0502020204030204" pitchFamily="34" charset="0"/>
              </a:rPr>
              <a:t>1</a:t>
            </a:r>
          </a:p>
        </p:txBody>
      </p:sp>
      <p:sp>
        <p:nvSpPr>
          <p:cNvPr id="27" name="Slide Number Placeholder 26">
            <a:extLst>
              <a:ext uri="{FF2B5EF4-FFF2-40B4-BE49-F238E27FC236}">
                <a16:creationId xmlns:a16="http://schemas.microsoft.com/office/drawing/2014/main" id="{D2CB1184-CD6F-2263-CE72-39285360DFFC}"/>
              </a:ext>
            </a:extLst>
          </p:cNvPr>
          <p:cNvSpPr>
            <a:spLocks noGrp="1"/>
          </p:cNvSpPr>
          <p:nvPr>
            <p:ph type="sldNum" sz="quarter" idx="12"/>
          </p:nvPr>
        </p:nvSpPr>
        <p:spPr/>
        <p:txBody>
          <a:bodyPr/>
          <a:lstStyle/>
          <a:p>
            <a:fld id="{078ED684-E1A4-0343-8670-8594C227EEC7}" type="slidenum">
              <a:rPr lang="en-US" smtClean="0"/>
              <a:t>45</a:t>
            </a:fld>
            <a:endParaRPr lang="en-US" dirty="0"/>
          </a:p>
        </p:txBody>
      </p:sp>
      <p:sp>
        <p:nvSpPr>
          <p:cNvPr id="30" name="Rounded Rectangle 29">
            <a:extLst>
              <a:ext uri="{FF2B5EF4-FFF2-40B4-BE49-F238E27FC236}">
                <a16:creationId xmlns:a16="http://schemas.microsoft.com/office/drawing/2014/main" id="{51D5412D-7B55-1D64-901F-697E4010C841}"/>
              </a:ext>
            </a:extLst>
          </p:cNvPr>
          <p:cNvSpPr/>
          <p:nvPr/>
        </p:nvSpPr>
        <p:spPr>
          <a:xfrm>
            <a:off x="99688" y="2656349"/>
            <a:ext cx="1427377" cy="444758"/>
          </a:xfrm>
          <a:prstGeom prst="roundRect">
            <a:avLst/>
          </a:prstGeom>
          <a:solidFill>
            <a:srgbClr val="F6B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Root cause</a:t>
            </a:r>
          </a:p>
        </p:txBody>
      </p:sp>
      <p:sp>
        <p:nvSpPr>
          <p:cNvPr id="93" name="TextBox 92">
            <a:extLst>
              <a:ext uri="{FF2B5EF4-FFF2-40B4-BE49-F238E27FC236}">
                <a16:creationId xmlns:a16="http://schemas.microsoft.com/office/drawing/2014/main" id="{64CEC52A-5013-5614-218E-4C7218BFA9BD}"/>
              </a:ext>
            </a:extLst>
          </p:cNvPr>
          <p:cNvSpPr txBox="1"/>
          <p:nvPr/>
        </p:nvSpPr>
        <p:spPr>
          <a:xfrm>
            <a:off x="7278424" y="2973692"/>
            <a:ext cx="1104859" cy="607382"/>
          </a:xfrm>
          <a:prstGeom prst="rect">
            <a:avLst/>
          </a:prstGeom>
          <a:ln w="63500">
            <a:solidFill>
              <a:schemeClr val="tx1"/>
            </a:solidFill>
          </a:ln>
        </p:spPr>
        <p:txBody>
          <a:bodyPr wrap="square" lIns="0" tIns="0" rIns="0" bIns="0" rtlCol="0">
            <a:noAutofit/>
          </a:bodyPr>
          <a:lstStyle/>
          <a:p>
            <a:pPr algn="l">
              <a:spcAft>
                <a:spcPts val="600"/>
              </a:spcAft>
            </a:pPr>
            <a:endParaRPr lang="en-US" sz="1200" dirty="0"/>
          </a:p>
        </p:txBody>
      </p:sp>
      <p:cxnSp>
        <p:nvCxnSpPr>
          <p:cNvPr id="139" name="Straight Arrow Connector 138">
            <a:extLst>
              <a:ext uri="{FF2B5EF4-FFF2-40B4-BE49-F238E27FC236}">
                <a16:creationId xmlns:a16="http://schemas.microsoft.com/office/drawing/2014/main" id="{09818376-DC5F-158C-CDF2-3B03D470567C}"/>
              </a:ext>
            </a:extLst>
          </p:cNvPr>
          <p:cNvCxnSpPr>
            <a:cxnSpLocks/>
          </p:cNvCxnSpPr>
          <p:nvPr/>
        </p:nvCxnSpPr>
        <p:spPr bwMode="gray">
          <a:xfrm>
            <a:off x="7063958" y="2381654"/>
            <a:ext cx="1073942" cy="570785"/>
          </a:xfrm>
          <a:prstGeom prst="straightConnector1">
            <a:avLst/>
          </a:prstGeom>
          <a:ln w="98425">
            <a:solidFill>
              <a:srgbClr val="F6BE00"/>
            </a:solidFill>
            <a:miter lim="800000"/>
            <a:headEnd type="triangle"/>
            <a:tailEnd type="triangle" w="med" len="med"/>
          </a:ln>
        </p:spPr>
        <p:style>
          <a:lnRef idx="1">
            <a:schemeClr val="accent1"/>
          </a:lnRef>
          <a:fillRef idx="0">
            <a:schemeClr val="accent1"/>
          </a:fillRef>
          <a:effectRef idx="0">
            <a:schemeClr val="accent1"/>
          </a:effectRef>
          <a:fontRef idx="minor">
            <a:schemeClr val="tx1"/>
          </a:fontRef>
        </p:style>
      </p:cxnSp>
      <p:cxnSp>
        <p:nvCxnSpPr>
          <p:cNvPr id="141" name="Straight Arrow Connector 140">
            <a:extLst>
              <a:ext uri="{FF2B5EF4-FFF2-40B4-BE49-F238E27FC236}">
                <a16:creationId xmlns:a16="http://schemas.microsoft.com/office/drawing/2014/main" id="{DD2CAF74-151B-FC13-530C-582F83B46E5D}"/>
              </a:ext>
            </a:extLst>
          </p:cNvPr>
          <p:cNvCxnSpPr>
            <a:cxnSpLocks/>
          </p:cNvCxnSpPr>
          <p:nvPr/>
        </p:nvCxnSpPr>
        <p:spPr bwMode="gray">
          <a:xfrm flipV="1">
            <a:off x="7063958" y="3581074"/>
            <a:ext cx="1319325" cy="463964"/>
          </a:xfrm>
          <a:prstGeom prst="straightConnector1">
            <a:avLst/>
          </a:prstGeom>
          <a:ln w="98425">
            <a:solidFill>
              <a:srgbClr val="A10907"/>
            </a:solidFill>
            <a:miter lim="800000"/>
            <a:headEnd type="triangle"/>
            <a:tailEnd type="triangle" w="med" len="med"/>
          </a:ln>
        </p:spPr>
        <p:style>
          <a:lnRef idx="1">
            <a:schemeClr val="accent1"/>
          </a:lnRef>
          <a:fillRef idx="0">
            <a:schemeClr val="accent1"/>
          </a:fillRef>
          <a:effectRef idx="0">
            <a:schemeClr val="accent1"/>
          </a:effectRef>
          <a:fontRef idx="minor">
            <a:schemeClr val="tx1"/>
          </a:fontRef>
        </p:style>
      </p:cxnSp>
      <p:cxnSp>
        <p:nvCxnSpPr>
          <p:cNvPr id="161" name="Curved Connector 160">
            <a:extLst>
              <a:ext uri="{FF2B5EF4-FFF2-40B4-BE49-F238E27FC236}">
                <a16:creationId xmlns:a16="http://schemas.microsoft.com/office/drawing/2014/main" id="{5FDEB960-48D6-CEEC-3F75-91BDA7920B23}"/>
              </a:ext>
            </a:extLst>
          </p:cNvPr>
          <p:cNvCxnSpPr>
            <a:cxnSpLocks/>
          </p:cNvCxnSpPr>
          <p:nvPr/>
        </p:nvCxnSpPr>
        <p:spPr bwMode="gray">
          <a:xfrm rot="10800000">
            <a:off x="839462" y="3514247"/>
            <a:ext cx="2835376" cy="515152"/>
          </a:xfrm>
          <a:prstGeom prst="curvedConnector3">
            <a:avLst>
              <a:gd name="adj1" fmla="val 93262"/>
            </a:avLst>
          </a:prstGeom>
          <a:ln w="98425">
            <a:solidFill>
              <a:srgbClr val="F6BE00">
                <a:alpha val="89000"/>
              </a:srgbClr>
            </a:solidFill>
            <a:miter lim="800000"/>
            <a:headEnd type="triangle"/>
            <a:tailEnd type="triangle" w="med" len="med"/>
          </a:ln>
        </p:spPr>
        <p:style>
          <a:lnRef idx="1">
            <a:schemeClr val="accent1"/>
          </a:lnRef>
          <a:fillRef idx="0">
            <a:schemeClr val="accent1"/>
          </a:fillRef>
          <a:effectRef idx="0">
            <a:schemeClr val="accent1"/>
          </a:effectRef>
          <a:fontRef idx="minor">
            <a:schemeClr val="tx1"/>
          </a:fontRef>
        </p:style>
      </p:cxnSp>
      <p:cxnSp>
        <p:nvCxnSpPr>
          <p:cNvPr id="168" name="Curved Connector 167">
            <a:extLst>
              <a:ext uri="{FF2B5EF4-FFF2-40B4-BE49-F238E27FC236}">
                <a16:creationId xmlns:a16="http://schemas.microsoft.com/office/drawing/2014/main" id="{0A21F969-FE56-CBBD-0CAB-1E96DC1B1D8C}"/>
              </a:ext>
            </a:extLst>
          </p:cNvPr>
          <p:cNvCxnSpPr>
            <a:cxnSpLocks/>
            <a:endCxn id="12" idx="3"/>
          </p:cNvCxnSpPr>
          <p:nvPr/>
        </p:nvCxnSpPr>
        <p:spPr bwMode="gray">
          <a:xfrm rot="10800000" flipV="1">
            <a:off x="1393284" y="4218107"/>
            <a:ext cx="2281554" cy="730559"/>
          </a:xfrm>
          <a:prstGeom prst="curvedConnector3">
            <a:avLst>
              <a:gd name="adj1" fmla="val 99364"/>
            </a:avLst>
          </a:prstGeom>
          <a:ln w="98425">
            <a:solidFill>
              <a:srgbClr val="A10907">
                <a:alpha val="89000"/>
              </a:srgbClr>
            </a:solidFill>
            <a:miter lim="800000"/>
            <a:headEnd type="triangle"/>
            <a:tailEnd type="triangle" w="med" len="med"/>
          </a:ln>
        </p:spPr>
        <p:style>
          <a:lnRef idx="1">
            <a:schemeClr val="accent1"/>
          </a:lnRef>
          <a:fillRef idx="0">
            <a:schemeClr val="accent1"/>
          </a:fillRef>
          <a:effectRef idx="0">
            <a:schemeClr val="accent1"/>
          </a:effectRef>
          <a:fontRef idx="minor">
            <a:schemeClr val="tx1"/>
          </a:fontRef>
        </p:style>
      </p:cxnSp>
      <p:sp>
        <p:nvSpPr>
          <p:cNvPr id="209" name="TextBox 208">
            <a:extLst>
              <a:ext uri="{FF2B5EF4-FFF2-40B4-BE49-F238E27FC236}">
                <a16:creationId xmlns:a16="http://schemas.microsoft.com/office/drawing/2014/main" id="{C5D74D3B-38BB-8A0E-EFCB-4768D2E43BE4}"/>
              </a:ext>
            </a:extLst>
          </p:cNvPr>
          <p:cNvSpPr txBox="1"/>
          <p:nvPr/>
        </p:nvSpPr>
        <p:spPr>
          <a:xfrm>
            <a:off x="8610600" y="1633912"/>
            <a:ext cx="2993218" cy="430887"/>
          </a:xfrm>
          <a:prstGeom prst="rect">
            <a:avLst/>
          </a:prstGeom>
          <a:solidFill>
            <a:schemeClr val="bg1"/>
          </a:solidFill>
        </p:spPr>
        <p:txBody>
          <a:bodyPr wrap="square" lIns="0" tIns="0" rIns="0" bIns="0" rtlCol="0">
            <a:spAutoFit/>
          </a:bodyPr>
          <a:lstStyle/>
          <a:p>
            <a:pPr algn="l">
              <a:spcAft>
                <a:spcPts val="600"/>
              </a:spcAft>
            </a:pPr>
            <a:endParaRPr lang="en-US" sz="2800" dirty="0">
              <a:solidFill>
                <a:srgbClr val="7030A0"/>
              </a:solidFill>
            </a:endParaRPr>
          </a:p>
        </p:txBody>
      </p:sp>
      <p:sp>
        <p:nvSpPr>
          <p:cNvPr id="210" name="TextBox 209">
            <a:extLst>
              <a:ext uri="{FF2B5EF4-FFF2-40B4-BE49-F238E27FC236}">
                <a16:creationId xmlns:a16="http://schemas.microsoft.com/office/drawing/2014/main" id="{629B1528-BC7D-A821-A424-202B4B0F8BBC}"/>
              </a:ext>
            </a:extLst>
          </p:cNvPr>
          <p:cNvSpPr txBox="1"/>
          <p:nvPr/>
        </p:nvSpPr>
        <p:spPr>
          <a:xfrm>
            <a:off x="2196790" y="1583678"/>
            <a:ext cx="1478048" cy="430887"/>
          </a:xfrm>
          <a:prstGeom prst="rect">
            <a:avLst/>
          </a:prstGeom>
          <a:solidFill>
            <a:schemeClr val="bg1"/>
          </a:solidFill>
        </p:spPr>
        <p:txBody>
          <a:bodyPr wrap="square" lIns="0" tIns="0" rIns="0" bIns="0" rtlCol="0">
            <a:spAutoFit/>
          </a:bodyPr>
          <a:lstStyle/>
          <a:p>
            <a:pPr algn="l">
              <a:spcAft>
                <a:spcPts val="600"/>
              </a:spcAft>
            </a:pPr>
            <a:endParaRPr lang="en-US" sz="2800" dirty="0">
              <a:solidFill>
                <a:srgbClr val="7030A0"/>
              </a:solidFill>
            </a:endParaRPr>
          </a:p>
        </p:txBody>
      </p:sp>
    </p:spTree>
    <p:extLst>
      <p:ext uri="{BB962C8B-B14F-4D97-AF65-F5344CB8AC3E}">
        <p14:creationId xmlns:p14="http://schemas.microsoft.com/office/powerpoint/2010/main" val="3675156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3" grpId="0"/>
      <p:bldP spid="30" grpId="0" animBg="1"/>
      <p:bldP spid="9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FB6C4F4-34CF-5B66-FB64-E9209DAA02C9}"/>
              </a:ext>
            </a:extLst>
          </p:cNvPr>
          <p:cNvPicPr>
            <a:picLocks noChangeAspect="1"/>
          </p:cNvPicPr>
          <p:nvPr/>
        </p:nvPicPr>
        <p:blipFill rotWithShape="1">
          <a:blip r:embed="rId3"/>
          <a:srcRect b="2760"/>
          <a:stretch/>
        </p:blipFill>
        <p:spPr>
          <a:xfrm>
            <a:off x="2620266" y="1700115"/>
            <a:ext cx="6282447" cy="4585125"/>
          </a:xfrm>
          <a:prstGeom prst="rect">
            <a:avLst/>
          </a:prstGeom>
        </p:spPr>
      </p:pic>
      <p:sp>
        <p:nvSpPr>
          <p:cNvPr id="6" name="Title 1">
            <a:extLst>
              <a:ext uri="{FF2B5EF4-FFF2-40B4-BE49-F238E27FC236}">
                <a16:creationId xmlns:a16="http://schemas.microsoft.com/office/drawing/2014/main" id="{D7256754-DCBA-78EA-2866-4B0837DCC04B}"/>
              </a:ext>
            </a:extLst>
          </p:cNvPr>
          <p:cNvSpPr txBox="1">
            <a:spLocks/>
          </p:cNvSpPr>
          <p:nvPr/>
        </p:nvSpPr>
        <p:spPr>
          <a:xfrm>
            <a:off x="675077" y="44761"/>
            <a:ext cx="11285362" cy="10559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t>Murphy finds the true root cause with good accuracy</a:t>
            </a:r>
          </a:p>
        </p:txBody>
      </p:sp>
      <p:sp>
        <p:nvSpPr>
          <p:cNvPr id="9" name="Slide Number Placeholder 8">
            <a:extLst>
              <a:ext uri="{FF2B5EF4-FFF2-40B4-BE49-F238E27FC236}">
                <a16:creationId xmlns:a16="http://schemas.microsoft.com/office/drawing/2014/main" id="{BF7FA754-5CF8-A412-FB69-8DB543427BA3}"/>
              </a:ext>
            </a:extLst>
          </p:cNvPr>
          <p:cNvSpPr>
            <a:spLocks noGrp="1"/>
          </p:cNvSpPr>
          <p:nvPr>
            <p:ph type="sldNum" sz="quarter" idx="12"/>
          </p:nvPr>
        </p:nvSpPr>
        <p:spPr/>
        <p:txBody>
          <a:bodyPr/>
          <a:lstStyle/>
          <a:p>
            <a:fld id="{078ED684-E1A4-0343-8670-8594C227EEC7}" type="slidenum">
              <a:rPr lang="en-US" smtClean="0"/>
              <a:t>46</a:t>
            </a:fld>
            <a:endParaRPr lang="en-US"/>
          </a:p>
        </p:txBody>
      </p:sp>
    </p:spTree>
    <p:extLst>
      <p:ext uri="{BB962C8B-B14F-4D97-AF65-F5344CB8AC3E}">
        <p14:creationId xmlns:p14="http://schemas.microsoft.com/office/powerpoint/2010/main" val="19784375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0DBDBC1-186E-0FE8-FC9F-5088A04FCCA3}"/>
              </a:ext>
            </a:extLst>
          </p:cNvPr>
          <p:cNvSpPr txBox="1">
            <a:spLocks/>
          </p:cNvSpPr>
          <p:nvPr/>
        </p:nvSpPr>
        <p:spPr>
          <a:xfrm>
            <a:off x="788004" y="93320"/>
            <a:ext cx="11003870" cy="96734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t>Scenario 2 (no cyclic dependencies): </a:t>
            </a:r>
            <a:r>
              <a:rPr lang="en-US" sz="3200" dirty="0">
                <a:solidFill>
                  <a:srgbClr val="A10907"/>
                </a:solidFill>
              </a:rPr>
              <a:t>high response times of client </a:t>
            </a:r>
            <a:r>
              <a:rPr lang="en-US" sz="3200" dirty="0"/>
              <a:t>caused by</a:t>
            </a:r>
            <a:r>
              <a:rPr lang="en-US" sz="3200" dirty="0">
                <a:solidFill>
                  <a:srgbClr val="A10907"/>
                </a:solidFill>
              </a:rPr>
              <a:t> </a:t>
            </a:r>
            <a:r>
              <a:rPr lang="en-US" sz="3200" dirty="0">
                <a:solidFill>
                  <a:srgbClr val="F6BE00"/>
                </a:solidFill>
              </a:rPr>
              <a:t>resource</a:t>
            </a:r>
            <a:r>
              <a:rPr lang="en-US" sz="3200" dirty="0">
                <a:solidFill>
                  <a:srgbClr val="FFC000"/>
                </a:solidFill>
              </a:rPr>
              <a:t> </a:t>
            </a:r>
            <a:r>
              <a:rPr lang="en-US" sz="3200" dirty="0">
                <a:solidFill>
                  <a:srgbClr val="F6BE00"/>
                </a:solidFill>
              </a:rPr>
              <a:t>contention at a container </a:t>
            </a:r>
            <a:endParaRPr lang="en-US" sz="3200" dirty="0">
              <a:solidFill>
                <a:srgbClr val="A10907"/>
              </a:solidFill>
            </a:endParaRPr>
          </a:p>
        </p:txBody>
      </p:sp>
      <p:pic>
        <p:nvPicPr>
          <p:cNvPr id="5" name="Picture 5">
            <a:extLst>
              <a:ext uri="{FF2B5EF4-FFF2-40B4-BE49-F238E27FC236}">
                <a16:creationId xmlns:a16="http://schemas.microsoft.com/office/drawing/2014/main" id="{08A00E81-33E8-9584-C7EA-DAD3AFE6CD5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93066" y="1224392"/>
            <a:ext cx="11605867" cy="4409216"/>
          </a:xfrm>
          <a:prstGeom prst="rect">
            <a:avLst/>
          </a:prstGeom>
        </p:spPr>
      </p:pic>
      <p:cxnSp>
        <p:nvCxnSpPr>
          <p:cNvPr id="7" name="Straight Arrow Connector 6">
            <a:extLst>
              <a:ext uri="{FF2B5EF4-FFF2-40B4-BE49-F238E27FC236}">
                <a16:creationId xmlns:a16="http://schemas.microsoft.com/office/drawing/2014/main" id="{94968E3A-EA5D-D0C5-FA5B-EDE9160765A3}"/>
              </a:ext>
            </a:extLst>
          </p:cNvPr>
          <p:cNvCxnSpPr>
            <a:cxnSpLocks/>
          </p:cNvCxnSpPr>
          <p:nvPr/>
        </p:nvCxnSpPr>
        <p:spPr bwMode="gray">
          <a:xfrm flipH="1" flipV="1">
            <a:off x="7789288" y="4419600"/>
            <a:ext cx="713689" cy="1116271"/>
          </a:xfrm>
          <a:prstGeom prst="straightConnector1">
            <a:avLst/>
          </a:prstGeom>
          <a:ln w="57150">
            <a:solidFill>
              <a:srgbClr val="F6BE00"/>
            </a:solidFill>
            <a:prstDash val="dash"/>
            <a:miter lim="800000"/>
            <a:tailEnd type="triangle"/>
          </a:ln>
        </p:spPr>
        <p:style>
          <a:lnRef idx="1">
            <a:schemeClr val="accent1"/>
          </a:lnRef>
          <a:fillRef idx="0">
            <a:schemeClr val="accent1"/>
          </a:fillRef>
          <a:effectRef idx="0">
            <a:schemeClr val="accent1"/>
          </a:effectRef>
          <a:fontRef idx="minor">
            <a:schemeClr val="tx1"/>
          </a:fontRef>
        </p:style>
      </p:cxnSp>
      <p:sp>
        <p:nvSpPr>
          <p:cNvPr id="12" name="Rounded Rectangle 11">
            <a:extLst>
              <a:ext uri="{FF2B5EF4-FFF2-40B4-BE49-F238E27FC236}">
                <a16:creationId xmlns:a16="http://schemas.microsoft.com/office/drawing/2014/main" id="{812FC946-B717-F66D-0EE9-9575287D167B}"/>
              </a:ext>
            </a:extLst>
          </p:cNvPr>
          <p:cNvSpPr/>
          <p:nvPr/>
        </p:nvSpPr>
        <p:spPr>
          <a:xfrm>
            <a:off x="33092" y="4029811"/>
            <a:ext cx="2710108" cy="956859"/>
          </a:xfrm>
          <a:prstGeom prst="roundRect">
            <a:avLst/>
          </a:prstGeom>
          <a:solidFill>
            <a:srgbClr val="A10907"/>
          </a:solidFill>
          <a:ln w="41275">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2000" dirty="0">
                <a:solidFill>
                  <a:schemeClr val="bg1"/>
                </a:solidFill>
                <a:latin typeface="Gill Sans MT" panose="020B0502020104020203" pitchFamily="34" charset="77"/>
                <a:cs typeface="Gill Sans" panose="020B0502020104020203" pitchFamily="34" charset="-79"/>
              </a:rPr>
              <a:t>Problematic symptom: High response times for client</a:t>
            </a:r>
          </a:p>
        </p:txBody>
      </p:sp>
      <p:sp>
        <p:nvSpPr>
          <p:cNvPr id="13" name="Slide Number Placeholder 12">
            <a:extLst>
              <a:ext uri="{FF2B5EF4-FFF2-40B4-BE49-F238E27FC236}">
                <a16:creationId xmlns:a16="http://schemas.microsoft.com/office/drawing/2014/main" id="{FFC93778-0BBB-A137-2901-4EB4CCED5F6A}"/>
              </a:ext>
            </a:extLst>
          </p:cNvPr>
          <p:cNvSpPr>
            <a:spLocks noGrp="1"/>
          </p:cNvSpPr>
          <p:nvPr>
            <p:ph type="sldNum" sz="quarter" idx="12"/>
          </p:nvPr>
        </p:nvSpPr>
        <p:spPr/>
        <p:txBody>
          <a:bodyPr/>
          <a:lstStyle/>
          <a:p>
            <a:fld id="{078ED684-E1A4-0343-8670-8594C227EEC7}" type="slidenum">
              <a:rPr lang="en-US" smtClean="0"/>
              <a:t>47</a:t>
            </a:fld>
            <a:endParaRPr lang="en-US"/>
          </a:p>
        </p:txBody>
      </p:sp>
      <p:sp>
        <p:nvSpPr>
          <p:cNvPr id="14" name="Rounded Rectangle 13">
            <a:extLst>
              <a:ext uri="{FF2B5EF4-FFF2-40B4-BE49-F238E27FC236}">
                <a16:creationId xmlns:a16="http://schemas.microsoft.com/office/drawing/2014/main" id="{46732BF0-865F-3380-10F1-122E0F0E8F8E}"/>
              </a:ext>
            </a:extLst>
          </p:cNvPr>
          <p:cNvSpPr/>
          <p:nvPr/>
        </p:nvSpPr>
        <p:spPr>
          <a:xfrm>
            <a:off x="7495374" y="5633608"/>
            <a:ext cx="3085541" cy="444758"/>
          </a:xfrm>
          <a:prstGeom prst="roundRect">
            <a:avLst/>
          </a:prstGeom>
          <a:solidFill>
            <a:srgbClr val="F6B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Root cause: this container</a:t>
            </a:r>
          </a:p>
        </p:txBody>
      </p:sp>
    </p:spTree>
    <p:extLst>
      <p:ext uri="{BB962C8B-B14F-4D97-AF65-F5344CB8AC3E}">
        <p14:creationId xmlns:p14="http://schemas.microsoft.com/office/powerpoint/2010/main" val="23014578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295A6FB-F431-90D3-83C5-B838FDD1B91C}"/>
              </a:ext>
            </a:extLst>
          </p:cNvPr>
          <p:cNvPicPr>
            <a:picLocks noChangeAspect="1"/>
          </p:cNvPicPr>
          <p:nvPr/>
        </p:nvPicPr>
        <p:blipFill rotWithShape="1">
          <a:blip r:embed="rId3"/>
          <a:srcRect l="1667" t="2401" r="1947" b="3179"/>
          <a:stretch/>
        </p:blipFill>
        <p:spPr>
          <a:xfrm>
            <a:off x="2621552" y="1242529"/>
            <a:ext cx="6713834" cy="5145078"/>
          </a:xfrm>
          <a:prstGeom prst="rect">
            <a:avLst/>
          </a:prstGeom>
        </p:spPr>
      </p:pic>
      <p:sp>
        <p:nvSpPr>
          <p:cNvPr id="10" name="Title 3">
            <a:extLst>
              <a:ext uri="{FF2B5EF4-FFF2-40B4-BE49-F238E27FC236}">
                <a16:creationId xmlns:a16="http://schemas.microsoft.com/office/drawing/2014/main" id="{42D97A93-4D0B-7C1C-9AA7-69F445770B6B}"/>
              </a:ext>
            </a:extLst>
          </p:cNvPr>
          <p:cNvSpPr txBox="1">
            <a:spLocks/>
          </p:cNvSpPr>
          <p:nvPr/>
        </p:nvSpPr>
        <p:spPr>
          <a:xfrm>
            <a:off x="594065" y="159288"/>
            <a:ext cx="11003870" cy="521847"/>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t>Scenario 2 (no cyclic dependencies): Both Murphy and Sage do well</a:t>
            </a:r>
            <a:endParaRPr lang="en-US" sz="4000" dirty="0">
              <a:solidFill>
                <a:schemeClr val="accent2"/>
              </a:solidFill>
            </a:endParaRPr>
          </a:p>
        </p:txBody>
      </p:sp>
      <p:sp>
        <p:nvSpPr>
          <p:cNvPr id="12" name="Slide Number Placeholder 11">
            <a:extLst>
              <a:ext uri="{FF2B5EF4-FFF2-40B4-BE49-F238E27FC236}">
                <a16:creationId xmlns:a16="http://schemas.microsoft.com/office/drawing/2014/main" id="{DF35EBCD-2047-A7D4-1FF8-FD285883703A}"/>
              </a:ext>
            </a:extLst>
          </p:cNvPr>
          <p:cNvSpPr>
            <a:spLocks noGrp="1"/>
          </p:cNvSpPr>
          <p:nvPr>
            <p:ph type="sldNum" sz="quarter" idx="12"/>
          </p:nvPr>
        </p:nvSpPr>
        <p:spPr/>
        <p:txBody>
          <a:bodyPr/>
          <a:lstStyle/>
          <a:p>
            <a:fld id="{078ED684-E1A4-0343-8670-8594C227EEC7}" type="slidenum">
              <a:rPr lang="en-US" smtClean="0"/>
              <a:t>48</a:t>
            </a:fld>
            <a:endParaRPr lang="en-US"/>
          </a:p>
        </p:txBody>
      </p:sp>
    </p:spTree>
    <p:extLst>
      <p:ext uri="{BB962C8B-B14F-4D97-AF65-F5344CB8AC3E}">
        <p14:creationId xmlns:p14="http://schemas.microsoft.com/office/powerpoint/2010/main" val="13911462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1B406-05DB-9479-93E5-F3876E6C64C6}"/>
              </a:ext>
            </a:extLst>
          </p:cNvPr>
          <p:cNvSpPr>
            <a:spLocks noGrp="1"/>
          </p:cNvSpPr>
          <p:nvPr>
            <p:ph type="title"/>
          </p:nvPr>
        </p:nvSpPr>
        <p:spPr>
          <a:xfrm>
            <a:off x="202283" y="101174"/>
            <a:ext cx="11787433" cy="738580"/>
          </a:xfrm>
        </p:spPr>
        <p:txBody>
          <a:bodyPr/>
          <a:lstStyle/>
          <a:p>
            <a:r>
              <a:rPr lang="en-US" dirty="0"/>
              <a:t>Production incidents in an enterprise environment</a:t>
            </a:r>
          </a:p>
        </p:txBody>
      </p:sp>
      <p:pic>
        <p:nvPicPr>
          <p:cNvPr id="5" name="Picture 4">
            <a:extLst>
              <a:ext uri="{FF2B5EF4-FFF2-40B4-BE49-F238E27FC236}">
                <a16:creationId xmlns:a16="http://schemas.microsoft.com/office/drawing/2014/main" id="{99CF670E-CF21-E34B-0C48-8948A8D3338C}"/>
              </a:ext>
            </a:extLst>
          </p:cNvPr>
          <p:cNvPicPr>
            <a:picLocks noChangeAspect="1"/>
          </p:cNvPicPr>
          <p:nvPr/>
        </p:nvPicPr>
        <p:blipFill rotWithShape="1">
          <a:blip r:embed="rId3"/>
          <a:srcRect l="18353" t="21366" r="16215" b="4539"/>
          <a:stretch/>
        </p:blipFill>
        <p:spPr>
          <a:xfrm>
            <a:off x="2843472" y="1077874"/>
            <a:ext cx="6742802" cy="5062127"/>
          </a:xfrm>
          <a:prstGeom prst="rect">
            <a:avLst/>
          </a:prstGeom>
        </p:spPr>
      </p:pic>
      <p:sp>
        <p:nvSpPr>
          <p:cNvPr id="4" name="Rectangle 3">
            <a:extLst>
              <a:ext uri="{FF2B5EF4-FFF2-40B4-BE49-F238E27FC236}">
                <a16:creationId xmlns:a16="http://schemas.microsoft.com/office/drawing/2014/main" id="{62C48A83-6503-A4AF-1675-682A3F47FF26}"/>
              </a:ext>
            </a:extLst>
          </p:cNvPr>
          <p:cNvSpPr/>
          <p:nvPr/>
        </p:nvSpPr>
        <p:spPr>
          <a:xfrm>
            <a:off x="6744497" y="5742857"/>
            <a:ext cx="2743201" cy="461776"/>
          </a:xfrm>
          <a:prstGeom prst="rect">
            <a:avLst/>
          </a:prstGeom>
          <a:noFill/>
          <a:ln w="539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6">
                  <a:lumMod val="75000"/>
                </a:schemeClr>
              </a:solidFill>
            </a:endParaRPr>
          </a:p>
        </p:txBody>
      </p:sp>
      <p:sp>
        <p:nvSpPr>
          <p:cNvPr id="6" name="TextBox 5">
            <a:extLst>
              <a:ext uri="{FF2B5EF4-FFF2-40B4-BE49-F238E27FC236}">
                <a16:creationId xmlns:a16="http://schemas.microsoft.com/office/drawing/2014/main" id="{499B1EE2-6171-19EB-AB8A-3799ECB7E347}"/>
              </a:ext>
            </a:extLst>
          </p:cNvPr>
          <p:cNvSpPr txBox="1"/>
          <p:nvPr/>
        </p:nvSpPr>
        <p:spPr>
          <a:xfrm>
            <a:off x="9348528" y="5688240"/>
            <a:ext cx="1767526" cy="646331"/>
          </a:xfrm>
          <a:prstGeom prst="rect">
            <a:avLst/>
          </a:prstGeom>
          <a:noFill/>
        </p:spPr>
        <p:txBody>
          <a:bodyPr wrap="square" rtlCol="0">
            <a:spAutoFit/>
          </a:bodyPr>
          <a:lstStyle/>
          <a:p>
            <a:pPr algn="ctr"/>
            <a:r>
              <a:rPr lang="en-US" dirty="0">
                <a:solidFill>
                  <a:schemeClr val="accent6">
                    <a:lumMod val="75000"/>
                  </a:schemeClr>
                </a:solidFill>
              </a:rPr>
              <a:t>5x fewer false positives</a:t>
            </a:r>
          </a:p>
        </p:txBody>
      </p:sp>
      <p:sp>
        <p:nvSpPr>
          <p:cNvPr id="3" name="Slide Number Placeholder 2">
            <a:extLst>
              <a:ext uri="{FF2B5EF4-FFF2-40B4-BE49-F238E27FC236}">
                <a16:creationId xmlns:a16="http://schemas.microsoft.com/office/drawing/2014/main" id="{E022780D-AD42-8E45-F7B5-28525F53160F}"/>
              </a:ext>
            </a:extLst>
          </p:cNvPr>
          <p:cNvSpPr>
            <a:spLocks noGrp="1"/>
          </p:cNvSpPr>
          <p:nvPr>
            <p:ph type="sldNum" sz="quarter" idx="12"/>
          </p:nvPr>
        </p:nvSpPr>
        <p:spPr/>
        <p:txBody>
          <a:bodyPr/>
          <a:lstStyle/>
          <a:p>
            <a:fld id="{078ED684-E1A4-0343-8670-8594C227EEC7}" type="slidenum">
              <a:rPr lang="en-US" smtClean="0"/>
              <a:t>49</a:t>
            </a:fld>
            <a:endParaRPr lang="en-US"/>
          </a:p>
        </p:txBody>
      </p:sp>
    </p:spTree>
    <p:extLst>
      <p:ext uri="{BB962C8B-B14F-4D97-AF65-F5344CB8AC3E}">
        <p14:creationId xmlns:p14="http://schemas.microsoft.com/office/powerpoint/2010/main" val="3120225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AD715-47DB-5A25-A4A2-AC89771943E2}"/>
              </a:ext>
            </a:extLst>
          </p:cNvPr>
          <p:cNvSpPr>
            <a:spLocks noGrp="1"/>
          </p:cNvSpPr>
          <p:nvPr>
            <p:ph type="title"/>
          </p:nvPr>
        </p:nvSpPr>
        <p:spPr>
          <a:xfrm>
            <a:off x="1693627" y="446459"/>
            <a:ext cx="9462210" cy="638698"/>
          </a:xfrm>
        </p:spPr>
        <p:txBody>
          <a:bodyPr>
            <a:noAutofit/>
          </a:bodyPr>
          <a:lstStyle/>
          <a:p>
            <a:pPr algn="ctr"/>
            <a:r>
              <a:rPr lang="en-US" sz="4000" dirty="0"/>
              <a:t>Operators need to quickly troubleshoot diverse failure types via diverse telemetry</a:t>
            </a:r>
          </a:p>
        </p:txBody>
      </p:sp>
      <p:sp>
        <p:nvSpPr>
          <p:cNvPr id="18" name="TextBox 17">
            <a:extLst>
              <a:ext uri="{FF2B5EF4-FFF2-40B4-BE49-F238E27FC236}">
                <a16:creationId xmlns:a16="http://schemas.microsoft.com/office/drawing/2014/main" id="{FA54C781-CBEB-AEF1-40AD-51F322A32388}"/>
              </a:ext>
            </a:extLst>
          </p:cNvPr>
          <p:cNvSpPr txBox="1"/>
          <p:nvPr/>
        </p:nvSpPr>
        <p:spPr>
          <a:xfrm>
            <a:off x="7076709" y="1741408"/>
            <a:ext cx="4678444" cy="3724096"/>
          </a:xfrm>
          <a:prstGeom prst="rect">
            <a:avLst/>
          </a:prstGeom>
          <a:noFill/>
        </p:spPr>
        <p:txBody>
          <a:bodyPr wrap="square" rtlCol="0">
            <a:spAutoFit/>
          </a:bodyPr>
          <a:lstStyle/>
          <a:p>
            <a:endParaRPr lang="en-US" sz="2000" dirty="0"/>
          </a:p>
          <a:p>
            <a:pPr marL="342900" indent="-342900">
              <a:buFont typeface="Arial" panose="020B0604020202020204" pitchFamily="34" charset="0"/>
              <a:buChar char="•"/>
            </a:pPr>
            <a:r>
              <a:rPr lang="en-US" sz="2400" dirty="0">
                <a:solidFill>
                  <a:schemeClr val="tx1">
                    <a:lumMod val="50000"/>
                    <a:lumOff val="50000"/>
                  </a:schemeClr>
                </a:solidFill>
              </a:rPr>
              <a:t>high client response times</a:t>
            </a:r>
          </a:p>
          <a:p>
            <a:pPr marL="342900" indent="-342900">
              <a:buFont typeface="Arial" panose="020B0604020202020204" pitchFamily="34" charset="0"/>
              <a:buChar char="•"/>
            </a:pPr>
            <a:r>
              <a:rPr lang="en-US" sz="2400" dirty="0">
                <a:solidFill>
                  <a:schemeClr val="tx1">
                    <a:lumMod val="50000"/>
                    <a:lumOff val="50000"/>
                  </a:schemeClr>
                </a:solidFill>
              </a:rPr>
              <a:t>anomalous performance metrics</a:t>
            </a:r>
          </a:p>
          <a:p>
            <a:pPr marL="342900" indent="-342900">
              <a:buFont typeface="Arial" panose="020B0604020202020204" pitchFamily="34" charset="0"/>
              <a:buChar char="•"/>
            </a:pPr>
            <a:r>
              <a:rPr lang="en-US" sz="2400" dirty="0">
                <a:solidFill>
                  <a:schemeClr val="tx1">
                    <a:lumMod val="50000"/>
                    <a:lumOff val="50000"/>
                  </a:schemeClr>
                </a:solidFill>
              </a:rPr>
              <a:t>high latency</a:t>
            </a:r>
          </a:p>
          <a:p>
            <a:pPr marL="342900" indent="-342900">
              <a:buFont typeface="Arial" panose="020B0604020202020204" pitchFamily="34" charset="0"/>
              <a:buChar char="•"/>
            </a:pPr>
            <a:r>
              <a:rPr lang="en-US" sz="2400" dirty="0">
                <a:solidFill>
                  <a:schemeClr val="tx1">
                    <a:lumMod val="50000"/>
                    <a:lumOff val="50000"/>
                  </a:schemeClr>
                </a:solidFill>
              </a:rPr>
              <a:t>packet drops</a:t>
            </a:r>
          </a:p>
          <a:p>
            <a:pPr marL="342900" indent="-342900">
              <a:buFont typeface="Arial" panose="020B0604020202020204" pitchFamily="34" charset="0"/>
              <a:buChar char="•"/>
            </a:pPr>
            <a:r>
              <a:rPr lang="en-US" sz="2400" dirty="0">
                <a:solidFill>
                  <a:schemeClr val="tx1">
                    <a:lumMod val="50000"/>
                    <a:lumOff val="50000"/>
                  </a:schemeClr>
                </a:solidFill>
              </a:rPr>
              <a:t>unreachability</a:t>
            </a:r>
          </a:p>
          <a:p>
            <a:pPr marL="342900" indent="-342900">
              <a:buFont typeface="Arial" panose="020B0604020202020204" pitchFamily="34" charset="0"/>
              <a:buChar char="•"/>
            </a:pPr>
            <a:r>
              <a:rPr lang="en-US" sz="2400" dirty="0">
                <a:solidFill>
                  <a:schemeClr val="tx1">
                    <a:lumMod val="50000"/>
                    <a:lumOff val="50000"/>
                  </a:schemeClr>
                </a:solidFill>
              </a:rPr>
              <a:t>black holes</a:t>
            </a:r>
          </a:p>
          <a:p>
            <a:pPr marL="342900" indent="-342900">
              <a:buFont typeface="Arial" panose="020B0604020202020204" pitchFamily="34" charset="0"/>
              <a:buChar char="•"/>
            </a:pPr>
            <a:r>
              <a:rPr lang="en-US" sz="2400" dirty="0">
                <a:solidFill>
                  <a:schemeClr val="tx1">
                    <a:lumMod val="50000"/>
                    <a:lumOff val="50000"/>
                  </a:schemeClr>
                </a:solidFill>
              </a:rPr>
              <a:t>hardware failures</a:t>
            </a:r>
          </a:p>
          <a:p>
            <a:pPr marL="342900" indent="-342900">
              <a:buFont typeface="Arial" panose="020B0604020202020204" pitchFamily="34" charset="0"/>
              <a:buChar char="•"/>
            </a:pPr>
            <a:r>
              <a:rPr lang="en-US" sz="2400" dirty="0">
                <a:solidFill>
                  <a:schemeClr val="tx1">
                    <a:lumMod val="50000"/>
                    <a:lumOff val="50000"/>
                  </a:schemeClr>
                </a:solidFill>
              </a:rPr>
              <a:t>configuration bugs</a:t>
            </a:r>
          </a:p>
          <a:p>
            <a:pPr marL="342900" indent="-342900">
              <a:buFont typeface="Arial" panose="020B0604020202020204" pitchFamily="34" charset="0"/>
              <a:buChar char="•"/>
            </a:pPr>
            <a:r>
              <a:rPr lang="en-US" sz="2400" dirty="0">
                <a:solidFill>
                  <a:schemeClr val="tx1">
                    <a:lumMod val="50000"/>
                    <a:lumOff val="50000"/>
                  </a:schemeClr>
                </a:solidFill>
              </a:rPr>
              <a:t>…</a:t>
            </a:r>
          </a:p>
        </p:txBody>
      </p:sp>
      <p:sp>
        <p:nvSpPr>
          <p:cNvPr id="9" name="Slide Number Placeholder 8">
            <a:extLst>
              <a:ext uri="{FF2B5EF4-FFF2-40B4-BE49-F238E27FC236}">
                <a16:creationId xmlns:a16="http://schemas.microsoft.com/office/drawing/2014/main" id="{44F6DB10-613D-526C-CD84-35B51DA48BCE}"/>
              </a:ext>
            </a:extLst>
          </p:cNvPr>
          <p:cNvSpPr>
            <a:spLocks noGrp="1"/>
          </p:cNvSpPr>
          <p:nvPr>
            <p:ph type="sldNum" sz="quarter" idx="12"/>
          </p:nvPr>
        </p:nvSpPr>
        <p:spPr/>
        <p:txBody>
          <a:bodyPr/>
          <a:lstStyle/>
          <a:p>
            <a:fld id="{078ED684-E1A4-0343-8670-8594C227EEC7}" type="slidenum">
              <a:rPr lang="en-US" smtClean="0"/>
              <a:t>5</a:t>
            </a:fld>
            <a:endParaRPr lang="en-US"/>
          </a:p>
        </p:txBody>
      </p:sp>
      <p:grpSp>
        <p:nvGrpSpPr>
          <p:cNvPr id="20" name="Group 19">
            <a:extLst>
              <a:ext uri="{FF2B5EF4-FFF2-40B4-BE49-F238E27FC236}">
                <a16:creationId xmlns:a16="http://schemas.microsoft.com/office/drawing/2014/main" id="{D6BB928E-08E8-1E6A-F4C4-0CE2DD54CA2F}"/>
              </a:ext>
            </a:extLst>
          </p:cNvPr>
          <p:cNvGrpSpPr/>
          <p:nvPr/>
        </p:nvGrpSpPr>
        <p:grpSpPr>
          <a:xfrm>
            <a:off x="4825537" y="2771901"/>
            <a:ext cx="1599195" cy="1314197"/>
            <a:chOff x="4157319" y="1167815"/>
            <a:chExt cx="1096556" cy="914400"/>
          </a:xfrm>
        </p:grpSpPr>
        <p:pic>
          <p:nvPicPr>
            <p:cNvPr id="21" name="Graphic 20" descr="Tools outline">
              <a:extLst>
                <a:ext uri="{FF2B5EF4-FFF2-40B4-BE49-F238E27FC236}">
                  <a16:creationId xmlns:a16="http://schemas.microsoft.com/office/drawing/2014/main" id="{A67E961B-AAE2-1A2B-9ADE-AC2D8472176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77775" y="1370299"/>
              <a:ext cx="376100" cy="376100"/>
            </a:xfrm>
            <a:prstGeom prst="rect">
              <a:avLst/>
            </a:prstGeom>
          </p:spPr>
        </p:pic>
        <p:pic>
          <p:nvPicPr>
            <p:cNvPr id="22" name="Graphic 66" descr="Construction worker female with solid fill">
              <a:extLst>
                <a:ext uri="{FF2B5EF4-FFF2-40B4-BE49-F238E27FC236}">
                  <a16:creationId xmlns:a16="http://schemas.microsoft.com/office/drawing/2014/main" id="{D4FC54AC-B045-2D44-8423-E8277BC4F1A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157319" y="1167815"/>
              <a:ext cx="914400" cy="914400"/>
            </a:xfrm>
            <a:prstGeom prst="rect">
              <a:avLst/>
            </a:prstGeom>
          </p:spPr>
        </p:pic>
      </p:grpSp>
      <p:sp>
        <p:nvSpPr>
          <p:cNvPr id="11" name="TextBox 10">
            <a:extLst>
              <a:ext uri="{FF2B5EF4-FFF2-40B4-BE49-F238E27FC236}">
                <a16:creationId xmlns:a16="http://schemas.microsoft.com/office/drawing/2014/main" id="{5572C849-4AD3-AC63-7B7D-984F33687DE9}"/>
              </a:ext>
            </a:extLst>
          </p:cNvPr>
          <p:cNvSpPr txBox="1"/>
          <p:nvPr/>
        </p:nvSpPr>
        <p:spPr>
          <a:xfrm>
            <a:off x="1717914" y="2546664"/>
            <a:ext cx="2841970" cy="1938992"/>
          </a:xfrm>
          <a:prstGeom prst="rect">
            <a:avLst/>
          </a:prstGeom>
          <a:noFill/>
        </p:spPr>
        <p:txBody>
          <a:bodyPr wrap="square" rtlCol="0">
            <a:spAutoFit/>
          </a:bodyPr>
          <a:lstStyle/>
          <a:p>
            <a:r>
              <a:rPr lang="en-US" sz="2400" dirty="0"/>
              <a:t>Monitoring telemetry</a:t>
            </a:r>
          </a:p>
          <a:p>
            <a:pPr marL="342900" indent="-342900">
              <a:buFont typeface="Arial" panose="020B0604020202020204" pitchFamily="34" charset="0"/>
              <a:buChar char="•"/>
            </a:pPr>
            <a:r>
              <a:rPr lang="en-US" sz="2400" dirty="0">
                <a:solidFill>
                  <a:schemeClr val="tx1">
                    <a:lumMod val="65000"/>
                    <a:lumOff val="35000"/>
                  </a:schemeClr>
                </a:solidFill>
              </a:rPr>
              <a:t>Metrics</a:t>
            </a:r>
          </a:p>
          <a:p>
            <a:pPr marL="342900" indent="-342900">
              <a:buFont typeface="Arial" panose="020B0604020202020204" pitchFamily="34" charset="0"/>
              <a:buChar char="•"/>
            </a:pPr>
            <a:r>
              <a:rPr lang="en-US" sz="2400" dirty="0">
                <a:solidFill>
                  <a:schemeClr val="tx1">
                    <a:lumMod val="65000"/>
                    <a:lumOff val="35000"/>
                  </a:schemeClr>
                </a:solidFill>
              </a:rPr>
              <a:t>Events</a:t>
            </a:r>
          </a:p>
          <a:p>
            <a:pPr marL="342900" indent="-342900">
              <a:buFont typeface="Arial" panose="020B0604020202020204" pitchFamily="34" charset="0"/>
              <a:buChar char="•"/>
            </a:pPr>
            <a:r>
              <a:rPr lang="en-US" sz="2400" dirty="0">
                <a:solidFill>
                  <a:schemeClr val="tx1">
                    <a:lumMod val="65000"/>
                    <a:lumOff val="35000"/>
                  </a:schemeClr>
                </a:solidFill>
              </a:rPr>
              <a:t>Logs</a:t>
            </a:r>
          </a:p>
          <a:p>
            <a:pPr marL="342900" indent="-342900">
              <a:buFont typeface="Arial" panose="020B0604020202020204" pitchFamily="34" charset="0"/>
              <a:buChar char="•"/>
            </a:pPr>
            <a:r>
              <a:rPr lang="en-US" sz="2400" dirty="0">
                <a:solidFill>
                  <a:schemeClr val="tx1">
                    <a:lumMod val="65000"/>
                    <a:lumOff val="35000"/>
                  </a:schemeClr>
                </a:solidFill>
              </a:rPr>
              <a:t>Traces</a:t>
            </a:r>
          </a:p>
        </p:txBody>
      </p:sp>
    </p:spTree>
    <p:extLst>
      <p:ext uri="{BB962C8B-B14F-4D97-AF65-F5344CB8AC3E}">
        <p14:creationId xmlns:p14="http://schemas.microsoft.com/office/powerpoint/2010/main" val="26427028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C3628-8999-FE34-535F-BE19E5B5EF8F}"/>
              </a:ext>
            </a:extLst>
          </p:cNvPr>
          <p:cNvSpPr>
            <a:spLocks noGrp="1"/>
          </p:cNvSpPr>
          <p:nvPr>
            <p:ph type="title"/>
          </p:nvPr>
        </p:nvSpPr>
        <p:spPr>
          <a:xfrm>
            <a:off x="2604795" y="576751"/>
            <a:ext cx="11843657" cy="609535"/>
          </a:xfrm>
        </p:spPr>
        <p:txBody>
          <a:bodyPr>
            <a:noAutofit/>
          </a:bodyPr>
          <a:lstStyle/>
          <a:p>
            <a:r>
              <a:rPr lang="en-US" sz="3600" dirty="0"/>
              <a:t>Murphy </a:t>
            </a:r>
            <a:r>
              <a:rPr lang="en-US" sz="3600" dirty="0">
                <a:sym typeface="Wingdings" pitchFamily="2" charset="2"/>
              </a:rPr>
              <a:t> product </a:t>
            </a:r>
            <a:r>
              <a:rPr lang="en-US" sz="3600" dirty="0" err="1"/>
              <a:t>DeepScan</a:t>
            </a:r>
            <a:br>
              <a:rPr lang="en-US" sz="3600" dirty="0"/>
            </a:br>
            <a:r>
              <a:rPr lang="en-US" sz="2400" dirty="0">
                <a:solidFill>
                  <a:schemeClr val="tx1">
                    <a:lumMod val="50000"/>
                    <a:lumOff val="50000"/>
                  </a:schemeClr>
                </a:solidFill>
              </a:rPr>
              <a:t>(shipped with VMware Aria Operations for Networks)</a:t>
            </a:r>
            <a:br>
              <a:rPr lang="en-US" sz="2400" dirty="0">
                <a:solidFill>
                  <a:schemeClr val="tx1">
                    <a:lumMod val="50000"/>
                    <a:lumOff val="50000"/>
                  </a:schemeClr>
                </a:solidFill>
              </a:rPr>
            </a:br>
            <a:endParaRPr lang="en-US" sz="3600" dirty="0">
              <a:solidFill>
                <a:schemeClr val="tx1">
                  <a:lumMod val="50000"/>
                  <a:lumOff val="50000"/>
                </a:schemeClr>
              </a:solidFill>
            </a:endParaRPr>
          </a:p>
        </p:txBody>
      </p:sp>
      <p:sp>
        <p:nvSpPr>
          <p:cNvPr id="4" name="Slide Number Placeholder 3">
            <a:extLst>
              <a:ext uri="{FF2B5EF4-FFF2-40B4-BE49-F238E27FC236}">
                <a16:creationId xmlns:a16="http://schemas.microsoft.com/office/drawing/2014/main" id="{790DEBD4-3BD2-2B7B-0FA6-5AC56013A389}"/>
              </a:ext>
            </a:extLst>
          </p:cNvPr>
          <p:cNvSpPr>
            <a:spLocks noGrp="1"/>
          </p:cNvSpPr>
          <p:nvPr>
            <p:ph type="sldNum" sz="quarter" idx="12"/>
          </p:nvPr>
        </p:nvSpPr>
        <p:spPr/>
        <p:txBody>
          <a:bodyPr/>
          <a:lstStyle/>
          <a:p>
            <a:fld id="{078ED684-E1A4-0343-8670-8594C227EEC7}" type="slidenum">
              <a:rPr lang="en-US" smtClean="0"/>
              <a:t>50</a:t>
            </a:fld>
            <a:endParaRPr lang="en-US"/>
          </a:p>
        </p:txBody>
      </p:sp>
      <p:pic>
        <p:nvPicPr>
          <p:cNvPr id="7" name="Picture 6" descr="A screenshot of a computer&#10;&#10;Description automatically generated">
            <a:extLst>
              <a:ext uri="{FF2B5EF4-FFF2-40B4-BE49-F238E27FC236}">
                <a16:creationId xmlns:a16="http://schemas.microsoft.com/office/drawing/2014/main" id="{3C95B28B-31A6-86C2-5E5B-AA263289344B}"/>
              </a:ext>
            </a:extLst>
          </p:cNvPr>
          <p:cNvPicPr>
            <a:picLocks noChangeAspect="1"/>
          </p:cNvPicPr>
          <p:nvPr/>
        </p:nvPicPr>
        <p:blipFill>
          <a:blip r:embed="rId3"/>
          <a:stretch>
            <a:fillRect/>
          </a:stretch>
        </p:blipFill>
        <p:spPr>
          <a:xfrm>
            <a:off x="704628" y="1439947"/>
            <a:ext cx="6144988" cy="3571447"/>
          </a:xfrm>
          <a:prstGeom prst="rect">
            <a:avLst/>
          </a:prstGeom>
        </p:spPr>
      </p:pic>
      <p:grpSp>
        <p:nvGrpSpPr>
          <p:cNvPr id="3" name="Group 2">
            <a:extLst>
              <a:ext uri="{FF2B5EF4-FFF2-40B4-BE49-F238E27FC236}">
                <a16:creationId xmlns:a16="http://schemas.microsoft.com/office/drawing/2014/main" id="{E2B3D7ED-5B7E-2D90-8B8B-5B64822D3BD4}"/>
              </a:ext>
            </a:extLst>
          </p:cNvPr>
          <p:cNvGrpSpPr/>
          <p:nvPr/>
        </p:nvGrpSpPr>
        <p:grpSpPr>
          <a:xfrm>
            <a:off x="805543" y="5158670"/>
            <a:ext cx="5546240" cy="942085"/>
            <a:chOff x="6544816" y="2015617"/>
            <a:chExt cx="5546240" cy="942085"/>
          </a:xfrm>
        </p:grpSpPr>
        <p:pic>
          <p:nvPicPr>
            <p:cNvPr id="5" name="Picture 4" descr="A screenshot of a computer&#10;&#10;Description automatically generated">
              <a:extLst>
                <a:ext uri="{FF2B5EF4-FFF2-40B4-BE49-F238E27FC236}">
                  <a16:creationId xmlns:a16="http://schemas.microsoft.com/office/drawing/2014/main" id="{2E529EDF-E54C-C960-045D-64592F793071}"/>
                </a:ext>
              </a:extLst>
            </p:cNvPr>
            <p:cNvPicPr>
              <a:picLocks noChangeAspect="1"/>
            </p:cNvPicPr>
            <p:nvPr/>
          </p:nvPicPr>
          <p:blipFill rotWithShape="1">
            <a:blip r:embed="rId4"/>
            <a:srcRect l="20109" t="46712" r="22549" b="37505"/>
            <a:stretch/>
          </p:blipFill>
          <p:spPr>
            <a:xfrm>
              <a:off x="6544816" y="2015617"/>
              <a:ext cx="5396813" cy="942085"/>
            </a:xfrm>
            <a:prstGeom prst="rect">
              <a:avLst/>
            </a:prstGeom>
          </p:spPr>
        </p:pic>
        <p:sp>
          <p:nvSpPr>
            <p:cNvPr id="8" name="Rounded Rectangle 7">
              <a:extLst>
                <a:ext uri="{FF2B5EF4-FFF2-40B4-BE49-F238E27FC236}">
                  <a16:creationId xmlns:a16="http://schemas.microsoft.com/office/drawing/2014/main" id="{41E01DCC-23B8-4B22-0CE6-4792DAF9FC48}"/>
                </a:ext>
              </a:extLst>
            </p:cNvPr>
            <p:cNvSpPr/>
            <p:nvPr/>
          </p:nvSpPr>
          <p:spPr>
            <a:xfrm>
              <a:off x="7249415" y="2757518"/>
              <a:ext cx="4841641" cy="20018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03552D1C-E035-7E08-5550-EF74AF9C95A6}"/>
              </a:ext>
            </a:extLst>
          </p:cNvPr>
          <p:cNvSpPr txBox="1"/>
          <p:nvPr/>
        </p:nvSpPr>
        <p:spPr>
          <a:xfrm>
            <a:off x="6849616" y="2887116"/>
            <a:ext cx="4841641" cy="677108"/>
          </a:xfrm>
          <a:prstGeom prst="rect">
            <a:avLst/>
          </a:prstGeom>
          <a:noFill/>
        </p:spPr>
        <p:txBody>
          <a:bodyPr wrap="square" rtlCol="0">
            <a:spAutoFit/>
          </a:bodyPr>
          <a:lstStyle/>
          <a:p>
            <a:r>
              <a:rPr lang="en-US" sz="1400" dirty="0"/>
              <a:t>Source: VMware Explore, Las Vegas 2023</a:t>
            </a:r>
          </a:p>
          <a:p>
            <a:r>
              <a:rPr lang="en-US" sz="1200" dirty="0">
                <a:solidFill>
                  <a:schemeClr val="bg2">
                    <a:lumMod val="90000"/>
                  </a:schemeClr>
                </a:solidFill>
              </a:rPr>
              <a:t>https://</a:t>
            </a:r>
            <a:r>
              <a:rPr lang="en-US" sz="1200" dirty="0" err="1">
                <a:solidFill>
                  <a:schemeClr val="bg2">
                    <a:lumMod val="90000"/>
                  </a:schemeClr>
                </a:solidFill>
              </a:rPr>
              <a:t>blogs.vmware.com</a:t>
            </a:r>
            <a:r>
              <a:rPr lang="en-US" sz="1200" dirty="0">
                <a:solidFill>
                  <a:schemeClr val="bg2">
                    <a:lumMod val="90000"/>
                  </a:schemeClr>
                </a:solidFill>
              </a:rPr>
              <a:t>/management/2023/08/whats-new-for-vmware-aria-operations-for-networks-at-vmware-explore-las-vegas.html</a:t>
            </a:r>
          </a:p>
        </p:txBody>
      </p:sp>
    </p:spTree>
    <p:extLst>
      <p:ext uri="{BB962C8B-B14F-4D97-AF65-F5344CB8AC3E}">
        <p14:creationId xmlns:p14="http://schemas.microsoft.com/office/powerpoint/2010/main" val="11482161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F2411-267E-286C-4FAB-37ED3BC0AC3F}"/>
              </a:ext>
            </a:extLst>
          </p:cNvPr>
          <p:cNvSpPr>
            <a:spLocks noGrp="1"/>
          </p:cNvSpPr>
          <p:nvPr>
            <p:ph type="title"/>
          </p:nvPr>
        </p:nvSpPr>
        <p:spPr>
          <a:xfrm>
            <a:off x="927448" y="284062"/>
            <a:ext cx="10515600" cy="747238"/>
          </a:xfrm>
        </p:spPr>
        <p:txBody>
          <a:bodyPr>
            <a:normAutofit/>
          </a:bodyPr>
          <a:lstStyle/>
          <a:p>
            <a:pPr algn="ctr"/>
            <a:r>
              <a:rPr lang="en-US" dirty="0"/>
              <a:t>Summary: Murphy for performance diagnosis</a:t>
            </a:r>
          </a:p>
        </p:txBody>
      </p:sp>
      <p:sp>
        <p:nvSpPr>
          <p:cNvPr id="3" name="Content Placeholder 2">
            <a:extLst>
              <a:ext uri="{FF2B5EF4-FFF2-40B4-BE49-F238E27FC236}">
                <a16:creationId xmlns:a16="http://schemas.microsoft.com/office/drawing/2014/main" id="{CF802DAB-90F7-0F8C-BB31-23B3B73A81D9}"/>
              </a:ext>
            </a:extLst>
          </p:cNvPr>
          <p:cNvSpPr>
            <a:spLocks noGrp="1"/>
          </p:cNvSpPr>
          <p:nvPr>
            <p:ph idx="1"/>
          </p:nvPr>
        </p:nvSpPr>
        <p:spPr>
          <a:xfrm>
            <a:off x="364019" y="1678366"/>
            <a:ext cx="10049981" cy="4339375"/>
          </a:xfrm>
        </p:spPr>
        <p:txBody>
          <a:bodyPr>
            <a:noAutofit/>
          </a:bodyPr>
          <a:lstStyle/>
          <a:p>
            <a:r>
              <a:rPr lang="en-US" dirty="0"/>
              <a:t>MRF-based learning framework</a:t>
            </a:r>
          </a:p>
          <a:p>
            <a:pPr lvl="1">
              <a:buFont typeface="Wingdings" pitchFamily="2" charset="2"/>
              <a:buChar char="§"/>
            </a:pPr>
            <a:r>
              <a:rPr lang="en-US" sz="2000" dirty="0">
                <a:solidFill>
                  <a:schemeClr val="tx1">
                    <a:lumMod val="65000"/>
                    <a:lumOff val="35000"/>
                  </a:schemeClr>
                </a:solidFill>
              </a:rPr>
              <a:t>incorporate weak dependencies between entities</a:t>
            </a:r>
          </a:p>
          <a:p>
            <a:endParaRPr lang="en-US" dirty="0"/>
          </a:p>
          <a:p>
            <a:r>
              <a:rPr lang="en-US" dirty="0"/>
              <a:t>Check paper for more:</a:t>
            </a:r>
          </a:p>
          <a:p>
            <a:pPr lvl="1">
              <a:buFont typeface="Wingdings" pitchFamily="2" charset="2"/>
              <a:buChar char="§"/>
            </a:pPr>
            <a:r>
              <a:rPr lang="en-US" sz="2000" dirty="0">
                <a:solidFill>
                  <a:schemeClr val="tx1">
                    <a:lumMod val="65000"/>
                    <a:lumOff val="35000"/>
                  </a:schemeClr>
                </a:solidFill>
              </a:rPr>
              <a:t>model evaluation on a large dataset (300+ production apps)</a:t>
            </a:r>
          </a:p>
          <a:p>
            <a:pPr lvl="1">
              <a:buFont typeface="Wingdings" pitchFamily="2" charset="2"/>
              <a:buChar char="§"/>
            </a:pPr>
            <a:r>
              <a:rPr lang="en-US" sz="2000" dirty="0">
                <a:solidFill>
                  <a:schemeClr val="tx1">
                    <a:lumMod val="65000"/>
                    <a:lumOff val="35000"/>
                  </a:schemeClr>
                </a:solidFill>
              </a:rPr>
              <a:t>modeling cycles helps accuracy</a:t>
            </a:r>
          </a:p>
          <a:p>
            <a:pPr marL="457200" lvl="1" indent="0">
              <a:buNone/>
            </a:pPr>
            <a:endParaRPr lang="en-US" sz="1400" dirty="0"/>
          </a:p>
          <a:p>
            <a:r>
              <a:rPr lang="en-US" dirty="0"/>
              <a:t>VMware’s blog post: </a:t>
            </a:r>
            <a:r>
              <a:rPr lang="en-US" dirty="0">
                <a:hlinkClick r:id="rId3"/>
              </a:rPr>
              <a:t>https://shorturl.at/efvT2</a:t>
            </a:r>
            <a:r>
              <a:rPr lang="en-US" dirty="0"/>
              <a:t> </a:t>
            </a:r>
          </a:p>
          <a:p>
            <a:pPr lvl="1">
              <a:buFont typeface="Wingdings" pitchFamily="2" charset="2"/>
              <a:buChar char="§"/>
            </a:pPr>
            <a:r>
              <a:rPr lang="en-US" sz="2000" dirty="0">
                <a:solidFill>
                  <a:schemeClr val="tx1">
                    <a:lumMod val="65000"/>
                    <a:lumOff val="35000"/>
                  </a:schemeClr>
                </a:solidFill>
              </a:rPr>
              <a:t>details about product adoption</a:t>
            </a:r>
          </a:p>
          <a:p>
            <a:pPr marL="0" indent="0">
              <a:buNone/>
            </a:pPr>
            <a:endParaRPr lang="en-US" dirty="0"/>
          </a:p>
          <a:p>
            <a:pPr marL="0" indent="0">
              <a:buNone/>
            </a:pPr>
            <a:endParaRPr lang="en-US" sz="3200" dirty="0"/>
          </a:p>
          <a:p>
            <a:pPr lvl="1"/>
            <a:endParaRPr lang="en-US" sz="3200" dirty="0"/>
          </a:p>
        </p:txBody>
      </p:sp>
      <p:sp>
        <p:nvSpPr>
          <p:cNvPr id="7" name="Slide Number Placeholder 6">
            <a:extLst>
              <a:ext uri="{FF2B5EF4-FFF2-40B4-BE49-F238E27FC236}">
                <a16:creationId xmlns:a16="http://schemas.microsoft.com/office/drawing/2014/main" id="{A1C051B4-5844-D281-D53F-F7D161AF2752}"/>
              </a:ext>
            </a:extLst>
          </p:cNvPr>
          <p:cNvSpPr>
            <a:spLocks noGrp="1"/>
          </p:cNvSpPr>
          <p:nvPr>
            <p:ph type="sldNum" sz="quarter" idx="12"/>
          </p:nvPr>
        </p:nvSpPr>
        <p:spPr/>
        <p:txBody>
          <a:bodyPr/>
          <a:lstStyle/>
          <a:p>
            <a:fld id="{078ED684-E1A4-0343-8670-8594C227EEC7}" type="slidenum">
              <a:rPr lang="en-US" smtClean="0"/>
              <a:t>51</a:t>
            </a:fld>
            <a:endParaRPr lang="en-US"/>
          </a:p>
        </p:txBody>
      </p:sp>
      <p:pic>
        <p:nvPicPr>
          <p:cNvPr id="6" name="Picture 5" descr="A qr code on a white background&#10;&#10;Description automatically generated">
            <a:extLst>
              <a:ext uri="{FF2B5EF4-FFF2-40B4-BE49-F238E27FC236}">
                <a16:creationId xmlns:a16="http://schemas.microsoft.com/office/drawing/2014/main" id="{F8F4DA10-7291-54CB-2BCD-430C1040A521}"/>
              </a:ext>
            </a:extLst>
          </p:cNvPr>
          <p:cNvPicPr>
            <a:picLocks noChangeAspect="1"/>
          </p:cNvPicPr>
          <p:nvPr/>
        </p:nvPicPr>
        <p:blipFill>
          <a:blip r:embed="rId4"/>
          <a:stretch>
            <a:fillRect/>
          </a:stretch>
        </p:blipFill>
        <p:spPr>
          <a:xfrm>
            <a:off x="8610600" y="2061652"/>
            <a:ext cx="2599182" cy="2599182"/>
          </a:xfrm>
          <a:prstGeom prst="rect">
            <a:avLst/>
          </a:prstGeom>
        </p:spPr>
      </p:pic>
    </p:spTree>
    <p:extLst>
      <p:ext uri="{BB962C8B-B14F-4D97-AF65-F5344CB8AC3E}">
        <p14:creationId xmlns:p14="http://schemas.microsoft.com/office/powerpoint/2010/main" val="25358011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960F68-5888-9E91-A010-1AA18A350E02}"/>
            </a:ext>
          </a:extLst>
        </p:cNvPr>
        <p:cNvGrpSpPr/>
        <p:nvPr/>
      </p:nvGrpSpPr>
      <p:grpSpPr>
        <a:xfrm>
          <a:off x="0" y="0"/>
          <a:ext cx="0" cy="0"/>
          <a:chOff x="0" y="0"/>
          <a:chExt cx="0" cy="0"/>
        </a:xfrm>
      </p:grpSpPr>
      <p:sp>
        <p:nvSpPr>
          <p:cNvPr id="24" name="TextBox 23">
            <a:extLst>
              <a:ext uri="{FF2B5EF4-FFF2-40B4-BE49-F238E27FC236}">
                <a16:creationId xmlns:a16="http://schemas.microsoft.com/office/drawing/2014/main" id="{9DA247FD-ADDF-9F65-0A3B-40638F81CEEB}"/>
              </a:ext>
            </a:extLst>
          </p:cNvPr>
          <p:cNvSpPr txBox="1"/>
          <p:nvPr/>
        </p:nvSpPr>
        <p:spPr>
          <a:xfrm>
            <a:off x="4168591" y="2981741"/>
            <a:ext cx="6635197" cy="1107996"/>
          </a:xfrm>
          <a:prstGeom prst="rect">
            <a:avLst/>
          </a:prstGeom>
          <a:noFill/>
        </p:spPr>
        <p:txBody>
          <a:bodyPr wrap="square" rtlCol="0">
            <a:spAutoFit/>
          </a:bodyPr>
          <a:lstStyle/>
          <a:p>
            <a:r>
              <a:rPr lang="en-US" sz="2200" dirty="0">
                <a:solidFill>
                  <a:schemeClr val="accent2">
                    <a:lumMod val="75000"/>
                  </a:schemeClr>
                </a:solidFill>
                <a:cs typeface="Gill Sans" panose="020B0502020104020203" pitchFamily="34" charset="-79"/>
              </a:rPr>
              <a:t>Flock</a:t>
            </a:r>
            <a:r>
              <a:rPr lang="en-US" sz="2200" dirty="0">
                <a:solidFill>
                  <a:schemeClr val="tx1">
                    <a:lumMod val="50000"/>
                    <a:lumOff val="50000"/>
                  </a:schemeClr>
                </a:solidFill>
                <a:cs typeface="Gill Sans" panose="020B0502020104020203" pitchFamily="34" charset="-79"/>
              </a:rPr>
              <a:t>:</a:t>
            </a:r>
            <a:r>
              <a:rPr lang="en-US" sz="2200" dirty="0">
                <a:solidFill>
                  <a:schemeClr val="accent2">
                    <a:lumMod val="50000"/>
                  </a:schemeClr>
                </a:solidFill>
                <a:cs typeface="Gill Sans" panose="020B0502020104020203" pitchFamily="34" charset="-79"/>
              </a:rPr>
              <a:t> </a:t>
            </a:r>
            <a:r>
              <a:rPr lang="en-US" sz="2200" dirty="0">
                <a:cs typeface="Gill Sans" panose="020B0502020104020203" pitchFamily="34" charset="-79"/>
              </a:rPr>
              <a:t>Localize gray failures large datacenter networks</a:t>
            </a:r>
          </a:p>
          <a:p>
            <a:r>
              <a:rPr lang="en-US" sz="2200" dirty="0">
                <a:cs typeface="Gill Sans" panose="020B0502020104020203" pitchFamily="34" charset="-79"/>
              </a:rPr>
              <a:t>- </a:t>
            </a:r>
            <a:r>
              <a:rPr lang="en-US" sz="2000" dirty="0">
                <a:solidFill>
                  <a:schemeClr val="tx1">
                    <a:lumMod val="50000"/>
                    <a:lumOff val="50000"/>
                  </a:schemeClr>
                </a:solidFill>
                <a:cs typeface="Gill Sans" panose="020B0502020104020203" pitchFamily="34" charset="-79"/>
              </a:rPr>
              <a:t>inference using a large PGM with a custom inference algorithm to handle scale</a:t>
            </a:r>
            <a:endParaRPr lang="en-US" sz="2200" dirty="0">
              <a:solidFill>
                <a:schemeClr val="tx1">
                  <a:lumMod val="50000"/>
                  <a:lumOff val="50000"/>
                </a:schemeClr>
              </a:solidFill>
              <a:cs typeface="Gill Sans" panose="020B0502020104020203" pitchFamily="34" charset="-79"/>
            </a:endParaRPr>
          </a:p>
        </p:txBody>
      </p:sp>
      <p:sp>
        <p:nvSpPr>
          <p:cNvPr id="26" name="Title 1">
            <a:extLst>
              <a:ext uri="{FF2B5EF4-FFF2-40B4-BE49-F238E27FC236}">
                <a16:creationId xmlns:a16="http://schemas.microsoft.com/office/drawing/2014/main" id="{FB61603D-C35A-8566-BC9D-BA0F54199273}"/>
              </a:ext>
            </a:extLst>
          </p:cNvPr>
          <p:cNvSpPr txBox="1">
            <a:spLocks/>
          </p:cNvSpPr>
          <p:nvPr/>
        </p:nvSpPr>
        <p:spPr>
          <a:xfrm>
            <a:off x="4080418" y="4860663"/>
            <a:ext cx="8026929" cy="9096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200" dirty="0" err="1">
                <a:solidFill>
                  <a:schemeClr val="accent2">
                    <a:lumMod val="75000"/>
                  </a:schemeClr>
                </a:solidFill>
                <a:latin typeface="+mn-lt"/>
                <a:cs typeface="Gill Sans" panose="020B0502020104020203" pitchFamily="34" charset="-79"/>
              </a:rPr>
              <a:t>FaultFerence</a:t>
            </a:r>
            <a:r>
              <a:rPr lang="en-US" sz="2200" dirty="0">
                <a:solidFill>
                  <a:schemeClr val="tx1">
                    <a:lumMod val="50000"/>
                    <a:lumOff val="50000"/>
                  </a:schemeClr>
                </a:solidFill>
                <a:latin typeface="+mn-lt"/>
                <a:cs typeface="Gill Sans" panose="020B0502020104020203" pitchFamily="34" charset="-79"/>
              </a:rPr>
              <a:t>: </a:t>
            </a:r>
            <a:r>
              <a:rPr lang="en-US" sz="2200" dirty="0">
                <a:latin typeface="Gill Sans MT" panose="020B0502020104020203" pitchFamily="34" charset="77"/>
                <a:cs typeface="Gill Sans" panose="020B0502020104020203" pitchFamily="34" charset="-79"/>
              </a:rPr>
              <a:t>Localizing failures within symmetric components</a:t>
            </a:r>
            <a:endParaRPr lang="en-US" sz="2200" dirty="0">
              <a:latin typeface="+mn-lt"/>
              <a:cs typeface="Gill Sans" panose="020B0502020104020203" pitchFamily="34" charset="-79"/>
            </a:endParaRPr>
          </a:p>
        </p:txBody>
      </p:sp>
      <p:sp>
        <p:nvSpPr>
          <p:cNvPr id="3" name="TextBox 2">
            <a:extLst>
              <a:ext uri="{FF2B5EF4-FFF2-40B4-BE49-F238E27FC236}">
                <a16:creationId xmlns:a16="http://schemas.microsoft.com/office/drawing/2014/main" id="{23E03C0C-F83E-D2F6-DBD0-B52906068603}"/>
              </a:ext>
            </a:extLst>
          </p:cNvPr>
          <p:cNvSpPr txBox="1"/>
          <p:nvPr/>
        </p:nvSpPr>
        <p:spPr>
          <a:xfrm>
            <a:off x="4168591" y="4177353"/>
            <a:ext cx="2276258" cy="369332"/>
          </a:xfrm>
          <a:prstGeom prst="rect">
            <a:avLst/>
          </a:prstGeom>
          <a:noFill/>
        </p:spPr>
        <p:txBody>
          <a:bodyPr wrap="square" rtlCol="0">
            <a:spAutoFit/>
          </a:bodyPr>
          <a:lstStyle/>
          <a:p>
            <a:r>
              <a:rPr lang="en-US" dirty="0">
                <a:cs typeface="Gill Sans" panose="020B0502020104020203" pitchFamily="34" charset="-79"/>
              </a:rPr>
              <a:t>ACM </a:t>
            </a:r>
            <a:r>
              <a:rPr lang="en-US" dirty="0" err="1">
                <a:cs typeface="Gill Sans" panose="020B0502020104020203" pitchFamily="34" charset="-79"/>
              </a:rPr>
              <a:t>CoNext</a:t>
            </a:r>
            <a:r>
              <a:rPr lang="en-US" dirty="0">
                <a:cs typeface="Gill Sans" panose="020B0502020104020203" pitchFamily="34" charset="-79"/>
              </a:rPr>
              <a:t> 2023</a:t>
            </a:r>
          </a:p>
        </p:txBody>
      </p:sp>
      <p:sp>
        <p:nvSpPr>
          <p:cNvPr id="27" name="TextBox 26">
            <a:extLst>
              <a:ext uri="{FF2B5EF4-FFF2-40B4-BE49-F238E27FC236}">
                <a16:creationId xmlns:a16="http://schemas.microsoft.com/office/drawing/2014/main" id="{08133DD3-BB4D-F3ED-6A76-285E9E15B351}"/>
              </a:ext>
            </a:extLst>
          </p:cNvPr>
          <p:cNvSpPr txBox="1"/>
          <p:nvPr/>
        </p:nvSpPr>
        <p:spPr>
          <a:xfrm>
            <a:off x="4090396" y="5488620"/>
            <a:ext cx="3151652" cy="369332"/>
          </a:xfrm>
          <a:prstGeom prst="rect">
            <a:avLst/>
          </a:prstGeom>
          <a:noFill/>
        </p:spPr>
        <p:txBody>
          <a:bodyPr wrap="square" rtlCol="0">
            <a:spAutoFit/>
          </a:bodyPr>
          <a:lstStyle/>
          <a:p>
            <a:r>
              <a:rPr lang="en-US" dirty="0">
                <a:cs typeface="Gill Sans" panose="020B0502020104020203" pitchFamily="34" charset="-79"/>
              </a:rPr>
              <a:t>In the works</a:t>
            </a:r>
          </a:p>
        </p:txBody>
      </p:sp>
      <p:sp>
        <p:nvSpPr>
          <p:cNvPr id="28" name="Slide Number Placeholder 27">
            <a:extLst>
              <a:ext uri="{FF2B5EF4-FFF2-40B4-BE49-F238E27FC236}">
                <a16:creationId xmlns:a16="http://schemas.microsoft.com/office/drawing/2014/main" id="{256AB794-72F0-29EF-48E3-6BF3B2B3DEC5}"/>
              </a:ext>
            </a:extLst>
          </p:cNvPr>
          <p:cNvSpPr>
            <a:spLocks noGrp="1"/>
          </p:cNvSpPr>
          <p:nvPr>
            <p:ph type="sldNum" sz="quarter" idx="12"/>
          </p:nvPr>
        </p:nvSpPr>
        <p:spPr/>
        <p:txBody>
          <a:bodyPr/>
          <a:lstStyle/>
          <a:p>
            <a:fld id="{078ED684-E1A4-0343-8670-8594C227EEC7}" type="slidenum">
              <a:rPr lang="en-US" smtClean="0"/>
              <a:t>52</a:t>
            </a:fld>
            <a:endParaRPr lang="en-US" dirty="0"/>
          </a:p>
        </p:txBody>
      </p:sp>
      <p:pic>
        <p:nvPicPr>
          <p:cNvPr id="30" name="Google Shape;796;p44">
            <a:extLst>
              <a:ext uri="{FF2B5EF4-FFF2-40B4-BE49-F238E27FC236}">
                <a16:creationId xmlns:a16="http://schemas.microsoft.com/office/drawing/2014/main" id="{34F724DB-DD26-62AD-2FA9-96D34CD53728}"/>
              </a:ext>
            </a:extLst>
          </p:cNvPr>
          <p:cNvPicPr preferRelativeResize="0"/>
          <p:nvPr/>
        </p:nvPicPr>
        <p:blipFill>
          <a:blip r:embed="rId3">
            <a:alphaModFix/>
          </a:blip>
          <a:stretch>
            <a:fillRect/>
          </a:stretch>
        </p:blipFill>
        <p:spPr>
          <a:xfrm>
            <a:off x="1388212" y="3134463"/>
            <a:ext cx="2060333" cy="1107867"/>
          </a:xfrm>
          <a:prstGeom prst="rect">
            <a:avLst/>
          </a:prstGeom>
          <a:noFill/>
          <a:ln>
            <a:noFill/>
          </a:ln>
        </p:spPr>
      </p:pic>
      <p:grpSp>
        <p:nvGrpSpPr>
          <p:cNvPr id="12" name="Group 11">
            <a:extLst>
              <a:ext uri="{FF2B5EF4-FFF2-40B4-BE49-F238E27FC236}">
                <a16:creationId xmlns:a16="http://schemas.microsoft.com/office/drawing/2014/main" id="{7D606801-CE0E-C37F-D7E7-F210410A93B4}"/>
              </a:ext>
            </a:extLst>
          </p:cNvPr>
          <p:cNvGrpSpPr/>
          <p:nvPr/>
        </p:nvGrpSpPr>
        <p:grpSpPr>
          <a:xfrm>
            <a:off x="1861793" y="4962783"/>
            <a:ext cx="1119780" cy="1194963"/>
            <a:chOff x="3944678" y="1828798"/>
            <a:chExt cx="3870252" cy="3990755"/>
          </a:xfrm>
        </p:grpSpPr>
        <p:sp>
          <p:nvSpPr>
            <p:cNvPr id="13" name="Rectangle 12">
              <a:extLst>
                <a:ext uri="{FF2B5EF4-FFF2-40B4-BE49-F238E27FC236}">
                  <a16:creationId xmlns:a16="http://schemas.microsoft.com/office/drawing/2014/main" id="{EC7518A0-2904-EE0C-AB7C-B7FB9B711D8A}"/>
                </a:ext>
              </a:extLst>
            </p:cNvPr>
            <p:cNvSpPr/>
            <p:nvPr/>
          </p:nvSpPr>
          <p:spPr>
            <a:xfrm>
              <a:off x="4189229" y="1828802"/>
              <a:ext cx="329610" cy="329609"/>
            </a:xfrm>
            <a:prstGeom prst="rect">
              <a:avLst/>
            </a:prstGeom>
            <a:solidFill>
              <a:schemeClr val="tx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Gill Sans MT" panose="020B0502020104020203" pitchFamily="34" charset="77"/>
                <a:cs typeface="Gill Sans" panose="020B0502020104020203" pitchFamily="34" charset="-79"/>
              </a:endParaRPr>
            </a:p>
          </p:txBody>
        </p:sp>
        <p:sp>
          <p:nvSpPr>
            <p:cNvPr id="14" name="Rectangle 13">
              <a:extLst>
                <a:ext uri="{FF2B5EF4-FFF2-40B4-BE49-F238E27FC236}">
                  <a16:creationId xmlns:a16="http://schemas.microsoft.com/office/drawing/2014/main" id="{822A63B2-3533-92A9-22F4-9A5A8F75416B}"/>
                </a:ext>
              </a:extLst>
            </p:cNvPr>
            <p:cNvSpPr/>
            <p:nvPr/>
          </p:nvSpPr>
          <p:spPr>
            <a:xfrm>
              <a:off x="4809461" y="1828801"/>
              <a:ext cx="329610" cy="329609"/>
            </a:xfrm>
            <a:prstGeom prst="rect">
              <a:avLst/>
            </a:prstGeom>
            <a:solidFill>
              <a:schemeClr val="tx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Gill Sans MT" panose="020B0502020104020203" pitchFamily="34" charset="77"/>
                <a:cs typeface="Gill Sans" panose="020B0502020104020203" pitchFamily="34" charset="-79"/>
              </a:endParaRPr>
            </a:p>
          </p:txBody>
        </p:sp>
        <p:sp>
          <p:nvSpPr>
            <p:cNvPr id="15" name="Rectangle 14">
              <a:extLst>
                <a:ext uri="{FF2B5EF4-FFF2-40B4-BE49-F238E27FC236}">
                  <a16:creationId xmlns:a16="http://schemas.microsoft.com/office/drawing/2014/main" id="{2F712555-16F6-3FD1-C4EA-C68584EFE45A}"/>
                </a:ext>
              </a:extLst>
            </p:cNvPr>
            <p:cNvSpPr/>
            <p:nvPr/>
          </p:nvSpPr>
          <p:spPr>
            <a:xfrm>
              <a:off x="5429693" y="1828800"/>
              <a:ext cx="329610" cy="329609"/>
            </a:xfrm>
            <a:prstGeom prst="rect">
              <a:avLst/>
            </a:prstGeom>
            <a:solidFill>
              <a:schemeClr val="tx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Gill Sans MT" panose="020B0502020104020203" pitchFamily="34" charset="77"/>
                <a:cs typeface="Gill Sans" panose="020B0502020104020203" pitchFamily="34" charset="-79"/>
              </a:endParaRPr>
            </a:p>
          </p:txBody>
        </p:sp>
        <p:sp>
          <p:nvSpPr>
            <p:cNvPr id="16" name="Rectangle 15">
              <a:extLst>
                <a:ext uri="{FF2B5EF4-FFF2-40B4-BE49-F238E27FC236}">
                  <a16:creationId xmlns:a16="http://schemas.microsoft.com/office/drawing/2014/main" id="{79566ED5-FEDF-E6CB-9A0A-69A09C89053E}"/>
                </a:ext>
              </a:extLst>
            </p:cNvPr>
            <p:cNvSpPr/>
            <p:nvPr/>
          </p:nvSpPr>
          <p:spPr>
            <a:xfrm>
              <a:off x="6049925" y="1828799"/>
              <a:ext cx="329610" cy="329609"/>
            </a:xfrm>
            <a:prstGeom prst="rect">
              <a:avLst/>
            </a:prstGeom>
            <a:solidFill>
              <a:schemeClr val="tx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Gill Sans MT" panose="020B0502020104020203" pitchFamily="34" charset="77"/>
                <a:cs typeface="Gill Sans" panose="020B0502020104020203" pitchFamily="34" charset="-79"/>
              </a:endParaRPr>
            </a:p>
          </p:txBody>
        </p:sp>
        <p:sp>
          <p:nvSpPr>
            <p:cNvPr id="17" name="Rectangle 16">
              <a:extLst>
                <a:ext uri="{FF2B5EF4-FFF2-40B4-BE49-F238E27FC236}">
                  <a16:creationId xmlns:a16="http://schemas.microsoft.com/office/drawing/2014/main" id="{F43D3F6C-32ED-DBBA-9557-17884BB5E248}"/>
                </a:ext>
              </a:extLst>
            </p:cNvPr>
            <p:cNvSpPr/>
            <p:nvPr/>
          </p:nvSpPr>
          <p:spPr>
            <a:xfrm>
              <a:off x="6670157" y="1828799"/>
              <a:ext cx="329610" cy="329609"/>
            </a:xfrm>
            <a:prstGeom prst="rect">
              <a:avLst/>
            </a:prstGeom>
            <a:solidFill>
              <a:schemeClr val="tx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Gill Sans MT" panose="020B0502020104020203" pitchFamily="34" charset="77"/>
                <a:cs typeface="Gill Sans" panose="020B0502020104020203" pitchFamily="34" charset="-79"/>
              </a:endParaRPr>
            </a:p>
          </p:txBody>
        </p:sp>
        <p:sp>
          <p:nvSpPr>
            <p:cNvPr id="18" name="Rectangle 17">
              <a:extLst>
                <a:ext uri="{FF2B5EF4-FFF2-40B4-BE49-F238E27FC236}">
                  <a16:creationId xmlns:a16="http://schemas.microsoft.com/office/drawing/2014/main" id="{0C282381-D1FC-5045-0288-0369D2526121}"/>
                </a:ext>
              </a:extLst>
            </p:cNvPr>
            <p:cNvSpPr/>
            <p:nvPr/>
          </p:nvSpPr>
          <p:spPr>
            <a:xfrm>
              <a:off x="7290389" y="1828798"/>
              <a:ext cx="329610" cy="329609"/>
            </a:xfrm>
            <a:prstGeom prst="rect">
              <a:avLst/>
            </a:prstGeom>
            <a:solidFill>
              <a:schemeClr val="tx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Gill Sans MT" panose="020B0502020104020203" pitchFamily="34" charset="77"/>
                <a:cs typeface="Gill Sans" panose="020B0502020104020203" pitchFamily="34" charset="-79"/>
              </a:endParaRPr>
            </a:p>
          </p:txBody>
        </p:sp>
        <p:sp>
          <p:nvSpPr>
            <p:cNvPr id="19" name="Rectangle 18">
              <a:extLst>
                <a:ext uri="{FF2B5EF4-FFF2-40B4-BE49-F238E27FC236}">
                  <a16:creationId xmlns:a16="http://schemas.microsoft.com/office/drawing/2014/main" id="{482E92A0-D95D-27FD-38C4-9087C1B1EEB0}"/>
                </a:ext>
              </a:extLst>
            </p:cNvPr>
            <p:cNvSpPr/>
            <p:nvPr/>
          </p:nvSpPr>
          <p:spPr>
            <a:xfrm>
              <a:off x="4189229" y="2725477"/>
              <a:ext cx="329610" cy="329609"/>
            </a:xfrm>
            <a:prstGeom prst="rect">
              <a:avLst/>
            </a:prstGeom>
            <a:solidFill>
              <a:schemeClr val="tx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Gill Sans MT" panose="020B0502020104020203" pitchFamily="34" charset="77"/>
                <a:cs typeface="Gill Sans" panose="020B0502020104020203" pitchFamily="34" charset="-79"/>
              </a:endParaRPr>
            </a:p>
          </p:txBody>
        </p:sp>
        <p:sp>
          <p:nvSpPr>
            <p:cNvPr id="20" name="Rectangle 19">
              <a:extLst>
                <a:ext uri="{FF2B5EF4-FFF2-40B4-BE49-F238E27FC236}">
                  <a16:creationId xmlns:a16="http://schemas.microsoft.com/office/drawing/2014/main" id="{A4A2A076-2365-493E-FD45-61029A88CCB2}"/>
                </a:ext>
              </a:extLst>
            </p:cNvPr>
            <p:cNvSpPr/>
            <p:nvPr/>
          </p:nvSpPr>
          <p:spPr>
            <a:xfrm>
              <a:off x="4809461" y="2725476"/>
              <a:ext cx="329610" cy="329609"/>
            </a:xfrm>
            <a:prstGeom prst="rect">
              <a:avLst/>
            </a:prstGeom>
            <a:solidFill>
              <a:schemeClr val="tx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Gill Sans MT" panose="020B0502020104020203" pitchFamily="34" charset="77"/>
                <a:cs typeface="Gill Sans" panose="020B0502020104020203" pitchFamily="34" charset="-79"/>
              </a:endParaRPr>
            </a:p>
          </p:txBody>
        </p:sp>
        <p:sp>
          <p:nvSpPr>
            <p:cNvPr id="21" name="Rectangle 20">
              <a:extLst>
                <a:ext uri="{FF2B5EF4-FFF2-40B4-BE49-F238E27FC236}">
                  <a16:creationId xmlns:a16="http://schemas.microsoft.com/office/drawing/2014/main" id="{43542590-293D-D4F0-6AF6-6C6FF6F7B874}"/>
                </a:ext>
              </a:extLst>
            </p:cNvPr>
            <p:cNvSpPr/>
            <p:nvPr/>
          </p:nvSpPr>
          <p:spPr>
            <a:xfrm>
              <a:off x="5429693" y="2725475"/>
              <a:ext cx="329610" cy="329609"/>
            </a:xfrm>
            <a:prstGeom prst="rect">
              <a:avLst/>
            </a:prstGeom>
            <a:solidFill>
              <a:schemeClr val="tx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Gill Sans MT" panose="020B0502020104020203" pitchFamily="34" charset="77"/>
                <a:cs typeface="Gill Sans" panose="020B0502020104020203" pitchFamily="34" charset="-79"/>
              </a:endParaRPr>
            </a:p>
          </p:txBody>
        </p:sp>
        <p:sp>
          <p:nvSpPr>
            <p:cNvPr id="22" name="Rectangle 21">
              <a:extLst>
                <a:ext uri="{FF2B5EF4-FFF2-40B4-BE49-F238E27FC236}">
                  <a16:creationId xmlns:a16="http://schemas.microsoft.com/office/drawing/2014/main" id="{A2D032BC-8725-4647-0B79-08CEC099C976}"/>
                </a:ext>
              </a:extLst>
            </p:cNvPr>
            <p:cNvSpPr/>
            <p:nvPr/>
          </p:nvSpPr>
          <p:spPr>
            <a:xfrm>
              <a:off x="6049925" y="2725474"/>
              <a:ext cx="329610" cy="329609"/>
            </a:xfrm>
            <a:prstGeom prst="rect">
              <a:avLst/>
            </a:prstGeom>
            <a:solidFill>
              <a:schemeClr val="tx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Gill Sans MT" panose="020B0502020104020203" pitchFamily="34" charset="77"/>
                <a:cs typeface="Gill Sans" panose="020B0502020104020203" pitchFamily="34" charset="-79"/>
              </a:endParaRPr>
            </a:p>
          </p:txBody>
        </p:sp>
        <p:sp>
          <p:nvSpPr>
            <p:cNvPr id="23" name="Rectangle 22">
              <a:extLst>
                <a:ext uri="{FF2B5EF4-FFF2-40B4-BE49-F238E27FC236}">
                  <a16:creationId xmlns:a16="http://schemas.microsoft.com/office/drawing/2014/main" id="{CABC2AC9-8ACC-E169-4B17-310DF1359FC5}"/>
                </a:ext>
              </a:extLst>
            </p:cNvPr>
            <p:cNvSpPr/>
            <p:nvPr/>
          </p:nvSpPr>
          <p:spPr>
            <a:xfrm>
              <a:off x="6670157" y="2725474"/>
              <a:ext cx="329610" cy="329609"/>
            </a:xfrm>
            <a:prstGeom prst="rect">
              <a:avLst/>
            </a:prstGeom>
            <a:solidFill>
              <a:schemeClr val="accent6"/>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Gill Sans MT" panose="020B0502020104020203" pitchFamily="34" charset="77"/>
                <a:cs typeface="Gill Sans" panose="020B0502020104020203" pitchFamily="34" charset="-79"/>
              </a:endParaRPr>
            </a:p>
          </p:txBody>
        </p:sp>
        <p:sp>
          <p:nvSpPr>
            <p:cNvPr id="29" name="Rectangle 28">
              <a:extLst>
                <a:ext uri="{FF2B5EF4-FFF2-40B4-BE49-F238E27FC236}">
                  <a16:creationId xmlns:a16="http://schemas.microsoft.com/office/drawing/2014/main" id="{4A9365DB-217D-2E90-8F90-7A2FB5912D5B}"/>
                </a:ext>
              </a:extLst>
            </p:cNvPr>
            <p:cNvSpPr/>
            <p:nvPr/>
          </p:nvSpPr>
          <p:spPr>
            <a:xfrm>
              <a:off x="7290389" y="2725473"/>
              <a:ext cx="329610" cy="329609"/>
            </a:xfrm>
            <a:prstGeom prst="rect">
              <a:avLst/>
            </a:prstGeom>
            <a:solidFill>
              <a:schemeClr val="accent6"/>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Gill Sans MT" panose="020B0502020104020203" pitchFamily="34" charset="77"/>
                <a:cs typeface="Gill Sans" panose="020B0502020104020203" pitchFamily="34" charset="-79"/>
              </a:endParaRPr>
            </a:p>
          </p:txBody>
        </p:sp>
        <p:sp>
          <p:nvSpPr>
            <p:cNvPr id="58" name="Rectangle 57">
              <a:extLst>
                <a:ext uri="{FF2B5EF4-FFF2-40B4-BE49-F238E27FC236}">
                  <a16:creationId xmlns:a16="http://schemas.microsoft.com/office/drawing/2014/main" id="{AD987FD4-DC5F-53F8-8B55-5FC755287004}"/>
                </a:ext>
              </a:extLst>
            </p:cNvPr>
            <p:cNvSpPr/>
            <p:nvPr/>
          </p:nvSpPr>
          <p:spPr>
            <a:xfrm>
              <a:off x="4189229" y="3537092"/>
              <a:ext cx="329610" cy="329609"/>
            </a:xfrm>
            <a:prstGeom prst="rect">
              <a:avLst/>
            </a:prstGeom>
            <a:solidFill>
              <a:schemeClr val="tx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Gill Sans MT" panose="020B0502020104020203" pitchFamily="34" charset="77"/>
                <a:cs typeface="Gill Sans" panose="020B0502020104020203" pitchFamily="34" charset="-79"/>
              </a:endParaRPr>
            </a:p>
          </p:txBody>
        </p:sp>
        <p:sp>
          <p:nvSpPr>
            <p:cNvPr id="59" name="Rectangle 58">
              <a:extLst>
                <a:ext uri="{FF2B5EF4-FFF2-40B4-BE49-F238E27FC236}">
                  <a16:creationId xmlns:a16="http://schemas.microsoft.com/office/drawing/2014/main" id="{DFCB5DD4-0584-BB75-321A-9DD36B666359}"/>
                </a:ext>
              </a:extLst>
            </p:cNvPr>
            <p:cNvSpPr/>
            <p:nvPr/>
          </p:nvSpPr>
          <p:spPr>
            <a:xfrm>
              <a:off x="4809461" y="3537091"/>
              <a:ext cx="329610" cy="329609"/>
            </a:xfrm>
            <a:prstGeom prst="rect">
              <a:avLst/>
            </a:prstGeom>
            <a:solidFill>
              <a:schemeClr val="tx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Gill Sans MT" panose="020B0502020104020203" pitchFamily="34" charset="77"/>
                <a:cs typeface="Gill Sans" panose="020B0502020104020203" pitchFamily="34" charset="-79"/>
              </a:endParaRPr>
            </a:p>
          </p:txBody>
        </p:sp>
        <p:sp>
          <p:nvSpPr>
            <p:cNvPr id="62" name="Rectangle 61">
              <a:extLst>
                <a:ext uri="{FF2B5EF4-FFF2-40B4-BE49-F238E27FC236}">
                  <a16:creationId xmlns:a16="http://schemas.microsoft.com/office/drawing/2014/main" id="{D58F1A14-CE94-E228-52DE-4D5734DEC6CE}"/>
                </a:ext>
              </a:extLst>
            </p:cNvPr>
            <p:cNvSpPr/>
            <p:nvPr/>
          </p:nvSpPr>
          <p:spPr>
            <a:xfrm>
              <a:off x="5429693" y="3537090"/>
              <a:ext cx="329610" cy="329609"/>
            </a:xfrm>
            <a:prstGeom prst="rect">
              <a:avLst/>
            </a:prstGeom>
            <a:solidFill>
              <a:schemeClr val="accent6"/>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Gill Sans MT" panose="020B0502020104020203" pitchFamily="34" charset="77"/>
                <a:cs typeface="Gill Sans" panose="020B0502020104020203" pitchFamily="34" charset="-79"/>
              </a:endParaRPr>
            </a:p>
          </p:txBody>
        </p:sp>
        <p:sp>
          <p:nvSpPr>
            <p:cNvPr id="63" name="Rectangle 62">
              <a:extLst>
                <a:ext uri="{FF2B5EF4-FFF2-40B4-BE49-F238E27FC236}">
                  <a16:creationId xmlns:a16="http://schemas.microsoft.com/office/drawing/2014/main" id="{BF85E697-AB77-DF46-66A0-2A05FD580A70}"/>
                </a:ext>
              </a:extLst>
            </p:cNvPr>
            <p:cNvSpPr/>
            <p:nvPr/>
          </p:nvSpPr>
          <p:spPr>
            <a:xfrm>
              <a:off x="6049925" y="3537089"/>
              <a:ext cx="329610" cy="329609"/>
            </a:xfrm>
            <a:prstGeom prst="rect">
              <a:avLst/>
            </a:prstGeom>
            <a:solidFill>
              <a:schemeClr val="tx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Gill Sans MT" panose="020B0502020104020203" pitchFamily="34" charset="77"/>
                <a:cs typeface="Gill Sans" panose="020B0502020104020203" pitchFamily="34" charset="-79"/>
              </a:endParaRPr>
            </a:p>
          </p:txBody>
        </p:sp>
        <p:sp>
          <p:nvSpPr>
            <p:cNvPr id="64" name="Rectangle 63">
              <a:extLst>
                <a:ext uri="{FF2B5EF4-FFF2-40B4-BE49-F238E27FC236}">
                  <a16:creationId xmlns:a16="http://schemas.microsoft.com/office/drawing/2014/main" id="{1AEEF7D6-8CC7-37E1-C4CB-83586608C1C9}"/>
                </a:ext>
              </a:extLst>
            </p:cNvPr>
            <p:cNvSpPr/>
            <p:nvPr/>
          </p:nvSpPr>
          <p:spPr>
            <a:xfrm>
              <a:off x="6670157" y="3537089"/>
              <a:ext cx="329610" cy="329609"/>
            </a:xfrm>
            <a:prstGeom prst="rect">
              <a:avLst/>
            </a:prstGeom>
            <a:solidFill>
              <a:schemeClr val="tx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Gill Sans MT" panose="020B0502020104020203" pitchFamily="34" charset="77"/>
                <a:cs typeface="Gill Sans" panose="020B0502020104020203" pitchFamily="34" charset="-79"/>
              </a:endParaRPr>
            </a:p>
          </p:txBody>
        </p:sp>
        <p:sp>
          <p:nvSpPr>
            <p:cNvPr id="65" name="Rectangle 64">
              <a:extLst>
                <a:ext uri="{FF2B5EF4-FFF2-40B4-BE49-F238E27FC236}">
                  <a16:creationId xmlns:a16="http://schemas.microsoft.com/office/drawing/2014/main" id="{DA1E7EB3-A178-8E79-E181-063916D7B5B5}"/>
                </a:ext>
              </a:extLst>
            </p:cNvPr>
            <p:cNvSpPr/>
            <p:nvPr/>
          </p:nvSpPr>
          <p:spPr>
            <a:xfrm>
              <a:off x="7290389" y="3537088"/>
              <a:ext cx="329610" cy="329609"/>
            </a:xfrm>
            <a:prstGeom prst="rect">
              <a:avLst/>
            </a:prstGeom>
            <a:solidFill>
              <a:schemeClr val="tx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Gill Sans MT" panose="020B0502020104020203" pitchFamily="34" charset="77"/>
                <a:cs typeface="Gill Sans" panose="020B0502020104020203" pitchFamily="34" charset="-79"/>
              </a:endParaRPr>
            </a:p>
          </p:txBody>
        </p:sp>
        <p:sp>
          <p:nvSpPr>
            <p:cNvPr id="66" name="Rectangle 65">
              <a:extLst>
                <a:ext uri="{FF2B5EF4-FFF2-40B4-BE49-F238E27FC236}">
                  <a16:creationId xmlns:a16="http://schemas.microsoft.com/office/drawing/2014/main" id="{41081D0D-D2E4-7448-B4F1-E91F4584769F}"/>
                </a:ext>
              </a:extLst>
            </p:cNvPr>
            <p:cNvSpPr/>
            <p:nvPr/>
          </p:nvSpPr>
          <p:spPr>
            <a:xfrm>
              <a:off x="4189229" y="4348707"/>
              <a:ext cx="329610" cy="329609"/>
            </a:xfrm>
            <a:prstGeom prst="rect">
              <a:avLst/>
            </a:prstGeom>
            <a:solidFill>
              <a:schemeClr val="accent6"/>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Gill Sans MT" panose="020B0502020104020203" pitchFamily="34" charset="77"/>
                <a:cs typeface="Gill Sans" panose="020B0502020104020203" pitchFamily="34" charset="-79"/>
              </a:endParaRPr>
            </a:p>
          </p:txBody>
        </p:sp>
        <p:sp>
          <p:nvSpPr>
            <p:cNvPr id="69" name="Rectangle 68">
              <a:extLst>
                <a:ext uri="{FF2B5EF4-FFF2-40B4-BE49-F238E27FC236}">
                  <a16:creationId xmlns:a16="http://schemas.microsoft.com/office/drawing/2014/main" id="{236D955A-B231-9939-6D6D-D1A6E7496721}"/>
                </a:ext>
              </a:extLst>
            </p:cNvPr>
            <p:cNvSpPr/>
            <p:nvPr/>
          </p:nvSpPr>
          <p:spPr>
            <a:xfrm>
              <a:off x="4809461" y="4348706"/>
              <a:ext cx="329610" cy="329609"/>
            </a:xfrm>
            <a:prstGeom prst="rect">
              <a:avLst/>
            </a:prstGeom>
            <a:solidFill>
              <a:schemeClr val="accent6"/>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Gill Sans MT" panose="020B0502020104020203" pitchFamily="34" charset="77"/>
                <a:cs typeface="Gill Sans" panose="020B0502020104020203" pitchFamily="34" charset="-79"/>
              </a:endParaRPr>
            </a:p>
          </p:txBody>
        </p:sp>
        <p:sp>
          <p:nvSpPr>
            <p:cNvPr id="72" name="Rectangle 71">
              <a:extLst>
                <a:ext uri="{FF2B5EF4-FFF2-40B4-BE49-F238E27FC236}">
                  <a16:creationId xmlns:a16="http://schemas.microsoft.com/office/drawing/2014/main" id="{46A39312-71B3-04A8-38C3-319D1E2336C5}"/>
                </a:ext>
              </a:extLst>
            </p:cNvPr>
            <p:cNvSpPr/>
            <p:nvPr/>
          </p:nvSpPr>
          <p:spPr>
            <a:xfrm>
              <a:off x="5429693" y="4348705"/>
              <a:ext cx="329610" cy="329609"/>
            </a:xfrm>
            <a:prstGeom prst="rect">
              <a:avLst/>
            </a:prstGeom>
            <a:solidFill>
              <a:schemeClr val="tx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Gill Sans MT" panose="020B0502020104020203" pitchFamily="34" charset="77"/>
                <a:cs typeface="Gill Sans" panose="020B0502020104020203" pitchFamily="34" charset="-79"/>
              </a:endParaRPr>
            </a:p>
          </p:txBody>
        </p:sp>
        <p:sp>
          <p:nvSpPr>
            <p:cNvPr id="75" name="Rectangle 74">
              <a:extLst>
                <a:ext uri="{FF2B5EF4-FFF2-40B4-BE49-F238E27FC236}">
                  <a16:creationId xmlns:a16="http://schemas.microsoft.com/office/drawing/2014/main" id="{0A7B4C2D-933C-445B-E823-0F2BAD2E6F0D}"/>
                </a:ext>
              </a:extLst>
            </p:cNvPr>
            <p:cNvSpPr/>
            <p:nvPr/>
          </p:nvSpPr>
          <p:spPr>
            <a:xfrm>
              <a:off x="6049925" y="4348704"/>
              <a:ext cx="329610" cy="329609"/>
            </a:xfrm>
            <a:prstGeom prst="rect">
              <a:avLst/>
            </a:prstGeom>
            <a:solidFill>
              <a:schemeClr val="tx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Gill Sans MT" panose="020B0502020104020203" pitchFamily="34" charset="77"/>
                <a:cs typeface="Gill Sans" panose="020B0502020104020203" pitchFamily="34" charset="-79"/>
              </a:endParaRPr>
            </a:p>
          </p:txBody>
        </p:sp>
        <p:sp>
          <p:nvSpPr>
            <p:cNvPr id="78" name="Rectangle 77">
              <a:extLst>
                <a:ext uri="{FF2B5EF4-FFF2-40B4-BE49-F238E27FC236}">
                  <a16:creationId xmlns:a16="http://schemas.microsoft.com/office/drawing/2014/main" id="{F1B767B0-60AF-5AA8-6E2C-7FA60D00E876}"/>
                </a:ext>
              </a:extLst>
            </p:cNvPr>
            <p:cNvSpPr/>
            <p:nvPr/>
          </p:nvSpPr>
          <p:spPr>
            <a:xfrm>
              <a:off x="6670157" y="4348704"/>
              <a:ext cx="329610" cy="329609"/>
            </a:xfrm>
            <a:prstGeom prst="rect">
              <a:avLst/>
            </a:prstGeom>
            <a:solidFill>
              <a:schemeClr val="tx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Gill Sans MT" panose="020B0502020104020203" pitchFamily="34" charset="77"/>
                <a:cs typeface="Gill Sans" panose="020B0502020104020203" pitchFamily="34" charset="-79"/>
              </a:endParaRPr>
            </a:p>
          </p:txBody>
        </p:sp>
        <p:sp>
          <p:nvSpPr>
            <p:cNvPr id="112" name="Rectangle 111">
              <a:extLst>
                <a:ext uri="{FF2B5EF4-FFF2-40B4-BE49-F238E27FC236}">
                  <a16:creationId xmlns:a16="http://schemas.microsoft.com/office/drawing/2014/main" id="{04AA2517-009C-AE8C-AA6C-9BB36BDC0958}"/>
                </a:ext>
              </a:extLst>
            </p:cNvPr>
            <p:cNvSpPr/>
            <p:nvPr/>
          </p:nvSpPr>
          <p:spPr>
            <a:xfrm>
              <a:off x="7290389" y="4348703"/>
              <a:ext cx="329610" cy="329609"/>
            </a:xfrm>
            <a:prstGeom prst="rect">
              <a:avLst/>
            </a:prstGeom>
            <a:solidFill>
              <a:schemeClr val="tx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Gill Sans MT" panose="020B0502020104020203" pitchFamily="34" charset="77"/>
                <a:cs typeface="Gill Sans" panose="020B0502020104020203" pitchFamily="34" charset="-79"/>
              </a:endParaRPr>
            </a:p>
          </p:txBody>
        </p:sp>
        <p:sp>
          <p:nvSpPr>
            <p:cNvPr id="113" name="Rectangle 112">
              <a:extLst>
                <a:ext uri="{FF2B5EF4-FFF2-40B4-BE49-F238E27FC236}">
                  <a16:creationId xmlns:a16="http://schemas.microsoft.com/office/drawing/2014/main" id="{C324A49C-AD07-6B02-70A4-EBB7FBFA0AC4}"/>
                </a:ext>
              </a:extLst>
            </p:cNvPr>
            <p:cNvSpPr/>
            <p:nvPr/>
          </p:nvSpPr>
          <p:spPr>
            <a:xfrm>
              <a:off x="4189229" y="5489944"/>
              <a:ext cx="329610" cy="329609"/>
            </a:xfrm>
            <a:prstGeom prst="rect">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Gill Sans MT" panose="020B0502020104020203" pitchFamily="34" charset="77"/>
                <a:cs typeface="Gill Sans" panose="020B0502020104020203" pitchFamily="34" charset="-79"/>
              </a:endParaRPr>
            </a:p>
          </p:txBody>
        </p:sp>
        <p:sp>
          <p:nvSpPr>
            <p:cNvPr id="114" name="Rectangle 113">
              <a:extLst>
                <a:ext uri="{FF2B5EF4-FFF2-40B4-BE49-F238E27FC236}">
                  <a16:creationId xmlns:a16="http://schemas.microsoft.com/office/drawing/2014/main" id="{89E7D444-A8FF-1B9B-4BAF-FE1831AD1BCD}"/>
                </a:ext>
              </a:extLst>
            </p:cNvPr>
            <p:cNvSpPr/>
            <p:nvPr/>
          </p:nvSpPr>
          <p:spPr>
            <a:xfrm>
              <a:off x="4809461" y="5489943"/>
              <a:ext cx="329610" cy="329609"/>
            </a:xfrm>
            <a:prstGeom prst="rect">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Gill Sans MT" panose="020B0502020104020203" pitchFamily="34" charset="77"/>
                <a:cs typeface="Gill Sans" panose="020B0502020104020203" pitchFamily="34" charset="-79"/>
              </a:endParaRPr>
            </a:p>
          </p:txBody>
        </p:sp>
        <p:sp>
          <p:nvSpPr>
            <p:cNvPr id="115" name="Rectangle 114">
              <a:extLst>
                <a:ext uri="{FF2B5EF4-FFF2-40B4-BE49-F238E27FC236}">
                  <a16:creationId xmlns:a16="http://schemas.microsoft.com/office/drawing/2014/main" id="{28AFFFB1-AA80-5008-E7F0-30840E15D224}"/>
                </a:ext>
              </a:extLst>
            </p:cNvPr>
            <p:cNvSpPr/>
            <p:nvPr/>
          </p:nvSpPr>
          <p:spPr>
            <a:xfrm>
              <a:off x="5429693" y="5489942"/>
              <a:ext cx="329610" cy="329609"/>
            </a:xfrm>
            <a:prstGeom prst="rect">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Gill Sans MT" panose="020B0502020104020203" pitchFamily="34" charset="77"/>
                <a:cs typeface="Gill Sans" panose="020B0502020104020203" pitchFamily="34" charset="-79"/>
              </a:endParaRPr>
            </a:p>
          </p:txBody>
        </p:sp>
        <p:sp>
          <p:nvSpPr>
            <p:cNvPr id="116" name="Rectangle 115">
              <a:extLst>
                <a:ext uri="{FF2B5EF4-FFF2-40B4-BE49-F238E27FC236}">
                  <a16:creationId xmlns:a16="http://schemas.microsoft.com/office/drawing/2014/main" id="{5615D9C7-CC1B-D4A7-4BD0-D9E9CDD376C4}"/>
                </a:ext>
              </a:extLst>
            </p:cNvPr>
            <p:cNvSpPr/>
            <p:nvPr/>
          </p:nvSpPr>
          <p:spPr>
            <a:xfrm>
              <a:off x="6049925" y="5489941"/>
              <a:ext cx="329610" cy="329609"/>
            </a:xfrm>
            <a:prstGeom prst="rect">
              <a:avLst/>
            </a:prstGeom>
            <a:solidFill>
              <a:srgbClr val="C00000"/>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Gill Sans MT" panose="020B0502020104020203" pitchFamily="34" charset="77"/>
                <a:cs typeface="Gill Sans" panose="020B0502020104020203" pitchFamily="34" charset="-79"/>
              </a:endParaRPr>
            </a:p>
          </p:txBody>
        </p:sp>
        <p:sp>
          <p:nvSpPr>
            <p:cNvPr id="117" name="Rectangle 116">
              <a:extLst>
                <a:ext uri="{FF2B5EF4-FFF2-40B4-BE49-F238E27FC236}">
                  <a16:creationId xmlns:a16="http://schemas.microsoft.com/office/drawing/2014/main" id="{4A8B9946-23BD-C3EF-06CB-40A15E2B8BFE}"/>
                </a:ext>
              </a:extLst>
            </p:cNvPr>
            <p:cNvSpPr/>
            <p:nvPr/>
          </p:nvSpPr>
          <p:spPr>
            <a:xfrm>
              <a:off x="6670157" y="5489941"/>
              <a:ext cx="329610" cy="329609"/>
            </a:xfrm>
            <a:prstGeom prst="rect">
              <a:avLst/>
            </a:prstGeom>
            <a:solidFill>
              <a:schemeClr val="accent6"/>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Gill Sans MT" panose="020B0502020104020203" pitchFamily="34" charset="77"/>
                <a:cs typeface="Gill Sans" panose="020B0502020104020203" pitchFamily="34" charset="-79"/>
              </a:endParaRPr>
            </a:p>
          </p:txBody>
        </p:sp>
        <p:sp>
          <p:nvSpPr>
            <p:cNvPr id="118" name="Rectangle 117">
              <a:extLst>
                <a:ext uri="{FF2B5EF4-FFF2-40B4-BE49-F238E27FC236}">
                  <a16:creationId xmlns:a16="http://schemas.microsoft.com/office/drawing/2014/main" id="{AE19BC8A-6CF2-E955-F4FE-4305DDFBA140}"/>
                </a:ext>
              </a:extLst>
            </p:cNvPr>
            <p:cNvSpPr/>
            <p:nvPr/>
          </p:nvSpPr>
          <p:spPr>
            <a:xfrm>
              <a:off x="7290389" y="5489940"/>
              <a:ext cx="329610" cy="329609"/>
            </a:xfrm>
            <a:prstGeom prst="rect">
              <a:avLst/>
            </a:prstGeom>
            <a:solidFill>
              <a:schemeClr val="accent6"/>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Gill Sans MT" panose="020B0502020104020203" pitchFamily="34" charset="77"/>
                <a:cs typeface="Gill Sans" panose="020B0502020104020203" pitchFamily="34" charset="-79"/>
              </a:endParaRPr>
            </a:p>
          </p:txBody>
        </p:sp>
        <p:cxnSp>
          <p:nvCxnSpPr>
            <p:cNvPr id="119" name="Straight Connector 118">
              <a:extLst>
                <a:ext uri="{FF2B5EF4-FFF2-40B4-BE49-F238E27FC236}">
                  <a16:creationId xmlns:a16="http://schemas.microsoft.com/office/drawing/2014/main" id="{54CB6965-B627-7120-7AD9-4B1399D21D55}"/>
                </a:ext>
              </a:extLst>
            </p:cNvPr>
            <p:cNvCxnSpPr>
              <a:cxnSpLocks/>
            </p:cNvCxnSpPr>
            <p:nvPr/>
          </p:nvCxnSpPr>
          <p:spPr>
            <a:xfrm>
              <a:off x="3944678" y="5029198"/>
              <a:ext cx="3870252"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1" name="Title 1">
            <a:extLst>
              <a:ext uri="{FF2B5EF4-FFF2-40B4-BE49-F238E27FC236}">
                <a16:creationId xmlns:a16="http://schemas.microsoft.com/office/drawing/2014/main" id="{1D6F1F70-7177-F470-11C9-EE758ECD7A71}"/>
              </a:ext>
            </a:extLst>
          </p:cNvPr>
          <p:cNvSpPr txBox="1">
            <a:spLocks/>
          </p:cNvSpPr>
          <p:nvPr/>
        </p:nvSpPr>
        <p:spPr>
          <a:xfrm>
            <a:off x="4090396" y="1025046"/>
            <a:ext cx="8016952" cy="9096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200" dirty="0">
                <a:solidFill>
                  <a:schemeClr val="accent2">
                    <a:lumMod val="75000"/>
                  </a:schemeClr>
                </a:solidFill>
                <a:latin typeface="+mn-lt"/>
                <a:cs typeface="Gill Sans" panose="020B0502020104020203" pitchFamily="34" charset="-79"/>
              </a:rPr>
              <a:t>Murphy</a:t>
            </a:r>
            <a:r>
              <a:rPr lang="en-US" sz="2200" dirty="0">
                <a:solidFill>
                  <a:schemeClr val="tx1">
                    <a:lumMod val="50000"/>
                    <a:lumOff val="50000"/>
                  </a:schemeClr>
                </a:solidFill>
                <a:latin typeface="+mn-lt"/>
                <a:cs typeface="Gill Sans" panose="020B0502020104020203" pitchFamily="34" charset="-79"/>
              </a:rPr>
              <a:t>: </a:t>
            </a:r>
            <a:r>
              <a:rPr lang="en-US" sz="2200" dirty="0">
                <a:latin typeface="+mn-lt"/>
                <a:cs typeface="Gill Sans" panose="020B0502020104020203" pitchFamily="34" charset="-79"/>
              </a:rPr>
              <a:t>Performance diagnosis in distributed cloud applications </a:t>
            </a:r>
          </a:p>
        </p:txBody>
      </p:sp>
      <p:sp>
        <p:nvSpPr>
          <p:cNvPr id="25" name="TextBox 24">
            <a:extLst>
              <a:ext uri="{FF2B5EF4-FFF2-40B4-BE49-F238E27FC236}">
                <a16:creationId xmlns:a16="http://schemas.microsoft.com/office/drawing/2014/main" id="{BD4A554B-F34E-01DC-76AB-A041992338A6}"/>
              </a:ext>
            </a:extLst>
          </p:cNvPr>
          <p:cNvSpPr txBox="1"/>
          <p:nvPr/>
        </p:nvSpPr>
        <p:spPr>
          <a:xfrm>
            <a:off x="4058114" y="1704208"/>
            <a:ext cx="2403090" cy="369332"/>
          </a:xfrm>
          <a:prstGeom prst="rect">
            <a:avLst/>
          </a:prstGeom>
          <a:noFill/>
        </p:spPr>
        <p:txBody>
          <a:bodyPr wrap="square" rtlCol="0">
            <a:spAutoFit/>
          </a:bodyPr>
          <a:lstStyle/>
          <a:p>
            <a:r>
              <a:rPr lang="en-US" dirty="0">
                <a:cs typeface="Gill Sans" panose="020B0502020104020203" pitchFamily="34" charset="-79"/>
              </a:rPr>
              <a:t>ACM SIGCOMM 2023</a:t>
            </a:r>
          </a:p>
        </p:txBody>
      </p:sp>
      <p:grpSp>
        <p:nvGrpSpPr>
          <p:cNvPr id="31" name="Group 30">
            <a:extLst>
              <a:ext uri="{FF2B5EF4-FFF2-40B4-BE49-F238E27FC236}">
                <a16:creationId xmlns:a16="http://schemas.microsoft.com/office/drawing/2014/main" id="{F6B076F3-8C11-741B-AD38-87E15B9E5E63}"/>
              </a:ext>
            </a:extLst>
          </p:cNvPr>
          <p:cNvGrpSpPr/>
          <p:nvPr/>
        </p:nvGrpSpPr>
        <p:grpSpPr>
          <a:xfrm>
            <a:off x="1416577" y="1256502"/>
            <a:ext cx="1920996" cy="1180793"/>
            <a:chOff x="5451076" y="3293706"/>
            <a:chExt cx="4610211" cy="2816965"/>
          </a:xfrm>
        </p:grpSpPr>
        <p:cxnSp>
          <p:nvCxnSpPr>
            <p:cNvPr id="32" name="Straight Arrow Connector 31">
              <a:extLst>
                <a:ext uri="{FF2B5EF4-FFF2-40B4-BE49-F238E27FC236}">
                  <a16:creationId xmlns:a16="http://schemas.microsoft.com/office/drawing/2014/main" id="{4D7D485E-E674-FCE6-9C94-702952BAA339}"/>
                </a:ext>
              </a:extLst>
            </p:cNvPr>
            <p:cNvCxnSpPr>
              <a:cxnSpLocks/>
              <a:stCxn id="91" idx="3"/>
              <a:endCxn id="94" idx="7"/>
            </p:cNvCxnSpPr>
            <p:nvPr/>
          </p:nvCxnSpPr>
          <p:spPr bwMode="gray">
            <a:xfrm flipH="1">
              <a:off x="9384575" y="5378075"/>
              <a:ext cx="132035" cy="54360"/>
            </a:xfrm>
            <a:prstGeom prst="straightConnector1">
              <a:avLst/>
            </a:prstGeom>
            <a:ln w="317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sp>
          <p:nvSpPr>
            <p:cNvPr id="33" name="Rounded Rectangle 32">
              <a:extLst>
                <a:ext uri="{FF2B5EF4-FFF2-40B4-BE49-F238E27FC236}">
                  <a16:creationId xmlns:a16="http://schemas.microsoft.com/office/drawing/2014/main" id="{0A90CE3B-8856-DFF8-0BD3-66886058658C}"/>
                </a:ext>
              </a:extLst>
            </p:cNvPr>
            <p:cNvSpPr/>
            <p:nvPr/>
          </p:nvSpPr>
          <p:spPr>
            <a:xfrm>
              <a:off x="8925898" y="3555040"/>
              <a:ext cx="902786" cy="1054215"/>
            </a:xfrm>
            <a:prstGeom prst="roundRect">
              <a:avLst/>
            </a:prstGeom>
            <a:solidFill>
              <a:srgbClr val="0070C0">
                <a:alpha val="4000"/>
              </a:srgbClr>
            </a:solidFill>
            <a:ln w="25400">
              <a:noFill/>
              <a:miter lim="800000"/>
            </a:ln>
            <a:effectLst>
              <a:softEdge rad="63500"/>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 dirty="0">
                <a:solidFill>
                  <a:schemeClr val="bg1"/>
                </a:solidFill>
              </a:endParaRPr>
            </a:p>
          </p:txBody>
        </p:sp>
        <p:sp>
          <p:nvSpPr>
            <p:cNvPr id="34" name="Rounded Rectangle 33">
              <a:extLst>
                <a:ext uri="{FF2B5EF4-FFF2-40B4-BE49-F238E27FC236}">
                  <a16:creationId xmlns:a16="http://schemas.microsoft.com/office/drawing/2014/main" id="{FFF29EFA-0435-9E92-EC7B-B2BA6F5D8FC1}"/>
                </a:ext>
              </a:extLst>
            </p:cNvPr>
            <p:cNvSpPr/>
            <p:nvPr/>
          </p:nvSpPr>
          <p:spPr>
            <a:xfrm>
              <a:off x="7283467" y="4964941"/>
              <a:ext cx="783709" cy="1145730"/>
            </a:xfrm>
            <a:prstGeom prst="roundRect">
              <a:avLst/>
            </a:prstGeom>
            <a:solidFill>
              <a:srgbClr val="0070C0">
                <a:alpha val="4000"/>
              </a:srgbClr>
            </a:solidFill>
            <a:ln w="25400">
              <a:noFill/>
              <a:miter lim="800000"/>
            </a:ln>
            <a:effectLst>
              <a:softEdge rad="63500"/>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 dirty="0">
                <a:solidFill>
                  <a:schemeClr val="bg1"/>
                </a:solidFill>
              </a:endParaRPr>
            </a:p>
          </p:txBody>
        </p:sp>
        <p:cxnSp>
          <p:nvCxnSpPr>
            <p:cNvPr id="35" name="Straight Arrow Connector 34">
              <a:extLst>
                <a:ext uri="{FF2B5EF4-FFF2-40B4-BE49-F238E27FC236}">
                  <a16:creationId xmlns:a16="http://schemas.microsoft.com/office/drawing/2014/main" id="{0442AD96-25F3-D68E-9611-EA4720538DA5}"/>
                </a:ext>
              </a:extLst>
            </p:cNvPr>
            <p:cNvCxnSpPr>
              <a:cxnSpLocks/>
            </p:cNvCxnSpPr>
            <p:nvPr/>
          </p:nvCxnSpPr>
          <p:spPr bwMode="gray">
            <a:xfrm flipH="1" flipV="1">
              <a:off x="8240990" y="3746518"/>
              <a:ext cx="858488" cy="1685938"/>
            </a:xfrm>
            <a:prstGeom prst="straightConnector1">
              <a:avLst/>
            </a:prstGeom>
            <a:ln w="317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DF00272C-4101-2A50-4918-FFDBE680F110}"/>
                </a:ext>
              </a:extLst>
            </p:cNvPr>
            <p:cNvCxnSpPr>
              <a:cxnSpLocks/>
            </p:cNvCxnSpPr>
            <p:nvPr/>
          </p:nvCxnSpPr>
          <p:spPr bwMode="gray">
            <a:xfrm flipV="1">
              <a:off x="7678923" y="3761121"/>
              <a:ext cx="562068" cy="1916396"/>
            </a:xfrm>
            <a:prstGeom prst="straightConnector1">
              <a:avLst/>
            </a:prstGeom>
            <a:ln w="317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EF8C9FE1-C1BD-C627-70B7-8079F3F2B232}"/>
                </a:ext>
              </a:extLst>
            </p:cNvPr>
            <p:cNvCxnSpPr>
              <a:cxnSpLocks/>
            </p:cNvCxnSpPr>
            <p:nvPr/>
          </p:nvCxnSpPr>
          <p:spPr bwMode="gray">
            <a:xfrm>
              <a:off x="5770902" y="4607670"/>
              <a:ext cx="342616" cy="282641"/>
            </a:xfrm>
            <a:prstGeom prst="straightConnector1">
              <a:avLst/>
            </a:prstGeom>
            <a:ln w="317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6E73D92D-BE42-D4C5-D0EE-C952C77DF1B7}"/>
                </a:ext>
              </a:extLst>
            </p:cNvPr>
            <p:cNvCxnSpPr>
              <a:cxnSpLocks/>
            </p:cNvCxnSpPr>
            <p:nvPr/>
          </p:nvCxnSpPr>
          <p:spPr bwMode="gray">
            <a:xfrm flipH="1" flipV="1">
              <a:off x="6330967" y="4880676"/>
              <a:ext cx="440784" cy="45524"/>
            </a:xfrm>
            <a:prstGeom prst="straightConnector1">
              <a:avLst/>
            </a:prstGeom>
            <a:ln w="31750">
              <a:solidFill>
                <a:schemeClr val="bg2">
                  <a:lumMod val="75000"/>
                  <a:alpha val="78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C398B8B3-DB1F-1A8D-1120-6F951723131F}"/>
                </a:ext>
              </a:extLst>
            </p:cNvPr>
            <p:cNvCxnSpPr>
              <a:cxnSpLocks/>
            </p:cNvCxnSpPr>
            <p:nvPr/>
          </p:nvCxnSpPr>
          <p:spPr bwMode="gray">
            <a:xfrm>
              <a:off x="7024183" y="4882144"/>
              <a:ext cx="357330" cy="3220"/>
            </a:xfrm>
            <a:prstGeom prst="straightConnector1">
              <a:avLst/>
            </a:prstGeom>
            <a:ln w="31750">
              <a:solidFill>
                <a:schemeClr val="bg2">
                  <a:lumMod val="75000"/>
                  <a:alpha val="78000"/>
                </a:schemeClr>
              </a:solidFill>
              <a:miter lim="800000"/>
              <a:headEnd type="none" w="sm" len="sm"/>
              <a:tailEnd type="none" w="med" len="med"/>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F95DD16C-D90F-E3F2-3F08-6262081F8CA4}"/>
                </a:ext>
              </a:extLst>
            </p:cNvPr>
            <p:cNvCxnSpPr>
              <a:cxnSpLocks/>
            </p:cNvCxnSpPr>
            <p:nvPr/>
          </p:nvCxnSpPr>
          <p:spPr bwMode="gray">
            <a:xfrm>
              <a:off x="8478483" y="4882144"/>
              <a:ext cx="546366" cy="1669"/>
            </a:xfrm>
            <a:prstGeom prst="straightConnector1">
              <a:avLst/>
            </a:prstGeom>
            <a:ln w="31750">
              <a:solidFill>
                <a:schemeClr val="bg2">
                  <a:lumMod val="75000"/>
                  <a:alpha val="78000"/>
                </a:schemeClr>
              </a:solidFill>
              <a:miter lim="800000"/>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9C6897A6-B8E1-8554-C794-5A751C78B3A5}"/>
                </a:ext>
              </a:extLst>
            </p:cNvPr>
            <p:cNvCxnSpPr>
              <a:cxnSpLocks/>
              <a:stCxn id="94" idx="0"/>
              <a:endCxn id="83" idx="4"/>
            </p:cNvCxnSpPr>
            <p:nvPr/>
          </p:nvCxnSpPr>
          <p:spPr bwMode="gray">
            <a:xfrm flipH="1" flipV="1">
              <a:off x="9252369" y="5092658"/>
              <a:ext cx="2650" cy="284189"/>
            </a:xfrm>
            <a:prstGeom prst="straightConnector1">
              <a:avLst/>
            </a:prstGeom>
            <a:ln w="317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C95C0544-35AB-E000-8935-6450E7D57F82}"/>
                </a:ext>
              </a:extLst>
            </p:cNvPr>
            <p:cNvCxnSpPr>
              <a:cxnSpLocks/>
            </p:cNvCxnSpPr>
            <p:nvPr/>
          </p:nvCxnSpPr>
          <p:spPr bwMode="gray">
            <a:xfrm flipV="1">
              <a:off x="7802884" y="4882144"/>
              <a:ext cx="309190" cy="3220"/>
            </a:xfrm>
            <a:prstGeom prst="straightConnector1">
              <a:avLst/>
            </a:prstGeom>
            <a:ln w="31750">
              <a:solidFill>
                <a:schemeClr val="bg2">
                  <a:lumMod val="75000"/>
                  <a:alpha val="78000"/>
                </a:schemeClr>
              </a:solidFill>
              <a:miter lim="800000"/>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4507229F-BC2A-356C-797E-8A66A1FEFD52}"/>
                </a:ext>
              </a:extLst>
            </p:cNvPr>
            <p:cNvCxnSpPr>
              <a:cxnSpLocks/>
            </p:cNvCxnSpPr>
            <p:nvPr/>
          </p:nvCxnSpPr>
          <p:spPr bwMode="gray">
            <a:xfrm>
              <a:off x="8456864" y="4371533"/>
              <a:ext cx="547401" cy="18441"/>
            </a:xfrm>
            <a:prstGeom prst="straightConnector1">
              <a:avLst/>
            </a:prstGeom>
            <a:ln w="31750">
              <a:solidFill>
                <a:schemeClr val="bg2">
                  <a:lumMod val="75000"/>
                  <a:alpha val="78000"/>
                </a:schemeClr>
              </a:solidFill>
              <a:miter lim="800000"/>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E11FBE1F-5C6C-F61F-7482-DCB59515FEBF}"/>
                </a:ext>
              </a:extLst>
            </p:cNvPr>
            <p:cNvCxnSpPr>
              <a:cxnSpLocks/>
              <a:endCxn id="76" idx="2"/>
            </p:cNvCxnSpPr>
            <p:nvPr/>
          </p:nvCxnSpPr>
          <p:spPr bwMode="gray">
            <a:xfrm>
              <a:off x="7813920" y="5542920"/>
              <a:ext cx="148161" cy="43145"/>
            </a:xfrm>
            <a:prstGeom prst="straightConnector1">
              <a:avLst/>
            </a:prstGeom>
            <a:ln w="317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4B1F8FA8-EAD7-C95E-AFA7-506A37BD86AF}"/>
                </a:ext>
              </a:extLst>
            </p:cNvPr>
            <p:cNvCxnSpPr>
              <a:cxnSpLocks/>
            </p:cNvCxnSpPr>
            <p:nvPr/>
          </p:nvCxnSpPr>
          <p:spPr bwMode="gray">
            <a:xfrm flipH="1">
              <a:off x="7592199" y="4382673"/>
              <a:ext cx="675862" cy="507638"/>
            </a:xfrm>
            <a:prstGeom prst="straightConnector1">
              <a:avLst/>
            </a:prstGeom>
            <a:ln w="31750">
              <a:solidFill>
                <a:schemeClr val="bg2">
                  <a:lumMod val="75000"/>
                  <a:alpha val="78000"/>
                </a:schemeClr>
              </a:solidFill>
              <a:miter lim="800000"/>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B7BCB3A4-36E9-B240-492A-41D5954DCB2B}"/>
                </a:ext>
              </a:extLst>
            </p:cNvPr>
            <p:cNvCxnSpPr>
              <a:cxnSpLocks/>
              <a:endCxn id="100" idx="0"/>
            </p:cNvCxnSpPr>
            <p:nvPr/>
          </p:nvCxnSpPr>
          <p:spPr bwMode="gray">
            <a:xfrm>
              <a:off x="9287919" y="3803690"/>
              <a:ext cx="316478" cy="151162"/>
            </a:xfrm>
            <a:prstGeom prst="straightConnector1">
              <a:avLst/>
            </a:prstGeom>
            <a:ln w="317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946FADC6-F935-77C5-4D4F-23A2A28E83F5}"/>
                </a:ext>
              </a:extLst>
            </p:cNvPr>
            <p:cNvCxnSpPr>
              <a:cxnSpLocks/>
              <a:stCxn id="89" idx="1"/>
            </p:cNvCxnSpPr>
            <p:nvPr/>
          </p:nvCxnSpPr>
          <p:spPr bwMode="gray">
            <a:xfrm flipV="1">
              <a:off x="5927471" y="5028354"/>
              <a:ext cx="85464" cy="84953"/>
            </a:xfrm>
            <a:prstGeom prst="straightConnector1">
              <a:avLst/>
            </a:prstGeom>
            <a:ln w="317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1DFD15F9-EDDF-36C7-7EAF-D0263DB94A74}"/>
                </a:ext>
              </a:extLst>
            </p:cNvPr>
            <p:cNvCxnSpPr>
              <a:cxnSpLocks/>
            </p:cNvCxnSpPr>
            <p:nvPr/>
          </p:nvCxnSpPr>
          <p:spPr bwMode="gray">
            <a:xfrm flipH="1">
              <a:off x="5769240" y="4809333"/>
              <a:ext cx="1712" cy="242377"/>
            </a:xfrm>
            <a:prstGeom prst="straightConnector1">
              <a:avLst/>
            </a:prstGeom>
            <a:ln w="317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0CA8FED4-BC7A-3597-8084-9E55A449352C}"/>
                </a:ext>
              </a:extLst>
            </p:cNvPr>
            <p:cNvCxnSpPr>
              <a:cxnSpLocks/>
              <a:stCxn id="93" idx="1"/>
            </p:cNvCxnSpPr>
            <p:nvPr/>
          </p:nvCxnSpPr>
          <p:spPr bwMode="gray">
            <a:xfrm flipV="1">
              <a:off x="7392631" y="5039753"/>
              <a:ext cx="76584" cy="77336"/>
            </a:xfrm>
            <a:prstGeom prst="straightConnector1">
              <a:avLst/>
            </a:prstGeom>
            <a:ln w="317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A4F55B43-D017-494F-A5A2-86CEAC6D368F}"/>
                </a:ext>
              </a:extLst>
            </p:cNvPr>
            <p:cNvCxnSpPr>
              <a:cxnSpLocks/>
              <a:endCxn id="93" idx="7"/>
            </p:cNvCxnSpPr>
            <p:nvPr/>
          </p:nvCxnSpPr>
          <p:spPr bwMode="gray">
            <a:xfrm flipH="1" flipV="1">
              <a:off x="7430209" y="5382753"/>
              <a:ext cx="72173" cy="22919"/>
            </a:xfrm>
            <a:prstGeom prst="straightConnector1">
              <a:avLst/>
            </a:prstGeom>
            <a:ln w="317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08ACF972-0F37-2FE3-AD3C-028FB6439D14}"/>
                </a:ext>
              </a:extLst>
            </p:cNvPr>
            <p:cNvCxnSpPr>
              <a:cxnSpLocks/>
            </p:cNvCxnSpPr>
            <p:nvPr/>
          </p:nvCxnSpPr>
          <p:spPr bwMode="gray">
            <a:xfrm flipH="1" flipV="1">
              <a:off x="7592199" y="5103703"/>
              <a:ext cx="14227" cy="247606"/>
            </a:xfrm>
            <a:prstGeom prst="straightConnector1">
              <a:avLst/>
            </a:prstGeom>
            <a:ln w="317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1C8B788C-C369-940E-8B37-ADCDCBE2C12E}"/>
                </a:ext>
              </a:extLst>
            </p:cNvPr>
            <p:cNvCxnSpPr>
              <a:cxnSpLocks/>
            </p:cNvCxnSpPr>
            <p:nvPr/>
          </p:nvCxnSpPr>
          <p:spPr bwMode="gray">
            <a:xfrm flipV="1">
              <a:off x="5903390" y="3746518"/>
              <a:ext cx="2307037" cy="737622"/>
            </a:xfrm>
            <a:prstGeom prst="straightConnector1">
              <a:avLst/>
            </a:prstGeom>
            <a:ln w="317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7FFC6E8A-5D0B-7EEC-0589-512FF93A927C}"/>
                </a:ext>
              </a:extLst>
            </p:cNvPr>
            <p:cNvCxnSpPr>
              <a:cxnSpLocks/>
            </p:cNvCxnSpPr>
            <p:nvPr/>
          </p:nvCxnSpPr>
          <p:spPr bwMode="gray">
            <a:xfrm flipV="1">
              <a:off x="9229026" y="4014108"/>
              <a:ext cx="409660" cy="421175"/>
            </a:xfrm>
            <a:prstGeom prst="straightConnector1">
              <a:avLst/>
            </a:prstGeom>
            <a:ln w="317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0AD71794-54E9-D0C7-0EF6-EDC9C97993FD}"/>
                </a:ext>
              </a:extLst>
            </p:cNvPr>
            <p:cNvCxnSpPr>
              <a:cxnSpLocks/>
            </p:cNvCxnSpPr>
            <p:nvPr/>
          </p:nvCxnSpPr>
          <p:spPr bwMode="gray">
            <a:xfrm flipH="1" flipV="1">
              <a:off x="9252369" y="4890311"/>
              <a:ext cx="278529" cy="336625"/>
            </a:xfrm>
            <a:prstGeom prst="straightConnector1">
              <a:avLst/>
            </a:prstGeom>
            <a:ln w="317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08902DD7-F6F9-FF2D-3DDA-D54A23A0CF5F}"/>
                </a:ext>
              </a:extLst>
            </p:cNvPr>
            <p:cNvCxnSpPr>
              <a:cxnSpLocks/>
            </p:cNvCxnSpPr>
            <p:nvPr/>
          </p:nvCxnSpPr>
          <p:spPr bwMode="gray">
            <a:xfrm flipH="1" flipV="1">
              <a:off x="8422239" y="3746518"/>
              <a:ext cx="597588" cy="25987"/>
            </a:xfrm>
            <a:prstGeom prst="straightConnector1">
              <a:avLst/>
            </a:prstGeom>
            <a:ln w="317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E8CAC2EF-59A7-FE1A-5DFC-266F80E1819F}"/>
                </a:ext>
              </a:extLst>
            </p:cNvPr>
            <p:cNvCxnSpPr>
              <a:cxnSpLocks/>
              <a:stCxn id="84" idx="0"/>
              <a:endCxn id="95" idx="4"/>
            </p:cNvCxnSpPr>
            <p:nvPr/>
          </p:nvCxnSpPr>
          <p:spPr bwMode="gray">
            <a:xfrm flipH="1" flipV="1">
              <a:off x="9229026" y="3962365"/>
              <a:ext cx="2758" cy="218763"/>
            </a:xfrm>
            <a:prstGeom prst="straightConnector1">
              <a:avLst/>
            </a:prstGeom>
            <a:ln w="317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A1007E7D-7081-D841-95BF-743670C7D65E}"/>
                </a:ext>
              </a:extLst>
            </p:cNvPr>
            <p:cNvCxnSpPr>
              <a:cxnSpLocks/>
            </p:cNvCxnSpPr>
            <p:nvPr/>
          </p:nvCxnSpPr>
          <p:spPr bwMode="gray">
            <a:xfrm flipV="1">
              <a:off x="9229024" y="3293706"/>
              <a:ext cx="198876" cy="288938"/>
            </a:xfrm>
            <a:prstGeom prst="straightConnector1">
              <a:avLst/>
            </a:prstGeom>
            <a:ln w="317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0F47E6B4-7112-B339-9C92-45E73E77A091}"/>
                </a:ext>
              </a:extLst>
            </p:cNvPr>
            <p:cNvCxnSpPr>
              <a:cxnSpLocks/>
            </p:cNvCxnSpPr>
            <p:nvPr/>
          </p:nvCxnSpPr>
          <p:spPr bwMode="gray">
            <a:xfrm>
              <a:off x="9412229" y="5566707"/>
              <a:ext cx="455122" cy="170650"/>
            </a:xfrm>
            <a:prstGeom prst="straightConnector1">
              <a:avLst/>
            </a:prstGeom>
            <a:ln w="317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A41DCC7F-084F-6E67-7C62-C667B1E322D1}"/>
                </a:ext>
              </a:extLst>
            </p:cNvPr>
            <p:cNvCxnSpPr>
              <a:cxnSpLocks/>
            </p:cNvCxnSpPr>
            <p:nvPr/>
          </p:nvCxnSpPr>
          <p:spPr bwMode="gray">
            <a:xfrm flipV="1">
              <a:off x="7247391" y="5674163"/>
              <a:ext cx="252591" cy="163299"/>
            </a:xfrm>
            <a:prstGeom prst="straightConnector1">
              <a:avLst/>
            </a:prstGeom>
            <a:ln w="317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B0EEA66D-7BAE-C1D2-462F-FEE4A08B1196}"/>
                </a:ext>
              </a:extLst>
            </p:cNvPr>
            <p:cNvCxnSpPr>
              <a:cxnSpLocks/>
            </p:cNvCxnSpPr>
            <p:nvPr/>
          </p:nvCxnSpPr>
          <p:spPr bwMode="gray">
            <a:xfrm>
              <a:off x="5480860" y="4288508"/>
              <a:ext cx="163450" cy="195484"/>
            </a:xfrm>
            <a:prstGeom prst="straightConnector1">
              <a:avLst/>
            </a:prstGeom>
            <a:ln w="317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C87EB37E-49BB-683F-5AA9-280E536D96D0}"/>
                </a:ext>
              </a:extLst>
            </p:cNvPr>
            <p:cNvCxnSpPr>
              <a:cxnSpLocks/>
            </p:cNvCxnSpPr>
            <p:nvPr/>
          </p:nvCxnSpPr>
          <p:spPr bwMode="gray">
            <a:xfrm>
              <a:off x="7863808" y="3392073"/>
              <a:ext cx="245681" cy="220193"/>
            </a:xfrm>
            <a:prstGeom prst="straightConnector1">
              <a:avLst/>
            </a:prstGeom>
            <a:ln w="317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366CCCD3-FB21-1A31-DA49-B396C2F4E814}"/>
                </a:ext>
              </a:extLst>
            </p:cNvPr>
            <p:cNvCxnSpPr>
              <a:cxnSpLocks/>
            </p:cNvCxnSpPr>
            <p:nvPr/>
          </p:nvCxnSpPr>
          <p:spPr bwMode="gray">
            <a:xfrm flipV="1">
              <a:off x="5451076" y="5341774"/>
              <a:ext cx="157734" cy="170669"/>
            </a:xfrm>
            <a:prstGeom prst="straightConnector1">
              <a:avLst/>
            </a:prstGeom>
            <a:ln w="317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95178F37-1AE8-1842-B3DC-DC6CCBEDA52C}"/>
                </a:ext>
              </a:extLst>
            </p:cNvPr>
            <p:cNvCxnSpPr>
              <a:cxnSpLocks/>
              <a:stCxn id="91" idx="6"/>
            </p:cNvCxnSpPr>
            <p:nvPr/>
          </p:nvCxnSpPr>
          <p:spPr bwMode="gray">
            <a:xfrm flipV="1">
              <a:off x="9829348" y="5194731"/>
              <a:ext cx="231939" cy="49114"/>
            </a:xfrm>
            <a:prstGeom prst="straightConnector1">
              <a:avLst/>
            </a:prstGeom>
            <a:ln w="317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C768F853-4296-8AD0-4EC8-91F7187E4897}"/>
                </a:ext>
              </a:extLst>
            </p:cNvPr>
            <p:cNvCxnSpPr>
              <a:cxnSpLocks/>
            </p:cNvCxnSpPr>
            <p:nvPr/>
          </p:nvCxnSpPr>
          <p:spPr bwMode="gray">
            <a:xfrm>
              <a:off x="9663069" y="4016127"/>
              <a:ext cx="391112" cy="94677"/>
            </a:xfrm>
            <a:prstGeom prst="straightConnector1">
              <a:avLst/>
            </a:prstGeom>
            <a:ln w="31750">
              <a:solidFill>
                <a:schemeClr val="tx1">
                  <a:lumMod val="40000"/>
                  <a:lumOff val="60000"/>
                  <a:alpha val="64841"/>
                </a:schemeClr>
              </a:solidFill>
              <a:miter lim="800000"/>
              <a:tailEnd type="none" w="lg" len="lg"/>
            </a:ln>
          </p:spPr>
          <p:style>
            <a:lnRef idx="1">
              <a:schemeClr val="accent1"/>
            </a:lnRef>
            <a:fillRef idx="0">
              <a:schemeClr val="accent1"/>
            </a:fillRef>
            <a:effectRef idx="0">
              <a:schemeClr val="accent1"/>
            </a:effectRef>
            <a:fontRef idx="minor">
              <a:schemeClr val="tx1"/>
            </a:fontRef>
          </p:style>
        </p:cxnSp>
        <p:sp>
          <p:nvSpPr>
            <p:cNvPr id="76" name="Oval 75">
              <a:extLst>
                <a:ext uri="{FF2B5EF4-FFF2-40B4-BE49-F238E27FC236}">
                  <a16:creationId xmlns:a16="http://schemas.microsoft.com/office/drawing/2014/main" id="{A7CFD697-C1A9-B7E8-02E9-77786FE280D9}"/>
                </a:ext>
              </a:extLst>
            </p:cNvPr>
            <p:cNvSpPr>
              <a:spLocks noChangeAspect="1"/>
            </p:cNvSpPr>
            <p:nvPr/>
          </p:nvSpPr>
          <p:spPr>
            <a:xfrm>
              <a:off x="7962079" y="5377218"/>
              <a:ext cx="403050" cy="417693"/>
            </a:xfrm>
            <a:prstGeom prst="ellipse">
              <a:avLst/>
            </a:prstGeom>
            <a:solidFill>
              <a:schemeClr val="bg1"/>
            </a:solidFill>
            <a:ln w="19050">
              <a:solidFill>
                <a:srgbClr val="820024"/>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 dirty="0">
                <a:solidFill>
                  <a:schemeClr val="bg2">
                    <a:lumMod val="10000"/>
                  </a:schemeClr>
                </a:solidFill>
              </a:endParaRPr>
            </a:p>
          </p:txBody>
        </p:sp>
        <p:sp>
          <p:nvSpPr>
            <p:cNvPr id="77" name="Oval 76">
              <a:extLst>
                <a:ext uri="{FF2B5EF4-FFF2-40B4-BE49-F238E27FC236}">
                  <a16:creationId xmlns:a16="http://schemas.microsoft.com/office/drawing/2014/main" id="{B8CBB6EE-A3F7-6CFD-FD49-B2C8B99C946B}"/>
                </a:ext>
              </a:extLst>
            </p:cNvPr>
            <p:cNvSpPr>
              <a:spLocks noChangeAspect="1"/>
            </p:cNvSpPr>
            <p:nvPr/>
          </p:nvSpPr>
          <p:spPr>
            <a:xfrm rot="18931841">
              <a:off x="7447517" y="5351300"/>
              <a:ext cx="366409" cy="379720"/>
            </a:xfrm>
            <a:prstGeom prst="ellipse">
              <a:avLst/>
            </a:prstGeom>
            <a:solidFill>
              <a:schemeClr val="bg1"/>
            </a:solidFill>
            <a:ln w="19050">
              <a:solidFill>
                <a:srgbClr val="003834"/>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 dirty="0">
                <a:solidFill>
                  <a:schemeClr val="bg1"/>
                </a:solidFill>
              </a:endParaRPr>
            </a:p>
          </p:txBody>
        </p:sp>
        <p:sp>
          <p:nvSpPr>
            <p:cNvPr id="79" name="Oval 78">
              <a:extLst>
                <a:ext uri="{FF2B5EF4-FFF2-40B4-BE49-F238E27FC236}">
                  <a16:creationId xmlns:a16="http://schemas.microsoft.com/office/drawing/2014/main" id="{56CB5ABD-5E3D-033F-683E-2783C6A778B3}"/>
                </a:ext>
              </a:extLst>
            </p:cNvPr>
            <p:cNvSpPr>
              <a:spLocks noChangeAspect="1"/>
            </p:cNvSpPr>
            <p:nvPr/>
          </p:nvSpPr>
          <p:spPr>
            <a:xfrm>
              <a:off x="6727453" y="4698700"/>
              <a:ext cx="384008" cy="379720"/>
            </a:xfrm>
            <a:prstGeom prst="ellipse">
              <a:avLst/>
            </a:prstGeom>
            <a:solidFill>
              <a:schemeClr val="bg1"/>
            </a:solidFill>
            <a:ln w="19050">
              <a:solidFill>
                <a:srgbClr val="FF0000"/>
              </a:solidFill>
              <a:prstDash val="solid"/>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 dirty="0">
                <a:solidFill>
                  <a:schemeClr val="bg1"/>
                </a:solidFill>
              </a:endParaRPr>
            </a:p>
          </p:txBody>
        </p:sp>
        <p:sp>
          <p:nvSpPr>
            <p:cNvPr id="80" name="Oval 79">
              <a:extLst>
                <a:ext uri="{FF2B5EF4-FFF2-40B4-BE49-F238E27FC236}">
                  <a16:creationId xmlns:a16="http://schemas.microsoft.com/office/drawing/2014/main" id="{6AAED06D-6856-2AEE-DB8D-A056CF24398C}"/>
                </a:ext>
              </a:extLst>
            </p:cNvPr>
            <p:cNvSpPr>
              <a:spLocks noChangeAspect="1"/>
            </p:cNvSpPr>
            <p:nvPr/>
          </p:nvSpPr>
          <p:spPr>
            <a:xfrm>
              <a:off x="5968017" y="4682595"/>
              <a:ext cx="422408" cy="417693"/>
            </a:xfrm>
            <a:prstGeom prst="ellipse">
              <a:avLst/>
            </a:prstGeom>
            <a:solidFill>
              <a:schemeClr val="bg1"/>
            </a:solidFill>
            <a:ln w="19050">
              <a:solidFill>
                <a:srgbClr val="820024"/>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600"/>
                </a:spcAft>
              </a:pPr>
              <a:endParaRPr lang="en-US" sz="100" dirty="0">
                <a:solidFill>
                  <a:schemeClr val="bg2">
                    <a:lumMod val="10000"/>
                  </a:schemeClr>
                </a:solidFill>
              </a:endParaRPr>
            </a:p>
          </p:txBody>
        </p:sp>
        <p:sp>
          <p:nvSpPr>
            <p:cNvPr id="81" name="Oval 80">
              <a:extLst>
                <a:ext uri="{FF2B5EF4-FFF2-40B4-BE49-F238E27FC236}">
                  <a16:creationId xmlns:a16="http://schemas.microsoft.com/office/drawing/2014/main" id="{9B2C86DF-1B00-8E14-3BDF-D6CAB96AEE77}"/>
                </a:ext>
              </a:extLst>
            </p:cNvPr>
            <p:cNvSpPr>
              <a:spLocks noChangeAspect="1"/>
            </p:cNvSpPr>
            <p:nvPr/>
          </p:nvSpPr>
          <p:spPr>
            <a:xfrm>
              <a:off x="7407507" y="4667024"/>
              <a:ext cx="421371" cy="436678"/>
            </a:xfrm>
            <a:prstGeom prst="ellipse">
              <a:avLst/>
            </a:prstGeom>
            <a:solidFill>
              <a:schemeClr val="bg1"/>
            </a:solidFill>
            <a:ln w="19050">
              <a:solidFill>
                <a:srgbClr val="820024"/>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 dirty="0">
                <a:solidFill>
                  <a:schemeClr val="bg1"/>
                </a:solidFill>
              </a:endParaRPr>
            </a:p>
          </p:txBody>
        </p:sp>
        <p:sp>
          <p:nvSpPr>
            <p:cNvPr id="82" name="Oval 81">
              <a:extLst>
                <a:ext uri="{FF2B5EF4-FFF2-40B4-BE49-F238E27FC236}">
                  <a16:creationId xmlns:a16="http://schemas.microsoft.com/office/drawing/2014/main" id="{7EC82047-696B-DC79-D3DF-6356A4610180}"/>
                </a:ext>
              </a:extLst>
            </p:cNvPr>
            <p:cNvSpPr>
              <a:spLocks noChangeAspect="1"/>
            </p:cNvSpPr>
            <p:nvPr/>
          </p:nvSpPr>
          <p:spPr>
            <a:xfrm>
              <a:off x="8138067" y="4692283"/>
              <a:ext cx="366409" cy="379720"/>
            </a:xfrm>
            <a:prstGeom prst="ellipse">
              <a:avLst/>
            </a:prstGeom>
            <a:solidFill>
              <a:schemeClr val="bg1"/>
            </a:solidFill>
            <a:ln w="19050">
              <a:solidFill>
                <a:schemeClr val="accent1"/>
              </a:solidFill>
              <a:prstDash val="solid"/>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 dirty="0">
                <a:solidFill>
                  <a:schemeClr val="bg1"/>
                </a:solidFill>
              </a:endParaRPr>
            </a:p>
          </p:txBody>
        </p:sp>
        <p:sp>
          <p:nvSpPr>
            <p:cNvPr id="83" name="Oval 82">
              <a:extLst>
                <a:ext uri="{FF2B5EF4-FFF2-40B4-BE49-F238E27FC236}">
                  <a16:creationId xmlns:a16="http://schemas.microsoft.com/office/drawing/2014/main" id="{D45C6E06-D7A7-EB61-E3C8-ED521ECD128A}"/>
                </a:ext>
              </a:extLst>
            </p:cNvPr>
            <p:cNvSpPr>
              <a:spLocks noChangeAspect="1"/>
            </p:cNvSpPr>
            <p:nvPr/>
          </p:nvSpPr>
          <p:spPr>
            <a:xfrm>
              <a:off x="9050843" y="4674966"/>
              <a:ext cx="403050" cy="417693"/>
            </a:xfrm>
            <a:prstGeom prst="ellipse">
              <a:avLst/>
            </a:prstGeom>
            <a:solidFill>
              <a:srgbClr val="A10907"/>
            </a:solidFill>
            <a:ln w="5715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 dirty="0">
                <a:solidFill>
                  <a:schemeClr val="bg1"/>
                </a:solidFill>
              </a:endParaRPr>
            </a:p>
          </p:txBody>
        </p:sp>
        <p:sp>
          <p:nvSpPr>
            <p:cNvPr id="84" name="Oval 83">
              <a:extLst>
                <a:ext uri="{FF2B5EF4-FFF2-40B4-BE49-F238E27FC236}">
                  <a16:creationId xmlns:a16="http://schemas.microsoft.com/office/drawing/2014/main" id="{BB299F6A-D495-941E-B762-627707D03167}"/>
                </a:ext>
              </a:extLst>
            </p:cNvPr>
            <p:cNvSpPr>
              <a:spLocks noChangeAspect="1"/>
            </p:cNvSpPr>
            <p:nvPr/>
          </p:nvSpPr>
          <p:spPr>
            <a:xfrm>
              <a:off x="9030258" y="4181128"/>
              <a:ext cx="403050" cy="417693"/>
            </a:xfrm>
            <a:prstGeom prst="ellipse">
              <a:avLst/>
            </a:prstGeom>
            <a:solidFill>
              <a:srgbClr val="A10907"/>
            </a:solidFill>
            <a:ln w="5715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 dirty="0">
                <a:solidFill>
                  <a:schemeClr val="bg1"/>
                </a:solidFill>
              </a:endParaRPr>
            </a:p>
          </p:txBody>
        </p:sp>
        <p:sp>
          <p:nvSpPr>
            <p:cNvPr id="85" name="Oval 84">
              <a:extLst>
                <a:ext uri="{FF2B5EF4-FFF2-40B4-BE49-F238E27FC236}">
                  <a16:creationId xmlns:a16="http://schemas.microsoft.com/office/drawing/2014/main" id="{61258447-A562-4388-50DC-7EF099A5F67C}"/>
                </a:ext>
              </a:extLst>
            </p:cNvPr>
            <p:cNvSpPr>
              <a:spLocks noChangeAspect="1"/>
            </p:cNvSpPr>
            <p:nvPr/>
          </p:nvSpPr>
          <p:spPr>
            <a:xfrm>
              <a:off x="8081823" y="3556657"/>
              <a:ext cx="366409" cy="379720"/>
            </a:xfrm>
            <a:prstGeom prst="ellipse">
              <a:avLst/>
            </a:prstGeom>
            <a:solidFill>
              <a:schemeClr val="bg1"/>
            </a:solidFill>
            <a:ln w="19050">
              <a:solidFill>
                <a:schemeClr val="bg2">
                  <a:lumMod val="1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 dirty="0">
                <a:solidFill>
                  <a:schemeClr val="bg1"/>
                </a:solidFill>
              </a:endParaRPr>
            </a:p>
          </p:txBody>
        </p:sp>
        <p:sp>
          <p:nvSpPr>
            <p:cNvPr id="86" name="TextBox 85">
              <a:extLst>
                <a:ext uri="{FF2B5EF4-FFF2-40B4-BE49-F238E27FC236}">
                  <a16:creationId xmlns:a16="http://schemas.microsoft.com/office/drawing/2014/main" id="{9B0F4B6F-4F8A-F190-069A-6C20ED61B06F}"/>
                </a:ext>
              </a:extLst>
            </p:cNvPr>
            <p:cNvSpPr txBox="1"/>
            <p:nvPr/>
          </p:nvSpPr>
          <p:spPr>
            <a:xfrm>
              <a:off x="9121548" y="4299427"/>
              <a:ext cx="234979" cy="110136"/>
            </a:xfrm>
            <a:prstGeom prst="rect">
              <a:avLst/>
            </a:prstGeom>
          </p:spPr>
          <p:txBody>
            <a:bodyPr wrap="none" lIns="0" tIns="0" rIns="0" bIns="0" rtlCol="0">
              <a:spAutoFit/>
            </a:bodyPr>
            <a:lstStyle/>
            <a:p>
              <a:pPr algn="ctr">
                <a:spcAft>
                  <a:spcPts val="600"/>
                </a:spcAft>
              </a:pPr>
              <a:r>
                <a:rPr lang="en-US" sz="200" dirty="0">
                  <a:solidFill>
                    <a:schemeClr val="bg1"/>
                  </a:solidFill>
                </a:rPr>
                <a:t>Backend</a:t>
              </a:r>
              <a:br>
                <a:rPr lang="en-US" sz="100" dirty="0">
                  <a:solidFill>
                    <a:schemeClr val="bg1"/>
                  </a:solidFill>
                </a:rPr>
              </a:br>
              <a:r>
                <a:rPr lang="en-US" sz="100" dirty="0">
                  <a:solidFill>
                    <a:schemeClr val="bg1"/>
                  </a:solidFill>
                </a:rPr>
                <a:t>VM</a:t>
              </a:r>
            </a:p>
          </p:txBody>
        </p:sp>
        <p:sp>
          <p:nvSpPr>
            <p:cNvPr id="87" name="TextBox 86">
              <a:extLst>
                <a:ext uri="{FF2B5EF4-FFF2-40B4-BE49-F238E27FC236}">
                  <a16:creationId xmlns:a16="http://schemas.microsoft.com/office/drawing/2014/main" id="{BB35745B-2126-93F1-FFB1-DEC45E0AF365}"/>
                </a:ext>
              </a:extLst>
            </p:cNvPr>
            <p:cNvSpPr txBox="1"/>
            <p:nvPr/>
          </p:nvSpPr>
          <p:spPr>
            <a:xfrm>
              <a:off x="9137364" y="4779265"/>
              <a:ext cx="234979" cy="146849"/>
            </a:xfrm>
            <a:prstGeom prst="rect">
              <a:avLst/>
            </a:prstGeom>
          </p:spPr>
          <p:txBody>
            <a:bodyPr wrap="none" lIns="0" tIns="0" rIns="0" bIns="0" rtlCol="0">
              <a:spAutoFit/>
            </a:bodyPr>
            <a:lstStyle/>
            <a:p>
              <a:pPr algn="ctr">
                <a:spcAft>
                  <a:spcPts val="600"/>
                </a:spcAft>
              </a:pPr>
              <a:r>
                <a:rPr lang="en-US" sz="200" dirty="0">
                  <a:solidFill>
                    <a:schemeClr val="bg1"/>
                  </a:solidFill>
                </a:rPr>
                <a:t>Backend</a:t>
              </a:r>
              <a:br>
                <a:rPr lang="en-US" sz="200" dirty="0">
                  <a:solidFill>
                    <a:schemeClr val="bg1"/>
                  </a:solidFill>
                </a:rPr>
              </a:br>
              <a:r>
                <a:rPr lang="en-US" sz="200" dirty="0">
                  <a:solidFill>
                    <a:schemeClr val="bg1"/>
                  </a:solidFill>
                </a:rPr>
                <a:t>VM</a:t>
              </a:r>
            </a:p>
          </p:txBody>
        </p:sp>
        <p:sp>
          <p:nvSpPr>
            <p:cNvPr id="88" name="Oval 87">
              <a:extLst>
                <a:ext uri="{FF2B5EF4-FFF2-40B4-BE49-F238E27FC236}">
                  <a16:creationId xmlns:a16="http://schemas.microsoft.com/office/drawing/2014/main" id="{5BD80E42-7916-4B59-A45E-6ED4A239FC4A}"/>
                </a:ext>
              </a:extLst>
            </p:cNvPr>
            <p:cNvSpPr>
              <a:spLocks noChangeAspect="1"/>
            </p:cNvSpPr>
            <p:nvPr/>
          </p:nvSpPr>
          <p:spPr>
            <a:xfrm rot="18931841">
              <a:off x="5615440" y="4429620"/>
              <a:ext cx="366409" cy="379720"/>
            </a:xfrm>
            <a:prstGeom prst="ellipse">
              <a:avLst/>
            </a:prstGeom>
            <a:solidFill>
              <a:schemeClr val="bg1"/>
            </a:solidFill>
            <a:ln w="19050">
              <a:solidFill>
                <a:srgbClr val="003834"/>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 dirty="0">
                <a:solidFill>
                  <a:schemeClr val="bg1"/>
                </a:solidFill>
              </a:endParaRPr>
            </a:p>
          </p:txBody>
        </p:sp>
        <p:sp>
          <p:nvSpPr>
            <p:cNvPr id="89" name="Oval 88">
              <a:extLst>
                <a:ext uri="{FF2B5EF4-FFF2-40B4-BE49-F238E27FC236}">
                  <a16:creationId xmlns:a16="http://schemas.microsoft.com/office/drawing/2014/main" id="{0A4715F9-C889-3435-B369-F20CEA8D2920}"/>
                </a:ext>
              </a:extLst>
            </p:cNvPr>
            <p:cNvSpPr>
              <a:spLocks noChangeAspect="1"/>
            </p:cNvSpPr>
            <p:nvPr/>
          </p:nvSpPr>
          <p:spPr>
            <a:xfrm rot="5880619">
              <a:off x="5591278" y="5044336"/>
              <a:ext cx="379720" cy="366409"/>
            </a:xfrm>
            <a:prstGeom prst="ellipse">
              <a:avLst/>
            </a:prstGeom>
            <a:solidFill>
              <a:schemeClr val="bg1"/>
            </a:solidFill>
            <a:ln w="19050">
              <a:solidFill>
                <a:schemeClr val="bg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 dirty="0">
                <a:solidFill>
                  <a:schemeClr val="bg1"/>
                </a:solidFill>
              </a:endParaRPr>
            </a:p>
          </p:txBody>
        </p:sp>
        <p:sp>
          <p:nvSpPr>
            <p:cNvPr id="90" name="Oval 89">
              <a:extLst>
                <a:ext uri="{FF2B5EF4-FFF2-40B4-BE49-F238E27FC236}">
                  <a16:creationId xmlns:a16="http://schemas.microsoft.com/office/drawing/2014/main" id="{A034F98F-7FC3-442D-F1B4-3E94372325C0}"/>
                </a:ext>
              </a:extLst>
            </p:cNvPr>
            <p:cNvSpPr>
              <a:spLocks noChangeAspect="1"/>
            </p:cNvSpPr>
            <p:nvPr/>
          </p:nvSpPr>
          <p:spPr>
            <a:xfrm>
              <a:off x="8116447" y="4181673"/>
              <a:ext cx="366409" cy="379720"/>
            </a:xfrm>
            <a:prstGeom prst="ellipse">
              <a:avLst/>
            </a:prstGeom>
            <a:solidFill>
              <a:schemeClr val="bg1"/>
            </a:solidFill>
            <a:ln w="19050">
              <a:solidFill>
                <a:srgbClr val="002060"/>
              </a:solidFill>
              <a:prstDash val="solid"/>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 dirty="0">
                <a:solidFill>
                  <a:schemeClr val="bg1"/>
                </a:solidFill>
              </a:endParaRPr>
            </a:p>
          </p:txBody>
        </p:sp>
        <p:sp>
          <p:nvSpPr>
            <p:cNvPr id="91" name="Oval 90">
              <a:extLst>
                <a:ext uri="{FF2B5EF4-FFF2-40B4-BE49-F238E27FC236}">
                  <a16:creationId xmlns:a16="http://schemas.microsoft.com/office/drawing/2014/main" id="{AE37056C-2EBD-F005-36AE-F8E61B6306D2}"/>
                </a:ext>
              </a:extLst>
            </p:cNvPr>
            <p:cNvSpPr>
              <a:spLocks noChangeAspect="1"/>
            </p:cNvSpPr>
            <p:nvPr/>
          </p:nvSpPr>
          <p:spPr>
            <a:xfrm>
              <a:off x="9462938" y="5053985"/>
              <a:ext cx="366409" cy="379720"/>
            </a:xfrm>
            <a:prstGeom prst="ellipse">
              <a:avLst/>
            </a:prstGeom>
            <a:solidFill>
              <a:schemeClr val="bg1"/>
            </a:solidFill>
            <a:ln w="19050">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 dirty="0">
                <a:solidFill>
                  <a:schemeClr val="bg1"/>
                </a:solidFill>
              </a:endParaRPr>
            </a:p>
          </p:txBody>
        </p:sp>
        <p:sp>
          <p:nvSpPr>
            <p:cNvPr id="92" name="Oval 91">
              <a:extLst>
                <a:ext uri="{FF2B5EF4-FFF2-40B4-BE49-F238E27FC236}">
                  <a16:creationId xmlns:a16="http://schemas.microsoft.com/office/drawing/2014/main" id="{E9A09B61-ED43-AE72-889F-9DDBD1969CD6}"/>
                </a:ext>
              </a:extLst>
            </p:cNvPr>
            <p:cNvSpPr>
              <a:spLocks noChangeAspect="1"/>
            </p:cNvSpPr>
            <p:nvPr/>
          </p:nvSpPr>
          <p:spPr>
            <a:xfrm rot="4002393">
              <a:off x="9453675" y="3828701"/>
              <a:ext cx="379720" cy="366409"/>
            </a:xfrm>
            <a:prstGeom prst="ellipse">
              <a:avLst/>
            </a:prstGeom>
            <a:solidFill>
              <a:schemeClr val="bg1"/>
            </a:solidFill>
            <a:ln w="19050">
              <a:solidFill>
                <a:schemeClr val="bg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 dirty="0">
                <a:solidFill>
                  <a:schemeClr val="bg1"/>
                </a:solidFill>
              </a:endParaRPr>
            </a:p>
          </p:txBody>
        </p:sp>
        <p:sp>
          <p:nvSpPr>
            <p:cNvPr id="93" name="Oval 92">
              <a:extLst>
                <a:ext uri="{FF2B5EF4-FFF2-40B4-BE49-F238E27FC236}">
                  <a16:creationId xmlns:a16="http://schemas.microsoft.com/office/drawing/2014/main" id="{ACF2EAAF-29AD-C66C-6732-DBA7C6322D3C}"/>
                </a:ext>
              </a:extLst>
            </p:cNvPr>
            <p:cNvSpPr>
              <a:spLocks noChangeAspect="1"/>
            </p:cNvSpPr>
            <p:nvPr/>
          </p:nvSpPr>
          <p:spPr>
            <a:xfrm rot="4899634">
              <a:off x="7093384" y="5086188"/>
              <a:ext cx="379720" cy="366409"/>
            </a:xfrm>
            <a:prstGeom prst="ellipse">
              <a:avLst/>
            </a:prstGeom>
            <a:solidFill>
              <a:schemeClr val="bg1"/>
            </a:solidFill>
            <a:ln w="19050">
              <a:solidFill>
                <a:schemeClr val="bg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 dirty="0">
                <a:solidFill>
                  <a:schemeClr val="bg1"/>
                </a:solidFill>
              </a:endParaRPr>
            </a:p>
          </p:txBody>
        </p:sp>
        <p:sp>
          <p:nvSpPr>
            <p:cNvPr id="94" name="Oval 93">
              <a:extLst>
                <a:ext uri="{FF2B5EF4-FFF2-40B4-BE49-F238E27FC236}">
                  <a16:creationId xmlns:a16="http://schemas.microsoft.com/office/drawing/2014/main" id="{351B4635-3D47-5BA6-7446-5B407C70E06B}"/>
                </a:ext>
              </a:extLst>
            </p:cNvPr>
            <p:cNvSpPr>
              <a:spLocks noChangeAspect="1"/>
            </p:cNvSpPr>
            <p:nvPr/>
          </p:nvSpPr>
          <p:spPr>
            <a:xfrm>
              <a:off x="9071813" y="5376847"/>
              <a:ext cx="366409" cy="379720"/>
            </a:xfrm>
            <a:prstGeom prst="ellipse">
              <a:avLst/>
            </a:prstGeom>
            <a:solidFill>
              <a:schemeClr val="bg1"/>
            </a:solidFill>
            <a:ln w="19050">
              <a:solidFill>
                <a:srgbClr val="003834"/>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 dirty="0">
                <a:solidFill>
                  <a:schemeClr val="bg1"/>
                </a:solidFill>
              </a:endParaRPr>
            </a:p>
          </p:txBody>
        </p:sp>
        <p:sp>
          <p:nvSpPr>
            <p:cNvPr id="95" name="Oval 94">
              <a:extLst>
                <a:ext uri="{FF2B5EF4-FFF2-40B4-BE49-F238E27FC236}">
                  <a16:creationId xmlns:a16="http://schemas.microsoft.com/office/drawing/2014/main" id="{1757040A-6BA3-DE97-8ECC-CBB77B2DCAC4}"/>
                </a:ext>
              </a:extLst>
            </p:cNvPr>
            <p:cNvSpPr>
              <a:spLocks noChangeAspect="1"/>
            </p:cNvSpPr>
            <p:nvPr/>
          </p:nvSpPr>
          <p:spPr>
            <a:xfrm>
              <a:off x="9045820" y="3582644"/>
              <a:ext cx="366409" cy="379720"/>
            </a:xfrm>
            <a:prstGeom prst="ellipse">
              <a:avLst/>
            </a:prstGeom>
            <a:solidFill>
              <a:schemeClr val="bg1"/>
            </a:solidFill>
            <a:ln w="19050">
              <a:solidFill>
                <a:srgbClr val="003834"/>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 dirty="0">
                <a:solidFill>
                  <a:schemeClr val="bg1"/>
                </a:solidFill>
              </a:endParaRPr>
            </a:p>
          </p:txBody>
        </p:sp>
        <p:sp>
          <p:nvSpPr>
            <p:cNvPr id="96" name="TextBox 95">
              <a:extLst>
                <a:ext uri="{FF2B5EF4-FFF2-40B4-BE49-F238E27FC236}">
                  <a16:creationId xmlns:a16="http://schemas.microsoft.com/office/drawing/2014/main" id="{9C977170-9D89-539A-24EB-7EA9176C7883}"/>
                </a:ext>
              </a:extLst>
            </p:cNvPr>
            <p:cNvSpPr txBox="1"/>
            <p:nvPr/>
          </p:nvSpPr>
          <p:spPr>
            <a:xfrm>
              <a:off x="5659469" y="5161910"/>
              <a:ext cx="145260" cy="73426"/>
            </a:xfrm>
            <a:prstGeom prst="rect">
              <a:avLst/>
            </a:prstGeom>
          </p:spPr>
          <p:txBody>
            <a:bodyPr wrap="none" lIns="0" tIns="0" rIns="0" bIns="0" rtlCol="0">
              <a:spAutoFit/>
            </a:bodyPr>
            <a:lstStyle/>
            <a:p>
              <a:pPr algn="l">
                <a:spcAft>
                  <a:spcPts val="600"/>
                </a:spcAft>
              </a:pPr>
              <a:r>
                <a:rPr lang="en-US" sz="200" dirty="0">
                  <a:solidFill>
                    <a:schemeClr val="bg2">
                      <a:lumMod val="10000"/>
                    </a:schemeClr>
                  </a:solidFill>
                </a:rPr>
                <a:t>vNIC</a:t>
              </a:r>
            </a:p>
          </p:txBody>
        </p:sp>
        <p:sp>
          <p:nvSpPr>
            <p:cNvPr id="97" name="TextBox 96">
              <a:extLst>
                <a:ext uri="{FF2B5EF4-FFF2-40B4-BE49-F238E27FC236}">
                  <a16:creationId xmlns:a16="http://schemas.microsoft.com/office/drawing/2014/main" id="{7B330053-F7C9-D04D-D0D3-1DB7B86431E8}"/>
                </a:ext>
              </a:extLst>
            </p:cNvPr>
            <p:cNvSpPr txBox="1"/>
            <p:nvPr/>
          </p:nvSpPr>
          <p:spPr>
            <a:xfrm>
              <a:off x="7171475" y="5202259"/>
              <a:ext cx="145260" cy="73426"/>
            </a:xfrm>
            <a:prstGeom prst="rect">
              <a:avLst/>
            </a:prstGeom>
          </p:spPr>
          <p:txBody>
            <a:bodyPr wrap="none" lIns="0" tIns="0" rIns="0" bIns="0" rtlCol="0">
              <a:spAutoFit/>
            </a:bodyPr>
            <a:lstStyle/>
            <a:p>
              <a:pPr algn="l">
                <a:spcAft>
                  <a:spcPts val="600"/>
                </a:spcAft>
              </a:pPr>
              <a:r>
                <a:rPr lang="en-US" sz="200" dirty="0">
                  <a:solidFill>
                    <a:schemeClr val="bg2">
                      <a:lumMod val="10000"/>
                    </a:schemeClr>
                  </a:solidFill>
                </a:rPr>
                <a:t>vNIC</a:t>
              </a:r>
            </a:p>
          </p:txBody>
        </p:sp>
        <p:sp>
          <p:nvSpPr>
            <p:cNvPr id="98" name="TextBox 97">
              <a:extLst>
                <a:ext uri="{FF2B5EF4-FFF2-40B4-BE49-F238E27FC236}">
                  <a16:creationId xmlns:a16="http://schemas.microsoft.com/office/drawing/2014/main" id="{EA64B572-205E-2414-ABC5-9E3422942967}"/>
                </a:ext>
              </a:extLst>
            </p:cNvPr>
            <p:cNvSpPr txBox="1"/>
            <p:nvPr/>
          </p:nvSpPr>
          <p:spPr>
            <a:xfrm>
              <a:off x="5662979" y="4535459"/>
              <a:ext cx="200803" cy="110136"/>
            </a:xfrm>
            <a:prstGeom prst="rect">
              <a:avLst/>
            </a:prstGeom>
          </p:spPr>
          <p:txBody>
            <a:bodyPr wrap="none" lIns="0" tIns="0" rIns="0" bIns="0" rtlCol="0">
              <a:spAutoFit/>
            </a:bodyPr>
            <a:lstStyle/>
            <a:p>
              <a:pPr algn="l">
                <a:spcAft>
                  <a:spcPts val="600"/>
                </a:spcAft>
              </a:pPr>
              <a:r>
                <a:rPr lang="en-US" sz="300" dirty="0">
                  <a:solidFill>
                    <a:schemeClr val="bg2">
                      <a:lumMod val="10000"/>
                    </a:schemeClr>
                  </a:solidFill>
                </a:rPr>
                <a:t>Host</a:t>
              </a:r>
            </a:p>
          </p:txBody>
        </p:sp>
        <p:sp>
          <p:nvSpPr>
            <p:cNvPr id="99" name="TextBox 98">
              <a:extLst>
                <a:ext uri="{FF2B5EF4-FFF2-40B4-BE49-F238E27FC236}">
                  <a16:creationId xmlns:a16="http://schemas.microsoft.com/office/drawing/2014/main" id="{4BE19471-FF0B-CFDE-1E20-D1362B9C1D58}"/>
                </a:ext>
              </a:extLst>
            </p:cNvPr>
            <p:cNvSpPr txBox="1"/>
            <p:nvPr/>
          </p:nvSpPr>
          <p:spPr>
            <a:xfrm>
              <a:off x="8173507" y="3626457"/>
              <a:ext cx="183713" cy="146849"/>
            </a:xfrm>
            <a:prstGeom prst="rect">
              <a:avLst/>
            </a:prstGeom>
          </p:spPr>
          <p:txBody>
            <a:bodyPr wrap="none" lIns="0" tIns="0" rIns="0" bIns="0" rtlCol="0">
              <a:spAutoFit/>
            </a:bodyPr>
            <a:lstStyle/>
            <a:p>
              <a:pPr algn="ctr"/>
              <a:r>
                <a:rPr lang="en-US" sz="200" dirty="0">
                  <a:solidFill>
                    <a:schemeClr val="bg2">
                      <a:lumMod val="10000"/>
                    </a:schemeClr>
                  </a:solidFill>
                </a:rPr>
                <a:t>ToR</a:t>
              </a:r>
            </a:p>
            <a:p>
              <a:pPr algn="ctr"/>
              <a:r>
                <a:rPr lang="en-US" sz="200" dirty="0">
                  <a:solidFill>
                    <a:schemeClr val="bg2">
                      <a:lumMod val="10000"/>
                    </a:schemeClr>
                  </a:solidFill>
                </a:rPr>
                <a:t>Switch</a:t>
              </a:r>
            </a:p>
          </p:txBody>
        </p:sp>
        <p:sp>
          <p:nvSpPr>
            <p:cNvPr id="100" name="TextBox 99">
              <a:extLst>
                <a:ext uri="{FF2B5EF4-FFF2-40B4-BE49-F238E27FC236}">
                  <a16:creationId xmlns:a16="http://schemas.microsoft.com/office/drawing/2014/main" id="{F6A4B171-2640-8B68-D13A-7F7A36525B36}"/>
                </a:ext>
              </a:extLst>
            </p:cNvPr>
            <p:cNvSpPr txBox="1"/>
            <p:nvPr/>
          </p:nvSpPr>
          <p:spPr>
            <a:xfrm>
              <a:off x="9531767" y="3954852"/>
              <a:ext cx="145260" cy="73426"/>
            </a:xfrm>
            <a:prstGeom prst="rect">
              <a:avLst/>
            </a:prstGeom>
          </p:spPr>
          <p:txBody>
            <a:bodyPr wrap="none" lIns="0" tIns="0" rIns="0" bIns="0" rtlCol="0">
              <a:spAutoFit/>
            </a:bodyPr>
            <a:lstStyle/>
            <a:p>
              <a:pPr algn="l">
                <a:spcAft>
                  <a:spcPts val="600"/>
                </a:spcAft>
              </a:pPr>
              <a:r>
                <a:rPr lang="en-US" sz="200" dirty="0">
                  <a:solidFill>
                    <a:schemeClr val="bg2">
                      <a:lumMod val="10000"/>
                    </a:schemeClr>
                  </a:solidFill>
                </a:rPr>
                <a:t>vNIC</a:t>
              </a:r>
            </a:p>
          </p:txBody>
        </p:sp>
        <p:sp>
          <p:nvSpPr>
            <p:cNvPr id="101" name="TextBox 100">
              <a:extLst>
                <a:ext uri="{FF2B5EF4-FFF2-40B4-BE49-F238E27FC236}">
                  <a16:creationId xmlns:a16="http://schemas.microsoft.com/office/drawing/2014/main" id="{9E933E3B-5748-4B60-F313-2EA2417F1A66}"/>
                </a:ext>
              </a:extLst>
            </p:cNvPr>
            <p:cNvSpPr txBox="1"/>
            <p:nvPr/>
          </p:nvSpPr>
          <p:spPr>
            <a:xfrm>
              <a:off x="8190152" y="4829970"/>
              <a:ext cx="192258" cy="73426"/>
            </a:xfrm>
            <a:prstGeom prst="rect">
              <a:avLst/>
            </a:prstGeom>
          </p:spPr>
          <p:txBody>
            <a:bodyPr wrap="none" lIns="0" tIns="0" rIns="0" bIns="0" rtlCol="0">
              <a:spAutoFit/>
            </a:bodyPr>
            <a:lstStyle/>
            <a:p>
              <a:pPr algn="l">
                <a:spcAft>
                  <a:spcPts val="600"/>
                </a:spcAft>
              </a:pPr>
              <a:r>
                <a:rPr lang="en-US" sz="200" dirty="0">
                  <a:solidFill>
                    <a:schemeClr val="bg2">
                      <a:lumMod val="10000"/>
                    </a:schemeClr>
                  </a:solidFill>
                </a:rPr>
                <a:t>Flow 2</a:t>
              </a:r>
            </a:p>
          </p:txBody>
        </p:sp>
        <p:sp>
          <p:nvSpPr>
            <p:cNvPr id="102" name="TextBox 101">
              <a:extLst>
                <a:ext uri="{FF2B5EF4-FFF2-40B4-BE49-F238E27FC236}">
                  <a16:creationId xmlns:a16="http://schemas.microsoft.com/office/drawing/2014/main" id="{9B01270A-ED90-268D-70C4-CCD2E43ADCFF}"/>
                </a:ext>
              </a:extLst>
            </p:cNvPr>
            <p:cNvSpPr txBox="1"/>
            <p:nvPr/>
          </p:nvSpPr>
          <p:spPr>
            <a:xfrm>
              <a:off x="8167639" y="4307082"/>
              <a:ext cx="192258" cy="73426"/>
            </a:xfrm>
            <a:prstGeom prst="rect">
              <a:avLst/>
            </a:prstGeom>
          </p:spPr>
          <p:txBody>
            <a:bodyPr wrap="none" lIns="0" tIns="0" rIns="0" bIns="0" rtlCol="0">
              <a:spAutoFit/>
            </a:bodyPr>
            <a:lstStyle/>
            <a:p>
              <a:pPr algn="l">
                <a:spcAft>
                  <a:spcPts val="600"/>
                </a:spcAft>
              </a:pPr>
              <a:r>
                <a:rPr lang="en-US" sz="200" dirty="0">
                  <a:solidFill>
                    <a:schemeClr val="bg2">
                      <a:lumMod val="10000"/>
                    </a:schemeClr>
                  </a:solidFill>
                </a:rPr>
                <a:t>Flow 3</a:t>
              </a:r>
            </a:p>
          </p:txBody>
        </p:sp>
        <p:sp>
          <p:nvSpPr>
            <p:cNvPr id="103" name="TextBox 102">
              <a:extLst>
                <a:ext uri="{FF2B5EF4-FFF2-40B4-BE49-F238E27FC236}">
                  <a16:creationId xmlns:a16="http://schemas.microsoft.com/office/drawing/2014/main" id="{B79EF838-3EAE-C6DA-3F45-23BF2BC174E5}"/>
                </a:ext>
              </a:extLst>
            </p:cNvPr>
            <p:cNvSpPr txBox="1"/>
            <p:nvPr/>
          </p:nvSpPr>
          <p:spPr>
            <a:xfrm>
              <a:off x="9137902" y="5485527"/>
              <a:ext cx="200803" cy="110136"/>
            </a:xfrm>
            <a:prstGeom prst="rect">
              <a:avLst/>
            </a:prstGeom>
          </p:spPr>
          <p:txBody>
            <a:bodyPr wrap="none" lIns="0" tIns="0" rIns="0" bIns="0" rtlCol="0">
              <a:spAutoFit/>
            </a:bodyPr>
            <a:lstStyle/>
            <a:p>
              <a:pPr algn="l">
                <a:spcAft>
                  <a:spcPts val="600"/>
                </a:spcAft>
              </a:pPr>
              <a:r>
                <a:rPr lang="en-US" sz="300" dirty="0">
                  <a:solidFill>
                    <a:schemeClr val="bg2">
                      <a:lumMod val="10000"/>
                    </a:schemeClr>
                  </a:solidFill>
                </a:rPr>
                <a:t>Host</a:t>
              </a:r>
            </a:p>
          </p:txBody>
        </p:sp>
        <p:sp>
          <p:nvSpPr>
            <p:cNvPr id="104" name="TextBox 103">
              <a:extLst>
                <a:ext uri="{FF2B5EF4-FFF2-40B4-BE49-F238E27FC236}">
                  <a16:creationId xmlns:a16="http://schemas.microsoft.com/office/drawing/2014/main" id="{D4AC1131-C868-8732-B521-D50B7F364F53}"/>
                </a:ext>
              </a:extLst>
            </p:cNvPr>
            <p:cNvSpPr txBox="1"/>
            <p:nvPr/>
          </p:nvSpPr>
          <p:spPr>
            <a:xfrm>
              <a:off x="9102388" y="3689295"/>
              <a:ext cx="200803" cy="110136"/>
            </a:xfrm>
            <a:prstGeom prst="rect">
              <a:avLst/>
            </a:prstGeom>
          </p:spPr>
          <p:txBody>
            <a:bodyPr wrap="none" lIns="0" tIns="0" rIns="0" bIns="0" rtlCol="0">
              <a:spAutoFit/>
            </a:bodyPr>
            <a:lstStyle/>
            <a:p>
              <a:pPr algn="l">
                <a:spcAft>
                  <a:spcPts val="600"/>
                </a:spcAft>
              </a:pPr>
              <a:r>
                <a:rPr lang="en-US" sz="300" dirty="0">
                  <a:solidFill>
                    <a:schemeClr val="bg2">
                      <a:lumMod val="10000"/>
                    </a:schemeClr>
                  </a:solidFill>
                </a:rPr>
                <a:t>Host</a:t>
              </a:r>
            </a:p>
          </p:txBody>
        </p:sp>
        <p:sp>
          <p:nvSpPr>
            <p:cNvPr id="105" name="TextBox 104">
              <a:extLst>
                <a:ext uri="{FF2B5EF4-FFF2-40B4-BE49-F238E27FC236}">
                  <a16:creationId xmlns:a16="http://schemas.microsoft.com/office/drawing/2014/main" id="{D311E8BD-008E-46D8-231C-07473C2BC45B}"/>
                </a:ext>
              </a:extLst>
            </p:cNvPr>
            <p:cNvSpPr txBox="1"/>
            <p:nvPr/>
          </p:nvSpPr>
          <p:spPr>
            <a:xfrm>
              <a:off x="7504555" y="5463603"/>
              <a:ext cx="200803" cy="110136"/>
            </a:xfrm>
            <a:prstGeom prst="rect">
              <a:avLst/>
            </a:prstGeom>
          </p:spPr>
          <p:txBody>
            <a:bodyPr wrap="none" lIns="0" tIns="0" rIns="0" bIns="0" rtlCol="0">
              <a:spAutoFit/>
            </a:bodyPr>
            <a:lstStyle/>
            <a:p>
              <a:pPr algn="l">
                <a:spcAft>
                  <a:spcPts val="600"/>
                </a:spcAft>
              </a:pPr>
              <a:r>
                <a:rPr lang="en-US" sz="300" dirty="0">
                  <a:solidFill>
                    <a:schemeClr val="bg2">
                      <a:lumMod val="10000"/>
                    </a:schemeClr>
                  </a:solidFill>
                </a:rPr>
                <a:t>Host</a:t>
              </a:r>
            </a:p>
          </p:txBody>
        </p:sp>
        <p:sp>
          <p:nvSpPr>
            <p:cNvPr id="106" name="TextBox 105">
              <a:extLst>
                <a:ext uri="{FF2B5EF4-FFF2-40B4-BE49-F238E27FC236}">
                  <a16:creationId xmlns:a16="http://schemas.microsoft.com/office/drawing/2014/main" id="{802818C6-DE23-2A1B-2619-462F7B247C88}"/>
                </a:ext>
              </a:extLst>
            </p:cNvPr>
            <p:cNvSpPr txBox="1"/>
            <p:nvPr/>
          </p:nvSpPr>
          <p:spPr>
            <a:xfrm>
              <a:off x="6009116" y="4781401"/>
              <a:ext cx="341787" cy="220275"/>
            </a:xfrm>
            <a:prstGeom prst="rect">
              <a:avLst/>
            </a:prstGeom>
          </p:spPr>
          <p:txBody>
            <a:bodyPr wrap="none" lIns="0" tIns="0" rIns="0" bIns="0" rtlCol="0">
              <a:spAutoFit/>
            </a:bodyPr>
            <a:lstStyle/>
            <a:p>
              <a:pPr algn="ctr">
                <a:spcAft>
                  <a:spcPts val="600"/>
                </a:spcAft>
              </a:pPr>
              <a:r>
                <a:rPr lang="en-US" sz="300" dirty="0">
                  <a:solidFill>
                    <a:schemeClr val="bg2">
                      <a:lumMod val="10000"/>
                    </a:schemeClr>
                  </a:solidFill>
                </a:rPr>
                <a:t>Crawler</a:t>
              </a:r>
              <a:br>
                <a:rPr lang="en-US" sz="300" dirty="0">
                  <a:solidFill>
                    <a:schemeClr val="bg2">
                      <a:lumMod val="10000"/>
                    </a:schemeClr>
                  </a:solidFill>
                </a:rPr>
              </a:br>
              <a:r>
                <a:rPr lang="en-US" sz="300" dirty="0">
                  <a:solidFill>
                    <a:schemeClr val="bg2">
                      <a:lumMod val="10000"/>
                    </a:schemeClr>
                  </a:solidFill>
                </a:rPr>
                <a:t>VM</a:t>
              </a:r>
            </a:p>
          </p:txBody>
        </p:sp>
        <p:sp>
          <p:nvSpPr>
            <p:cNvPr id="107" name="TextBox 106">
              <a:extLst>
                <a:ext uri="{FF2B5EF4-FFF2-40B4-BE49-F238E27FC236}">
                  <a16:creationId xmlns:a16="http://schemas.microsoft.com/office/drawing/2014/main" id="{4DFAF9B0-A931-B253-2C91-95AA6CFAB496}"/>
                </a:ext>
              </a:extLst>
            </p:cNvPr>
            <p:cNvSpPr txBox="1"/>
            <p:nvPr/>
          </p:nvSpPr>
          <p:spPr>
            <a:xfrm>
              <a:off x="7557798" y="4788677"/>
              <a:ext cx="128170" cy="73426"/>
            </a:xfrm>
            <a:prstGeom prst="rect">
              <a:avLst/>
            </a:prstGeom>
          </p:spPr>
          <p:txBody>
            <a:bodyPr wrap="none" lIns="0" tIns="0" rIns="0" bIns="0" rtlCol="0">
              <a:spAutoFit/>
            </a:bodyPr>
            <a:lstStyle/>
            <a:p>
              <a:pPr algn="ctr">
                <a:spcAft>
                  <a:spcPts val="600"/>
                </a:spcAft>
              </a:pPr>
              <a:r>
                <a:rPr lang="en-US" sz="100" dirty="0">
                  <a:solidFill>
                    <a:schemeClr val="bg2">
                      <a:lumMod val="10000"/>
                    </a:schemeClr>
                  </a:solidFill>
                </a:rPr>
                <a:t>Frontend</a:t>
              </a:r>
              <a:br>
                <a:rPr lang="en-US" sz="100" dirty="0">
                  <a:solidFill>
                    <a:schemeClr val="bg2">
                      <a:lumMod val="10000"/>
                    </a:schemeClr>
                  </a:solidFill>
                </a:rPr>
              </a:br>
              <a:r>
                <a:rPr lang="en-US" sz="100" dirty="0">
                  <a:solidFill>
                    <a:schemeClr val="bg2">
                      <a:lumMod val="10000"/>
                    </a:schemeClr>
                  </a:solidFill>
                </a:rPr>
                <a:t>VM</a:t>
              </a:r>
            </a:p>
          </p:txBody>
        </p:sp>
        <p:sp>
          <p:nvSpPr>
            <p:cNvPr id="108" name="TextBox 107">
              <a:extLst>
                <a:ext uri="{FF2B5EF4-FFF2-40B4-BE49-F238E27FC236}">
                  <a16:creationId xmlns:a16="http://schemas.microsoft.com/office/drawing/2014/main" id="{B63D0476-C447-FC42-D142-911D2F0E9BFE}"/>
                </a:ext>
              </a:extLst>
            </p:cNvPr>
            <p:cNvSpPr txBox="1"/>
            <p:nvPr/>
          </p:nvSpPr>
          <p:spPr>
            <a:xfrm>
              <a:off x="6797745" y="4824104"/>
              <a:ext cx="192258" cy="73426"/>
            </a:xfrm>
            <a:prstGeom prst="rect">
              <a:avLst/>
            </a:prstGeom>
          </p:spPr>
          <p:txBody>
            <a:bodyPr wrap="none" lIns="0" tIns="0" rIns="0" bIns="0" rtlCol="0">
              <a:spAutoFit/>
            </a:bodyPr>
            <a:lstStyle/>
            <a:p>
              <a:pPr algn="l">
                <a:spcAft>
                  <a:spcPts val="600"/>
                </a:spcAft>
              </a:pPr>
              <a:r>
                <a:rPr lang="en-US" sz="200" dirty="0">
                  <a:solidFill>
                    <a:schemeClr val="bg2">
                      <a:lumMod val="10000"/>
                    </a:schemeClr>
                  </a:solidFill>
                </a:rPr>
                <a:t>Flow 1</a:t>
              </a:r>
            </a:p>
          </p:txBody>
        </p:sp>
        <p:sp>
          <p:nvSpPr>
            <p:cNvPr id="109" name="TextBox 108">
              <a:extLst>
                <a:ext uri="{FF2B5EF4-FFF2-40B4-BE49-F238E27FC236}">
                  <a16:creationId xmlns:a16="http://schemas.microsoft.com/office/drawing/2014/main" id="{21AB880A-E2AB-9D3B-C448-FAB31F1910A5}"/>
                </a:ext>
              </a:extLst>
            </p:cNvPr>
            <p:cNvSpPr txBox="1"/>
            <p:nvPr/>
          </p:nvSpPr>
          <p:spPr>
            <a:xfrm>
              <a:off x="8117914" y="5524222"/>
              <a:ext cx="93991" cy="73426"/>
            </a:xfrm>
            <a:prstGeom prst="rect">
              <a:avLst/>
            </a:prstGeom>
          </p:spPr>
          <p:txBody>
            <a:bodyPr wrap="none" lIns="0" tIns="0" rIns="0" bIns="0" rtlCol="0">
              <a:spAutoFit/>
            </a:bodyPr>
            <a:lstStyle/>
            <a:p>
              <a:pPr algn="ctr">
                <a:spcAft>
                  <a:spcPts val="600"/>
                </a:spcAft>
              </a:pPr>
              <a:r>
                <a:rPr lang="en-US" sz="200" dirty="0">
                  <a:solidFill>
                    <a:schemeClr val="bg2">
                      <a:lumMod val="10000"/>
                    </a:schemeClr>
                  </a:solidFill>
                </a:rPr>
                <a:t>VM</a:t>
              </a:r>
            </a:p>
          </p:txBody>
        </p:sp>
        <p:sp>
          <p:nvSpPr>
            <p:cNvPr id="110" name="TextBox 109">
              <a:extLst>
                <a:ext uri="{FF2B5EF4-FFF2-40B4-BE49-F238E27FC236}">
                  <a16:creationId xmlns:a16="http://schemas.microsoft.com/office/drawing/2014/main" id="{D5C50FAE-6E87-FB81-9C5C-773FCDFDC9BF}"/>
                </a:ext>
              </a:extLst>
            </p:cNvPr>
            <p:cNvSpPr txBox="1"/>
            <p:nvPr/>
          </p:nvSpPr>
          <p:spPr>
            <a:xfrm>
              <a:off x="9530896" y="5162836"/>
              <a:ext cx="145260" cy="73426"/>
            </a:xfrm>
            <a:prstGeom prst="rect">
              <a:avLst/>
            </a:prstGeom>
          </p:spPr>
          <p:txBody>
            <a:bodyPr wrap="none" lIns="0" tIns="0" rIns="0" bIns="0" rtlCol="0">
              <a:spAutoFit/>
            </a:bodyPr>
            <a:lstStyle/>
            <a:p>
              <a:pPr algn="l">
                <a:spcAft>
                  <a:spcPts val="600"/>
                </a:spcAft>
              </a:pPr>
              <a:r>
                <a:rPr lang="en-US" sz="200" dirty="0">
                  <a:solidFill>
                    <a:schemeClr val="bg2">
                      <a:lumMod val="10000"/>
                    </a:schemeClr>
                  </a:solidFill>
                </a:rPr>
                <a:t>vNIC</a:t>
              </a:r>
            </a:p>
          </p:txBody>
        </p:sp>
        <p:sp>
          <p:nvSpPr>
            <p:cNvPr id="111" name="Rounded Rectangle 110">
              <a:extLst>
                <a:ext uri="{FF2B5EF4-FFF2-40B4-BE49-F238E27FC236}">
                  <a16:creationId xmlns:a16="http://schemas.microsoft.com/office/drawing/2014/main" id="{D6A09F4A-5EC6-3B83-58F2-35DA5376A47B}"/>
                </a:ext>
              </a:extLst>
            </p:cNvPr>
            <p:cNvSpPr/>
            <p:nvPr/>
          </p:nvSpPr>
          <p:spPr>
            <a:xfrm>
              <a:off x="8932627" y="4663045"/>
              <a:ext cx="911266" cy="1125639"/>
            </a:xfrm>
            <a:prstGeom prst="roundRect">
              <a:avLst/>
            </a:prstGeom>
            <a:solidFill>
              <a:srgbClr val="0070C0">
                <a:alpha val="4000"/>
              </a:srgbClr>
            </a:solidFill>
            <a:ln w="25400">
              <a:noFill/>
              <a:miter lim="800000"/>
            </a:ln>
            <a:effectLst>
              <a:softEdge rad="63500"/>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00" dirty="0">
                <a:solidFill>
                  <a:schemeClr val="bg1"/>
                </a:solidFill>
              </a:endParaRPr>
            </a:p>
          </p:txBody>
        </p:sp>
      </p:grpSp>
      <p:sp>
        <p:nvSpPr>
          <p:cNvPr id="5" name="TextBox 4">
            <a:extLst>
              <a:ext uri="{FF2B5EF4-FFF2-40B4-BE49-F238E27FC236}">
                <a16:creationId xmlns:a16="http://schemas.microsoft.com/office/drawing/2014/main" id="{E4D4946E-D17C-C39A-501E-120F0C607D0C}"/>
              </a:ext>
            </a:extLst>
          </p:cNvPr>
          <p:cNvSpPr txBox="1"/>
          <p:nvPr/>
        </p:nvSpPr>
        <p:spPr>
          <a:xfrm>
            <a:off x="6841591" y="1679152"/>
            <a:ext cx="4025675" cy="400110"/>
          </a:xfrm>
          <a:prstGeom prst="rect">
            <a:avLst/>
          </a:prstGeom>
          <a:noFill/>
        </p:spPr>
        <p:txBody>
          <a:bodyPr wrap="square" rtlCol="0">
            <a:spAutoFit/>
          </a:bodyPr>
          <a:lstStyle/>
          <a:p>
            <a:r>
              <a:rPr lang="en-US" sz="2000" dirty="0">
                <a:cs typeface="Gill Sans" panose="020B0502020104020203" pitchFamily="34" charset="-79"/>
              </a:rPr>
              <a:t>Adopted in a product at VMware</a:t>
            </a:r>
          </a:p>
        </p:txBody>
      </p:sp>
      <p:sp>
        <p:nvSpPr>
          <p:cNvPr id="11" name="Title 1">
            <a:extLst>
              <a:ext uri="{FF2B5EF4-FFF2-40B4-BE49-F238E27FC236}">
                <a16:creationId xmlns:a16="http://schemas.microsoft.com/office/drawing/2014/main" id="{73DAF984-4B6A-00EA-C630-17B0CDB5FEA8}"/>
              </a:ext>
            </a:extLst>
          </p:cNvPr>
          <p:cNvSpPr txBox="1">
            <a:spLocks/>
          </p:cNvSpPr>
          <p:nvPr/>
        </p:nvSpPr>
        <p:spPr>
          <a:xfrm>
            <a:off x="790428" y="196064"/>
            <a:ext cx="12138323" cy="7759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n-lt"/>
                <a:ea typeface="+mj-ea"/>
                <a:cs typeface="+mj-cs"/>
              </a:defRPr>
            </a:lvl1pPr>
          </a:lstStyle>
          <a:p>
            <a:r>
              <a:rPr lang="en-US" sz="3200" dirty="0">
                <a:cs typeface="Gill Sans" panose="020B0502020104020203" pitchFamily="34" charset="-79"/>
              </a:rPr>
              <a:t>Talk overview: practical systems for </a:t>
            </a:r>
            <a:r>
              <a:rPr lang="en-US" sz="3200" dirty="0">
                <a:solidFill>
                  <a:schemeClr val="accent2">
                    <a:lumMod val="75000"/>
                  </a:schemeClr>
                </a:solidFill>
                <a:cs typeface="Gill Sans" panose="020B0502020104020203" pitchFamily="34" charset="-79"/>
              </a:rPr>
              <a:t>Root Cause Analysis</a:t>
            </a:r>
          </a:p>
        </p:txBody>
      </p:sp>
    </p:spTree>
    <p:extLst>
      <p:ext uri="{BB962C8B-B14F-4D97-AF65-F5344CB8AC3E}">
        <p14:creationId xmlns:p14="http://schemas.microsoft.com/office/powerpoint/2010/main" val="5857343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6D437-9C2C-B91A-6FD0-3C2B2BE15D00}"/>
              </a:ext>
            </a:extLst>
          </p:cNvPr>
          <p:cNvSpPr>
            <a:spLocks noGrp="1"/>
          </p:cNvSpPr>
          <p:nvPr>
            <p:ph type="title"/>
          </p:nvPr>
        </p:nvSpPr>
        <p:spPr>
          <a:xfrm>
            <a:off x="442385" y="77729"/>
            <a:ext cx="11307229" cy="1325563"/>
          </a:xfrm>
        </p:spPr>
        <p:txBody>
          <a:bodyPr>
            <a:normAutofit/>
          </a:bodyPr>
          <a:lstStyle/>
          <a:p>
            <a:pPr algn="ctr"/>
            <a:r>
              <a:rPr lang="en-US" dirty="0"/>
              <a:t>(Only) enhancing models and algorithms: an untenable trajectory for failure diagnosis</a:t>
            </a:r>
          </a:p>
        </p:txBody>
      </p:sp>
      <p:sp>
        <p:nvSpPr>
          <p:cNvPr id="4" name="Slide Number Placeholder 3">
            <a:extLst>
              <a:ext uri="{FF2B5EF4-FFF2-40B4-BE49-F238E27FC236}">
                <a16:creationId xmlns:a16="http://schemas.microsoft.com/office/drawing/2014/main" id="{2A9CD20E-DA00-A8C3-1A44-FD08FD70DD21}"/>
              </a:ext>
            </a:extLst>
          </p:cNvPr>
          <p:cNvSpPr>
            <a:spLocks noGrp="1"/>
          </p:cNvSpPr>
          <p:nvPr>
            <p:ph type="sldNum" sz="quarter" idx="12"/>
          </p:nvPr>
        </p:nvSpPr>
        <p:spPr/>
        <p:txBody>
          <a:bodyPr/>
          <a:lstStyle/>
          <a:p>
            <a:fld id="{078ED684-E1A4-0343-8670-8594C227EEC7}" type="slidenum">
              <a:rPr lang="en-US" smtClean="0"/>
              <a:pPr/>
              <a:t>53</a:t>
            </a:fld>
            <a:endParaRPr lang="en-US"/>
          </a:p>
        </p:txBody>
      </p:sp>
      <p:pic>
        <p:nvPicPr>
          <p:cNvPr id="6" name="Picture 5" descr="A mountain with snow on it&#10;&#10;AI-generated content may be incorrect.">
            <a:extLst>
              <a:ext uri="{FF2B5EF4-FFF2-40B4-BE49-F238E27FC236}">
                <a16:creationId xmlns:a16="http://schemas.microsoft.com/office/drawing/2014/main" id="{0ABDE8CC-6200-3EE4-D2E9-8BA89DF25AB1}"/>
              </a:ext>
            </a:extLst>
          </p:cNvPr>
          <p:cNvPicPr>
            <a:picLocks noChangeAspect="1"/>
          </p:cNvPicPr>
          <p:nvPr/>
        </p:nvPicPr>
        <p:blipFill>
          <a:blip r:embed="rId3"/>
          <a:srcRect b="7921"/>
          <a:stretch/>
        </p:blipFill>
        <p:spPr>
          <a:xfrm>
            <a:off x="5001716" y="1686175"/>
            <a:ext cx="2188568" cy="1446822"/>
          </a:xfrm>
          <a:prstGeom prst="rect">
            <a:avLst/>
          </a:prstGeom>
        </p:spPr>
      </p:pic>
      <p:sp>
        <p:nvSpPr>
          <p:cNvPr id="12" name="TextBox 11">
            <a:extLst>
              <a:ext uri="{FF2B5EF4-FFF2-40B4-BE49-F238E27FC236}">
                <a16:creationId xmlns:a16="http://schemas.microsoft.com/office/drawing/2014/main" id="{AE4F5564-40C1-4C09-5A65-2148D7BB6166}"/>
              </a:ext>
            </a:extLst>
          </p:cNvPr>
          <p:cNvSpPr txBox="1"/>
          <p:nvPr/>
        </p:nvSpPr>
        <p:spPr>
          <a:xfrm>
            <a:off x="3172916" y="3330379"/>
            <a:ext cx="6858000" cy="3416320"/>
          </a:xfrm>
          <a:prstGeom prst="rect">
            <a:avLst/>
          </a:prstGeom>
          <a:noFill/>
        </p:spPr>
        <p:txBody>
          <a:bodyPr wrap="square" rtlCol="0">
            <a:spAutoFit/>
          </a:bodyPr>
          <a:lstStyle/>
          <a:p>
            <a:r>
              <a:rPr lang="en-US" sz="2400" b="1" dirty="0"/>
              <a:t>Point RCA solutions</a:t>
            </a:r>
            <a:endParaRPr lang="en-US" sz="2400" dirty="0"/>
          </a:p>
          <a:p>
            <a:pPr marL="285750" indent="-285750">
              <a:buFontTx/>
              <a:buChar char="-"/>
            </a:pPr>
            <a:r>
              <a:rPr lang="en-US" sz="2400" dirty="0"/>
              <a:t>Fixed input telemetry</a:t>
            </a:r>
          </a:p>
          <a:p>
            <a:pPr marL="285750" indent="-285750">
              <a:buFontTx/>
              <a:buChar char="-"/>
            </a:pPr>
            <a:r>
              <a:rPr lang="en-US" sz="2400" dirty="0"/>
              <a:t>Single algorithm</a:t>
            </a:r>
          </a:p>
          <a:p>
            <a:pPr marL="285750" indent="-285750">
              <a:buFontTx/>
              <a:buChar char="-"/>
            </a:pPr>
            <a:r>
              <a:rPr lang="en-US" sz="2400" dirty="0"/>
              <a:t>Capture a narrow class of failures</a:t>
            </a:r>
          </a:p>
          <a:p>
            <a:endParaRPr lang="en-US" sz="2400" dirty="0"/>
          </a:p>
          <a:p>
            <a:r>
              <a:rPr lang="en-US" sz="2400" dirty="0"/>
              <a:t>Can’t have comprehensive RCA using point solutions, real-world has diverse telemetry, diverse failure modes</a:t>
            </a:r>
          </a:p>
          <a:p>
            <a:pPr marL="285750" indent="-285750">
              <a:buFontTx/>
              <a:buChar char="-"/>
            </a:pPr>
            <a:endParaRPr lang="en-US" sz="2400" dirty="0"/>
          </a:p>
        </p:txBody>
      </p:sp>
      <p:cxnSp>
        <p:nvCxnSpPr>
          <p:cNvPr id="15" name="Curved Connector 14">
            <a:extLst>
              <a:ext uri="{FF2B5EF4-FFF2-40B4-BE49-F238E27FC236}">
                <a16:creationId xmlns:a16="http://schemas.microsoft.com/office/drawing/2014/main" id="{3BCAD881-3AA2-A327-B92A-69ED90C42FE5}"/>
              </a:ext>
            </a:extLst>
          </p:cNvPr>
          <p:cNvCxnSpPr>
            <a:cxnSpLocks/>
          </p:cNvCxnSpPr>
          <p:nvPr/>
        </p:nvCxnSpPr>
        <p:spPr>
          <a:xfrm rot="5400000" flipH="1" flipV="1">
            <a:off x="6466669" y="1302789"/>
            <a:ext cx="107746" cy="849086"/>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0E638BA3-0EDC-864F-41EC-4A734D2C6565}"/>
              </a:ext>
            </a:extLst>
          </p:cNvPr>
          <p:cNvSpPr txBox="1"/>
          <p:nvPr/>
        </p:nvSpPr>
        <p:spPr>
          <a:xfrm>
            <a:off x="6945085" y="1488793"/>
            <a:ext cx="2950029" cy="369332"/>
          </a:xfrm>
          <a:prstGeom prst="rect">
            <a:avLst/>
          </a:prstGeom>
          <a:noFill/>
        </p:spPr>
        <p:txBody>
          <a:bodyPr wrap="square" rtlCol="0">
            <a:spAutoFit/>
          </a:bodyPr>
          <a:lstStyle/>
          <a:p>
            <a:r>
              <a:rPr lang="en-US" dirty="0"/>
              <a:t>Comprehensive RCA</a:t>
            </a:r>
          </a:p>
        </p:txBody>
      </p:sp>
    </p:spTree>
    <p:extLst>
      <p:ext uri="{BB962C8B-B14F-4D97-AF65-F5344CB8AC3E}">
        <p14:creationId xmlns:p14="http://schemas.microsoft.com/office/powerpoint/2010/main" val="40864739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08747C-A25A-7CA8-CE96-846A2642BE0D}"/>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5C3D662-5A09-C637-16BA-4E7936E86AB5}"/>
              </a:ext>
            </a:extLst>
          </p:cNvPr>
          <p:cNvSpPr>
            <a:spLocks noGrp="1"/>
          </p:cNvSpPr>
          <p:nvPr>
            <p:ph type="sldNum" sz="quarter" idx="12"/>
          </p:nvPr>
        </p:nvSpPr>
        <p:spPr/>
        <p:txBody>
          <a:bodyPr/>
          <a:lstStyle/>
          <a:p>
            <a:fld id="{078ED684-E1A4-0343-8670-8594C227EEC7}" type="slidenum">
              <a:rPr lang="en-US" smtClean="0"/>
              <a:pPr/>
              <a:t>54</a:t>
            </a:fld>
            <a:endParaRPr lang="en-US"/>
          </a:p>
        </p:txBody>
      </p:sp>
      <p:sp>
        <p:nvSpPr>
          <p:cNvPr id="7" name="TextBox 6">
            <a:extLst>
              <a:ext uri="{FF2B5EF4-FFF2-40B4-BE49-F238E27FC236}">
                <a16:creationId xmlns:a16="http://schemas.microsoft.com/office/drawing/2014/main" id="{D86255FD-D6F8-7204-EE7D-40400AEABEC7}"/>
              </a:ext>
            </a:extLst>
          </p:cNvPr>
          <p:cNvSpPr txBox="1"/>
          <p:nvPr/>
        </p:nvSpPr>
        <p:spPr>
          <a:xfrm>
            <a:off x="802572" y="1147563"/>
            <a:ext cx="3109273" cy="523220"/>
          </a:xfrm>
          <a:prstGeom prst="rect">
            <a:avLst/>
          </a:prstGeom>
          <a:noFill/>
        </p:spPr>
        <p:txBody>
          <a:bodyPr wrap="square" rtlCol="0">
            <a:spAutoFit/>
          </a:bodyPr>
          <a:lstStyle/>
          <a:p>
            <a:r>
              <a:rPr lang="en-US" sz="2800" dirty="0"/>
              <a:t>Diverse telemetry</a:t>
            </a:r>
          </a:p>
        </p:txBody>
      </p:sp>
      <p:sp>
        <p:nvSpPr>
          <p:cNvPr id="8" name="TextBox 7">
            <a:extLst>
              <a:ext uri="{FF2B5EF4-FFF2-40B4-BE49-F238E27FC236}">
                <a16:creationId xmlns:a16="http://schemas.microsoft.com/office/drawing/2014/main" id="{738C705B-9B2A-EBAD-4E30-A69C13C48889}"/>
              </a:ext>
            </a:extLst>
          </p:cNvPr>
          <p:cNvSpPr txBox="1"/>
          <p:nvPr/>
        </p:nvSpPr>
        <p:spPr>
          <a:xfrm>
            <a:off x="1143785" y="1990334"/>
            <a:ext cx="1129646" cy="369332"/>
          </a:xfrm>
          <a:prstGeom prst="rect">
            <a:avLst/>
          </a:prstGeom>
          <a:noFill/>
        </p:spPr>
        <p:txBody>
          <a:bodyPr wrap="square" rtlCol="0">
            <a:spAutoFit/>
          </a:bodyPr>
          <a:lstStyle/>
          <a:p>
            <a:r>
              <a:rPr lang="en-US" dirty="0"/>
              <a:t>Metrics</a:t>
            </a:r>
          </a:p>
        </p:txBody>
      </p:sp>
      <p:sp>
        <p:nvSpPr>
          <p:cNvPr id="12" name="TextBox 11">
            <a:extLst>
              <a:ext uri="{FF2B5EF4-FFF2-40B4-BE49-F238E27FC236}">
                <a16:creationId xmlns:a16="http://schemas.microsoft.com/office/drawing/2014/main" id="{88537CD5-FAAD-365F-8B07-F4ED312DB074}"/>
              </a:ext>
            </a:extLst>
          </p:cNvPr>
          <p:cNvSpPr txBox="1"/>
          <p:nvPr/>
        </p:nvSpPr>
        <p:spPr>
          <a:xfrm>
            <a:off x="1143785" y="3332612"/>
            <a:ext cx="1129646" cy="369332"/>
          </a:xfrm>
          <a:prstGeom prst="rect">
            <a:avLst/>
          </a:prstGeom>
          <a:noFill/>
        </p:spPr>
        <p:txBody>
          <a:bodyPr wrap="square" rtlCol="0">
            <a:spAutoFit/>
          </a:bodyPr>
          <a:lstStyle/>
          <a:p>
            <a:r>
              <a:rPr lang="en-US" dirty="0"/>
              <a:t>Events</a:t>
            </a:r>
          </a:p>
        </p:txBody>
      </p:sp>
      <p:sp>
        <p:nvSpPr>
          <p:cNvPr id="13" name="TextBox 12">
            <a:extLst>
              <a:ext uri="{FF2B5EF4-FFF2-40B4-BE49-F238E27FC236}">
                <a16:creationId xmlns:a16="http://schemas.microsoft.com/office/drawing/2014/main" id="{429684C2-F7BA-B0AC-9DDB-2A4E7E69A9F2}"/>
              </a:ext>
            </a:extLst>
          </p:cNvPr>
          <p:cNvSpPr txBox="1"/>
          <p:nvPr/>
        </p:nvSpPr>
        <p:spPr>
          <a:xfrm>
            <a:off x="1143785" y="4525204"/>
            <a:ext cx="1129646" cy="369332"/>
          </a:xfrm>
          <a:prstGeom prst="rect">
            <a:avLst/>
          </a:prstGeom>
          <a:noFill/>
        </p:spPr>
        <p:txBody>
          <a:bodyPr wrap="square" rtlCol="0">
            <a:spAutoFit/>
          </a:bodyPr>
          <a:lstStyle/>
          <a:p>
            <a:r>
              <a:rPr lang="en-US" dirty="0"/>
              <a:t>Logs</a:t>
            </a:r>
          </a:p>
        </p:txBody>
      </p:sp>
      <p:sp>
        <p:nvSpPr>
          <p:cNvPr id="15" name="TextBox 14">
            <a:extLst>
              <a:ext uri="{FF2B5EF4-FFF2-40B4-BE49-F238E27FC236}">
                <a16:creationId xmlns:a16="http://schemas.microsoft.com/office/drawing/2014/main" id="{56A92F37-BE9A-B851-894C-21F4C23E5437}"/>
              </a:ext>
            </a:extLst>
          </p:cNvPr>
          <p:cNvSpPr txBox="1"/>
          <p:nvPr/>
        </p:nvSpPr>
        <p:spPr>
          <a:xfrm>
            <a:off x="1143785" y="5863971"/>
            <a:ext cx="1129646" cy="369332"/>
          </a:xfrm>
          <a:prstGeom prst="rect">
            <a:avLst/>
          </a:prstGeom>
          <a:noFill/>
        </p:spPr>
        <p:txBody>
          <a:bodyPr wrap="square" rtlCol="0">
            <a:spAutoFit/>
          </a:bodyPr>
          <a:lstStyle/>
          <a:p>
            <a:r>
              <a:rPr lang="en-US" dirty="0"/>
              <a:t>Traces</a:t>
            </a:r>
          </a:p>
        </p:txBody>
      </p:sp>
      <p:sp>
        <p:nvSpPr>
          <p:cNvPr id="16" name="TextBox 15">
            <a:extLst>
              <a:ext uri="{FF2B5EF4-FFF2-40B4-BE49-F238E27FC236}">
                <a16:creationId xmlns:a16="http://schemas.microsoft.com/office/drawing/2014/main" id="{53BC7D1E-D562-7573-83EB-F5254823C90A}"/>
              </a:ext>
            </a:extLst>
          </p:cNvPr>
          <p:cNvSpPr txBox="1"/>
          <p:nvPr/>
        </p:nvSpPr>
        <p:spPr>
          <a:xfrm>
            <a:off x="8069344" y="1177183"/>
            <a:ext cx="4300979" cy="523220"/>
          </a:xfrm>
          <a:prstGeom prst="rect">
            <a:avLst/>
          </a:prstGeom>
          <a:noFill/>
        </p:spPr>
        <p:txBody>
          <a:bodyPr wrap="square" rtlCol="0">
            <a:spAutoFit/>
          </a:bodyPr>
          <a:lstStyle/>
          <a:p>
            <a:r>
              <a:rPr lang="en-US" sz="2800" dirty="0"/>
              <a:t>Diverse failure incidents</a:t>
            </a:r>
          </a:p>
        </p:txBody>
      </p:sp>
      <p:pic>
        <p:nvPicPr>
          <p:cNvPr id="22" name="Graphic 21" descr="Paper outline">
            <a:extLst>
              <a:ext uri="{FF2B5EF4-FFF2-40B4-BE49-F238E27FC236}">
                <a16:creationId xmlns:a16="http://schemas.microsoft.com/office/drawing/2014/main" id="{5D93D740-5E1C-A269-B22F-6F6AA98521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78984" y="4406072"/>
            <a:ext cx="607596" cy="607596"/>
          </a:xfrm>
          <a:prstGeom prst="rect">
            <a:avLst/>
          </a:prstGeom>
        </p:spPr>
      </p:pic>
      <p:pic>
        <p:nvPicPr>
          <p:cNvPr id="24" name="Graphic 23" descr="Periodic Graph outline">
            <a:extLst>
              <a:ext uri="{FF2B5EF4-FFF2-40B4-BE49-F238E27FC236}">
                <a16:creationId xmlns:a16="http://schemas.microsoft.com/office/drawing/2014/main" id="{E3DEABD4-EB62-1F4C-29AB-6902DA7D3BF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86640" y="1851623"/>
            <a:ext cx="699940" cy="699940"/>
          </a:xfrm>
          <a:prstGeom prst="rect">
            <a:avLst/>
          </a:prstGeom>
        </p:spPr>
      </p:pic>
      <p:pic>
        <p:nvPicPr>
          <p:cNvPr id="28" name="Picture 27" descr="A diagram of a blockchain&#10;&#10;AI-generated content may be incorrect.">
            <a:extLst>
              <a:ext uri="{FF2B5EF4-FFF2-40B4-BE49-F238E27FC236}">
                <a16:creationId xmlns:a16="http://schemas.microsoft.com/office/drawing/2014/main" id="{5DD763B5-5575-5CEB-1F44-1A0008B06F0A}"/>
              </a:ext>
            </a:extLst>
          </p:cNvPr>
          <p:cNvPicPr>
            <a:picLocks noChangeAspect="1"/>
          </p:cNvPicPr>
          <p:nvPr/>
        </p:nvPicPr>
        <p:blipFill>
          <a:blip r:embed="rId7"/>
          <a:srcRect b="7982"/>
          <a:stretch/>
        </p:blipFill>
        <p:spPr>
          <a:xfrm>
            <a:off x="2629572" y="5740924"/>
            <a:ext cx="1251636" cy="615426"/>
          </a:xfrm>
          <a:prstGeom prst="rect">
            <a:avLst/>
          </a:prstGeom>
        </p:spPr>
      </p:pic>
      <p:grpSp>
        <p:nvGrpSpPr>
          <p:cNvPr id="63" name="Group 62">
            <a:extLst>
              <a:ext uri="{FF2B5EF4-FFF2-40B4-BE49-F238E27FC236}">
                <a16:creationId xmlns:a16="http://schemas.microsoft.com/office/drawing/2014/main" id="{10C0129A-27E2-83C0-D3FD-56126673DF73}"/>
              </a:ext>
            </a:extLst>
          </p:cNvPr>
          <p:cNvGrpSpPr/>
          <p:nvPr/>
        </p:nvGrpSpPr>
        <p:grpSpPr>
          <a:xfrm>
            <a:off x="2273431" y="3299306"/>
            <a:ext cx="1327608" cy="298343"/>
            <a:chOff x="4902136" y="4957106"/>
            <a:chExt cx="1327608" cy="298343"/>
          </a:xfrm>
        </p:grpSpPr>
        <p:cxnSp>
          <p:nvCxnSpPr>
            <p:cNvPr id="57" name="Straight Connector 56">
              <a:extLst>
                <a:ext uri="{FF2B5EF4-FFF2-40B4-BE49-F238E27FC236}">
                  <a16:creationId xmlns:a16="http://schemas.microsoft.com/office/drawing/2014/main" id="{B74BEF34-38B5-7BB1-B12F-55DE4C77FD8A}"/>
                </a:ext>
              </a:extLst>
            </p:cNvPr>
            <p:cNvCxnSpPr>
              <a:cxnSpLocks/>
            </p:cNvCxnSpPr>
            <p:nvPr/>
          </p:nvCxnSpPr>
          <p:spPr>
            <a:xfrm>
              <a:off x="4902136" y="5255449"/>
              <a:ext cx="1327608" cy="0"/>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9" name="Rectangle 58">
              <a:extLst>
                <a:ext uri="{FF2B5EF4-FFF2-40B4-BE49-F238E27FC236}">
                  <a16:creationId xmlns:a16="http://schemas.microsoft.com/office/drawing/2014/main" id="{C3AD04FD-DB65-0D68-EC6F-D8DD73CFA7EC}"/>
                </a:ext>
              </a:extLst>
            </p:cNvPr>
            <p:cNvSpPr/>
            <p:nvPr/>
          </p:nvSpPr>
          <p:spPr>
            <a:xfrm>
              <a:off x="5185358" y="4957106"/>
              <a:ext cx="103079" cy="24178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7DA6C2B8-EA61-C269-09AF-3C759FFBC318}"/>
                </a:ext>
              </a:extLst>
            </p:cNvPr>
            <p:cNvSpPr/>
            <p:nvPr/>
          </p:nvSpPr>
          <p:spPr>
            <a:xfrm>
              <a:off x="5394320" y="4958676"/>
              <a:ext cx="103079" cy="241781"/>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13AF8378-51E6-FB16-BA1B-AA52288BE88C}"/>
                </a:ext>
              </a:extLst>
            </p:cNvPr>
            <p:cNvSpPr/>
            <p:nvPr/>
          </p:nvSpPr>
          <p:spPr>
            <a:xfrm>
              <a:off x="5648842" y="4958676"/>
              <a:ext cx="103079" cy="24178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C0C1A3FD-33B7-B71C-899C-0FD83515E8A1}"/>
                </a:ext>
              </a:extLst>
            </p:cNvPr>
            <p:cNvSpPr/>
            <p:nvPr/>
          </p:nvSpPr>
          <p:spPr>
            <a:xfrm>
              <a:off x="5857804" y="4960246"/>
              <a:ext cx="103079" cy="24178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Title 1">
            <a:extLst>
              <a:ext uri="{FF2B5EF4-FFF2-40B4-BE49-F238E27FC236}">
                <a16:creationId xmlns:a16="http://schemas.microsoft.com/office/drawing/2014/main" id="{329E64BE-985A-FC73-C034-6470A2C5044C}"/>
              </a:ext>
            </a:extLst>
          </p:cNvPr>
          <p:cNvSpPr>
            <a:spLocks noGrp="1"/>
          </p:cNvSpPr>
          <p:nvPr>
            <p:ph type="title"/>
          </p:nvPr>
        </p:nvSpPr>
        <p:spPr>
          <a:xfrm>
            <a:off x="40849" y="0"/>
            <a:ext cx="12110301" cy="624697"/>
          </a:xfrm>
        </p:spPr>
        <p:txBody>
          <a:bodyPr>
            <a:normAutofit fontScale="90000"/>
          </a:bodyPr>
          <a:lstStyle/>
          <a:p>
            <a:pPr algn="ctr"/>
            <a:r>
              <a:rPr lang="en-US" dirty="0"/>
              <a:t>Beyond point solutions:  a systems framework for RC A</a:t>
            </a:r>
          </a:p>
        </p:txBody>
      </p:sp>
      <p:sp>
        <p:nvSpPr>
          <p:cNvPr id="67" name="Rectangle 66">
            <a:extLst>
              <a:ext uri="{FF2B5EF4-FFF2-40B4-BE49-F238E27FC236}">
                <a16:creationId xmlns:a16="http://schemas.microsoft.com/office/drawing/2014/main" id="{5B49932F-DA0B-A629-5BA0-E7E32B15F649}"/>
              </a:ext>
            </a:extLst>
          </p:cNvPr>
          <p:cNvSpPr/>
          <p:nvPr/>
        </p:nvSpPr>
        <p:spPr>
          <a:xfrm>
            <a:off x="4596770" y="2769434"/>
            <a:ext cx="2862045" cy="18650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t>RCA system for</a:t>
            </a:r>
          </a:p>
          <a:p>
            <a:pPr marL="285750" indent="-285750">
              <a:buFontTx/>
              <a:buChar char="-"/>
            </a:pPr>
            <a:r>
              <a:rPr lang="en-US" dirty="0"/>
              <a:t>high Coverage of failures</a:t>
            </a:r>
          </a:p>
          <a:p>
            <a:pPr marL="285750" indent="-285750">
              <a:buFontTx/>
              <a:buChar char="-"/>
            </a:pPr>
            <a:r>
              <a:rPr lang="en-US" dirty="0"/>
              <a:t>Extensibility</a:t>
            </a:r>
          </a:p>
          <a:p>
            <a:pPr marL="285750" indent="-285750">
              <a:buFontTx/>
              <a:buChar char="-"/>
            </a:pPr>
            <a:r>
              <a:rPr lang="en-US" dirty="0"/>
              <a:t>Scalability</a:t>
            </a:r>
          </a:p>
        </p:txBody>
      </p:sp>
      <p:sp>
        <p:nvSpPr>
          <p:cNvPr id="70" name="TextBox 69">
            <a:extLst>
              <a:ext uri="{FF2B5EF4-FFF2-40B4-BE49-F238E27FC236}">
                <a16:creationId xmlns:a16="http://schemas.microsoft.com/office/drawing/2014/main" id="{032A6CA1-80AA-A0C0-F70E-EA5AAE9FDEFF}"/>
              </a:ext>
            </a:extLst>
          </p:cNvPr>
          <p:cNvSpPr txBox="1"/>
          <p:nvPr/>
        </p:nvSpPr>
        <p:spPr>
          <a:xfrm>
            <a:off x="8060027" y="1851623"/>
            <a:ext cx="4091123" cy="3539430"/>
          </a:xfrm>
          <a:prstGeom prst="rect">
            <a:avLst/>
          </a:prstGeom>
          <a:noFill/>
        </p:spPr>
        <p:txBody>
          <a:bodyPr wrap="square" rtlCol="0">
            <a:spAutoFit/>
          </a:bodyPr>
          <a:lstStyle/>
          <a:p>
            <a:endParaRPr lang="en-US" sz="2000" dirty="0"/>
          </a:p>
          <a:p>
            <a:pPr marL="342900" indent="-342900">
              <a:buFont typeface="Arial" panose="020B0604020202020204" pitchFamily="34" charset="0"/>
              <a:buChar char="•"/>
            </a:pPr>
            <a:r>
              <a:rPr lang="en-US" sz="2000" dirty="0"/>
              <a:t>high client response times</a:t>
            </a:r>
          </a:p>
          <a:p>
            <a:pPr marL="342900" indent="-342900">
              <a:buFont typeface="Arial" panose="020B0604020202020204" pitchFamily="34" charset="0"/>
              <a:buChar char="•"/>
            </a:pPr>
            <a:r>
              <a:rPr lang="en-US" sz="2000" dirty="0"/>
              <a:t>anomalous performance metrics</a:t>
            </a:r>
          </a:p>
          <a:p>
            <a:pPr marL="342900" indent="-342900">
              <a:buFont typeface="Arial" panose="020B0604020202020204" pitchFamily="34" charset="0"/>
              <a:buChar char="•"/>
            </a:pPr>
            <a:r>
              <a:rPr lang="en-US" sz="2000" dirty="0"/>
              <a:t>application errors</a:t>
            </a:r>
          </a:p>
          <a:p>
            <a:pPr marL="342900" indent="-342900">
              <a:buFont typeface="Arial" panose="020B0604020202020204" pitchFamily="34" charset="0"/>
              <a:buChar char="•"/>
            </a:pPr>
            <a:r>
              <a:rPr lang="en-US" sz="2000" dirty="0"/>
              <a:t>high latency</a:t>
            </a:r>
          </a:p>
          <a:p>
            <a:pPr marL="342900" indent="-342900">
              <a:buFont typeface="Arial" panose="020B0604020202020204" pitchFamily="34" charset="0"/>
              <a:buChar char="•"/>
            </a:pPr>
            <a:r>
              <a:rPr lang="en-US" sz="2000" dirty="0"/>
              <a:t>packet drops</a:t>
            </a:r>
          </a:p>
          <a:p>
            <a:pPr marL="342900" indent="-342900">
              <a:buFont typeface="Arial" panose="020B0604020202020204" pitchFamily="34" charset="0"/>
              <a:buChar char="•"/>
            </a:pPr>
            <a:r>
              <a:rPr lang="en-US" sz="2000" dirty="0"/>
              <a:t>unreachability</a:t>
            </a:r>
          </a:p>
          <a:p>
            <a:pPr marL="342900" indent="-342900">
              <a:buFont typeface="Arial" panose="020B0604020202020204" pitchFamily="34" charset="0"/>
              <a:buChar char="•"/>
            </a:pPr>
            <a:r>
              <a:rPr lang="en-US" sz="2000" dirty="0"/>
              <a:t>black holes</a:t>
            </a:r>
          </a:p>
          <a:p>
            <a:pPr marL="342900" indent="-342900">
              <a:buFont typeface="Arial" panose="020B0604020202020204" pitchFamily="34" charset="0"/>
              <a:buChar char="•"/>
            </a:pPr>
            <a:r>
              <a:rPr lang="en-US" sz="2000" dirty="0"/>
              <a:t>hardware failures</a:t>
            </a:r>
          </a:p>
          <a:p>
            <a:pPr marL="342900" indent="-342900">
              <a:buFont typeface="Arial" panose="020B0604020202020204" pitchFamily="34" charset="0"/>
              <a:buChar char="•"/>
            </a:pPr>
            <a:r>
              <a:rPr lang="en-US" sz="2000" dirty="0"/>
              <a:t>configuration bugs</a:t>
            </a:r>
          </a:p>
          <a:p>
            <a:pPr marL="342900" indent="-342900">
              <a:buFont typeface="Arial" panose="020B0604020202020204" pitchFamily="34" charset="0"/>
              <a:buChar char="•"/>
            </a:pPr>
            <a:r>
              <a:rPr lang="en-US" sz="2000" dirty="0"/>
              <a:t>…</a:t>
            </a:r>
          </a:p>
        </p:txBody>
      </p:sp>
      <p:grpSp>
        <p:nvGrpSpPr>
          <p:cNvPr id="71" name="Group 70">
            <a:extLst>
              <a:ext uri="{FF2B5EF4-FFF2-40B4-BE49-F238E27FC236}">
                <a16:creationId xmlns:a16="http://schemas.microsoft.com/office/drawing/2014/main" id="{0688739F-5BC1-6BF6-0E5F-3B5E126DFE8D}"/>
              </a:ext>
            </a:extLst>
          </p:cNvPr>
          <p:cNvGrpSpPr/>
          <p:nvPr/>
        </p:nvGrpSpPr>
        <p:grpSpPr>
          <a:xfrm>
            <a:off x="5420929" y="1601522"/>
            <a:ext cx="1350139" cy="1146955"/>
            <a:chOff x="4157319" y="1167815"/>
            <a:chExt cx="1096556" cy="914400"/>
          </a:xfrm>
        </p:grpSpPr>
        <p:pic>
          <p:nvPicPr>
            <p:cNvPr id="72" name="Graphic 71" descr="Tools outline">
              <a:extLst>
                <a:ext uri="{FF2B5EF4-FFF2-40B4-BE49-F238E27FC236}">
                  <a16:creationId xmlns:a16="http://schemas.microsoft.com/office/drawing/2014/main" id="{56D2B5B0-8AF6-21F7-9D59-8A8A6236F99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877775" y="1370299"/>
              <a:ext cx="376100" cy="376100"/>
            </a:xfrm>
            <a:prstGeom prst="rect">
              <a:avLst/>
            </a:prstGeom>
          </p:spPr>
        </p:pic>
        <p:pic>
          <p:nvPicPr>
            <p:cNvPr id="73" name="Graphic 66" descr="Construction worker female with solid fill">
              <a:extLst>
                <a:ext uri="{FF2B5EF4-FFF2-40B4-BE49-F238E27FC236}">
                  <a16:creationId xmlns:a16="http://schemas.microsoft.com/office/drawing/2014/main" id="{4CAD5CA5-DEB1-095A-9E50-10565DBFBD0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157319" y="1167815"/>
              <a:ext cx="914400" cy="914400"/>
            </a:xfrm>
            <a:prstGeom prst="rect">
              <a:avLst/>
            </a:prstGeom>
          </p:spPr>
        </p:pic>
      </p:grpSp>
    </p:spTree>
    <p:extLst>
      <p:ext uri="{BB962C8B-B14F-4D97-AF65-F5344CB8AC3E}">
        <p14:creationId xmlns:p14="http://schemas.microsoft.com/office/powerpoint/2010/main" val="41246747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5E7339C-F4F2-8D73-B064-994287052850}"/>
              </a:ext>
            </a:extLst>
          </p:cNvPr>
          <p:cNvSpPr>
            <a:spLocks noGrp="1"/>
          </p:cNvSpPr>
          <p:nvPr>
            <p:ph type="sldNum" sz="quarter" idx="12"/>
          </p:nvPr>
        </p:nvSpPr>
        <p:spPr/>
        <p:txBody>
          <a:bodyPr/>
          <a:lstStyle/>
          <a:p>
            <a:fld id="{078ED684-E1A4-0343-8670-8594C227EEC7}" type="slidenum">
              <a:rPr lang="en-US" smtClean="0"/>
              <a:pPr/>
              <a:t>55</a:t>
            </a:fld>
            <a:endParaRPr lang="en-US"/>
          </a:p>
        </p:txBody>
      </p:sp>
      <p:sp>
        <p:nvSpPr>
          <p:cNvPr id="8" name="Title 1">
            <a:extLst>
              <a:ext uri="{FF2B5EF4-FFF2-40B4-BE49-F238E27FC236}">
                <a16:creationId xmlns:a16="http://schemas.microsoft.com/office/drawing/2014/main" id="{AF884AF8-FE01-EBA4-21B5-5CE0C6D2334B}"/>
              </a:ext>
            </a:extLst>
          </p:cNvPr>
          <p:cNvSpPr>
            <a:spLocks noGrp="1"/>
          </p:cNvSpPr>
          <p:nvPr>
            <p:ph type="title"/>
          </p:nvPr>
        </p:nvSpPr>
        <p:spPr>
          <a:xfrm>
            <a:off x="710609" y="636255"/>
            <a:ext cx="10515600" cy="660471"/>
          </a:xfrm>
        </p:spPr>
        <p:txBody>
          <a:bodyPr>
            <a:normAutofit fontScale="90000"/>
          </a:bodyPr>
          <a:lstStyle/>
          <a:p>
            <a:pPr algn="ctr"/>
            <a:r>
              <a:rPr lang="en-US" dirty="0"/>
              <a:t>Summary: ensuring reliability of systems via effective RCAs is a major goal</a:t>
            </a:r>
            <a:br>
              <a:rPr lang="en-US" dirty="0"/>
            </a:br>
            <a:endParaRPr lang="en-US" dirty="0"/>
          </a:p>
        </p:txBody>
      </p:sp>
      <p:sp>
        <p:nvSpPr>
          <p:cNvPr id="9" name="TextBox 8">
            <a:extLst>
              <a:ext uri="{FF2B5EF4-FFF2-40B4-BE49-F238E27FC236}">
                <a16:creationId xmlns:a16="http://schemas.microsoft.com/office/drawing/2014/main" id="{A8E6747C-DED5-D353-EDB2-30D3AF0B02B4}"/>
              </a:ext>
            </a:extLst>
          </p:cNvPr>
          <p:cNvSpPr txBox="1"/>
          <p:nvPr/>
        </p:nvSpPr>
        <p:spPr>
          <a:xfrm>
            <a:off x="436946" y="1471910"/>
            <a:ext cx="10599035" cy="5447645"/>
          </a:xfrm>
          <a:prstGeom prst="rect">
            <a:avLst/>
          </a:prstGeom>
          <a:noFill/>
        </p:spPr>
        <p:txBody>
          <a:bodyPr wrap="square" rtlCol="0">
            <a:spAutoFit/>
          </a:bodyPr>
          <a:lstStyle/>
          <a:p>
            <a:r>
              <a:rPr lang="en-US" sz="3200" dirty="0"/>
              <a:t>High fidelity modeling allows accurate inference for RCA</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Murphy: </a:t>
            </a:r>
            <a:r>
              <a:rPr lang="en-US" sz="2000" dirty="0">
                <a:solidFill>
                  <a:schemeClr val="tx1">
                    <a:lumMod val="50000"/>
                    <a:lumOff val="50000"/>
                  </a:schemeClr>
                </a:solidFill>
              </a:rPr>
              <a:t>staying true to weak dependencies (via MRF), rather than enforcing a causal DAG, helps inference</a:t>
            </a:r>
          </a:p>
          <a:p>
            <a:pPr marL="742950" lvl="1" indent="-285750">
              <a:buFont typeface="Wingdings" pitchFamily="2" charset="2"/>
              <a:buChar char="§"/>
            </a:pPr>
            <a:r>
              <a:rPr lang="en-US" sz="1600" dirty="0">
                <a:solidFill>
                  <a:schemeClr val="tx1">
                    <a:lumMod val="50000"/>
                    <a:lumOff val="50000"/>
                  </a:schemeClr>
                </a:solidFill>
              </a:rPr>
              <a:t>reduced error rate by 1.35 – 4.7x</a:t>
            </a:r>
          </a:p>
          <a:p>
            <a:pPr marL="742950" lvl="1" indent="-285750">
              <a:buFont typeface="Wingdings" pitchFamily="2" charset="2"/>
              <a:buChar char="§"/>
            </a:pPr>
            <a:r>
              <a:rPr lang="en-US" sz="1600" dirty="0">
                <a:solidFill>
                  <a:schemeClr val="tx1">
                    <a:lumMod val="50000"/>
                    <a:lumOff val="50000"/>
                  </a:schemeClr>
                </a:solidFill>
              </a:rPr>
              <a:t>88% accuracy in failure scenarios not captured by past work</a:t>
            </a:r>
            <a:endParaRPr lang="en-US" dirty="0">
              <a:solidFill>
                <a:schemeClr val="tx1">
                  <a:lumMod val="50000"/>
                  <a:lumOff val="50000"/>
                </a:schemeClr>
              </a:solidFill>
            </a:endParaRP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dirty="0"/>
              <a:t>Flock, </a:t>
            </a:r>
            <a:r>
              <a:rPr lang="en-US" dirty="0" err="1"/>
              <a:t>FaultFerence</a:t>
            </a:r>
            <a:r>
              <a:rPr lang="en-US" b="1" dirty="0">
                <a:solidFill>
                  <a:schemeClr val="tx1">
                    <a:lumMod val="50000"/>
                    <a:lumOff val="50000"/>
                  </a:schemeClr>
                </a:solidFill>
              </a:rPr>
              <a:t>: </a:t>
            </a:r>
            <a:r>
              <a:rPr lang="en-US" dirty="0">
                <a:solidFill>
                  <a:schemeClr val="tx1">
                    <a:lumMod val="50000"/>
                    <a:lumOff val="50000"/>
                  </a:schemeClr>
                </a:solidFill>
              </a:rPr>
              <a:t>accurately modeling path uncertainty and noisy packet drops (via Bayesian nets) resulted in higher accuracy</a:t>
            </a:r>
          </a:p>
          <a:p>
            <a:pPr marL="742950" lvl="1" indent="-285750">
              <a:buFont typeface="Arial" panose="020B0604020202020204" pitchFamily="34" charset="0"/>
              <a:buChar char="•"/>
            </a:pPr>
            <a:r>
              <a:rPr lang="en-US" sz="1600" dirty="0">
                <a:solidFill>
                  <a:schemeClr val="tx1">
                    <a:lumMod val="50000"/>
                    <a:lumOff val="50000"/>
                  </a:schemeClr>
                </a:solidFill>
              </a:rPr>
              <a:t>Flock reduced error rate by 1.2 – 16x with same input, 1.2 – 55x with passive info</a:t>
            </a:r>
          </a:p>
          <a:p>
            <a:pPr marL="742950" lvl="1" indent="-285750">
              <a:buFont typeface="Arial" panose="020B0604020202020204" pitchFamily="34" charset="0"/>
              <a:buChar char="•"/>
            </a:pPr>
            <a:r>
              <a:rPr lang="en-US" sz="1600" dirty="0" err="1">
                <a:solidFill>
                  <a:schemeClr val="tx1">
                    <a:lumMod val="50000"/>
                    <a:lumOff val="50000"/>
                  </a:schemeClr>
                </a:solidFill>
              </a:rPr>
              <a:t>FaultFerence</a:t>
            </a:r>
            <a:r>
              <a:rPr lang="en-US" sz="1600" dirty="0">
                <a:solidFill>
                  <a:schemeClr val="tx1">
                    <a:lumMod val="50000"/>
                    <a:lumOff val="50000"/>
                  </a:schemeClr>
                </a:solidFill>
              </a:rPr>
              <a:t> reduced #micro-actions by 3.5x</a:t>
            </a:r>
          </a:p>
          <a:p>
            <a:pPr marL="742950" lvl="1" indent="-285750">
              <a:buFont typeface="Arial" panose="020B0604020202020204" pitchFamily="34" charset="0"/>
              <a:buChar char="•"/>
            </a:pPr>
            <a:endParaRPr lang="en-US" dirty="0">
              <a:solidFill>
                <a:schemeClr val="tx1">
                  <a:lumMod val="50000"/>
                  <a:lumOff val="50000"/>
                </a:schemeClr>
              </a:solidFill>
            </a:endParaRPr>
          </a:p>
          <a:p>
            <a:pPr marL="742950" lvl="1" indent="-285750">
              <a:buFont typeface="Arial" panose="020B0604020202020204" pitchFamily="34" charset="0"/>
              <a:buChar char="•"/>
            </a:pPr>
            <a:endParaRPr lang="en-US" dirty="0">
              <a:solidFill>
                <a:schemeClr val="tx1">
                  <a:lumMod val="50000"/>
                  <a:lumOff val="50000"/>
                </a:schemeClr>
              </a:solidFill>
            </a:endParaRPr>
          </a:p>
          <a:p>
            <a:r>
              <a:rPr lang="en-US" sz="2800" dirty="0"/>
              <a:t>Need an overarching “RCA system” beyond point solutions for</a:t>
            </a:r>
          </a:p>
          <a:p>
            <a:pPr marL="285750" indent="-285750">
              <a:buFontTx/>
              <a:buChar char="-"/>
            </a:pPr>
            <a:r>
              <a:rPr lang="en-US" dirty="0"/>
              <a:t>High coverage of failure scenarios</a:t>
            </a:r>
          </a:p>
          <a:p>
            <a:pPr marL="285750" indent="-285750">
              <a:buFontTx/>
              <a:buChar char="-"/>
            </a:pPr>
            <a:r>
              <a:rPr lang="en-US" dirty="0"/>
              <a:t>Extensibility </a:t>
            </a:r>
            <a:r>
              <a:rPr lang="en-US" dirty="0">
                <a:solidFill>
                  <a:schemeClr val="tx1">
                    <a:lumMod val="50000"/>
                    <a:lumOff val="50000"/>
                  </a:schemeClr>
                </a:solidFill>
              </a:rPr>
              <a:t>(add new failure modes, new telemetry, new RCA)</a:t>
            </a:r>
          </a:p>
          <a:p>
            <a:pPr marL="285750" indent="-285750">
              <a:buFontTx/>
              <a:buChar char="-"/>
            </a:pPr>
            <a:r>
              <a:rPr lang="en-US" dirty="0"/>
              <a:t>Scalability</a:t>
            </a:r>
          </a:p>
          <a:p>
            <a:pPr marL="285750" indent="-285750">
              <a:buFontTx/>
              <a:buChar char="-"/>
            </a:pPr>
            <a:endParaRPr lang="en-US" dirty="0"/>
          </a:p>
        </p:txBody>
      </p:sp>
      <p:sp>
        <p:nvSpPr>
          <p:cNvPr id="10" name="TextBox 9">
            <a:extLst>
              <a:ext uri="{FF2B5EF4-FFF2-40B4-BE49-F238E27FC236}">
                <a16:creationId xmlns:a16="http://schemas.microsoft.com/office/drawing/2014/main" id="{DB4638B0-FFD5-552F-6CA7-C400767AF214}"/>
              </a:ext>
            </a:extLst>
          </p:cNvPr>
          <p:cNvSpPr txBox="1"/>
          <p:nvPr/>
        </p:nvSpPr>
        <p:spPr>
          <a:xfrm>
            <a:off x="6651251" y="5853260"/>
            <a:ext cx="4158264" cy="830997"/>
          </a:xfrm>
          <a:prstGeom prst="rect">
            <a:avLst/>
          </a:prstGeom>
          <a:noFill/>
          <a:effectLst/>
        </p:spPr>
        <p:txBody>
          <a:bodyPr wrap="square" rtlCol="0">
            <a:spAutoFit/>
          </a:bodyPr>
          <a:lstStyle/>
          <a:p>
            <a:pPr algn="ctr"/>
            <a:r>
              <a:rPr lang="en-US" sz="2400" dirty="0">
                <a:solidFill>
                  <a:schemeClr val="accent1">
                    <a:lumMod val="75000"/>
                  </a:schemeClr>
                </a:solidFill>
              </a:rPr>
              <a:t>Thank you!</a:t>
            </a:r>
          </a:p>
          <a:p>
            <a:pPr algn="ctr"/>
            <a:r>
              <a:rPr lang="en-US" sz="2400" dirty="0" err="1">
                <a:solidFill>
                  <a:schemeClr val="accent1">
                    <a:lumMod val="75000"/>
                  </a:schemeClr>
                </a:solidFill>
              </a:rPr>
              <a:t>vharsh@conviva.com</a:t>
            </a:r>
            <a:endParaRPr lang="en-US" sz="2400" dirty="0">
              <a:solidFill>
                <a:schemeClr val="accent1">
                  <a:lumMod val="75000"/>
                </a:schemeClr>
              </a:solidFill>
            </a:endParaRPr>
          </a:p>
        </p:txBody>
      </p:sp>
    </p:spTree>
    <p:extLst>
      <p:ext uri="{BB962C8B-B14F-4D97-AF65-F5344CB8AC3E}">
        <p14:creationId xmlns:p14="http://schemas.microsoft.com/office/powerpoint/2010/main" val="38845983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218B0-75C8-9E2E-2A44-7CAA1FDFF806}"/>
              </a:ext>
            </a:extLst>
          </p:cNvPr>
          <p:cNvSpPr>
            <a:spLocks noGrp="1"/>
          </p:cNvSpPr>
          <p:nvPr>
            <p:ph type="title"/>
          </p:nvPr>
        </p:nvSpPr>
        <p:spPr>
          <a:xfrm>
            <a:off x="1860331" y="199543"/>
            <a:ext cx="8471337" cy="836442"/>
          </a:xfrm>
        </p:spPr>
        <p:txBody>
          <a:bodyPr>
            <a:noAutofit/>
          </a:bodyPr>
          <a:lstStyle/>
          <a:p>
            <a:pPr algn="ctr"/>
            <a:r>
              <a:rPr lang="en-US" sz="3600" dirty="0">
                <a:cs typeface="Gill Sans" panose="020B0502020104020203" pitchFamily="34" charset="-79"/>
              </a:rPr>
              <a:t>Automated </a:t>
            </a:r>
            <a:r>
              <a:rPr lang="en-US" sz="3600" dirty="0">
                <a:solidFill>
                  <a:schemeClr val="accent2">
                    <a:lumMod val="75000"/>
                  </a:schemeClr>
                </a:solidFill>
                <a:cs typeface="Gill Sans" panose="020B0502020104020203" pitchFamily="34" charset="-79"/>
              </a:rPr>
              <a:t>Root Cause Analysis (RCA) </a:t>
            </a:r>
            <a:r>
              <a:rPr lang="en-US" sz="3600" dirty="0">
                <a:cs typeface="Gill Sans" panose="020B0502020104020203" pitchFamily="34" charset="-79"/>
              </a:rPr>
              <a:t>for quick diagnosis of failures </a:t>
            </a:r>
          </a:p>
        </p:txBody>
      </p:sp>
      <p:sp>
        <p:nvSpPr>
          <p:cNvPr id="22" name="Content Placeholder 2">
            <a:extLst>
              <a:ext uri="{FF2B5EF4-FFF2-40B4-BE49-F238E27FC236}">
                <a16:creationId xmlns:a16="http://schemas.microsoft.com/office/drawing/2014/main" id="{6B976ADC-4AFD-DB70-762C-060BE8402703}"/>
              </a:ext>
            </a:extLst>
          </p:cNvPr>
          <p:cNvSpPr txBox="1">
            <a:spLocks/>
          </p:cNvSpPr>
          <p:nvPr/>
        </p:nvSpPr>
        <p:spPr>
          <a:xfrm>
            <a:off x="1723696" y="2294668"/>
            <a:ext cx="8183272" cy="66078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500" dirty="0">
                <a:solidFill>
                  <a:schemeClr val="accent2">
                    <a:lumMod val="75000"/>
                  </a:schemeClr>
                </a:solidFill>
              </a:rPr>
              <a:t>RCA</a:t>
            </a:r>
            <a:r>
              <a:rPr lang="en-US" sz="2500" dirty="0"/>
              <a:t>:  find the entity(s) that caused a</a:t>
            </a:r>
            <a:r>
              <a:rPr lang="en-US" sz="2500" dirty="0">
                <a:solidFill>
                  <a:schemeClr val="tx1">
                    <a:lumMod val="50000"/>
                    <a:lumOff val="50000"/>
                  </a:schemeClr>
                </a:solidFill>
              </a:rPr>
              <a:t> </a:t>
            </a:r>
            <a:r>
              <a:rPr lang="en-US" sz="2500" dirty="0">
                <a:solidFill>
                  <a:schemeClr val="accent1"/>
                </a:solidFill>
              </a:rPr>
              <a:t>problematic symptom</a:t>
            </a:r>
            <a:endParaRPr lang="en-US" sz="1700" dirty="0">
              <a:solidFill>
                <a:schemeClr val="tx1">
                  <a:lumMod val="50000"/>
                  <a:lumOff val="50000"/>
                </a:schemeClr>
              </a:solidFill>
            </a:endParaRPr>
          </a:p>
          <a:p>
            <a:pPr marL="0" indent="0">
              <a:buNone/>
            </a:pPr>
            <a:endParaRPr lang="en-US" sz="2500" dirty="0"/>
          </a:p>
          <a:p>
            <a:pPr marL="0" indent="0">
              <a:buNone/>
            </a:pPr>
            <a:endParaRPr lang="en-US" sz="1400" dirty="0"/>
          </a:p>
          <a:p>
            <a:pPr marL="0" indent="0">
              <a:buNone/>
            </a:pPr>
            <a:endParaRPr lang="en-US" sz="1400" dirty="0"/>
          </a:p>
          <a:p>
            <a:pPr marL="0" indent="0">
              <a:buNone/>
            </a:pPr>
            <a:endParaRPr lang="en-US" sz="1400" dirty="0"/>
          </a:p>
          <a:p>
            <a:pPr marL="0" indent="0">
              <a:buNone/>
            </a:pPr>
            <a:endParaRPr lang="en-US" sz="1400" dirty="0"/>
          </a:p>
          <a:p>
            <a:pPr marL="0" indent="0">
              <a:buNone/>
            </a:pPr>
            <a:r>
              <a:rPr lang="en-US" sz="2400" i="1" dirty="0">
                <a:solidFill>
                  <a:schemeClr val="tx1">
                    <a:lumMod val="65000"/>
                    <a:lumOff val="35000"/>
                  </a:schemeClr>
                </a:solidFill>
              </a:rPr>
              <a:t> </a:t>
            </a:r>
          </a:p>
        </p:txBody>
      </p:sp>
      <p:sp>
        <p:nvSpPr>
          <p:cNvPr id="3" name="Slide Number Placeholder 2">
            <a:extLst>
              <a:ext uri="{FF2B5EF4-FFF2-40B4-BE49-F238E27FC236}">
                <a16:creationId xmlns:a16="http://schemas.microsoft.com/office/drawing/2014/main" id="{B84B152A-7240-53CE-0E2F-ACDBDB194630}"/>
              </a:ext>
            </a:extLst>
          </p:cNvPr>
          <p:cNvSpPr>
            <a:spLocks noGrp="1"/>
          </p:cNvSpPr>
          <p:nvPr>
            <p:ph type="sldNum" sz="quarter" idx="12"/>
          </p:nvPr>
        </p:nvSpPr>
        <p:spPr/>
        <p:txBody>
          <a:bodyPr/>
          <a:lstStyle/>
          <a:p>
            <a:fld id="{078ED684-E1A4-0343-8670-8594C227EEC7}" type="slidenum">
              <a:rPr lang="en-US" smtClean="0"/>
              <a:t>6</a:t>
            </a:fld>
            <a:endParaRPr lang="en-US"/>
          </a:p>
        </p:txBody>
      </p:sp>
      <p:grpSp>
        <p:nvGrpSpPr>
          <p:cNvPr id="50" name="Group 49">
            <a:extLst>
              <a:ext uri="{FF2B5EF4-FFF2-40B4-BE49-F238E27FC236}">
                <a16:creationId xmlns:a16="http://schemas.microsoft.com/office/drawing/2014/main" id="{716D29F8-16DC-2EB1-AB49-69711994D5D8}"/>
              </a:ext>
            </a:extLst>
          </p:cNvPr>
          <p:cNvGrpSpPr/>
          <p:nvPr/>
        </p:nvGrpSpPr>
        <p:grpSpPr>
          <a:xfrm>
            <a:off x="3632697" y="3553040"/>
            <a:ext cx="5957270" cy="497487"/>
            <a:chOff x="2423160" y="3215800"/>
            <a:chExt cx="5957270" cy="497487"/>
          </a:xfrm>
        </p:grpSpPr>
        <p:sp>
          <p:nvSpPr>
            <p:cNvPr id="37" name="TextBox 36">
              <a:extLst>
                <a:ext uri="{FF2B5EF4-FFF2-40B4-BE49-F238E27FC236}">
                  <a16:creationId xmlns:a16="http://schemas.microsoft.com/office/drawing/2014/main" id="{D86FFAB8-7C21-9BF9-1147-4828287ACECC}"/>
                </a:ext>
              </a:extLst>
            </p:cNvPr>
            <p:cNvSpPr txBox="1"/>
            <p:nvPr/>
          </p:nvSpPr>
          <p:spPr>
            <a:xfrm>
              <a:off x="3773475" y="3215800"/>
              <a:ext cx="1350315" cy="497487"/>
            </a:xfrm>
            <a:prstGeom prst="rect">
              <a:avLst/>
            </a:prstGeom>
            <a:noFill/>
            <a:ln w="28575">
              <a:solidFill>
                <a:schemeClr val="tx1"/>
              </a:solidFill>
            </a:ln>
          </p:spPr>
          <p:txBody>
            <a:bodyPr wrap="square" rtlCol="0" anchor="ctr">
              <a:noAutofit/>
            </a:bodyPr>
            <a:lstStyle/>
            <a:p>
              <a:pPr algn="ctr"/>
              <a:r>
                <a:rPr lang="en-US" dirty="0">
                  <a:solidFill>
                    <a:schemeClr val="accent2"/>
                  </a:solidFill>
                  <a:cs typeface="Gill Sans" panose="020B0502020104020203" pitchFamily="34" charset="-79"/>
                </a:rPr>
                <a:t>RCA</a:t>
              </a:r>
              <a:endParaRPr lang="en-US" dirty="0">
                <a:solidFill>
                  <a:schemeClr val="accent2"/>
                </a:solidFill>
              </a:endParaRPr>
            </a:p>
          </p:txBody>
        </p:sp>
        <p:cxnSp>
          <p:nvCxnSpPr>
            <p:cNvPr id="38" name="Straight Arrow Connector 37">
              <a:extLst>
                <a:ext uri="{FF2B5EF4-FFF2-40B4-BE49-F238E27FC236}">
                  <a16:creationId xmlns:a16="http://schemas.microsoft.com/office/drawing/2014/main" id="{FA5DA334-E5B0-A2EE-13D3-8A7097337414}"/>
                </a:ext>
              </a:extLst>
            </p:cNvPr>
            <p:cNvCxnSpPr>
              <a:cxnSpLocks/>
            </p:cNvCxnSpPr>
            <p:nvPr/>
          </p:nvCxnSpPr>
          <p:spPr>
            <a:xfrm>
              <a:off x="2423160" y="3502168"/>
              <a:ext cx="1350315" cy="0"/>
            </a:xfrm>
            <a:prstGeom prst="straightConnector1">
              <a:avLst/>
            </a:prstGeom>
            <a:ln w="22225">
              <a:solidFill>
                <a:schemeClr val="tx1">
                  <a:lumMod val="50000"/>
                  <a:lumOff val="50000"/>
                </a:schemeClr>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70D78ABA-3A06-893A-603B-851365A5F601}"/>
                </a:ext>
              </a:extLst>
            </p:cNvPr>
            <p:cNvCxnSpPr>
              <a:cxnSpLocks/>
              <a:stCxn id="37" idx="3"/>
            </p:cNvCxnSpPr>
            <p:nvPr/>
          </p:nvCxnSpPr>
          <p:spPr>
            <a:xfrm>
              <a:off x="5123790" y="3464544"/>
              <a:ext cx="794538" cy="0"/>
            </a:xfrm>
            <a:prstGeom prst="straightConnector1">
              <a:avLst/>
            </a:prstGeom>
            <a:ln w="22225">
              <a:solidFill>
                <a:schemeClr val="tx1">
                  <a:lumMod val="50000"/>
                  <a:lumOff val="50000"/>
                </a:schemeClr>
              </a:solidFill>
              <a:tailEnd type="triangle" w="med" len="med"/>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B2975633-3833-03A3-A4C4-CCCF4A888EAD}"/>
                </a:ext>
              </a:extLst>
            </p:cNvPr>
            <p:cNvSpPr txBox="1"/>
            <p:nvPr/>
          </p:nvSpPr>
          <p:spPr>
            <a:xfrm>
              <a:off x="5993846" y="3273437"/>
              <a:ext cx="2386584" cy="369332"/>
            </a:xfrm>
            <a:prstGeom prst="rect">
              <a:avLst/>
            </a:prstGeom>
            <a:noFill/>
          </p:spPr>
          <p:txBody>
            <a:bodyPr wrap="square" rtlCol="0">
              <a:spAutoFit/>
            </a:bodyPr>
            <a:lstStyle/>
            <a:p>
              <a:r>
                <a:rPr lang="en-US" dirty="0">
                  <a:solidFill>
                    <a:schemeClr val="tx1">
                      <a:lumMod val="50000"/>
                      <a:lumOff val="50000"/>
                    </a:schemeClr>
                  </a:solidFill>
                </a:rPr>
                <a:t>Root causes</a:t>
              </a:r>
            </a:p>
          </p:txBody>
        </p:sp>
      </p:grpSp>
      <p:sp>
        <p:nvSpPr>
          <p:cNvPr id="36" name="TextBox 35">
            <a:extLst>
              <a:ext uri="{FF2B5EF4-FFF2-40B4-BE49-F238E27FC236}">
                <a16:creationId xmlns:a16="http://schemas.microsoft.com/office/drawing/2014/main" id="{0F98B2A9-B75D-61D9-1979-10CE1E023C62}"/>
              </a:ext>
            </a:extLst>
          </p:cNvPr>
          <p:cNvSpPr txBox="1"/>
          <p:nvPr/>
        </p:nvSpPr>
        <p:spPr>
          <a:xfrm>
            <a:off x="2029410" y="5417855"/>
            <a:ext cx="4066589" cy="830997"/>
          </a:xfrm>
          <a:prstGeom prst="rect">
            <a:avLst/>
          </a:prstGeom>
          <a:noFill/>
        </p:spPr>
        <p:txBody>
          <a:bodyPr wrap="square" rtlCol="0">
            <a:spAutoFit/>
          </a:bodyPr>
          <a:lstStyle/>
          <a:p>
            <a:pPr marL="0" indent="0">
              <a:buNone/>
            </a:pPr>
            <a:endParaRPr lang="en-US" sz="1200" dirty="0"/>
          </a:p>
          <a:p>
            <a:pPr marL="285750" indent="-285750">
              <a:buFont typeface="Arial" panose="020B0604020202020204" pitchFamily="34" charset="0"/>
              <a:buChar char="•"/>
            </a:pPr>
            <a:r>
              <a:rPr lang="en-US" sz="1800" i="1" dirty="0">
                <a:solidFill>
                  <a:schemeClr val="tx1">
                    <a:lumMod val="65000"/>
                    <a:lumOff val="35000"/>
                  </a:schemeClr>
                </a:solidFill>
              </a:rPr>
              <a:t>implemented by major cloud providers</a:t>
            </a:r>
          </a:p>
          <a:p>
            <a:pPr marL="285750" indent="-285750">
              <a:buFont typeface="Arial" panose="020B0604020202020204" pitchFamily="34" charset="0"/>
              <a:buChar char="•"/>
            </a:pPr>
            <a:r>
              <a:rPr lang="en-US" sz="1800" i="1" dirty="0">
                <a:solidFill>
                  <a:schemeClr val="tx1">
                    <a:lumMod val="65000"/>
                    <a:lumOff val="35000"/>
                  </a:schemeClr>
                </a:solidFill>
              </a:rPr>
              <a:t>leads to faster resolution of issues</a:t>
            </a:r>
          </a:p>
        </p:txBody>
      </p:sp>
      <p:cxnSp>
        <p:nvCxnSpPr>
          <p:cNvPr id="44" name="Straight Arrow Connector 43">
            <a:extLst>
              <a:ext uri="{FF2B5EF4-FFF2-40B4-BE49-F238E27FC236}">
                <a16:creationId xmlns:a16="http://schemas.microsoft.com/office/drawing/2014/main" id="{DCA99E48-24D2-D094-B720-10282BB041DB}"/>
              </a:ext>
            </a:extLst>
          </p:cNvPr>
          <p:cNvCxnSpPr>
            <a:cxnSpLocks/>
          </p:cNvCxnSpPr>
          <p:nvPr/>
        </p:nvCxnSpPr>
        <p:spPr>
          <a:xfrm flipV="1">
            <a:off x="8839200" y="1826068"/>
            <a:ext cx="517634" cy="528306"/>
          </a:xfrm>
          <a:prstGeom prst="straightConnector1">
            <a:avLst/>
          </a:prstGeom>
          <a:ln w="34925" cap="rnd" cmpd="sng">
            <a:solidFill>
              <a:schemeClr val="accent1"/>
            </a:solidFill>
            <a:round/>
            <a:headEnd type="triangle"/>
            <a:tailEnd type="non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21689852-A0E4-8A51-BADB-266839809BA0}"/>
              </a:ext>
            </a:extLst>
          </p:cNvPr>
          <p:cNvSpPr txBox="1"/>
          <p:nvPr/>
        </p:nvSpPr>
        <p:spPr>
          <a:xfrm>
            <a:off x="8756722" y="866048"/>
            <a:ext cx="2870632" cy="923330"/>
          </a:xfrm>
          <a:prstGeom prst="rect">
            <a:avLst/>
          </a:prstGeom>
          <a:noFill/>
        </p:spPr>
        <p:txBody>
          <a:bodyPr wrap="square" rtlCol="0">
            <a:spAutoFit/>
          </a:bodyPr>
          <a:lstStyle/>
          <a:p>
            <a:pPr marL="0" indent="0" algn="ctr">
              <a:buNone/>
            </a:pPr>
            <a:r>
              <a:rPr lang="en-US" sz="1800" dirty="0">
                <a:solidFill>
                  <a:schemeClr val="accent1"/>
                </a:solidFill>
              </a:rPr>
              <a:t>performance problems, network issues, hardware failures, software bugs etc.</a:t>
            </a:r>
          </a:p>
        </p:txBody>
      </p:sp>
      <p:sp>
        <p:nvSpPr>
          <p:cNvPr id="53" name="Rectangle 52">
            <a:extLst>
              <a:ext uri="{FF2B5EF4-FFF2-40B4-BE49-F238E27FC236}">
                <a16:creationId xmlns:a16="http://schemas.microsoft.com/office/drawing/2014/main" id="{5E8B8F73-CA46-91E3-E28A-1CAADBCA94ED}"/>
              </a:ext>
            </a:extLst>
          </p:cNvPr>
          <p:cNvSpPr/>
          <p:nvPr/>
        </p:nvSpPr>
        <p:spPr>
          <a:xfrm>
            <a:off x="2102025" y="3324731"/>
            <a:ext cx="1368972" cy="719791"/>
          </a:xfrm>
          <a:prstGeom prst="rect">
            <a:avLst/>
          </a:prstGeom>
          <a:ln w="12700">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Monitoring telemetry</a:t>
            </a:r>
          </a:p>
        </p:txBody>
      </p:sp>
      <p:sp>
        <p:nvSpPr>
          <p:cNvPr id="54" name="Rectangle 53">
            <a:extLst>
              <a:ext uri="{FF2B5EF4-FFF2-40B4-BE49-F238E27FC236}">
                <a16:creationId xmlns:a16="http://schemas.microsoft.com/office/drawing/2014/main" id="{3FF742D2-F2BB-C376-0FBD-8A44F91818D9}"/>
              </a:ext>
            </a:extLst>
          </p:cNvPr>
          <p:cNvSpPr/>
          <p:nvPr/>
        </p:nvSpPr>
        <p:spPr>
          <a:xfrm>
            <a:off x="2244998" y="3467704"/>
            <a:ext cx="1368972" cy="719791"/>
          </a:xfrm>
          <a:prstGeom prst="rect">
            <a:avLst/>
          </a:prstGeom>
          <a:ln w="12700">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Monitoring telemetry</a:t>
            </a:r>
          </a:p>
        </p:txBody>
      </p:sp>
      <p:sp>
        <p:nvSpPr>
          <p:cNvPr id="55" name="Rectangle 54">
            <a:extLst>
              <a:ext uri="{FF2B5EF4-FFF2-40B4-BE49-F238E27FC236}">
                <a16:creationId xmlns:a16="http://schemas.microsoft.com/office/drawing/2014/main" id="{49BA3498-F864-A372-5AF8-A2809C468E78}"/>
              </a:ext>
            </a:extLst>
          </p:cNvPr>
          <p:cNvSpPr/>
          <p:nvPr/>
        </p:nvSpPr>
        <p:spPr>
          <a:xfrm>
            <a:off x="2387971" y="3610677"/>
            <a:ext cx="1368972" cy="719791"/>
          </a:xfrm>
          <a:prstGeom prst="rect">
            <a:avLst/>
          </a:prstGeom>
          <a:ln w="12700">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Monitoring telemetry</a:t>
            </a:r>
          </a:p>
        </p:txBody>
      </p:sp>
      <p:pic>
        <p:nvPicPr>
          <p:cNvPr id="56" name="Graphic 55" descr="Tools outline">
            <a:extLst>
              <a:ext uri="{FF2B5EF4-FFF2-40B4-BE49-F238E27FC236}">
                <a16:creationId xmlns:a16="http://schemas.microsoft.com/office/drawing/2014/main" id="{4CDE71CC-4C41-9EE7-3836-0139A867348B}"/>
              </a:ext>
            </a:extLst>
          </p:cNvPr>
          <p:cNvPicPr>
            <a:picLocks noChangeAspect="1"/>
          </p:cNvPicPr>
          <p:nvPr/>
        </p:nvPicPr>
        <p:blipFill>
          <a:blip r:embed="rId3">
            <a:graysc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46948" y="4159978"/>
            <a:ext cx="422441" cy="416313"/>
          </a:xfrm>
          <a:prstGeom prst="rect">
            <a:avLst/>
          </a:prstGeom>
        </p:spPr>
      </p:pic>
    </p:spTree>
    <p:extLst>
      <p:ext uri="{BB962C8B-B14F-4D97-AF65-F5344CB8AC3E}">
        <p14:creationId xmlns:p14="http://schemas.microsoft.com/office/powerpoint/2010/main" val="25673197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52B25-E00A-88D4-D061-69E5E2A48867}"/>
              </a:ext>
            </a:extLst>
          </p:cNvPr>
          <p:cNvSpPr>
            <a:spLocks noGrp="1"/>
          </p:cNvSpPr>
          <p:nvPr>
            <p:ph type="title"/>
          </p:nvPr>
        </p:nvSpPr>
        <p:spPr>
          <a:xfrm>
            <a:off x="619740" y="68085"/>
            <a:ext cx="11184373" cy="509133"/>
          </a:xfrm>
        </p:spPr>
        <p:txBody>
          <a:bodyPr>
            <a:noAutofit/>
          </a:bodyPr>
          <a:lstStyle/>
          <a:p>
            <a:pPr algn="ctr"/>
            <a:r>
              <a:rPr lang="en-US" sz="3200" dirty="0"/>
              <a:t>Need to handle many complex aspects of networked systems</a:t>
            </a:r>
          </a:p>
        </p:txBody>
      </p:sp>
      <p:sp>
        <p:nvSpPr>
          <p:cNvPr id="4" name="Slide Number Placeholder 3">
            <a:extLst>
              <a:ext uri="{FF2B5EF4-FFF2-40B4-BE49-F238E27FC236}">
                <a16:creationId xmlns:a16="http://schemas.microsoft.com/office/drawing/2014/main" id="{4B1EF325-1008-06A9-7374-6408B27D9A04}"/>
              </a:ext>
            </a:extLst>
          </p:cNvPr>
          <p:cNvSpPr>
            <a:spLocks noGrp="1"/>
          </p:cNvSpPr>
          <p:nvPr>
            <p:ph type="sldNum" sz="quarter" idx="12"/>
          </p:nvPr>
        </p:nvSpPr>
        <p:spPr/>
        <p:txBody>
          <a:bodyPr/>
          <a:lstStyle/>
          <a:p>
            <a:fld id="{078ED684-E1A4-0343-8670-8594C227EEC7}" type="slidenum">
              <a:rPr lang="en-US" smtClean="0"/>
              <a:t>7</a:t>
            </a:fld>
            <a:endParaRPr lang="en-US"/>
          </a:p>
        </p:txBody>
      </p:sp>
      <p:grpSp>
        <p:nvGrpSpPr>
          <p:cNvPr id="94" name="Group 93">
            <a:extLst>
              <a:ext uri="{FF2B5EF4-FFF2-40B4-BE49-F238E27FC236}">
                <a16:creationId xmlns:a16="http://schemas.microsoft.com/office/drawing/2014/main" id="{CE95E784-F960-294F-1D2D-A431B9C4EAB1}"/>
              </a:ext>
            </a:extLst>
          </p:cNvPr>
          <p:cNvGrpSpPr/>
          <p:nvPr/>
        </p:nvGrpSpPr>
        <p:grpSpPr>
          <a:xfrm>
            <a:off x="975994" y="4162665"/>
            <a:ext cx="2104911" cy="1488660"/>
            <a:chOff x="739461" y="1179576"/>
            <a:chExt cx="2104911" cy="1488660"/>
          </a:xfrm>
        </p:grpSpPr>
        <p:grpSp>
          <p:nvGrpSpPr>
            <p:cNvPr id="36" name="Group 35">
              <a:extLst>
                <a:ext uri="{FF2B5EF4-FFF2-40B4-BE49-F238E27FC236}">
                  <a16:creationId xmlns:a16="http://schemas.microsoft.com/office/drawing/2014/main" id="{A712F1FC-FE01-9E5B-29B8-251381B6771A}"/>
                </a:ext>
              </a:extLst>
            </p:cNvPr>
            <p:cNvGrpSpPr/>
            <p:nvPr/>
          </p:nvGrpSpPr>
          <p:grpSpPr>
            <a:xfrm>
              <a:off x="859536" y="1179576"/>
              <a:ext cx="1847088" cy="1463039"/>
              <a:chOff x="2671120" y="1718118"/>
              <a:chExt cx="4543496" cy="3612833"/>
            </a:xfrm>
          </p:grpSpPr>
          <p:grpSp>
            <p:nvGrpSpPr>
              <p:cNvPr id="8" name="Group 7">
                <a:extLst>
                  <a:ext uri="{FF2B5EF4-FFF2-40B4-BE49-F238E27FC236}">
                    <a16:creationId xmlns:a16="http://schemas.microsoft.com/office/drawing/2014/main" id="{3A357D9D-8719-873B-5E7C-2A18F936E7ED}"/>
                  </a:ext>
                </a:extLst>
              </p:cNvPr>
              <p:cNvGrpSpPr/>
              <p:nvPr/>
            </p:nvGrpSpPr>
            <p:grpSpPr>
              <a:xfrm>
                <a:off x="2671120" y="1718118"/>
                <a:ext cx="4543496" cy="3612833"/>
                <a:chOff x="9197788" y="998294"/>
                <a:chExt cx="1304256" cy="1020409"/>
              </a:xfrm>
            </p:grpSpPr>
            <p:cxnSp>
              <p:nvCxnSpPr>
                <p:cNvPr id="10" name="Google Shape;100;p15">
                  <a:extLst>
                    <a:ext uri="{FF2B5EF4-FFF2-40B4-BE49-F238E27FC236}">
                      <a16:creationId xmlns:a16="http://schemas.microsoft.com/office/drawing/2014/main" id="{783053F5-9D49-AB21-1EBB-64D5F9299FAA}"/>
                    </a:ext>
                  </a:extLst>
                </p:cNvPr>
                <p:cNvCxnSpPr>
                  <a:stCxn id="25" idx="0"/>
                  <a:endCxn id="22" idx="2"/>
                </p:cNvCxnSpPr>
                <p:nvPr/>
              </p:nvCxnSpPr>
              <p:spPr>
                <a:xfrm rot="10800000">
                  <a:off x="9671909" y="1169928"/>
                  <a:ext cx="27716" cy="449114"/>
                </a:xfrm>
                <a:prstGeom prst="straightConnector1">
                  <a:avLst/>
                </a:prstGeom>
                <a:noFill/>
                <a:ln w="15875" cap="flat" cmpd="sng">
                  <a:solidFill>
                    <a:srgbClr val="595959"/>
                  </a:solidFill>
                  <a:prstDash val="solid"/>
                  <a:round/>
                  <a:headEnd type="none" w="med" len="med"/>
                  <a:tailEnd type="none" w="med" len="med"/>
                </a:ln>
              </p:spPr>
            </p:cxnSp>
            <p:cxnSp>
              <p:nvCxnSpPr>
                <p:cNvPr id="11" name="Google Shape;103;p15">
                  <a:extLst>
                    <a:ext uri="{FF2B5EF4-FFF2-40B4-BE49-F238E27FC236}">
                      <a16:creationId xmlns:a16="http://schemas.microsoft.com/office/drawing/2014/main" id="{21A88A54-578D-2067-FFAA-8F4012504A9B}"/>
                    </a:ext>
                  </a:extLst>
                </p:cNvPr>
                <p:cNvCxnSpPr>
                  <a:stCxn id="25" idx="0"/>
                  <a:endCxn id="23" idx="2"/>
                </p:cNvCxnSpPr>
                <p:nvPr/>
              </p:nvCxnSpPr>
              <p:spPr>
                <a:xfrm rot="10800000" flipH="1">
                  <a:off x="9699625" y="1169928"/>
                  <a:ext cx="359474" cy="449114"/>
                </a:xfrm>
                <a:prstGeom prst="straightConnector1">
                  <a:avLst/>
                </a:prstGeom>
                <a:noFill/>
                <a:ln w="15875" cap="flat" cmpd="sng">
                  <a:solidFill>
                    <a:srgbClr val="595959"/>
                  </a:solidFill>
                  <a:prstDash val="solid"/>
                  <a:round/>
                  <a:headEnd type="none" w="med" len="med"/>
                  <a:tailEnd type="none" w="med" len="med"/>
                </a:ln>
              </p:spPr>
            </p:cxnSp>
            <p:cxnSp>
              <p:nvCxnSpPr>
                <p:cNvPr id="12" name="Google Shape;105;p15">
                  <a:extLst>
                    <a:ext uri="{FF2B5EF4-FFF2-40B4-BE49-F238E27FC236}">
                      <a16:creationId xmlns:a16="http://schemas.microsoft.com/office/drawing/2014/main" id="{918498A9-976A-C672-F116-C0420166121E}"/>
                    </a:ext>
                  </a:extLst>
                </p:cNvPr>
                <p:cNvCxnSpPr>
                  <a:stCxn id="26" idx="0"/>
                  <a:endCxn id="23" idx="2"/>
                </p:cNvCxnSpPr>
                <p:nvPr/>
              </p:nvCxnSpPr>
              <p:spPr>
                <a:xfrm rot="10800000">
                  <a:off x="10059039" y="1169928"/>
                  <a:ext cx="0" cy="449114"/>
                </a:xfrm>
                <a:prstGeom prst="straightConnector1">
                  <a:avLst/>
                </a:prstGeom>
                <a:noFill/>
                <a:ln w="15875" cap="flat" cmpd="sng">
                  <a:solidFill>
                    <a:srgbClr val="595959"/>
                  </a:solidFill>
                  <a:prstDash val="solid"/>
                  <a:round/>
                  <a:headEnd type="none" w="med" len="med"/>
                  <a:tailEnd type="none" w="med" len="med"/>
                </a:ln>
              </p:spPr>
            </p:cxnSp>
            <p:cxnSp>
              <p:nvCxnSpPr>
                <p:cNvPr id="13" name="Google Shape;107;p15">
                  <a:extLst>
                    <a:ext uri="{FF2B5EF4-FFF2-40B4-BE49-F238E27FC236}">
                      <a16:creationId xmlns:a16="http://schemas.microsoft.com/office/drawing/2014/main" id="{E6581EA8-0A3E-3213-7172-9CF7E8E64346}"/>
                    </a:ext>
                  </a:extLst>
                </p:cNvPr>
                <p:cNvCxnSpPr>
                  <a:stCxn id="27" idx="0"/>
                  <a:endCxn id="23" idx="2"/>
                </p:cNvCxnSpPr>
                <p:nvPr/>
              </p:nvCxnSpPr>
              <p:spPr>
                <a:xfrm rot="10800000">
                  <a:off x="10059116" y="1169928"/>
                  <a:ext cx="304043" cy="449114"/>
                </a:xfrm>
                <a:prstGeom prst="straightConnector1">
                  <a:avLst/>
                </a:prstGeom>
                <a:noFill/>
                <a:ln w="15875" cap="flat" cmpd="sng">
                  <a:solidFill>
                    <a:srgbClr val="595959"/>
                  </a:solidFill>
                  <a:prstDash val="solid"/>
                  <a:round/>
                  <a:headEnd type="none" w="med" len="med"/>
                  <a:tailEnd type="none" w="med" len="med"/>
                </a:ln>
              </p:spPr>
            </p:cxnSp>
            <p:cxnSp>
              <p:nvCxnSpPr>
                <p:cNvPr id="14" name="Google Shape;109;p15">
                  <a:extLst>
                    <a:ext uri="{FF2B5EF4-FFF2-40B4-BE49-F238E27FC236}">
                      <a16:creationId xmlns:a16="http://schemas.microsoft.com/office/drawing/2014/main" id="{5A8E7DB1-8DFF-4218-FA69-0586A31D82E1}"/>
                    </a:ext>
                  </a:extLst>
                </p:cNvPr>
                <p:cNvCxnSpPr>
                  <a:stCxn id="26" idx="0"/>
                  <a:endCxn id="22" idx="2"/>
                </p:cNvCxnSpPr>
                <p:nvPr/>
              </p:nvCxnSpPr>
              <p:spPr>
                <a:xfrm rot="10800000">
                  <a:off x="9672015" y="1169928"/>
                  <a:ext cx="387024" cy="449114"/>
                </a:xfrm>
                <a:prstGeom prst="straightConnector1">
                  <a:avLst/>
                </a:prstGeom>
                <a:noFill/>
                <a:ln w="15875" cap="flat" cmpd="sng">
                  <a:solidFill>
                    <a:srgbClr val="595959"/>
                  </a:solidFill>
                  <a:prstDash val="solid"/>
                  <a:round/>
                  <a:headEnd type="none" w="med" len="med"/>
                  <a:tailEnd type="none" w="med" len="med"/>
                </a:ln>
              </p:spPr>
            </p:cxnSp>
            <p:cxnSp>
              <p:nvCxnSpPr>
                <p:cNvPr id="15" name="Google Shape;110;p15">
                  <a:extLst>
                    <a:ext uri="{FF2B5EF4-FFF2-40B4-BE49-F238E27FC236}">
                      <a16:creationId xmlns:a16="http://schemas.microsoft.com/office/drawing/2014/main" id="{AF548291-281F-4DAF-C966-E04C22F67A72}"/>
                    </a:ext>
                  </a:extLst>
                </p:cNvPr>
                <p:cNvCxnSpPr>
                  <a:stCxn id="27" idx="0"/>
                  <a:endCxn id="22" idx="2"/>
                </p:cNvCxnSpPr>
                <p:nvPr/>
              </p:nvCxnSpPr>
              <p:spPr>
                <a:xfrm rot="10800000">
                  <a:off x="9671926" y="1169928"/>
                  <a:ext cx="691233" cy="449114"/>
                </a:xfrm>
                <a:prstGeom prst="straightConnector1">
                  <a:avLst/>
                </a:prstGeom>
                <a:noFill/>
                <a:ln w="15875" cap="flat" cmpd="sng">
                  <a:solidFill>
                    <a:srgbClr val="595959"/>
                  </a:solidFill>
                  <a:prstDash val="solid"/>
                  <a:round/>
                  <a:headEnd type="none" w="med" len="med"/>
                  <a:tailEnd type="none" w="med" len="med"/>
                </a:ln>
              </p:spPr>
            </p:cxnSp>
            <p:cxnSp>
              <p:nvCxnSpPr>
                <p:cNvPr id="16" name="Google Shape;111;p15">
                  <a:extLst>
                    <a:ext uri="{FF2B5EF4-FFF2-40B4-BE49-F238E27FC236}">
                      <a16:creationId xmlns:a16="http://schemas.microsoft.com/office/drawing/2014/main" id="{B25276FF-3D66-752C-090B-3D659CFAE189}"/>
                    </a:ext>
                  </a:extLst>
                </p:cNvPr>
                <p:cNvCxnSpPr>
                  <a:stCxn id="24" idx="0"/>
                  <a:endCxn id="23" idx="2"/>
                </p:cNvCxnSpPr>
                <p:nvPr/>
              </p:nvCxnSpPr>
              <p:spPr>
                <a:xfrm rot="10800000" flipH="1">
                  <a:off x="9340210" y="1169928"/>
                  <a:ext cx="718782" cy="449114"/>
                </a:xfrm>
                <a:prstGeom prst="straightConnector1">
                  <a:avLst/>
                </a:prstGeom>
                <a:noFill/>
                <a:ln w="15875" cap="flat" cmpd="sng">
                  <a:solidFill>
                    <a:srgbClr val="595959"/>
                  </a:solidFill>
                  <a:prstDash val="solid"/>
                  <a:round/>
                  <a:headEnd type="none" w="med" len="med"/>
                  <a:tailEnd type="none" w="med" len="med"/>
                </a:ln>
              </p:spPr>
            </p:cxnSp>
            <p:cxnSp>
              <p:nvCxnSpPr>
                <p:cNvPr id="17" name="Google Shape;113;p15">
                  <a:extLst>
                    <a:ext uri="{FF2B5EF4-FFF2-40B4-BE49-F238E27FC236}">
                      <a16:creationId xmlns:a16="http://schemas.microsoft.com/office/drawing/2014/main" id="{1C5A78F8-D264-4926-2C3C-3C353DCAD03D}"/>
                    </a:ext>
                  </a:extLst>
                </p:cNvPr>
                <p:cNvCxnSpPr>
                  <a:stCxn id="24" idx="0"/>
                  <a:endCxn id="22" idx="2"/>
                </p:cNvCxnSpPr>
                <p:nvPr/>
              </p:nvCxnSpPr>
              <p:spPr>
                <a:xfrm rot="10800000" flipH="1">
                  <a:off x="9340210" y="1169928"/>
                  <a:ext cx="331758" cy="449114"/>
                </a:xfrm>
                <a:prstGeom prst="straightConnector1">
                  <a:avLst/>
                </a:prstGeom>
                <a:noFill/>
                <a:ln w="15875" cap="flat" cmpd="sng">
                  <a:solidFill>
                    <a:srgbClr val="595959"/>
                  </a:solidFill>
                  <a:prstDash val="solid"/>
                  <a:round/>
                  <a:headEnd type="none" w="med" len="med"/>
                  <a:tailEnd type="none" w="med" len="med"/>
                </a:ln>
              </p:spPr>
            </p:cxnSp>
            <p:pic>
              <p:nvPicPr>
                <p:cNvPr id="18" name="Google Shape;114;p15">
                  <a:extLst>
                    <a:ext uri="{FF2B5EF4-FFF2-40B4-BE49-F238E27FC236}">
                      <a16:creationId xmlns:a16="http://schemas.microsoft.com/office/drawing/2014/main" id="{AB2DD563-66AA-318E-4F78-F38967AABB2B}"/>
                    </a:ext>
                  </a:extLst>
                </p:cNvPr>
                <p:cNvPicPr preferRelativeResize="0"/>
                <p:nvPr/>
              </p:nvPicPr>
              <p:blipFill>
                <a:blip r:embed="rId3">
                  <a:alphaModFix/>
                </a:blip>
                <a:stretch>
                  <a:fillRect/>
                </a:stretch>
              </p:blipFill>
              <p:spPr>
                <a:xfrm>
                  <a:off x="10220737" y="1768339"/>
                  <a:ext cx="281307" cy="250364"/>
                </a:xfrm>
                <a:prstGeom prst="rect">
                  <a:avLst/>
                </a:prstGeom>
                <a:noFill/>
                <a:ln>
                  <a:noFill/>
                </a:ln>
              </p:spPr>
            </p:pic>
            <p:pic>
              <p:nvPicPr>
                <p:cNvPr id="19" name="Google Shape;115;p15">
                  <a:extLst>
                    <a:ext uri="{FF2B5EF4-FFF2-40B4-BE49-F238E27FC236}">
                      <a16:creationId xmlns:a16="http://schemas.microsoft.com/office/drawing/2014/main" id="{4177B2DE-E27A-CCD3-7635-9E9C5BC90632}"/>
                    </a:ext>
                  </a:extLst>
                </p:cNvPr>
                <p:cNvPicPr preferRelativeResize="0"/>
                <p:nvPr/>
              </p:nvPicPr>
              <p:blipFill>
                <a:blip r:embed="rId3">
                  <a:alphaModFix/>
                </a:blip>
                <a:stretch>
                  <a:fillRect/>
                </a:stretch>
              </p:blipFill>
              <p:spPr>
                <a:xfrm>
                  <a:off x="9916617" y="1768339"/>
                  <a:ext cx="281307" cy="250364"/>
                </a:xfrm>
                <a:prstGeom prst="rect">
                  <a:avLst/>
                </a:prstGeom>
                <a:noFill/>
                <a:ln>
                  <a:noFill/>
                </a:ln>
              </p:spPr>
            </p:pic>
            <p:pic>
              <p:nvPicPr>
                <p:cNvPr id="20" name="Google Shape;116;p15">
                  <a:extLst>
                    <a:ext uri="{FF2B5EF4-FFF2-40B4-BE49-F238E27FC236}">
                      <a16:creationId xmlns:a16="http://schemas.microsoft.com/office/drawing/2014/main" id="{1F8AEBFC-4F51-5DD4-B3D6-F366E56195A5}"/>
                    </a:ext>
                  </a:extLst>
                </p:cNvPr>
                <p:cNvPicPr preferRelativeResize="0"/>
                <p:nvPr/>
              </p:nvPicPr>
              <p:blipFill>
                <a:blip r:embed="rId3">
                  <a:alphaModFix/>
                </a:blip>
                <a:stretch>
                  <a:fillRect/>
                </a:stretch>
              </p:blipFill>
              <p:spPr>
                <a:xfrm>
                  <a:off x="9557202" y="1768339"/>
                  <a:ext cx="281307" cy="250364"/>
                </a:xfrm>
                <a:prstGeom prst="rect">
                  <a:avLst/>
                </a:prstGeom>
                <a:noFill/>
                <a:ln>
                  <a:noFill/>
                </a:ln>
              </p:spPr>
            </p:pic>
            <p:pic>
              <p:nvPicPr>
                <p:cNvPr id="21" name="Google Shape;117;p15">
                  <a:extLst>
                    <a:ext uri="{FF2B5EF4-FFF2-40B4-BE49-F238E27FC236}">
                      <a16:creationId xmlns:a16="http://schemas.microsoft.com/office/drawing/2014/main" id="{CC151C35-4261-9919-0D91-FD630736ADA3}"/>
                    </a:ext>
                  </a:extLst>
                </p:cNvPr>
                <p:cNvPicPr preferRelativeResize="0"/>
                <p:nvPr/>
              </p:nvPicPr>
              <p:blipFill>
                <a:blip r:embed="rId3">
                  <a:alphaModFix/>
                </a:blip>
                <a:stretch>
                  <a:fillRect/>
                </a:stretch>
              </p:blipFill>
              <p:spPr>
                <a:xfrm>
                  <a:off x="9197788" y="1768339"/>
                  <a:ext cx="281307" cy="250364"/>
                </a:xfrm>
                <a:prstGeom prst="rect">
                  <a:avLst/>
                </a:prstGeom>
                <a:noFill/>
                <a:ln>
                  <a:noFill/>
                </a:ln>
              </p:spPr>
            </p:pic>
            <p:pic>
              <p:nvPicPr>
                <p:cNvPr id="22" name="Google Shape;102;p15">
                  <a:extLst>
                    <a:ext uri="{FF2B5EF4-FFF2-40B4-BE49-F238E27FC236}">
                      <a16:creationId xmlns:a16="http://schemas.microsoft.com/office/drawing/2014/main" id="{3A89E1F3-7C5E-3A38-7E88-2485C64EED56}"/>
                    </a:ext>
                  </a:extLst>
                </p:cNvPr>
                <p:cNvPicPr preferRelativeResize="0"/>
                <p:nvPr/>
              </p:nvPicPr>
              <p:blipFill>
                <a:blip r:embed="rId4">
                  <a:alphaModFix/>
                </a:blip>
                <a:stretch>
                  <a:fillRect/>
                </a:stretch>
              </p:blipFill>
              <p:spPr>
                <a:xfrm>
                  <a:off x="9543678" y="998294"/>
                  <a:ext cx="256599" cy="171570"/>
                </a:xfrm>
                <a:prstGeom prst="rect">
                  <a:avLst/>
                </a:prstGeom>
                <a:noFill/>
                <a:ln>
                  <a:noFill/>
                </a:ln>
              </p:spPr>
            </p:pic>
            <p:pic>
              <p:nvPicPr>
                <p:cNvPr id="23" name="Google Shape;104;p15">
                  <a:extLst>
                    <a:ext uri="{FF2B5EF4-FFF2-40B4-BE49-F238E27FC236}">
                      <a16:creationId xmlns:a16="http://schemas.microsoft.com/office/drawing/2014/main" id="{44DC4C0F-7947-5DC6-BF1A-A94F82D7CF92}"/>
                    </a:ext>
                  </a:extLst>
                </p:cNvPr>
                <p:cNvPicPr preferRelativeResize="0"/>
                <p:nvPr/>
              </p:nvPicPr>
              <p:blipFill>
                <a:blip r:embed="rId4">
                  <a:alphaModFix/>
                </a:blip>
                <a:stretch>
                  <a:fillRect/>
                </a:stretch>
              </p:blipFill>
              <p:spPr>
                <a:xfrm>
                  <a:off x="9930740" y="998294"/>
                  <a:ext cx="256599" cy="171570"/>
                </a:xfrm>
                <a:prstGeom prst="rect">
                  <a:avLst/>
                </a:prstGeom>
                <a:noFill/>
                <a:ln>
                  <a:noFill/>
                </a:ln>
              </p:spPr>
            </p:pic>
            <p:pic>
              <p:nvPicPr>
                <p:cNvPr id="24" name="Google Shape;112;p15">
                  <a:extLst>
                    <a:ext uri="{FF2B5EF4-FFF2-40B4-BE49-F238E27FC236}">
                      <a16:creationId xmlns:a16="http://schemas.microsoft.com/office/drawing/2014/main" id="{B0B8970C-6A82-879B-D47F-0772E57CBB64}"/>
                    </a:ext>
                  </a:extLst>
                </p:cNvPr>
                <p:cNvPicPr preferRelativeResize="0"/>
                <p:nvPr/>
              </p:nvPicPr>
              <p:blipFill>
                <a:blip r:embed="rId4">
                  <a:alphaModFix/>
                </a:blip>
                <a:stretch>
                  <a:fillRect/>
                </a:stretch>
              </p:blipFill>
              <p:spPr>
                <a:xfrm>
                  <a:off x="9211911" y="1619043"/>
                  <a:ext cx="256599" cy="171570"/>
                </a:xfrm>
                <a:prstGeom prst="rect">
                  <a:avLst/>
                </a:prstGeom>
                <a:noFill/>
                <a:ln>
                  <a:noFill/>
                </a:ln>
              </p:spPr>
            </p:pic>
            <p:pic>
              <p:nvPicPr>
                <p:cNvPr id="25" name="Google Shape;101;p15">
                  <a:extLst>
                    <a:ext uri="{FF2B5EF4-FFF2-40B4-BE49-F238E27FC236}">
                      <a16:creationId xmlns:a16="http://schemas.microsoft.com/office/drawing/2014/main" id="{E3144687-E677-81D8-BA21-31D466717802}"/>
                    </a:ext>
                  </a:extLst>
                </p:cNvPr>
                <p:cNvPicPr preferRelativeResize="0"/>
                <p:nvPr/>
              </p:nvPicPr>
              <p:blipFill>
                <a:blip r:embed="rId4">
                  <a:alphaModFix/>
                </a:blip>
                <a:stretch>
                  <a:fillRect/>
                </a:stretch>
              </p:blipFill>
              <p:spPr>
                <a:xfrm>
                  <a:off x="9571325" y="1619043"/>
                  <a:ext cx="256599" cy="171570"/>
                </a:xfrm>
                <a:prstGeom prst="rect">
                  <a:avLst/>
                </a:prstGeom>
                <a:noFill/>
                <a:ln>
                  <a:noFill/>
                </a:ln>
              </p:spPr>
            </p:pic>
            <p:pic>
              <p:nvPicPr>
                <p:cNvPr id="26" name="Google Shape;106;p15">
                  <a:extLst>
                    <a:ext uri="{FF2B5EF4-FFF2-40B4-BE49-F238E27FC236}">
                      <a16:creationId xmlns:a16="http://schemas.microsoft.com/office/drawing/2014/main" id="{4F0F0809-958E-73A5-E328-53A2F09ED54C}"/>
                    </a:ext>
                  </a:extLst>
                </p:cNvPr>
                <p:cNvPicPr preferRelativeResize="0"/>
                <p:nvPr/>
              </p:nvPicPr>
              <p:blipFill>
                <a:blip r:embed="rId4">
                  <a:alphaModFix/>
                </a:blip>
                <a:stretch>
                  <a:fillRect/>
                </a:stretch>
              </p:blipFill>
              <p:spPr>
                <a:xfrm>
                  <a:off x="9930740" y="1619043"/>
                  <a:ext cx="256599" cy="171570"/>
                </a:xfrm>
                <a:prstGeom prst="rect">
                  <a:avLst/>
                </a:prstGeom>
                <a:noFill/>
                <a:ln>
                  <a:noFill/>
                </a:ln>
              </p:spPr>
            </p:pic>
            <p:pic>
              <p:nvPicPr>
                <p:cNvPr id="27" name="Google Shape;108;p15">
                  <a:extLst>
                    <a:ext uri="{FF2B5EF4-FFF2-40B4-BE49-F238E27FC236}">
                      <a16:creationId xmlns:a16="http://schemas.microsoft.com/office/drawing/2014/main" id="{DD4D560D-E702-E96D-3101-A4B882185CE1}"/>
                    </a:ext>
                  </a:extLst>
                </p:cNvPr>
                <p:cNvPicPr preferRelativeResize="0"/>
                <p:nvPr/>
              </p:nvPicPr>
              <p:blipFill>
                <a:blip r:embed="rId4">
                  <a:alphaModFix/>
                </a:blip>
                <a:stretch>
                  <a:fillRect/>
                </a:stretch>
              </p:blipFill>
              <p:spPr>
                <a:xfrm>
                  <a:off x="10234859" y="1619043"/>
                  <a:ext cx="256599" cy="171570"/>
                </a:xfrm>
                <a:prstGeom prst="rect">
                  <a:avLst/>
                </a:prstGeom>
                <a:noFill/>
                <a:ln>
                  <a:noFill/>
                </a:ln>
              </p:spPr>
            </p:pic>
          </p:grpSp>
          <p:sp>
            <p:nvSpPr>
              <p:cNvPr id="32" name="Freeform 31">
                <a:extLst>
                  <a:ext uri="{FF2B5EF4-FFF2-40B4-BE49-F238E27FC236}">
                    <a16:creationId xmlns:a16="http://schemas.microsoft.com/office/drawing/2014/main" id="{8A568A4E-A764-3C05-51AD-EEB7282DBA09}"/>
                  </a:ext>
                </a:extLst>
              </p:cNvPr>
              <p:cNvSpPr/>
              <p:nvPr/>
            </p:nvSpPr>
            <p:spPr>
              <a:xfrm>
                <a:off x="3191256" y="2276678"/>
                <a:ext cx="3227832" cy="1627810"/>
              </a:xfrm>
              <a:custGeom>
                <a:avLst/>
                <a:gdLst>
                  <a:gd name="connsiteX0" fmla="*/ 0 w 3227832"/>
                  <a:gd name="connsiteY0" fmla="*/ 1545514 h 1627810"/>
                  <a:gd name="connsiteX1" fmla="*/ 1133856 w 3227832"/>
                  <a:gd name="connsiteY1" fmla="*/ 178 h 1627810"/>
                  <a:gd name="connsiteX2" fmla="*/ 3227832 w 3227832"/>
                  <a:gd name="connsiteY2" fmla="*/ 1627810 h 1627810"/>
                </a:gdLst>
                <a:ahLst/>
                <a:cxnLst>
                  <a:cxn ang="0">
                    <a:pos x="connsiteX0" y="connsiteY0"/>
                  </a:cxn>
                  <a:cxn ang="0">
                    <a:pos x="connsiteX1" y="connsiteY1"/>
                  </a:cxn>
                  <a:cxn ang="0">
                    <a:pos x="connsiteX2" y="connsiteY2"/>
                  </a:cxn>
                </a:cxnLst>
                <a:rect l="l" t="t" r="r" b="b"/>
                <a:pathLst>
                  <a:path w="3227832" h="1627810">
                    <a:moveTo>
                      <a:pt x="0" y="1545514"/>
                    </a:moveTo>
                    <a:cubicBezTo>
                      <a:pt x="297942" y="765988"/>
                      <a:pt x="595884" y="-13538"/>
                      <a:pt x="1133856" y="178"/>
                    </a:cubicBezTo>
                    <a:cubicBezTo>
                      <a:pt x="1671828" y="13894"/>
                      <a:pt x="2449830" y="820852"/>
                      <a:pt x="3227832" y="1627810"/>
                    </a:cubicBezTo>
                  </a:path>
                </a:pathLst>
              </a:custGeom>
              <a:noFill/>
              <a:ln w="38100">
                <a:solidFill>
                  <a:srgbClr val="A10907">
                    <a:alpha val="68000"/>
                  </a:srgbClr>
                </a:solidFill>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a:extLst>
                  <a:ext uri="{FF2B5EF4-FFF2-40B4-BE49-F238E27FC236}">
                    <a16:creationId xmlns:a16="http://schemas.microsoft.com/office/drawing/2014/main" id="{110601C2-1ED1-B04C-80CD-2B52033B699D}"/>
                  </a:ext>
                </a:extLst>
              </p:cNvPr>
              <p:cNvSpPr/>
              <p:nvPr/>
            </p:nvSpPr>
            <p:spPr>
              <a:xfrm>
                <a:off x="3273552" y="2322574"/>
                <a:ext cx="3392424" cy="1536194"/>
              </a:xfrm>
              <a:custGeom>
                <a:avLst/>
                <a:gdLst>
                  <a:gd name="connsiteX0" fmla="*/ 0 w 3392424"/>
                  <a:gd name="connsiteY0" fmla="*/ 1527050 h 1536194"/>
                  <a:gd name="connsiteX1" fmla="*/ 2395728 w 3392424"/>
                  <a:gd name="connsiteY1" fmla="*/ 2 h 1536194"/>
                  <a:gd name="connsiteX2" fmla="*/ 3392424 w 3392424"/>
                  <a:gd name="connsiteY2" fmla="*/ 1536194 h 1536194"/>
                </a:gdLst>
                <a:ahLst/>
                <a:cxnLst>
                  <a:cxn ang="0">
                    <a:pos x="connsiteX0" y="connsiteY0"/>
                  </a:cxn>
                  <a:cxn ang="0">
                    <a:pos x="connsiteX1" y="connsiteY1"/>
                  </a:cxn>
                  <a:cxn ang="0">
                    <a:pos x="connsiteX2" y="connsiteY2"/>
                  </a:cxn>
                </a:cxnLst>
                <a:rect l="l" t="t" r="r" b="b"/>
                <a:pathLst>
                  <a:path w="3392424" h="1536194">
                    <a:moveTo>
                      <a:pt x="0" y="1527050"/>
                    </a:moveTo>
                    <a:cubicBezTo>
                      <a:pt x="915162" y="762764"/>
                      <a:pt x="1830324" y="-1522"/>
                      <a:pt x="2395728" y="2"/>
                    </a:cubicBezTo>
                    <a:cubicBezTo>
                      <a:pt x="2961132" y="1526"/>
                      <a:pt x="3176778" y="768860"/>
                      <a:pt x="3392424" y="1536194"/>
                    </a:cubicBezTo>
                  </a:path>
                </a:pathLst>
              </a:custGeom>
              <a:noFill/>
              <a:ln w="38100">
                <a:solidFill>
                  <a:srgbClr val="A10907">
                    <a:alpha val="68000"/>
                  </a:srgbClr>
                </a:solidFill>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Rounded Rectangle 13">
              <a:extLst>
                <a:ext uri="{FF2B5EF4-FFF2-40B4-BE49-F238E27FC236}">
                  <a16:creationId xmlns:a16="http://schemas.microsoft.com/office/drawing/2014/main" id="{57DEA8C3-F6A2-AD74-BE52-5C42E45803F3}"/>
                </a:ext>
              </a:extLst>
            </p:cNvPr>
            <p:cNvSpPr>
              <a:spLocks noChangeAspect="1"/>
            </p:cNvSpPr>
            <p:nvPr/>
          </p:nvSpPr>
          <p:spPr>
            <a:xfrm>
              <a:off x="739461" y="2500626"/>
              <a:ext cx="134093" cy="112567"/>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descr="A black and white emoticon with a black background&#10;&#10;Description automatically generated">
              <a:extLst>
                <a:ext uri="{FF2B5EF4-FFF2-40B4-BE49-F238E27FC236}">
                  <a16:creationId xmlns:a16="http://schemas.microsoft.com/office/drawing/2014/main" id="{5132F8BF-D1AF-2029-7070-F41CEBE8B5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5544" y="2501916"/>
              <a:ext cx="113992" cy="106230"/>
            </a:xfrm>
            <a:prstGeom prst="rect">
              <a:avLst/>
            </a:prstGeom>
          </p:spPr>
        </p:pic>
        <p:sp>
          <p:nvSpPr>
            <p:cNvPr id="41" name="Rounded Rectangle 13">
              <a:extLst>
                <a:ext uri="{FF2B5EF4-FFF2-40B4-BE49-F238E27FC236}">
                  <a16:creationId xmlns:a16="http://schemas.microsoft.com/office/drawing/2014/main" id="{6A29B367-ADE2-ED17-DD8E-FCC65F4C8F64}"/>
                </a:ext>
              </a:extLst>
            </p:cNvPr>
            <p:cNvSpPr>
              <a:spLocks noChangeAspect="1"/>
            </p:cNvSpPr>
            <p:nvPr/>
          </p:nvSpPr>
          <p:spPr>
            <a:xfrm>
              <a:off x="2710279" y="2555669"/>
              <a:ext cx="134093" cy="112567"/>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descr="A black and white emoticon with a black background&#10;&#10;Description automatically generated">
              <a:extLst>
                <a:ext uri="{FF2B5EF4-FFF2-40B4-BE49-F238E27FC236}">
                  <a16:creationId xmlns:a16="http://schemas.microsoft.com/office/drawing/2014/main" id="{88D18FCF-88FE-ACD1-853D-EDC5043238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16362" y="2556959"/>
              <a:ext cx="113992" cy="106230"/>
            </a:xfrm>
            <a:prstGeom prst="rect">
              <a:avLst/>
            </a:prstGeom>
          </p:spPr>
        </p:pic>
      </p:grpSp>
      <p:sp>
        <p:nvSpPr>
          <p:cNvPr id="61" name="TextBox 60">
            <a:extLst>
              <a:ext uri="{FF2B5EF4-FFF2-40B4-BE49-F238E27FC236}">
                <a16:creationId xmlns:a16="http://schemas.microsoft.com/office/drawing/2014/main" id="{2D0E95E0-FEC7-D868-2A0D-AB7B3426079E}"/>
              </a:ext>
            </a:extLst>
          </p:cNvPr>
          <p:cNvSpPr txBox="1"/>
          <p:nvPr/>
        </p:nvSpPr>
        <p:spPr>
          <a:xfrm>
            <a:off x="247206" y="5666296"/>
            <a:ext cx="3628541" cy="646331"/>
          </a:xfrm>
          <a:prstGeom prst="rect">
            <a:avLst/>
          </a:prstGeom>
          <a:noFill/>
        </p:spPr>
        <p:txBody>
          <a:bodyPr wrap="square" rtlCol="0">
            <a:spAutoFit/>
          </a:bodyPr>
          <a:lstStyle/>
          <a:p>
            <a:pPr algn="ctr"/>
            <a:r>
              <a:rPr lang="en-US" dirty="0"/>
              <a:t>flow from </a:t>
            </a:r>
            <a:r>
              <a:rPr lang="en-US" dirty="0" err="1">
                <a:solidFill>
                  <a:srgbClr val="C00000"/>
                </a:solidFill>
              </a:rPr>
              <a:t>src</a:t>
            </a:r>
            <a:r>
              <a:rPr lang="en-US" dirty="0"/>
              <a:t> </a:t>
            </a:r>
            <a:r>
              <a:rPr lang="en-US" dirty="0">
                <a:sym typeface="Wingdings" pitchFamily="2" charset="2"/>
              </a:rPr>
              <a:t> </a:t>
            </a:r>
            <a:r>
              <a:rPr lang="en-US" dirty="0" err="1">
                <a:solidFill>
                  <a:srgbClr val="C00000"/>
                </a:solidFill>
                <a:sym typeface="Wingdings" pitchFamily="2" charset="2"/>
              </a:rPr>
              <a:t>dst</a:t>
            </a:r>
            <a:r>
              <a:rPr lang="en-US" dirty="0">
                <a:solidFill>
                  <a:srgbClr val="C00000"/>
                </a:solidFill>
                <a:sym typeface="Wingdings" pitchFamily="2" charset="2"/>
              </a:rPr>
              <a:t> </a:t>
            </a:r>
            <a:r>
              <a:rPr lang="en-US" dirty="0">
                <a:sym typeface="Wingdings" pitchFamily="2" charset="2"/>
              </a:rPr>
              <a:t>can take any (unknown) ECMP path</a:t>
            </a:r>
            <a:endParaRPr lang="en-US" dirty="0"/>
          </a:p>
        </p:txBody>
      </p:sp>
      <p:grpSp>
        <p:nvGrpSpPr>
          <p:cNvPr id="74" name="Group 73">
            <a:extLst>
              <a:ext uri="{FF2B5EF4-FFF2-40B4-BE49-F238E27FC236}">
                <a16:creationId xmlns:a16="http://schemas.microsoft.com/office/drawing/2014/main" id="{4B7F6F7B-48D6-A421-14A8-D538E022CA2C}"/>
              </a:ext>
            </a:extLst>
          </p:cNvPr>
          <p:cNvGrpSpPr/>
          <p:nvPr/>
        </p:nvGrpSpPr>
        <p:grpSpPr>
          <a:xfrm>
            <a:off x="4647714" y="1181918"/>
            <a:ext cx="2364439" cy="1125950"/>
            <a:chOff x="6413084" y="2414344"/>
            <a:chExt cx="5221867" cy="2033383"/>
          </a:xfrm>
        </p:grpSpPr>
        <p:sp>
          <p:nvSpPr>
            <p:cNvPr id="75" name="Rectangle 74">
              <a:extLst>
                <a:ext uri="{FF2B5EF4-FFF2-40B4-BE49-F238E27FC236}">
                  <a16:creationId xmlns:a16="http://schemas.microsoft.com/office/drawing/2014/main" id="{EBF4055F-048D-7759-BE08-0DCC886E0418}"/>
                </a:ext>
              </a:extLst>
            </p:cNvPr>
            <p:cNvSpPr/>
            <p:nvPr/>
          </p:nvSpPr>
          <p:spPr>
            <a:xfrm>
              <a:off x="8239350" y="2414344"/>
              <a:ext cx="114262" cy="2969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76" name="Rounded Rectangle 75">
              <a:extLst>
                <a:ext uri="{FF2B5EF4-FFF2-40B4-BE49-F238E27FC236}">
                  <a16:creationId xmlns:a16="http://schemas.microsoft.com/office/drawing/2014/main" id="{312CDA81-18BC-325A-F447-6412490BA74C}"/>
                </a:ext>
              </a:extLst>
            </p:cNvPr>
            <p:cNvSpPr/>
            <p:nvPr/>
          </p:nvSpPr>
          <p:spPr>
            <a:xfrm>
              <a:off x="6413084" y="3094816"/>
              <a:ext cx="1297172" cy="4890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t>Front-end</a:t>
              </a:r>
            </a:p>
          </p:txBody>
        </p:sp>
        <p:sp>
          <p:nvSpPr>
            <p:cNvPr id="77" name="Rounded Rectangle 76">
              <a:extLst>
                <a:ext uri="{FF2B5EF4-FFF2-40B4-BE49-F238E27FC236}">
                  <a16:creationId xmlns:a16="http://schemas.microsoft.com/office/drawing/2014/main" id="{B4E06F8A-001C-35F4-8021-48B21E5E5AA5}"/>
                </a:ext>
              </a:extLst>
            </p:cNvPr>
            <p:cNvSpPr/>
            <p:nvPr/>
          </p:nvSpPr>
          <p:spPr>
            <a:xfrm>
              <a:off x="8788058" y="2467509"/>
              <a:ext cx="1246198" cy="4890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t>Search</a:t>
              </a:r>
            </a:p>
          </p:txBody>
        </p:sp>
        <p:sp>
          <p:nvSpPr>
            <p:cNvPr id="78" name="Rounded Rectangle 77">
              <a:extLst>
                <a:ext uri="{FF2B5EF4-FFF2-40B4-BE49-F238E27FC236}">
                  <a16:creationId xmlns:a16="http://schemas.microsoft.com/office/drawing/2014/main" id="{6BAA60D0-20D4-5E3C-4E73-1DCE24486703}"/>
                </a:ext>
              </a:extLst>
            </p:cNvPr>
            <p:cNvSpPr/>
            <p:nvPr/>
          </p:nvSpPr>
          <p:spPr>
            <a:xfrm>
              <a:off x="10655087" y="3085602"/>
              <a:ext cx="979864" cy="4890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t>DNS</a:t>
              </a:r>
            </a:p>
          </p:txBody>
        </p:sp>
        <p:sp>
          <p:nvSpPr>
            <p:cNvPr id="79" name="Rounded Rectangle 78">
              <a:extLst>
                <a:ext uri="{FF2B5EF4-FFF2-40B4-BE49-F238E27FC236}">
                  <a16:creationId xmlns:a16="http://schemas.microsoft.com/office/drawing/2014/main" id="{4F4C2574-FE1E-3604-63CF-BAD0B190A095}"/>
                </a:ext>
              </a:extLst>
            </p:cNvPr>
            <p:cNvSpPr/>
            <p:nvPr/>
          </p:nvSpPr>
          <p:spPr>
            <a:xfrm>
              <a:off x="9893844" y="3951980"/>
              <a:ext cx="1246198" cy="4890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t>DB2</a:t>
              </a:r>
            </a:p>
          </p:txBody>
        </p:sp>
        <p:sp>
          <p:nvSpPr>
            <p:cNvPr id="80" name="Rounded Rectangle 79">
              <a:extLst>
                <a:ext uri="{FF2B5EF4-FFF2-40B4-BE49-F238E27FC236}">
                  <a16:creationId xmlns:a16="http://schemas.microsoft.com/office/drawing/2014/main" id="{73A5B790-8B82-F019-C03C-7209F45BF69C}"/>
                </a:ext>
              </a:extLst>
            </p:cNvPr>
            <p:cNvSpPr/>
            <p:nvPr/>
          </p:nvSpPr>
          <p:spPr>
            <a:xfrm>
              <a:off x="7936473" y="3958628"/>
              <a:ext cx="1246198" cy="4890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t>DB</a:t>
              </a:r>
              <a:r>
                <a:rPr lang="en-US" sz="800" dirty="0">
                  <a:cs typeface="Calibri" panose="020F0502020204030204" pitchFamily="34" charset="0"/>
                </a:rPr>
                <a:t>1</a:t>
              </a:r>
            </a:p>
          </p:txBody>
        </p:sp>
        <p:cxnSp>
          <p:nvCxnSpPr>
            <p:cNvPr id="81" name="Straight Arrow Connector 80">
              <a:extLst>
                <a:ext uri="{FF2B5EF4-FFF2-40B4-BE49-F238E27FC236}">
                  <a16:creationId xmlns:a16="http://schemas.microsoft.com/office/drawing/2014/main" id="{938AFD53-1A83-43B9-A476-CA7DB2EB1349}"/>
                </a:ext>
              </a:extLst>
            </p:cNvPr>
            <p:cNvCxnSpPr>
              <a:cxnSpLocks/>
              <a:stCxn id="76" idx="3"/>
              <a:endCxn id="78" idx="1"/>
            </p:cNvCxnSpPr>
            <p:nvPr/>
          </p:nvCxnSpPr>
          <p:spPr>
            <a:xfrm flipV="1">
              <a:off x="7710256" y="3330151"/>
              <a:ext cx="2944831" cy="9214"/>
            </a:xfrm>
            <a:prstGeom prst="straightConnector1">
              <a:avLst/>
            </a:prstGeom>
            <a:ln w="19050">
              <a:solidFill>
                <a:schemeClr val="tx1"/>
              </a:solidFill>
              <a:headEnd type="none" w="lg" len="med"/>
              <a:tailEnd type="none" w="lg" len="lg"/>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AC0BB8E8-E9D2-3331-CDF3-674921F8F8C4}"/>
                </a:ext>
              </a:extLst>
            </p:cNvPr>
            <p:cNvCxnSpPr>
              <a:cxnSpLocks/>
              <a:stCxn id="76" idx="3"/>
              <a:endCxn id="77" idx="1"/>
            </p:cNvCxnSpPr>
            <p:nvPr/>
          </p:nvCxnSpPr>
          <p:spPr>
            <a:xfrm flipV="1">
              <a:off x="7710256" y="2712058"/>
              <a:ext cx="1077802" cy="627307"/>
            </a:xfrm>
            <a:prstGeom prst="straightConnector1">
              <a:avLst/>
            </a:prstGeom>
            <a:ln w="19050">
              <a:solidFill>
                <a:schemeClr val="tx1"/>
              </a:solidFill>
              <a:headEnd type="none" w="lg" len="med"/>
              <a:tailEnd type="none" w="lg" len="lg"/>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4114FC84-7AA1-BC8A-0CBC-E9D8FCA06D52}"/>
                </a:ext>
              </a:extLst>
            </p:cNvPr>
            <p:cNvCxnSpPr>
              <a:cxnSpLocks/>
              <a:stCxn id="76" idx="3"/>
              <a:endCxn id="79" idx="1"/>
            </p:cNvCxnSpPr>
            <p:nvPr/>
          </p:nvCxnSpPr>
          <p:spPr>
            <a:xfrm>
              <a:off x="7710256" y="3339365"/>
              <a:ext cx="2183587" cy="857165"/>
            </a:xfrm>
            <a:prstGeom prst="straightConnector1">
              <a:avLst/>
            </a:prstGeom>
            <a:ln w="19050">
              <a:solidFill>
                <a:schemeClr val="tx1"/>
              </a:solidFill>
              <a:headEnd type="none" w="lg" len="med"/>
              <a:tailEnd type="none" w="lg" len="lg"/>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C730CA88-FD1A-ACDB-1F1E-1912495284DF}"/>
                </a:ext>
              </a:extLst>
            </p:cNvPr>
            <p:cNvCxnSpPr>
              <a:cxnSpLocks/>
              <a:stCxn id="76" idx="3"/>
              <a:endCxn id="80" idx="0"/>
            </p:cNvCxnSpPr>
            <p:nvPr/>
          </p:nvCxnSpPr>
          <p:spPr>
            <a:xfrm>
              <a:off x="7710256" y="3339365"/>
              <a:ext cx="849317" cy="619263"/>
            </a:xfrm>
            <a:prstGeom prst="straightConnector1">
              <a:avLst/>
            </a:prstGeom>
            <a:ln w="19050">
              <a:solidFill>
                <a:schemeClr val="tx1"/>
              </a:solidFill>
              <a:headEnd type="none" w="lg" len="med"/>
              <a:tailEnd type="none" w="lg" len="lg"/>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085EAD0F-1276-1C67-8296-6683949AA4BF}"/>
                </a:ext>
              </a:extLst>
            </p:cNvPr>
            <p:cNvCxnSpPr>
              <a:cxnSpLocks/>
              <a:stCxn id="77" idx="3"/>
              <a:endCxn id="78" idx="1"/>
            </p:cNvCxnSpPr>
            <p:nvPr/>
          </p:nvCxnSpPr>
          <p:spPr>
            <a:xfrm>
              <a:off x="10034256" y="2712058"/>
              <a:ext cx="620832" cy="618093"/>
            </a:xfrm>
            <a:prstGeom prst="straightConnector1">
              <a:avLst/>
            </a:prstGeom>
            <a:ln w="19050">
              <a:solidFill>
                <a:schemeClr val="tx1"/>
              </a:solidFill>
              <a:headEnd type="none" w="lg" len="med"/>
              <a:tailEnd type="none" w="lg" len="lg"/>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287C2480-2A18-1243-2165-378899EE6EE3}"/>
                </a:ext>
              </a:extLst>
            </p:cNvPr>
            <p:cNvCxnSpPr>
              <a:cxnSpLocks/>
              <a:stCxn id="80" idx="3"/>
              <a:endCxn id="79" idx="1"/>
            </p:cNvCxnSpPr>
            <p:nvPr/>
          </p:nvCxnSpPr>
          <p:spPr>
            <a:xfrm flipV="1">
              <a:off x="9182671" y="4196530"/>
              <a:ext cx="711173" cy="6648"/>
            </a:xfrm>
            <a:prstGeom prst="straightConnector1">
              <a:avLst/>
            </a:prstGeom>
            <a:ln w="28575">
              <a:solidFill>
                <a:schemeClr val="tx1"/>
              </a:solidFill>
              <a:headEnd type="none" w="lg" len="med"/>
              <a:tailEnd type="none" w="lg" len="lg"/>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8DB1283D-932F-936B-CFAD-31CC6BBA9774}"/>
                </a:ext>
              </a:extLst>
            </p:cNvPr>
            <p:cNvCxnSpPr>
              <a:cxnSpLocks/>
              <a:stCxn id="77" idx="2"/>
              <a:endCxn id="79" idx="0"/>
            </p:cNvCxnSpPr>
            <p:nvPr/>
          </p:nvCxnSpPr>
          <p:spPr>
            <a:xfrm>
              <a:off x="9411158" y="2956606"/>
              <a:ext cx="1105786" cy="995374"/>
            </a:xfrm>
            <a:prstGeom prst="straightConnector1">
              <a:avLst/>
            </a:prstGeom>
            <a:ln w="19050">
              <a:solidFill>
                <a:schemeClr val="tx1"/>
              </a:solidFill>
              <a:headEnd type="none" w="lg" len="med"/>
              <a:tailEnd type="none" w="lg" len="lg"/>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73FB5E68-FF29-8713-B5AF-D16D1F922F38}"/>
                </a:ext>
              </a:extLst>
            </p:cNvPr>
            <p:cNvCxnSpPr>
              <a:cxnSpLocks/>
              <a:stCxn id="77" idx="2"/>
              <a:endCxn id="80" idx="0"/>
            </p:cNvCxnSpPr>
            <p:nvPr/>
          </p:nvCxnSpPr>
          <p:spPr>
            <a:xfrm flipH="1">
              <a:off x="8559573" y="2956606"/>
              <a:ext cx="851585" cy="1002022"/>
            </a:xfrm>
            <a:prstGeom prst="straightConnector1">
              <a:avLst/>
            </a:prstGeom>
            <a:ln w="19050">
              <a:solidFill>
                <a:schemeClr val="tx1"/>
              </a:solidFill>
              <a:headEnd type="none" w="lg" len="med"/>
              <a:tailEnd type="none" w="lg" len="lg"/>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388D7F2D-1B4A-B84D-737A-143194805E1F}"/>
                </a:ext>
              </a:extLst>
            </p:cNvPr>
            <p:cNvCxnSpPr>
              <a:cxnSpLocks/>
              <a:stCxn id="78" idx="1"/>
              <a:endCxn id="80" idx="0"/>
            </p:cNvCxnSpPr>
            <p:nvPr/>
          </p:nvCxnSpPr>
          <p:spPr>
            <a:xfrm flipH="1">
              <a:off x="8559573" y="3330151"/>
              <a:ext cx="2095515" cy="628477"/>
            </a:xfrm>
            <a:prstGeom prst="straightConnector1">
              <a:avLst/>
            </a:prstGeom>
            <a:ln w="28575">
              <a:solidFill>
                <a:schemeClr val="tx1"/>
              </a:solidFill>
              <a:headEnd type="none" w="lg" len="med"/>
              <a:tailEnd type="none" w="lg" len="lg"/>
            </a:ln>
          </p:spPr>
          <p:style>
            <a:lnRef idx="1">
              <a:schemeClr val="accent1"/>
            </a:lnRef>
            <a:fillRef idx="0">
              <a:schemeClr val="accent1"/>
            </a:fillRef>
            <a:effectRef idx="0">
              <a:schemeClr val="accent1"/>
            </a:effectRef>
            <a:fontRef idx="minor">
              <a:schemeClr val="tx1"/>
            </a:fontRef>
          </p:style>
        </p:cxnSp>
      </p:grpSp>
      <p:sp>
        <p:nvSpPr>
          <p:cNvPr id="92" name="TextBox 91">
            <a:extLst>
              <a:ext uri="{FF2B5EF4-FFF2-40B4-BE49-F238E27FC236}">
                <a16:creationId xmlns:a16="http://schemas.microsoft.com/office/drawing/2014/main" id="{24314DEF-B985-D126-FE7B-E3C512757C3F}"/>
              </a:ext>
            </a:extLst>
          </p:cNvPr>
          <p:cNvSpPr txBox="1"/>
          <p:nvPr/>
        </p:nvSpPr>
        <p:spPr>
          <a:xfrm>
            <a:off x="4226300" y="2753998"/>
            <a:ext cx="3293149" cy="646331"/>
          </a:xfrm>
          <a:prstGeom prst="rect">
            <a:avLst/>
          </a:prstGeom>
          <a:noFill/>
        </p:spPr>
        <p:txBody>
          <a:bodyPr wrap="square" rtlCol="0">
            <a:spAutoFit/>
          </a:bodyPr>
          <a:lstStyle/>
          <a:p>
            <a:pPr algn="ctr"/>
            <a:r>
              <a:rPr lang="en-US" dirty="0">
                <a:solidFill>
                  <a:srgbClr val="C00000"/>
                </a:solidFill>
              </a:rPr>
              <a:t>Exact dependency information unknown X</a:t>
            </a:r>
          </a:p>
        </p:txBody>
      </p:sp>
      <mc:AlternateContent xmlns:mc="http://schemas.openxmlformats.org/markup-compatibility/2006">
        <mc:Choice xmlns:a14="http://schemas.microsoft.com/office/drawing/2010/main" Requires="a14">
          <p:sp>
            <p:nvSpPr>
              <p:cNvPr id="93" name="TextBox 92">
                <a:extLst>
                  <a:ext uri="{FF2B5EF4-FFF2-40B4-BE49-F238E27FC236}">
                    <a16:creationId xmlns:a16="http://schemas.microsoft.com/office/drawing/2014/main" id="{41BAA4B9-A084-109B-E185-F89B845CF5DF}"/>
                  </a:ext>
                </a:extLst>
              </p:cNvPr>
              <p:cNvSpPr txBox="1"/>
              <p:nvPr/>
            </p:nvSpPr>
            <p:spPr>
              <a:xfrm>
                <a:off x="4344789" y="2404995"/>
                <a:ext cx="3187148" cy="467278"/>
              </a:xfrm>
              <a:prstGeom prst="rect">
                <a:avLst/>
              </a:prstGeom>
              <a:noFill/>
            </p:spPr>
            <p:txBody>
              <a:bodyPr wrap="square" rtlCol="0">
                <a:noAutofit/>
              </a:bodyPr>
              <a:lstStyle/>
              <a:p>
                <a:pPr algn="ctr"/>
                <a:r>
                  <a:rPr lang="en-US" dirty="0">
                    <a:solidFill>
                      <a:schemeClr val="accent6"/>
                    </a:solidFill>
                  </a:rPr>
                  <a:t>which service talks to whom </a:t>
                </a:r>
                <a14:m>
                  <m:oMath xmlns:m="http://schemas.openxmlformats.org/officeDocument/2006/math">
                    <m:r>
                      <a:rPr lang="en-US" b="0" i="1" smtClean="0">
                        <a:solidFill>
                          <a:srgbClr val="C00000"/>
                        </a:solidFill>
                        <a:latin typeface="Cambria Math" panose="02040503050406030204" pitchFamily="18" charset="0"/>
                      </a:rPr>
                      <m:t>✅</m:t>
                    </m:r>
                  </m:oMath>
                </a14:m>
                <a:endParaRPr lang="en-US" dirty="0">
                  <a:solidFill>
                    <a:srgbClr val="C00000"/>
                  </a:solidFill>
                </a:endParaRPr>
              </a:p>
            </p:txBody>
          </p:sp>
        </mc:Choice>
        <mc:Fallback>
          <p:sp>
            <p:nvSpPr>
              <p:cNvPr id="93" name="TextBox 92">
                <a:extLst>
                  <a:ext uri="{FF2B5EF4-FFF2-40B4-BE49-F238E27FC236}">
                    <a16:creationId xmlns:a16="http://schemas.microsoft.com/office/drawing/2014/main" id="{41BAA4B9-A084-109B-E185-F89B845CF5DF}"/>
                  </a:ext>
                </a:extLst>
              </p:cNvPr>
              <p:cNvSpPr txBox="1">
                <a:spLocks noRot="1" noChangeAspect="1" noMove="1" noResize="1" noEditPoints="1" noAdjustHandles="1" noChangeArrowheads="1" noChangeShapeType="1" noTextEdit="1"/>
              </p:cNvSpPr>
              <p:nvPr/>
            </p:nvSpPr>
            <p:spPr>
              <a:xfrm>
                <a:off x="4344789" y="2404995"/>
                <a:ext cx="3187148" cy="467278"/>
              </a:xfrm>
              <a:prstGeom prst="rect">
                <a:avLst/>
              </a:prstGeom>
              <a:blipFill>
                <a:blip r:embed="rId6"/>
                <a:stretch>
                  <a:fillRect l="-794" b="-5263"/>
                </a:stretch>
              </a:blipFill>
            </p:spPr>
            <p:txBody>
              <a:bodyPr/>
              <a:lstStyle/>
              <a:p>
                <a:r>
                  <a:rPr lang="en-US">
                    <a:noFill/>
                  </a:rPr>
                  <a:t> </a:t>
                </a:r>
              </a:p>
            </p:txBody>
          </p:sp>
        </mc:Fallback>
      </mc:AlternateContent>
      <p:sp>
        <p:nvSpPr>
          <p:cNvPr id="160" name="TextBox 159">
            <a:extLst>
              <a:ext uri="{FF2B5EF4-FFF2-40B4-BE49-F238E27FC236}">
                <a16:creationId xmlns:a16="http://schemas.microsoft.com/office/drawing/2014/main" id="{C44F9353-E7F1-7BC5-0008-A12641277789}"/>
              </a:ext>
            </a:extLst>
          </p:cNvPr>
          <p:cNvSpPr txBox="1"/>
          <p:nvPr/>
        </p:nvSpPr>
        <p:spPr>
          <a:xfrm>
            <a:off x="314983" y="2324641"/>
            <a:ext cx="3628541" cy="1200329"/>
          </a:xfrm>
          <a:prstGeom prst="rect">
            <a:avLst/>
          </a:prstGeom>
          <a:noFill/>
        </p:spPr>
        <p:txBody>
          <a:bodyPr wrap="square" rtlCol="0">
            <a:spAutoFit/>
          </a:bodyPr>
          <a:lstStyle/>
          <a:p>
            <a:pPr algn="ctr"/>
            <a:r>
              <a:rPr lang="en-US" dirty="0"/>
              <a:t>Scale:</a:t>
            </a:r>
          </a:p>
          <a:p>
            <a:r>
              <a:rPr lang="en-US" dirty="0"/>
              <a:t>Microservice apps: 1000s of services </a:t>
            </a:r>
          </a:p>
          <a:p>
            <a:r>
              <a:rPr lang="en-US" dirty="0"/>
              <a:t>Datacenter: &gt; 100K components</a:t>
            </a:r>
            <a:br>
              <a:rPr lang="en-US" dirty="0"/>
            </a:br>
            <a:endParaRPr lang="en-US" dirty="0"/>
          </a:p>
        </p:txBody>
      </p:sp>
      <p:pic>
        <p:nvPicPr>
          <p:cNvPr id="161" name="Picture 160" descr="Chart&#10;&#10;Description automatically generated">
            <a:extLst>
              <a:ext uri="{FF2B5EF4-FFF2-40B4-BE49-F238E27FC236}">
                <a16:creationId xmlns:a16="http://schemas.microsoft.com/office/drawing/2014/main" id="{D8308F51-DB42-869D-7370-F5CFA119B13A}"/>
              </a:ext>
            </a:extLst>
          </p:cNvPr>
          <p:cNvPicPr>
            <a:picLocks noChangeAspect="1"/>
          </p:cNvPicPr>
          <p:nvPr/>
        </p:nvPicPr>
        <p:blipFill>
          <a:blip r:embed="rId7"/>
          <a:stretch>
            <a:fillRect/>
          </a:stretch>
        </p:blipFill>
        <p:spPr>
          <a:xfrm>
            <a:off x="187065" y="801471"/>
            <a:ext cx="1788676" cy="1523170"/>
          </a:xfrm>
          <a:prstGeom prst="rect">
            <a:avLst/>
          </a:prstGeom>
        </p:spPr>
      </p:pic>
      <p:pic>
        <p:nvPicPr>
          <p:cNvPr id="163" name="Picture 162">
            <a:extLst>
              <a:ext uri="{FF2B5EF4-FFF2-40B4-BE49-F238E27FC236}">
                <a16:creationId xmlns:a16="http://schemas.microsoft.com/office/drawing/2014/main" id="{CEAFBFFF-EBDE-42DC-ABD1-96214A245928}"/>
              </a:ext>
            </a:extLst>
          </p:cNvPr>
          <p:cNvPicPr>
            <a:picLocks noChangeAspect="1"/>
          </p:cNvPicPr>
          <p:nvPr/>
        </p:nvPicPr>
        <p:blipFill>
          <a:blip r:embed="rId8"/>
          <a:srcRect/>
          <a:stretch/>
        </p:blipFill>
        <p:spPr>
          <a:xfrm>
            <a:off x="1986049" y="1146311"/>
            <a:ext cx="1561412" cy="1041450"/>
          </a:xfrm>
          <a:prstGeom prst="rect">
            <a:avLst/>
          </a:prstGeom>
        </p:spPr>
      </p:pic>
      <p:pic>
        <p:nvPicPr>
          <p:cNvPr id="164" name="Picture 163">
            <a:extLst>
              <a:ext uri="{FF2B5EF4-FFF2-40B4-BE49-F238E27FC236}">
                <a16:creationId xmlns:a16="http://schemas.microsoft.com/office/drawing/2014/main" id="{86DFFF4E-7B25-5522-68F2-A47AA35983B3}"/>
              </a:ext>
            </a:extLst>
          </p:cNvPr>
          <p:cNvPicPr>
            <a:picLocks noChangeAspect="1"/>
          </p:cNvPicPr>
          <p:nvPr/>
        </p:nvPicPr>
        <p:blipFill rotWithShape="1">
          <a:blip r:embed="rId9"/>
          <a:srcRect t="10751"/>
          <a:stretch/>
        </p:blipFill>
        <p:spPr>
          <a:xfrm>
            <a:off x="8324672" y="1106534"/>
            <a:ext cx="2645830" cy="1492226"/>
          </a:xfrm>
          <a:prstGeom prst="rect">
            <a:avLst/>
          </a:prstGeom>
        </p:spPr>
      </p:pic>
      <p:sp>
        <p:nvSpPr>
          <p:cNvPr id="165" name="TextBox 164">
            <a:extLst>
              <a:ext uri="{FF2B5EF4-FFF2-40B4-BE49-F238E27FC236}">
                <a16:creationId xmlns:a16="http://schemas.microsoft.com/office/drawing/2014/main" id="{8B780432-E9EE-5E97-B298-6C66D45D2015}"/>
              </a:ext>
            </a:extLst>
          </p:cNvPr>
          <p:cNvSpPr txBox="1"/>
          <p:nvPr/>
        </p:nvSpPr>
        <p:spPr>
          <a:xfrm>
            <a:off x="7410737" y="2628966"/>
            <a:ext cx="4781264" cy="923330"/>
          </a:xfrm>
          <a:prstGeom prst="rect">
            <a:avLst/>
          </a:prstGeom>
          <a:noFill/>
        </p:spPr>
        <p:txBody>
          <a:bodyPr wrap="square" rtlCol="0">
            <a:spAutoFit/>
          </a:bodyPr>
          <a:lstStyle/>
          <a:p>
            <a:pPr algn="ctr"/>
            <a:r>
              <a:rPr lang="en-US" sz="1800" dirty="0"/>
              <a:t>Aggregated view of metrics </a:t>
            </a:r>
          </a:p>
          <a:p>
            <a:pPr algn="ctr"/>
            <a:r>
              <a:rPr lang="en-US" sz="1800" dirty="0"/>
              <a:t>e.g. resource </a:t>
            </a:r>
            <a:r>
              <a:rPr lang="en-US" dirty="0"/>
              <a:t>usage or </a:t>
            </a:r>
            <a:r>
              <a:rPr lang="en-US" sz="1800" dirty="0"/>
              <a:t>client latency over 10mins</a:t>
            </a:r>
          </a:p>
          <a:p>
            <a:pPr algn="ctr"/>
            <a:r>
              <a:rPr lang="en-US" dirty="0"/>
              <a:t>(instead of finer-grained data)</a:t>
            </a:r>
          </a:p>
        </p:txBody>
      </p:sp>
      <p:grpSp>
        <p:nvGrpSpPr>
          <p:cNvPr id="333" name="Group 332">
            <a:extLst>
              <a:ext uri="{FF2B5EF4-FFF2-40B4-BE49-F238E27FC236}">
                <a16:creationId xmlns:a16="http://schemas.microsoft.com/office/drawing/2014/main" id="{3BF76393-54AD-D1E7-3A64-0AF32E76A3CC}"/>
              </a:ext>
            </a:extLst>
          </p:cNvPr>
          <p:cNvGrpSpPr/>
          <p:nvPr/>
        </p:nvGrpSpPr>
        <p:grpSpPr>
          <a:xfrm>
            <a:off x="4426327" y="3739082"/>
            <a:ext cx="2699461" cy="1888470"/>
            <a:chOff x="5950059" y="2199653"/>
            <a:chExt cx="6033514" cy="3298452"/>
          </a:xfrm>
        </p:grpSpPr>
        <p:cxnSp>
          <p:nvCxnSpPr>
            <p:cNvPr id="250" name="Straight Connector 249">
              <a:extLst>
                <a:ext uri="{FF2B5EF4-FFF2-40B4-BE49-F238E27FC236}">
                  <a16:creationId xmlns:a16="http://schemas.microsoft.com/office/drawing/2014/main" id="{AADEEA6B-F273-71B7-EC9C-5A84C7D7C875}"/>
                </a:ext>
              </a:extLst>
            </p:cNvPr>
            <p:cNvCxnSpPr>
              <a:cxnSpLocks/>
              <a:stCxn id="255" idx="3"/>
            </p:cNvCxnSpPr>
            <p:nvPr/>
          </p:nvCxnSpPr>
          <p:spPr bwMode="gray">
            <a:xfrm flipV="1">
              <a:off x="6910183" y="3058132"/>
              <a:ext cx="2131711" cy="1557520"/>
            </a:xfrm>
            <a:prstGeom prst="line">
              <a:avLst/>
            </a:prstGeom>
            <a:ln w="12700">
              <a:solidFill>
                <a:srgbClr val="00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89BCDE0B-4FF8-6A8A-88DB-5F544A7C56CE}"/>
                </a:ext>
              </a:extLst>
            </p:cNvPr>
            <p:cNvCxnSpPr>
              <a:cxnSpLocks/>
              <a:stCxn id="256" idx="3"/>
            </p:cNvCxnSpPr>
            <p:nvPr/>
          </p:nvCxnSpPr>
          <p:spPr bwMode="gray">
            <a:xfrm flipV="1">
              <a:off x="8400306" y="3182504"/>
              <a:ext cx="645757" cy="1433144"/>
            </a:xfrm>
            <a:prstGeom prst="line">
              <a:avLst/>
            </a:prstGeom>
            <a:ln w="12700">
              <a:solidFill>
                <a:srgbClr val="00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4CBE4348-2302-7795-7D81-490351F9BD77}"/>
                </a:ext>
              </a:extLst>
            </p:cNvPr>
            <p:cNvCxnSpPr>
              <a:cxnSpLocks/>
              <a:stCxn id="254" idx="1"/>
            </p:cNvCxnSpPr>
            <p:nvPr/>
          </p:nvCxnSpPr>
          <p:spPr bwMode="gray">
            <a:xfrm flipH="1" flipV="1">
              <a:off x="9385294" y="3167406"/>
              <a:ext cx="555727" cy="1448243"/>
            </a:xfrm>
            <a:prstGeom prst="line">
              <a:avLst/>
            </a:prstGeom>
            <a:ln w="12700">
              <a:solidFill>
                <a:srgbClr val="00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D050B788-1AAE-74B6-2FB1-D5E70256EA60}"/>
                </a:ext>
              </a:extLst>
            </p:cNvPr>
            <p:cNvCxnSpPr>
              <a:cxnSpLocks/>
              <a:endCxn id="263" idx="3"/>
            </p:cNvCxnSpPr>
            <p:nvPr/>
          </p:nvCxnSpPr>
          <p:spPr bwMode="gray">
            <a:xfrm flipH="1" flipV="1">
              <a:off x="9401901" y="3039330"/>
              <a:ext cx="1675063" cy="1576321"/>
            </a:xfrm>
            <a:prstGeom prst="line">
              <a:avLst/>
            </a:prstGeom>
            <a:ln w="12700">
              <a:solidFill>
                <a:srgbClr val="000000"/>
              </a:solidFill>
              <a:miter lim="800000"/>
              <a:tailEnd type="none"/>
            </a:ln>
          </p:spPr>
          <p:style>
            <a:lnRef idx="1">
              <a:schemeClr val="accent1"/>
            </a:lnRef>
            <a:fillRef idx="0">
              <a:schemeClr val="accent1"/>
            </a:fillRef>
            <a:effectRef idx="0">
              <a:schemeClr val="accent1"/>
            </a:effectRef>
            <a:fontRef idx="minor">
              <a:schemeClr val="tx1"/>
            </a:fontRef>
          </p:style>
        </p:cxnSp>
        <p:sp>
          <p:nvSpPr>
            <p:cNvPr id="254" name="Rectangle 253">
              <a:extLst>
                <a:ext uri="{FF2B5EF4-FFF2-40B4-BE49-F238E27FC236}">
                  <a16:creationId xmlns:a16="http://schemas.microsoft.com/office/drawing/2014/main" id="{B6D2FF83-55D1-BDC3-9593-5B3AD1007740}"/>
                </a:ext>
              </a:extLst>
            </p:cNvPr>
            <p:cNvSpPr/>
            <p:nvPr/>
          </p:nvSpPr>
          <p:spPr>
            <a:xfrm>
              <a:off x="9941022" y="3733195"/>
              <a:ext cx="960124" cy="1764909"/>
            </a:xfrm>
            <a:prstGeom prst="rect">
              <a:avLst/>
            </a:prstGeom>
            <a:solidFill>
              <a:srgbClr val="0091DA">
                <a:alpha val="9804"/>
              </a:srgbClr>
            </a:solidFill>
            <a:ln w="25400">
              <a:noFill/>
              <a:miter lim="800000"/>
            </a:ln>
            <a:effectLst>
              <a:softEdge rad="63500"/>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500" dirty="0">
                <a:solidFill>
                  <a:schemeClr val="bg1"/>
                </a:solidFill>
              </a:endParaRPr>
            </a:p>
          </p:txBody>
        </p:sp>
        <p:sp>
          <p:nvSpPr>
            <p:cNvPr id="255" name="Rectangle 254">
              <a:extLst>
                <a:ext uri="{FF2B5EF4-FFF2-40B4-BE49-F238E27FC236}">
                  <a16:creationId xmlns:a16="http://schemas.microsoft.com/office/drawing/2014/main" id="{50939288-F958-DD55-4B59-25E1A16FA022}"/>
                </a:ext>
              </a:extLst>
            </p:cNvPr>
            <p:cNvSpPr/>
            <p:nvPr/>
          </p:nvSpPr>
          <p:spPr>
            <a:xfrm>
              <a:off x="5950059" y="3733197"/>
              <a:ext cx="960124" cy="1764908"/>
            </a:xfrm>
            <a:prstGeom prst="rect">
              <a:avLst/>
            </a:prstGeom>
            <a:solidFill>
              <a:srgbClr val="0091DA">
                <a:alpha val="9804"/>
              </a:srgbClr>
            </a:solidFill>
            <a:ln w="25400">
              <a:noFill/>
              <a:miter lim="800000"/>
            </a:ln>
            <a:effectLst>
              <a:softEdge rad="63500"/>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500" dirty="0">
                <a:solidFill>
                  <a:schemeClr val="bg1"/>
                </a:solidFill>
              </a:endParaRPr>
            </a:p>
          </p:txBody>
        </p:sp>
        <p:sp>
          <p:nvSpPr>
            <p:cNvPr id="256" name="Rectangle 255">
              <a:extLst>
                <a:ext uri="{FF2B5EF4-FFF2-40B4-BE49-F238E27FC236}">
                  <a16:creationId xmlns:a16="http://schemas.microsoft.com/office/drawing/2014/main" id="{E0E3CC97-F018-43D3-0B86-0FFC1A88D22C}"/>
                </a:ext>
              </a:extLst>
            </p:cNvPr>
            <p:cNvSpPr/>
            <p:nvPr/>
          </p:nvSpPr>
          <p:spPr>
            <a:xfrm>
              <a:off x="7440183" y="3733194"/>
              <a:ext cx="960124" cy="1764908"/>
            </a:xfrm>
            <a:prstGeom prst="rect">
              <a:avLst/>
            </a:prstGeom>
            <a:solidFill>
              <a:srgbClr val="0091DA">
                <a:alpha val="9804"/>
              </a:srgbClr>
            </a:solidFill>
            <a:ln w="25400">
              <a:noFill/>
              <a:miter lim="800000"/>
            </a:ln>
            <a:effectLst>
              <a:softEdge rad="63500"/>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500" dirty="0">
                <a:solidFill>
                  <a:schemeClr val="bg1"/>
                </a:solidFill>
              </a:endParaRPr>
            </a:p>
          </p:txBody>
        </p:sp>
        <p:sp>
          <p:nvSpPr>
            <p:cNvPr id="257" name="Freeform 256">
              <a:extLst>
                <a:ext uri="{FF2B5EF4-FFF2-40B4-BE49-F238E27FC236}">
                  <a16:creationId xmlns:a16="http://schemas.microsoft.com/office/drawing/2014/main" id="{3A4B8BE6-2699-87C6-1D93-D19A32341A9A}"/>
                </a:ext>
              </a:extLst>
            </p:cNvPr>
            <p:cNvSpPr/>
            <p:nvPr/>
          </p:nvSpPr>
          <p:spPr>
            <a:xfrm>
              <a:off x="6374590" y="3159641"/>
              <a:ext cx="2238858" cy="2130982"/>
            </a:xfrm>
            <a:custGeom>
              <a:avLst/>
              <a:gdLst>
                <a:gd name="connsiteX0" fmla="*/ 122698 w 4103683"/>
                <a:gd name="connsiteY0" fmla="*/ 1449659 h 3100039"/>
                <a:gd name="connsiteX1" fmla="*/ 122698 w 4103683"/>
                <a:gd name="connsiteY1" fmla="*/ 1449659 h 3100039"/>
                <a:gd name="connsiteX2" fmla="*/ 89244 w 4103683"/>
                <a:gd name="connsiteY2" fmla="*/ 1572322 h 3100039"/>
                <a:gd name="connsiteX3" fmla="*/ 66942 w 4103683"/>
                <a:gd name="connsiteY3" fmla="*/ 1639230 h 3100039"/>
                <a:gd name="connsiteX4" fmla="*/ 55791 w 4103683"/>
                <a:gd name="connsiteY4" fmla="*/ 1672683 h 3100039"/>
                <a:gd name="connsiteX5" fmla="*/ 44639 w 4103683"/>
                <a:gd name="connsiteY5" fmla="*/ 1761893 h 3100039"/>
                <a:gd name="connsiteX6" fmla="*/ 22337 w 4103683"/>
                <a:gd name="connsiteY6" fmla="*/ 1862254 h 3100039"/>
                <a:gd name="connsiteX7" fmla="*/ 11186 w 4103683"/>
                <a:gd name="connsiteY7" fmla="*/ 1929161 h 3100039"/>
                <a:gd name="connsiteX8" fmla="*/ 35 w 4103683"/>
                <a:gd name="connsiteY8" fmla="*/ 2062976 h 3100039"/>
                <a:gd name="connsiteX9" fmla="*/ 22337 w 4103683"/>
                <a:gd name="connsiteY9" fmla="*/ 2709747 h 3100039"/>
                <a:gd name="connsiteX10" fmla="*/ 66942 w 4103683"/>
                <a:gd name="connsiteY10" fmla="*/ 2854713 h 3100039"/>
                <a:gd name="connsiteX11" fmla="*/ 78093 w 4103683"/>
                <a:gd name="connsiteY11" fmla="*/ 2888166 h 3100039"/>
                <a:gd name="connsiteX12" fmla="*/ 122698 w 4103683"/>
                <a:gd name="connsiteY12" fmla="*/ 2955074 h 3100039"/>
                <a:gd name="connsiteX13" fmla="*/ 256513 w 4103683"/>
                <a:gd name="connsiteY13" fmla="*/ 2988527 h 3100039"/>
                <a:gd name="connsiteX14" fmla="*/ 468386 w 4103683"/>
                <a:gd name="connsiteY14" fmla="*/ 2966225 h 3100039"/>
                <a:gd name="connsiteX15" fmla="*/ 591049 w 4103683"/>
                <a:gd name="connsiteY15" fmla="*/ 2865864 h 3100039"/>
                <a:gd name="connsiteX16" fmla="*/ 613352 w 4103683"/>
                <a:gd name="connsiteY16" fmla="*/ 2843561 h 3100039"/>
                <a:gd name="connsiteX17" fmla="*/ 669108 w 4103683"/>
                <a:gd name="connsiteY17" fmla="*/ 2776654 h 3100039"/>
                <a:gd name="connsiteX18" fmla="*/ 702561 w 4103683"/>
                <a:gd name="connsiteY18" fmla="*/ 2709747 h 3100039"/>
                <a:gd name="connsiteX19" fmla="*/ 713713 w 4103683"/>
                <a:gd name="connsiteY19" fmla="*/ 2676293 h 3100039"/>
                <a:gd name="connsiteX20" fmla="*/ 791771 w 4103683"/>
                <a:gd name="connsiteY20" fmla="*/ 2531327 h 3100039"/>
                <a:gd name="connsiteX21" fmla="*/ 825225 w 4103683"/>
                <a:gd name="connsiteY21" fmla="*/ 2453269 h 3100039"/>
                <a:gd name="connsiteX22" fmla="*/ 858678 w 4103683"/>
                <a:gd name="connsiteY22" fmla="*/ 2397513 h 3100039"/>
                <a:gd name="connsiteX23" fmla="*/ 869830 w 4103683"/>
                <a:gd name="connsiteY23" fmla="*/ 2364059 h 3100039"/>
                <a:gd name="connsiteX24" fmla="*/ 914435 w 4103683"/>
                <a:gd name="connsiteY24" fmla="*/ 2286000 h 3100039"/>
                <a:gd name="connsiteX25" fmla="*/ 925586 w 4103683"/>
                <a:gd name="connsiteY25" fmla="*/ 2252547 h 3100039"/>
                <a:gd name="connsiteX26" fmla="*/ 959039 w 4103683"/>
                <a:gd name="connsiteY26" fmla="*/ 2207942 h 3100039"/>
                <a:gd name="connsiteX27" fmla="*/ 1025947 w 4103683"/>
                <a:gd name="connsiteY27" fmla="*/ 2062976 h 3100039"/>
                <a:gd name="connsiteX28" fmla="*/ 1059400 w 4103683"/>
                <a:gd name="connsiteY28" fmla="*/ 2007220 h 3100039"/>
                <a:gd name="connsiteX29" fmla="*/ 1115156 w 4103683"/>
                <a:gd name="connsiteY29" fmla="*/ 1884556 h 3100039"/>
                <a:gd name="connsiteX30" fmla="*/ 1148610 w 4103683"/>
                <a:gd name="connsiteY30" fmla="*/ 1828800 h 3100039"/>
                <a:gd name="connsiteX31" fmla="*/ 1215517 w 4103683"/>
                <a:gd name="connsiteY31" fmla="*/ 1672683 h 3100039"/>
                <a:gd name="connsiteX32" fmla="*/ 1382786 w 4103683"/>
                <a:gd name="connsiteY32" fmla="*/ 1371600 h 3100039"/>
                <a:gd name="connsiteX33" fmla="*/ 1616961 w 4103683"/>
                <a:gd name="connsiteY33" fmla="*/ 981308 h 3100039"/>
                <a:gd name="connsiteX34" fmla="*/ 2029556 w 4103683"/>
                <a:gd name="connsiteY34" fmla="*/ 546410 h 3100039"/>
                <a:gd name="connsiteX35" fmla="*/ 2129917 w 4103683"/>
                <a:gd name="connsiteY35" fmla="*/ 457200 h 3100039"/>
                <a:gd name="connsiteX36" fmla="*/ 2364093 w 4103683"/>
                <a:gd name="connsiteY36" fmla="*/ 278781 h 3100039"/>
                <a:gd name="connsiteX37" fmla="*/ 2542513 w 4103683"/>
                <a:gd name="connsiteY37" fmla="*/ 200722 h 3100039"/>
                <a:gd name="connsiteX38" fmla="*/ 2609420 w 4103683"/>
                <a:gd name="connsiteY38" fmla="*/ 189571 h 3100039"/>
                <a:gd name="connsiteX39" fmla="*/ 2676327 w 4103683"/>
                <a:gd name="connsiteY39" fmla="*/ 167269 h 3100039"/>
                <a:gd name="connsiteX40" fmla="*/ 2743235 w 4103683"/>
                <a:gd name="connsiteY40" fmla="*/ 156117 h 3100039"/>
                <a:gd name="connsiteX41" fmla="*/ 2798991 w 4103683"/>
                <a:gd name="connsiteY41" fmla="*/ 144966 h 3100039"/>
                <a:gd name="connsiteX42" fmla="*/ 3055469 w 4103683"/>
                <a:gd name="connsiteY42" fmla="*/ 122664 h 3100039"/>
                <a:gd name="connsiteX43" fmla="*/ 3144678 w 4103683"/>
                <a:gd name="connsiteY43" fmla="*/ 100361 h 3100039"/>
                <a:gd name="connsiteX44" fmla="*/ 3233888 w 4103683"/>
                <a:gd name="connsiteY44" fmla="*/ 78059 h 3100039"/>
                <a:gd name="connsiteX45" fmla="*/ 3289644 w 4103683"/>
                <a:gd name="connsiteY45" fmla="*/ 66908 h 3100039"/>
                <a:gd name="connsiteX46" fmla="*/ 3356552 w 4103683"/>
                <a:gd name="connsiteY46" fmla="*/ 44605 h 3100039"/>
                <a:gd name="connsiteX47" fmla="*/ 3423459 w 4103683"/>
                <a:gd name="connsiteY47" fmla="*/ 33454 h 3100039"/>
                <a:gd name="connsiteX48" fmla="*/ 3479215 w 4103683"/>
                <a:gd name="connsiteY48" fmla="*/ 22303 h 3100039"/>
                <a:gd name="connsiteX49" fmla="*/ 3523820 w 4103683"/>
                <a:gd name="connsiteY49" fmla="*/ 11152 h 3100039"/>
                <a:gd name="connsiteX50" fmla="*/ 3624181 w 4103683"/>
                <a:gd name="connsiteY50" fmla="*/ 0 h 3100039"/>
                <a:gd name="connsiteX51" fmla="*/ 3914113 w 4103683"/>
                <a:gd name="connsiteY51" fmla="*/ 11152 h 3100039"/>
                <a:gd name="connsiteX52" fmla="*/ 3981020 w 4103683"/>
                <a:gd name="connsiteY52" fmla="*/ 33454 h 3100039"/>
                <a:gd name="connsiteX53" fmla="*/ 4047927 w 4103683"/>
                <a:gd name="connsiteY53" fmla="*/ 78059 h 3100039"/>
                <a:gd name="connsiteX54" fmla="*/ 4070230 w 4103683"/>
                <a:gd name="connsiteY54" fmla="*/ 100361 h 3100039"/>
                <a:gd name="connsiteX55" fmla="*/ 4103683 w 4103683"/>
                <a:gd name="connsiteY55" fmla="*/ 167269 h 3100039"/>
                <a:gd name="connsiteX56" fmla="*/ 4092532 w 4103683"/>
                <a:gd name="connsiteY56" fmla="*/ 223025 h 3100039"/>
                <a:gd name="connsiteX57" fmla="*/ 4003322 w 4103683"/>
                <a:gd name="connsiteY57" fmla="*/ 278781 h 3100039"/>
                <a:gd name="connsiteX58" fmla="*/ 3958717 w 4103683"/>
                <a:gd name="connsiteY58" fmla="*/ 312234 h 3100039"/>
                <a:gd name="connsiteX59" fmla="*/ 3891810 w 4103683"/>
                <a:gd name="connsiteY59" fmla="*/ 334537 h 3100039"/>
                <a:gd name="connsiteX60" fmla="*/ 3769147 w 4103683"/>
                <a:gd name="connsiteY60" fmla="*/ 401444 h 3100039"/>
                <a:gd name="connsiteX61" fmla="*/ 3713391 w 4103683"/>
                <a:gd name="connsiteY61" fmla="*/ 434898 h 3100039"/>
                <a:gd name="connsiteX62" fmla="*/ 3635332 w 4103683"/>
                <a:gd name="connsiteY62" fmla="*/ 524108 h 3100039"/>
                <a:gd name="connsiteX63" fmla="*/ 3568425 w 4103683"/>
                <a:gd name="connsiteY63" fmla="*/ 613317 h 3100039"/>
                <a:gd name="connsiteX64" fmla="*/ 3557274 w 4103683"/>
                <a:gd name="connsiteY64" fmla="*/ 646771 h 3100039"/>
                <a:gd name="connsiteX65" fmla="*/ 3512669 w 4103683"/>
                <a:gd name="connsiteY65" fmla="*/ 735981 h 3100039"/>
                <a:gd name="connsiteX66" fmla="*/ 3490366 w 4103683"/>
                <a:gd name="connsiteY66" fmla="*/ 825191 h 3100039"/>
                <a:gd name="connsiteX67" fmla="*/ 3479215 w 4103683"/>
                <a:gd name="connsiteY67" fmla="*/ 936703 h 3100039"/>
                <a:gd name="connsiteX68" fmla="*/ 3468064 w 4103683"/>
                <a:gd name="connsiteY68" fmla="*/ 992459 h 3100039"/>
                <a:gd name="connsiteX69" fmla="*/ 3456913 w 4103683"/>
                <a:gd name="connsiteY69" fmla="*/ 1126274 h 3100039"/>
                <a:gd name="connsiteX70" fmla="*/ 3434610 w 4103683"/>
                <a:gd name="connsiteY70" fmla="*/ 1405054 h 3100039"/>
                <a:gd name="connsiteX71" fmla="*/ 3401156 w 4103683"/>
                <a:gd name="connsiteY71" fmla="*/ 2129883 h 3100039"/>
                <a:gd name="connsiteX72" fmla="*/ 3390005 w 4103683"/>
                <a:gd name="connsiteY72" fmla="*/ 2219093 h 3100039"/>
                <a:gd name="connsiteX73" fmla="*/ 3378854 w 4103683"/>
                <a:gd name="connsiteY73" fmla="*/ 2375210 h 3100039"/>
                <a:gd name="connsiteX74" fmla="*/ 3278493 w 4103683"/>
                <a:gd name="connsiteY74" fmla="*/ 2709747 h 3100039"/>
                <a:gd name="connsiteX75" fmla="*/ 3245039 w 4103683"/>
                <a:gd name="connsiteY75" fmla="*/ 2821259 h 3100039"/>
                <a:gd name="connsiteX76" fmla="*/ 3211586 w 4103683"/>
                <a:gd name="connsiteY76" fmla="*/ 2910469 h 3100039"/>
                <a:gd name="connsiteX77" fmla="*/ 3189283 w 4103683"/>
                <a:gd name="connsiteY77" fmla="*/ 2988527 h 3100039"/>
                <a:gd name="connsiteX78" fmla="*/ 3155830 w 4103683"/>
                <a:gd name="connsiteY78" fmla="*/ 3033132 h 3100039"/>
                <a:gd name="connsiteX79" fmla="*/ 3088922 w 4103683"/>
                <a:gd name="connsiteY79" fmla="*/ 3088888 h 3100039"/>
                <a:gd name="connsiteX80" fmla="*/ 3055469 w 4103683"/>
                <a:gd name="connsiteY80" fmla="*/ 3100039 h 3100039"/>
                <a:gd name="connsiteX81" fmla="*/ 2832444 w 4103683"/>
                <a:gd name="connsiteY81" fmla="*/ 3088888 h 3100039"/>
                <a:gd name="connsiteX82" fmla="*/ 2765537 w 4103683"/>
                <a:gd name="connsiteY82" fmla="*/ 3066586 h 3100039"/>
                <a:gd name="connsiteX83" fmla="*/ 2720932 w 4103683"/>
                <a:gd name="connsiteY83" fmla="*/ 3021981 h 3100039"/>
                <a:gd name="connsiteX84" fmla="*/ 2654025 w 4103683"/>
                <a:gd name="connsiteY84" fmla="*/ 2932771 h 3100039"/>
                <a:gd name="connsiteX85" fmla="*/ 2642874 w 4103683"/>
                <a:gd name="connsiteY85" fmla="*/ 2899317 h 3100039"/>
                <a:gd name="connsiteX86" fmla="*/ 2620571 w 4103683"/>
                <a:gd name="connsiteY86" fmla="*/ 2776654 h 3100039"/>
                <a:gd name="connsiteX87" fmla="*/ 2620571 w 4103683"/>
                <a:gd name="connsiteY87" fmla="*/ 2252547 h 3100039"/>
                <a:gd name="connsiteX88" fmla="*/ 2631722 w 4103683"/>
                <a:gd name="connsiteY88" fmla="*/ 2219093 h 3100039"/>
                <a:gd name="connsiteX89" fmla="*/ 2654025 w 4103683"/>
                <a:gd name="connsiteY89" fmla="*/ 2107581 h 3100039"/>
                <a:gd name="connsiteX90" fmla="*/ 2676327 w 4103683"/>
                <a:gd name="connsiteY90" fmla="*/ 2040674 h 3100039"/>
                <a:gd name="connsiteX91" fmla="*/ 2687478 w 4103683"/>
                <a:gd name="connsiteY91" fmla="*/ 1996069 h 3100039"/>
                <a:gd name="connsiteX92" fmla="*/ 2698630 w 4103683"/>
                <a:gd name="connsiteY92" fmla="*/ 1940313 h 3100039"/>
                <a:gd name="connsiteX93" fmla="*/ 2720932 w 4103683"/>
                <a:gd name="connsiteY93" fmla="*/ 1884556 h 3100039"/>
                <a:gd name="connsiteX94" fmla="*/ 2732083 w 4103683"/>
                <a:gd name="connsiteY94" fmla="*/ 1828800 h 3100039"/>
                <a:gd name="connsiteX95" fmla="*/ 2776688 w 4103683"/>
                <a:gd name="connsiteY95" fmla="*/ 1728439 h 3100039"/>
                <a:gd name="connsiteX96" fmla="*/ 2798991 w 4103683"/>
                <a:gd name="connsiteY96" fmla="*/ 1661532 h 3100039"/>
                <a:gd name="connsiteX97" fmla="*/ 2821293 w 4103683"/>
                <a:gd name="connsiteY97" fmla="*/ 1628078 h 3100039"/>
                <a:gd name="connsiteX98" fmla="*/ 2832444 w 4103683"/>
                <a:gd name="connsiteY98" fmla="*/ 1594625 h 3100039"/>
                <a:gd name="connsiteX99" fmla="*/ 2854747 w 4103683"/>
                <a:gd name="connsiteY99" fmla="*/ 1505415 h 3100039"/>
                <a:gd name="connsiteX100" fmla="*/ 2877049 w 4103683"/>
                <a:gd name="connsiteY100" fmla="*/ 1438508 h 3100039"/>
                <a:gd name="connsiteX101" fmla="*/ 2888200 w 4103683"/>
                <a:gd name="connsiteY101" fmla="*/ 1405054 h 3100039"/>
                <a:gd name="connsiteX102" fmla="*/ 2899352 w 4103683"/>
                <a:gd name="connsiteY102" fmla="*/ 1382752 h 310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4103683" h="3100039">
                  <a:moveTo>
                    <a:pt x="122698" y="1449659"/>
                  </a:moveTo>
                  <a:lnTo>
                    <a:pt x="122698" y="1449659"/>
                  </a:lnTo>
                  <a:cubicBezTo>
                    <a:pt x="111547" y="1490547"/>
                    <a:pt x="101202" y="1531663"/>
                    <a:pt x="89244" y="1572322"/>
                  </a:cubicBezTo>
                  <a:cubicBezTo>
                    <a:pt x="82611" y="1594876"/>
                    <a:pt x="74376" y="1616927"/>
                    <a:pt x="66942" y="1639230"/>
                  </a:cubicBezTo>
                  <a:lnTo>
                    <a:pt x="55791" y="1672683"/>
                  </a:lnTo>
                  <a:cubicBezTo>
                    <a:pt x="52074" y="1702420"/>
                    <a:pt x="49196" y="1732273"/>
                    <a:pt x="44639" y="1761893"/>
                  </a:cubicBezTo>
                  <a:cubicBezTo>
                    <a:pt x="31653" y="1846297"/>
                    <a:pt x="37138" y="1788249"/>
                    <a:pt x="22337" y="1862254"/>
                  </a:cubicBezTo>
                  <a:cubicBezTo>
                    <a:pt x="17903" y="1884425"/>
                    <a:pt x="14903" y="1906859"/>
                    <a:pt x="11186" y="1929161"/>
                  </a:cubicBezTo>
                  <a:cubicBezTo>
                    <a:pt x="7469" y="1973766"/>
                    <a:pt x="-604" y="2018221"/>
                    <a:pt x="35" y="2062976"/>
                  </a:cubicBezTo>
                  <a:cubicBezTo>
                    <a:pt x="3116" y="2278672"/>
                    <a:pt x="9287" y="2494424"/>
                    <a:pt x="22337" y="2709747"/>
                  </a:cubicBezTo>
                  <a:cubicBezTo>
                    <a:pt x="25576" y="2763193"/>
                    <a:pt x="48875" y="2806535"/>
                    <a:pt x="66942" y="2854713"/>
                  </a:cubicBezTo>
                  <a:cubicBezTo>
                    <a:pt x="71069" y="2865719"/>
                    <a:pt x="73463" y="2877362"/>
                    <a:pt x="78093" y="2888166"/>
                  </a:cubicBezTo>
                  <a:cubicBezTo>
                    <a:pt x="88927" y="2913445"/>
                    <a:pt x="98868" y="2939187"/>
                    <a:pt x="122698" y="2955074"/>
                  </a:cubicBezTo>
                  <a:cubicBezTo>
                    <a:pt x="172134" y="2988031"/>
                    <a:pt x="190421" y="2980266"/>
                    <a:pt x="256513" y="2988527"/>
                  </a:cubicBezTo>
                  <a:cubicBezTo>
                    <a:pt x="293000" y="2986095"/>
                    <a:pt x="409632" y="2988258"/>
                    <a:pt x="468386" y="2966225"/>
                  </a:cubicBezTo>
                  <a:cubicBezTo>
                    <a:pt x="530398" y="2942970"/>
                    <a:pt x="535557" y="2921356"/>
                    <a:pt x="591049" y="2865864"/>
                  </a:cubicBezTo>
                  <a:cubicBezTo>
                    <a:pt x="598483" y="2858430"/>
                    <a:pt x="607044" y="2851972"/>
                    <a:pt x="613352" y="2843561"/>
                  </a:cubicBezTo>
                  <a:cubicBezTo>
                    <a:pt x="653113" y="2790545"/>
                    <a:pt x="633663" y="2812097"/>
                    <a:pt x="669108" y="2776654"/>
                  </a:cubicBezTo>
                  <a:cubicBezTo>
                    <a:pt x="697134" y="2692572"/>
                    <a:pt x="659330" y="2796207"/>
                    <a:pt x="702561" y="2709747"/>
                  </a:cubicBezTo>
                  <a:cubicBezTo>
                    <a:pt x="707818" y="2699233"/>
                    <a:pt x="708456" y="2686807"/>
                    <a:pt x="713713" y="2676293"/>
                  </a:cubicBezTo>
                  <a:cubicBezTo>
                    <a:pt x="745725" y="2612270"/>
                    <a:pt x="765922" y="2608873"/>
                    <a:pt x="791771" y="2531327"/>
                  </a:cubicBezTo>
                  <a:cubicBezTo>
                    <a:pt x="804932" y="2491845"/>
                    <a:pt x="802257" y="2494611"/>
                    <a:pt x="825225" y="2453269"/>
                  </a:cubicBezTo>
                  <a:cubicBezTo>
                    <a:pt x="835751" y="2434323"/>
                    <a:pt x="848985" y="2416899"/>
                    <a:pt x="858678" y="2397513"/>
                  </a:cubicBezTo>
                  <a:cubicBezTo>
                    <a:pt x="863935" y="2386999"/>
                    <a:pt x="864573" y="2374573"/>
                    <a:pt x="869830" y="2364059"/>
                  </a:cubicBezTo>
                  <a:cubicBezTo>
                    <a:pt x="925822" y="2252075"/>
                    <a:pt x="855788" y="2422841"/>
                    <a:pt x="914435" y="2286000"/>
                  </a:cubicBezTo>
                  <a:cubicBezTo>
                    <a:pt x="919065" y="2275196"/>
                    <a:pt x="919754" y="2262753"/>
                    <a:pt x="925586" y="2252547"/>
                  </a:cubicBezTo>
                  <a:cubicBezTo>
                    <a:pt x="934807" y="2236410"/>
                    <a:pt x="949674" y="2223996"/>
                    <a:pt x="959039" y="2207942"/>
                  </a:cubicBezTo>
                  <a:cubicBezTo>
                    <a:pt x="1059747" y="2035298"/>
                    <a:pt x="962908" y="2189055"/>
                    <a:pt x="1025947" y="2062976"/>
                  </a:cubicBezTo>
                  <a:cubicBezTo>
                    <a:pt x="1035640" y="2043590"/>
                    <a:pt x="1049707" y="2026606"/>
                    <a:pt x="1059400" y="2007220"/>
                  </a:cubicBezTo>
                  <a:cubicBezTo>
                    <a:pt x="1151599" y="1822822"/>
                    <a:pt x="997219" y="2100776"/>
                    <a:pt x="1115156" y="1884556"/>
                  </a:cubicBezTo>
                  <a:cubicBezTo>
                    <a:pt x="1125535" y="1865528"/>
                    <a:pt x="1139332" y="1848388"/>
                    <a:pt x="1148610" y="1828800"/>
                  </a:cubicBezTo>
                  <a:cubicBezTo>
                    <a:pt x="1172847" y="1777633"/>
                    <a:pt x="1187760" y="1722029"/>
                    <a:pt x="1215517" y="1672683"/>
                  </a:cubicBezTo>
                  <a:cubicBezTo>
                    <a:pt x="1311332" y="1502346"/>
                    <a:pt x="1301891" y="1520944"/>
                    <a:pt x="1382786" y="1371600"/>
                  </a:cubicBezTo>
                  <a:cubicBezTo>
                    <a:pt x="1451212" y="1245275"/>
                    <a:pt x="1529552" y="1089284"/>
                    <a:pt x="1616961" y="981308"/>
                  </a:cubicBezTo>
                  <a:cubicBezTo>
                    <a:pt x="1866419" y="673154"/>
                    <a:pt x="1734913" y="810573"/>
                    <a:pt x="2029556" y="546410"/>
                  </a:cubicBezTo>
                  <a:lnTo>
                    <a:pt x="2129917" y="457200"/>
                  </a:lnTo>
                  <a:cubicBezTo>
                    <a:pt x="2200786" y="394669"/>
                    <a:pt x="2279710" y="320973"/>
                    <a:pt x="2364093" y="278781"/>
                  </a:cubicBezTo>
                  <a:cubicBezTo>
                    <a:pt x="2408098" y="256778"/>
                    <a:pt x="2502111" y="207456"/>
                    <a:pt x="2542513" y="200722"/>
                  </a:cubicBezTo>
                  <a:cubicBezTo>
                    <a:pt x="2564815" y="197005"/>
                    <a:pt x="2587485" y="195055"/>
                    <a:pt x="2609420" y="189571"/>
                  </a:cubicBezTo>
                  <a:cubicBezTo>
                    <a:pt x="2632227" y="183869"/>
                    <a:pt x="2653520" y="172971"/>
                    <a:pt x="2676327" y="167269"/>
                  </a:cubicBezTo>
                  <a:cubicBezTo>
                    <a:pt x="2698262" y="161785"/>
                    <a:pt x="2720989" y="160162"/>
                    <a:pt x="2743235" y="156117"/>
                  </a:cubicBezTo>
                  <a:cubicBezTo>
                    <a:pt x="2761883" y="152726"/>
                    <a:pt x="2780132" y="146852"/>
                    <a:pt x="2798991" y="144966"/>
                  </a:cubicBezTo>
                  <a:cubicBezTo>
                    <a:pt x="2973716" y="127494"/>
                    <a:pt x="2922848" y="143067"/>
                    <a:pt x="3055469" y="122664"/>
                  </a:cubicBezTo>
                  <a:cubicBezTo>
                    <a:pt x="3138928" y="109824"/>
                    <a:pt x="3083212" y="117125"/>
                    <a:pt x="3144678" y="100361"/>
                  </a:cubicBezTo>
                  <a:cubicBezTo>
                    <a:pt x="3174250" y="92296"/>
                    <a:pt x="3203831" y="84070"/>
                    <a:pt x="3233888" y="78059"/>
                  </a:cubicBezTo>
                  <a:cubicBezTo>
                    <a:pt x="3252473" y="74342"/>
                    <a:pt x="3271358" y="71895"/>
                    <a:pt x="3289644" y="66908"/>
                  </a:cubicBezTo>
                  <a:cubicBezTo>
                    <a:pt x="3312325" y="60722"/>
                    <a:pt x="3333745" y="50307"/>
                    <a:pt x="3356552" y="44605"/>
                  </a:cubicBezTo>
                  <a:cubicBezTo>
                    <a:pt x="3378487" y="39121"/>
                    <a:pt x="3401214" y="37499"/>
                    <a:pt x="3423459" y="33454"/>
                  </a:cubicBezTo>
                  <a:cubicBezTo>
                    <a:pt x="3442107" y="30064"/>
                    <a:pt x="3460713" y="26414"/>
                    <a:pt x="3479215" y="22303"/>
                  </a:cubicBezTo>
                  <a:cubicBezTo>
                    <a:pt x="3494176" y="18978"/>
                    <a:pt x="3508672" y="13482"/>
                    <a:pt x="3523820" y="11152"/>
                  </a:cubicBezTo>
                  <a:cubicBezTo>
                    <a:pt x="3557088" y="6034"/>
                    <a:pt x="3590727" y="3717"/>
                    <a:pt x="3624181" y="0"/>
                  </a:cubicBezTo>
                  <a:cubicBezTo>
                    <a:pt x="3720825" y="3717"/>
                    <a:pt x="3817820" y="2124"/>
                    <a:pt x="3914113" y="11152"/>
                  </a:cubicBezTo>
                  <a:cubicBezTo>
                    <a:pt x="3937519" y="13346"/>
                    <a:pt x="3961460" y="20414"/>
                    <a:pt x="3981020" y="33454"/>
                  </a:cubicBezTo>
                  <a:cubicBezTo>
                    <a:pt x="4003322" y="48322"/>
                    <a:pt x="4028973" y="59106"/>
                    <a:pt x="4047927" y="78059"/>
                  </a:cubicBezTo>
                  <a:cubicBezTo>
                    <a:pt x="4055361" y="85493"/>
                    <a:pt x="4063662" y="92151"/>
                    <a:pt x="4070230" y="100361"/>
                  </a:cubicBezTo>
                  <a:cubicBezTo>
                    <a:pt x="4094934" y="131241"/>
                    <a:pt x="4091906" y="131936"/>
                    <a:pt x="4103683" y="167269"/>
                  </a:cubicBezTo>
                  <a:cubicBezTo>
                    <a:pt x="4099966" y="185854"/>
                    <a:pt x="4102577" y="206953"/>
                    <a:pt x="4092532" y="223025"/>
                  </a:cubicBezTo>
                  <a:cubicBezTo>
                    <a:pt x="4076334" y="248942"/>
                    <a:pt x="4027247" y="263828"/>
                    <a:pt x="4003322" y="278781"/>
                  </a:cubicBezTo>
                  <a:cubicBezTo>
                    <a:pt x="3987562" y="288631"/>
                    <a:pt x="3975340" y="303922"/>
                    <a:pt x="3958717" y="312234"/>
                  </a:cubicBezTo>
                  <a:cubicBezTo>
                    <a:pt x="3937690" y="322747"/>
                    <a:pt x="3911370" y="321497"/>
                    <a:pt x="3891810" y="334537"/>
                  </a:cubicBezTo>
                  <a:cubicBezTo>
                    <a:pt x="3808248" y="390245"/>
                    <a:pt x="3849790" y="369187"/>
                    <a:pt x="3769147" y="401444"/>
                  </a:cubicBezTo>
                  <a:cubicBezTo>
                    <a:pt x="3673791" y="496800"/>
                    <a:pt x="3829198" y="348042"/>
                    <a:pt x="3713391" y="434898"/>
                  </a:cubicBezTo>
                  <a:cubicBezTo>
                    <a:pt x="3655450" y="478354"/>
                    <a:pt x="3668496" y="479889"/>
                    <a:pt x="3635332" y="524108"/>
                  </a:cubicBezTo>
                  <a:cubicBezTo>
                    <a:pt x="3555869" y="630057"/>
                    <a:pt x="3618843" y="537690"/>
                    <a:pt x="3568425" y="613317"/>
                  </a:cubicBezTo>
                  <a:cubicBezTo>
                    <a:pt x="3564708" y="624468"/>
                    <a:pt x="3562531" y="636257"/>
                    <a:pt x="3557274" y="646771"/>
                  </a:cubicBezTo>
                  <a:cubicBezTo>
                    <a:pt x="3521462" y="718394"/>
                    <a:pt x="3543540" y="635649"/>
                    <a:pt x="3512669" y="735981"/>
                  </a:cubicBezTo>
                  <a:cubicBezTo>
                    <a:pt x="3503655" y="765277"/>
                    <a:pt x="3490366" y="825191"/>
                    <a:pt x="3490366" y="825191"/>
                  </a:cubicBezTo>
                  <a:cubicBezTo>
                    <a:pt x="3486649" y="862362"/>
                    <a:pt x="3484152" y="899675"/>
                    <a:pt x="3479215" y="936703"/>
                  </a:cubicBezTo>
                  <a:cubicBezTo>
                    <a:pt x="3476710" y="955490"/>
                    <a:pt x="3470278" y="973635"/>
                    <a:pt x="3468064" y="992459"/>
                  </a:cubicBezTo>
                  <a:cubicBezTo>
                    <a:pt x="3462834" y="1036912"/>
                    <a:pt x="3460346" y="1081646"/>
                    <a:pt x="3456913" y="1126274"/>
                  </a:cubicBezTo>
                  <a:cubicBezTo>
                    <a:pt x="3435800" y="1400737"/>
                    <a:pt x="3456021" y="1169529"/>
                    <a:pt x="3434610" y="1405054"/>
                  </a:cubicBezTo>
                  <a:cubicBezTo>
                    <a:pt x="3429291" y="1532705"/>
                    <a:pt x="3406988" y="2083226"/>
                    <a:pt x="3401156" y="2129883"/>
                  </a:cubicBezTo>
                  <a:cubicBezTo>
                    <a:pt x="3397439" y="2159620"/>
                    <a:pt x="3392718" y="2189248"/>
                    <a:pt x="3390005" y="2219093"/>
                  </a:cubicBezTo>
                  <a:cubicBezTo>
                    <a:pt x="3385282" y="2271050"/>
                    <a:pt x="3388187" y="2323880"/>
                    <a:pt x="3378854" y="2375210"/>
                  </a:cubicBezTo>
                  <a:cubicBezTo>
                    <a:pt x="3345794" y="2557043"/>
                    <a:pt x="3327938" y="2561414"/>
                    <a:pt x="3278493" y="2709747"/>
                  </a:cubicBezTo>
                  <a:cubicBezTo>
                    <a:pt x="3266221" y="2746563"/>
                    <a:pt x="3257311" y="2784443"/>
                    <a:pt x="3245039" y="2821259"/>
                  </a:cubicBezTo>
                  <a:cubicBezTo>
                    <a:pt x="3234996" y="2851388"/>
                    <a:pt x="3221629" y="2880340"/>
                    <a:pt x="3211586" y="2910469"/>
                  </a:cubicBezTo>
                  <a:cubicBezTo>
                    <a:pt x="3203029" y="2936141"/>
                    <a:pt x="3200481" y="2963892"/>
                    <a:pt x="3189283" y="2988527"/>
                  </a:cubicBezTo>
                  <a:cubicBezTo>
                    <a:pt x="3181592" y="3005446"/>
                    <a:pt x="3167925" y="3019021"/>
                    <a:pt x="3155830" y="3033132"/>
                  </a:cubicBezTo>
                  <a:cubicBezTo>
                    <a:pt x="3137333" y="3054713"/>
                    <a:pt x="3114734" y="3075982"/>
                    <a:pt x="3088922" y="3088888"/>
                  </a:cubicBezTo>
                  <a:cubicBezTo>
                    <a:pt x="3078409" y="3094145"/>
                    <a:pt x="3066620" y="3096322"/>
                    <a:pt x="3055469" y="3100039"/>
                  </a:cubicBezTo>
                  <a:cubicBezTo>
                    <a:pt x="2981127" y="3096322"/>
                    <a:pt x="2906388" y="3097420"/>
                    <a:pt x="2832444" y="3088888"/>
                  </a:cubicBezTo>
                  <a:cubicBezTo>
                    <a:pt x="2809090" y="3086193"/>
                    <a:pt x="2765537" y="3066586"/>
                    <a:pt x="2765537" y="3066586"/>
                  </a:cubicBezTo>
                  <a:lnTo>
                    <a:pt x="2720932" y="3021981"/>
                  </a:lnTo>
                  <a:cubicBezTo>
                    <a:pt x="2694515" y="2995564"/>
                    <a:pt x="2666632" y="2970592"/>
                    <a:pt x="2654025" y="2932771"/>
                  </a:cubicBezTo>
                  <a:cubicBezTo>
                    <a:pt x="2650308" y="2921620"/>
                    <a:pt x="2645725" y="2910721"/>
                    <a:pt x="2642874" y="2899317"/>
                  </a:cubicBezTo>
                  <a:cubicBezTo>
                    <a:pt x="2635078" y="2868134"/>
                    <a:pt x="2625544" y="2806495"/>
                    <a:pt x="2620571" y="2776654"/>
                  </a:cubicBezTo>
                  <a:cubicBezTo>
                    <a:pt x="2602095" y="2536462"/>
                    <a:pt x="2601807" y="2599685"/>
                    <a:pt x="2620571" y="2252547"/>
                  </a:cubicBezTo>
                  <a:cubicBezTo>
                    <a:pt x="2621205" y="2240810"/>
                    <a:pt x="2629079" y="2230546"/>
                    <a:pt x="2631722" y="2219093"/>
                  </a:cubicBezTo>
                  <a:cubicBezTo>
                    <a:pt x="2640246" y="2182157"/>
                    <a:pt x="2642038" y="2143543"/>
                    <a:pt x="2654025" y="2107581"/>
                  </a:cubicBezTo>
                  <a:cubicBezTo>
                    <a:pt x="2661459" y="2085279"/>
                    <a:pt x="2670625" y="2063481"/>
                    <a:pt x="2676327" y="2040674"/>
                  </a:cubicBezTo>
                  <a:cubicBezTo>
                    <a:pt x="2680044" y="2025806"/>
                    <a:pt x="2684153" y="2011030"/>
                    <a:pt x="2687478" y="1996069"/>
                  </a:cubicBezTo>
                  <a:cubicBezTo>
                    <a:pt x="2691590" y="1977567"/>
                    <a:pt x="2693184" y="1958467"/>
                    <a:pt x="2698630" y="1940313"/>
                  </a:cubicBezTo>
                  <a:cubicBezTo>
                    <a:pt x="2704382" y="1921140"/>
                    <a:pt x="2715180" y="1903729"/>
                    <a:pt x="2720932" y="1884556"/>
                  </a:cubicBezTo>
                  <a:cubicBezTo>
                    <a:pt x="2726378" y="1866402"/>
                    <a:pt x="2726637" y="1846954"/>
                    <a:pt x="2732083" y="1828800"/>
                  </a:cubicBezTo>
                  <a:cubicBezTo>
                    <a:pt x="2754660" y="1753544"/>
                    <a:pt x="2750334" y="1794324"/>
                    <a:pt x="2776688" y="1728439"/>
                  </a:cubicBezTo>
                  <a:cubicBezTo>
                    <a:pt x="2785419" y="1706612"/>
                    <a:pt x="2785951" y="1681093"/>
                    <a:pt x="2798991" y="1661532"/>
                  </a:cubicBezTo>
                  <a:cubicBezTo>
                    <a:pt x="2806425" y="1650381"/>
                    <a:pt x="2815299" y="1640065"/>
                    <a:pt x="2821293" y="1628078"/>
                  </a:cubicBezTo>
                  <a:cubicBezTo>
                    <a:pt x="2826550" y="1617565"/>
                    <a:pt x="2829351" y="1605965"/>
                    <a:pt x="2832444" y="1594625"/>
                  </a:cubicBezTo>
                  <a:cubicBezTo>
                    <a:pt x="2840509" y="1565053"/>
                    <a:pt x="2845054" y="1534494"/>
                    <a:pt x="2854747" y="1505415"/>
                  </a:cubicBezTo>
                  <a:lnTo>
                    <a:pt x="2877049" y="1438508"/>
                  </a:lnTo>
                  <a:cubicBezTo>
                    <a:pt x="2880766" y="1427357"/>
                    <a:pt x="2882943" y="1415567"/>
                    <a:pt x="2888200" y="1405054"/>
                  </a:cubicBezTo>
                  <a:lnTo>
                    <a:pt x="2899352" y="1382752"/>
                  </a:lnTo>
                </a:path>
              </a:pathLst>
            </a:custGeom>
            <a:noFill/>
            <a:ln w="25400">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dirty="0"/>
            </a:p>
          </p:txBody>
        </p:sp>
        <p:grpSp>
          <p:nvGrpSpPr>
            <p:cNvPr id="258" name="Group 257">
              <a:extLst>
                <a:ext uri="{FF2B5EF4-FFF2-40B4-BE49-F238E27FC236}">
                  <a16:creationId xmlns:a16="http://schemas.microsoft.com/office/drawing/2014/main" id="{5711FAEB-84BA-D619-71EC-B3A95174F95D}"/>
                </a:ext>
              </a:extLst>
            </p:cNvPr>
            <p:cNvGrpSpPr/>
            <p:nvPr/>
          </p:nvGrpSpPr>
          <p:grpSpPr>
            <a:xfrm>
              <a:off x="8437215" y="2593662"/>
              <a:ext cx="1306009" cy="753022"/>
              <a:chOff x="4873451" y="1886389"/>
              <a:chExt cx="2393830" cy="1095457"/>
            </a:xfrm>
          </p:grpSpPr>
          <p:grpSp>
            <p:nvGrpSpPr>
              <p:cNvPr id="259" name="Group 258">
                <a:extLst>
                  <a:ext uri="{FF2B5EF4-FFF2-40B4-BE49-F238E27FC236}">
                    <a16:creationId xmlns:a16="http://schemas.microsoft.com/office/drawing/2014/main" id="{07128D7D-EDDD-FE15-8A35-96A2C4091E30}"/>
                  </a:ext>
                </a:extLst>
              </p:cNvPr>
              <p:cNvGrpSpPr/>
              <p:nvPr/>
            </p:nvGrpSpPr>
            <p:grpSpPr>
              <a:xfrm>
                <a:off x="4873451" y="1886389"/>
                <a:ext cx="2393830" cy="1095457"/>
                <a:chOff x="4215161" y="3070603"/>
                <a:chExt cx="2460772" cy="1030442"/>
              </a:xfrm>
              <a:solidFill>
                <a:srgbClr val="000000"/>
              </a:solidFill>
            </p:grpSpPr>
            <p:sp>
              <p:nvSpPr>
                <p:cNvPr id="261" name="Cube 260">
                  <a:extLst>
                    <a:ext uri="{FF2B5EF4-FFF2-40B4-BE49-F238E27FC236}">
                      <a16:creationId xmlns:a16="http://schemas.microsoft.com/office/drawing/2014/main" id="{B00A1BB0-1ACA-6FC0-908A-A1E2100434A1}"/>
                    </a:ext>
                  </a:extLst>
                </p:cNvPr>
                <p:cNvSpPr/>
                <p:nvPr/>
              </p:nvSpPr>
              <p:spPr>
                <a:xfrm>
                  <a:off x="4215161" y="3070603"/>
                  <a:ext cx="2460772" cy="1030442"/>
                </a:xfrm>
                <a:prstGeom prst="cube">
                  <a:avLst>
                    <a:gd name="adj" fmla="val 48438"/>
                  </a:avLst>
                </a:prstGeom>
                <a:grpFill/>
                <a:ln w="25400">
                  <a:noFill/>
                  <a:miter lim="800000"/>
                </a:ln>
                <a:effectLst/>
                <a:scene3d>
                  <a:camera prst="perspectiveRelaxed" fov="3300000">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500" dirty="0">
                    <a:solidFill>
                      <a:schemeClr val="bg1"/>
                    </a:solidFill>
                  </a:endParaRPr>
                </a:p>
              </p:txBody>
            </p:sp>
            <p:sp>
              <p:nvSpPr>
                <p:cNvPr id="262" name="Rectangle 261">
                  <a:extLst>
                    <a:ext uri="{FF2B5EF4-FFF2-40B4-BE49-F238E27FC236}">
                      <a16:creationId xmlns:a16="http://schemas.microsoft.com/office/drawing/2014/main" id="{BCBE7CFA-0437-8679-8C72-0C7F9D280A54}"/>
                    </a:ext>
                  </a:extLst>
                </p:cNvPr>
                <p:cNvSpPr/>
                <p:nvPr/>
              </p:nvSpPr>
              <p:spPr>
                <a:xfrm>
                  <a:off x="4523749" y="3681016"/>
                  <a:ext cx="471998" cy="152399"/>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500" dirty="0">
                    <a:solidFill>
                      <a:schemeClr val="bg1"/>
                    </a:solidFill>
                  </a:endParaRPr>
                </a:p>
              </p:txBody>
            </p:sp>
            <p:sp>
              <p:nvSpPr>
                <p:cNvPr id="263" name="Rectangle 262">
                  <a:extLst>
                    <a:ext uri="{FF2B5EF4-FFF2-40B4-BE49-F238E27FC236}">
                      <a16:creationId xmlns:a16="http://schemas.microsoft.com/office/drawing/2014/main" id="{ABF77E83-71AC-AADD-8FFF-502B3FC90A81}"/>
                    </a:ext>
                  </a:extLst>
                </p:cNvPr>
                <p:cNvSpPr/>
                <p:nvPr/>
              </p:nvSpPr>
              <p:spPr>
                <a:xfrm>
                  <a:off x="5367520" y="3657599"/>
                  <a:ext cx="665287" cy="45719"/>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500" dirty="0">
                    <a:solidFill>
                      <a:schemeClr val="bg1"/>
                    </a:solidFill>
                  </a:endParaRPr>
                </a:p>
              </p:txBody>
            </p:sp>
            <p:sp>
              <p:nvSpPr>
                <p:cNvPr id="264" name="Rectangle 263">
                  <a:extLst>
                    <a:ext uri="{FF2B5EF4-FFF2-40B4-BE49-F238E27FC236}">
                      <a16:creationId xmlns:a16="http://schemas.microsoft.com/office/drawing/2014/main" id="{17AEDD5B-06D8-1373-9503-1569B6C994C2}"/>
                    </a:ext>
                  </a:extLst>
                </p:cNvPr>
                <p:cNvSpPr/>
                <p:nvPr/>
              </p:nvSpPr>
              <p:spPr>
                <a:xfrm>
                  <a:off x="5363805" y="3809999"/>
                  <a:ext cx="665287" cy="45719"/>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500" dirty="0">
                    <a:solidFill>
                      <a:schemeClr val="bg1"/>
                    </a:solidFill>
                  </a:endParaRPr>
                </a:p>
              </p:txBody>
            </p:sp>
          </p:grpSp>
          <p:sp>
            <p:nvSpPr>
              <p:cNvPr id="260" name="TextBox 259">
                <a:extLst>
                  <a:ext uri="{FF2B5EF4-FFF2-40B4-BE49-F238E27FC236}">
                    <a16:creationId xmlns:a16="http://schemas.microsoft.com/office/drawing/2014/main" id="{E0D89431-141F-5BB7-2D02-6A179DCE87BE}"/>
                  </a:ext>
                </a:extLst>
              </p:cNvPr>
              <p:cNvSpPr txBox="1"/>
              <p:nvPr/>
            </p:nvSpPr>
            <p:spPr>
              <a:xfrm>
                <a:off x="5335352" y="2186670"/>
                <a:ext cx="1740286" cy="273711"/>
              </a:xfrm>
              <a:prstGeom prst="rect">
                <a:avLst/>
              </a:prstGeom>
            </p:spPr>
            <p:txBody>
              <a:bodyPr wrap="none" lIns="0" tIns="0" rIns="0" bIns="0" rtlCol="0">
                <a:spAutoFit/>
              </a:bodyPr>
              <a:lstStyle/>
              <a:p>
                <a:pPr>
                  <a:spcAft>
                    <a:spcPts val="600"/>
                  </a:spcAft>
                </a:pPr>
                <a:r>
                  <a:rPr lang="en-US" sz="700" dirty="0">
                    <a:solidFill>
                      <a:schemeClr val="bg1"/>
                    </a:solidFill>
                  </a:rPr>
                  <a:t>ToR Switch</a:t>
                </a:r>
              </a:p>
            </p:txBody>
          </p:sp>
        </p:grpSp>
        <p:sp>
          <p:nvSpPr>
            <p:cNvPr id="265" name="Cube 264">
              <a:extLst>
                <a:ext uri="{FF2B5EF4-FFF2-40B4-BE49-F238E27FC236}">
                  <a16:creationId xmlns:a16="http://schemas.microsoft.com/office/drawing/2014/main" id="{0EB5242A-4FED-EB2D-B6D9-7173142ACC46}"/>
                </a:ext>
              </a:extLst>
            </p:cNvPr>
            <p:cNvSpPr/>
            <p:nvPr/>
          </p:nvSpPr>
          <p:spPr>
            <a:xfrm>
              <a:off x="6128672" y="4231697"/>
              <a:ext cx="620209" cy="1191803"/>
            </a:xfrm>
            <a:prstGeom prst="cube">
              <a:avLst/>
            </a:prstGeom>
            <a:solidFill>
              <a:schemeClr val="accent6">
                <a:lumMod val="75000"/>
              </a:schemeClr>
            </a:solid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600" dirty="0">
                  <a:solidFill>
                    <a:schemeClr val="bg1"/>
                  </a:solidFill>
                </a:rPr>
                <a:t>Host</a:t>
              </a:r>
              <a:endParaRPr lang="en-US" sz="700" dirty="0">
                <a:solidFill>
                  <a:schemeClr val="bg1"/>
                </a:solidFill>
              </a:endParaRPr>
            </a:p>
          </p:txBody>
        </p:sp>
        <p:sp>
          <p:nvSpPr>
            <p:cNvPr id="266" name="Rectangle 265">
              <a:extLst>
                <a:ext uri="{FF2B5EF4-FFF2-40B4-BE49-F238E27FC236}">
                  <a16:creationId xmlns:a16="http://schemas.microsoft.com/office/drawing/2014/main" id="{3E880B22-10C9-CFB7-B2BC-DB022F4522B5}"/>
                </a:ext>
              </a:extLst>
            </p:cNvPr>
            <p:cNvSpPr/>
            <p:nvPr/>
          </p:nvSpPr>
          <p:spPr>
            <a:xfrm>
              <a:off x="6168415" y="4500522"/>
              <a:ext cx="184160" cy="78707"/>
            </a:xfrm>
            <a:prstGeom prst="rect">
              <a:avLst/>
            </a:prstGeom>
            <a:solidFill>
              <a:schemeClr val="tx1">
                <a:lumMod val="65000"/>
                <a:lumOff val="35000"/>
              </a:schemeClr>
            </a:solid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500" dirty="0">
                <a:solidFill>
                  <a:schemeClr val="bg1"/>
                </a:solidFill>
              </a:endParaRPr>
            </a:p>
          </p:txBody>
        </p:sp>
        <p:sp>
          <p:nvSpPr>
            <p:cNvPr id="267" name="Rectangle 266">
              <a:extLst>
                <a:ext uri="{FF2B5EF4-FFF2-40B4-BE49-F238E27FC236}">
                  <a16:creationId xmlns:a16="http://schemas.microsoft.com/office/drawing/2014/main" id="{08D1DADB-6926-1E96-0C7F-D5D96B44EFA0}"/>
                </a:ext>
              </a:extLst>
            </p:cNvPr>
            <p:cNvSpPr/>
            <p:nvPr/>
          </p:nvSpPr>
          <p:spPr>
            <a:xfrm>
              <a:off x="6386950" y="4500521"/>
              <a:ext cx="184160" cy="78707"/>
            </a:xfrm>
            <a:prstGeom prst="rect">
              <a:avLst/>
            </a:prstGeom>
            <a:solidFill>
              <a:schemeClr val="tx1">
                <a:lumMod val="65000"/>
                <a:lumOff val="35000"/>
              </a:schemeClr>
            </a:solid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500" dirty="0">
                <a:solidFill>
                  <a:schemeClr val="bg1"/>
                </a:solidFill>
              </a:endParaRPr>
            </a:p>
          </p:txBody>
        </p:sp>
        <p:sp>
          <p:nvSpPr>
            <p:cNvPr id="268" name="Rectangle 267">
              <a:extLst>
                <a:ext uri="{FF2B5EF4-FFF2-40B4-BE49-F238E27FC236}">
                  <a16:creationId xmlns:a16="http://schemas.microsoft.com/office/drawing/2014/main" id="{D6C48E17-FF42-A888-BDE5-BEB8654400BB}"/>
                </a:ext>
              </a:extLst>
            </p:cNvPr>
            <p:cNvSpPr/>
            <p:nvPr/>
          </p:nvSpPr>
          <p:spPr>
            <a:xfrm>
              <a:off x="6162684" y="5144769"/>
              <a:ext cx="184160" cy="78707"/>
            </a:xfrm>
            <a:prstGeom prst="rect">
              <a:avLst/>
            </a:prstGeom>
            <a:solidFill>
              <a:schemeClr val="tx1">
                <a:lumMod val="65000"/>
                <a:lumOff val="35000"/>
              </a:schemeClr>
            </a:solid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500" dirty="0">
                <a:solidFill>
                  <a:schemeClr val="bg1"/>
                </a:solidFill>
              </a:endParaRPr>
            </a:p>
          </p:txBody>
        </p:sp>
        <p:sp>
          <p:nvSpPr>
            <p:cNvPr id="269" name="Rectangle 268">
              <a:extLst>
                <a:ext uri="{FF2B5EF4-FFF2-40B4-BE49-F238E27FC236}">
                  <a16:creationId xmlns:a16="http://schemas.microsoft.com/office/drawing/2014/main" id="{303C2747-6B01-A5AF-D3A1-64251C7702B9}"/>
                </a:ext>
              </a:extLst>
            </p:cNvPr>
            <p:cNvSpPr/>
            <p:nvPr/>
          </p:nvSpPr>
          <p:spPr>
            <a:xfrm>
              <a:off x="6381219" y="5144769"/>
              <a:ext cx="184160" cy="78707"/>
            </a:xfrm>
            <a:prstGeom prst="rect">
              <a:avLst/>
            </a:prstGeom>
            <a:solidFill>
              <a:schemeClr val="tx1">
                <a:lumMod val="65000"/>
                <a:lumOff val="35000"/>
              </a:schemeClr>
            </a:solid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500" dirty="0">
                <a:solidFill>
                  <a:schemeClr val="bg1"/>
                </a:solidFill>
              </a:endParaRPr>
            </a:p>
          </p:txBody>
        </p:sp>
        <p:sp>
          <p:nvSpPr>
            <p:cNvPr id="270" name="Rectangle 269">
              <a:extLst>
                <a:ext uri="{FF2B5EF4-FFF2-40B4-BE49-F238E27FC236}">
                  <a16:creationId xmlns:a16="http://schemas.microsoft.com/office/drawing/2014/main" id="{5A3AD282-CE66-5A16-31CE-FB8D6C5D012F}"/>
                </a:ext>
              </a:extLst>
            </p:cNvPr>
            <p:cNvSpPr/>
            <p:nvPr/>
          </p:nvSpPr>
          <p:spPr>
            <a:xfrm>
              <a:off x="6162684" y="5223476"/>
              <a:ext cx="184160" cy="78707"/>
            </a:xfrm>
            <a:prstGeom prst="rect">
              <a:avLst/>
            </a:prstGeom>
            <a:solidFill>
              <a:schemeClr val="tx1">
                <a:lumMod val="65000"/>
                <a:lumOff val="35000"/>
              </a:schemeClr>
            </a:solid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500" dirty="0">
                <a:solidFill>
                  <a:schemeClr val="bg1"/>
                </a:solidFill>
              </a:endParaRPr>
            </a:p>
          </p:txBody>
        </p:sp>
        <p:sp>
          <p:nvSpPr>
            <p:cNvPr id="271" name="Rectangle 270">
              <a:extLst>
                <a:ext uri="{FF2B5EF4-FFF2-40B4-BE49-F238E27FC236}">
                  <a16:creationId xmlns:a16="http://schemas.microsoft.com/office/drawing/2014/main" id="{5E8AD84B-7E1B-B01D-0C73-2091B2DE68FC}"/>
                </a:ext>
              </a:extLst>
            </p:cNvPr>
            <p:cNvSpPr/>
            <p:nvPr/>
          </p:nvSpPr>
          <p:spPr>
            <a:xfrm>
              <a:off x="6381219" y="5223476"/>
              <a:ext cx="184160" cy="78707"/>
            </a:xfrm>
            <a:prstGeom prst="rect">
              <a:avLst/>
            </a:prstGeom>
            <a:solidFill>
              <a:schemeClr val="tx1">
                <a:lumMod val="65000"/>
                <a:lumOff val="35000"/>
              </a:schemeClr>
            </a:solid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500" dirty="0">
                <a:solidFill>
                  <a:schemeClr val="bg1"/>
                </a:solidFill>
              </a:endParaRPr>
            </a:p>
          </p:txBody>
        </p:sp>
        <p:sp>
          <p:nvSpPr>
            <p:cNvPr id="272" name="Cube 271">
              <a:extLst>
                <a:ext uri="{FF2B5EF4-FFF2-40B4-BE49-F238E27FC236}">
                  <a16:creationId xmlns:a16="http://schemas.microsoft.com/office/drawing/2014/main" id="{20D1AFF0-D93E-2082-DEAC-F8DD20DC7FE5}"/>
                </a:ext>
              </a:extLst>
            </p:cNvPr>
            <p:cNvSpPr/>
            <p:nvPr/>
          </p:nvSpPr>
          <p:spPr>
            <a:xfrm>
              <a:off x="6043183" y="3978191"/>
              <a:ext cx="256725" cy="222109"/>
            </a:xfrm>
            <a:prstGeom prst="cube">
              <a:avLst/>
            </a:prstGeom>
            <a:solidFill>
              <a:srgbClr val="A10907"/>
            </a:solidFill>
            <a:ln w="25400">
              <a:noFill/>
              <a:miter lim="800000"/>
            </a:ln>
            <a:effectLst>
              <a:glow rad="63500">
                <a:srgbClr val="A10907">
                  <a:alpha val="40000"/>
                </a:srgbClr>
              </a:glo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400" dirty="0">
                  <a:solidFill>
                    <a:schemeClr val="bg1"/>
                  </a:solidFill>
                </a:rPr>
                <a:t>VM</a:t>
              </a:r>
            </a:p>
          </p:txBody>
        </p:sp>
        <p:sp>
          <p:nvSpPr>
            <p:cNvPr id="273" name="Cube 272">
              <a:extLst>
                <a:ext uri="{FF2B5EF4-FFF2-40B4-BE49-F238E27FC236}">
                  <a16:creationId xmlns:a16="http://schemas.microsoft.com/office/drawing/2014/main" id="{B9C1041E-5AE5-BD00-F798-5BE0B2AD79BD}"/>
                </a:ext>
              </a:extLst>
            </p:cNvPr>
            <p:cNvSpPr/>
            <p:nvPr/>
          </p:nvSpPr>
          <p:spPr>
            <a:xfrm>
              <a:off x="6316515" y="3981444"/>
              <a:ext cx="256725" cy="222109"/>
            </a:xfrm>
            <a:prstGeom prst="cube">
              <a:avLst/>
            </a:prstGeom>
            <a:solidFill>
              <a:srgbClr val="A10907"/>
            </a:solidFill>
            <a:ln w="25400">
              <a:noFill/>
              <a:miter lim="800000"/>
            </a:ln>
            <a:effectLst>
              <a:glow rad="63500">
                <a:srgbClr val="A10907">
                  <a:alpha val="40000"/>
                </a:srgbClr>
              </a:glo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400" dirty="0">
                  <a:solidFill>
                    <a:schemeClr val="bg1"/>
                  </a:solidFill>
                </a:rPr>
                <a:t>VM</a:t>
              </a:r>
            </a:p>
          </p:txBody>
        </p:sp>
        <p:sp>
          <p:nvSpPr>
            <p:cNvPr id="274" name="Cube 273">
              <a:extLst>
                <a:ext uri="{FF2B5EF4-FFF2-40B4-BE49-F238E27FC236}">
                  <a16:creationId xmlns:a16="http://schemas.microsoft.com/office/drawing/2014/main" id="{DC035B9F-C581-F82F-2429-CE078E028AAE}"/>
                </a:ext>
              </a:extLst>
            </p:cNvPr>
            <p:cNvSpPr/>
            <p:nvPr/>
          </p:nvSpPr>
          <p:spPr>
            <a:xfrm>
              <a:off x="6599943" y="3978191"/>
              <a:ext cx="256725" cy="222109"/>
            </a:xfrm>
            <a:prstGeom prst="cube">
              <a:avLst/>
            </a:prstGeom>
            <a:solidFill>
              <a:srgbClr val="A10907"/>
            </a:solidFill>
            <a:ln w="25400">
              <a:noFill/>
              <a:miter lim="800000"/>
            </a:ln>
            <a:effectLst>
              <a:glow rad="63500">
                <a:srgbClr val="A10907">
                  <a:alpha val="40000"/>
                </a:srgbClr>
              </a:glo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400" dirty="0">
                  <a:solidFill>
                    <a:schemeClr val="bg1"/>
                  </a:solidFill>
                </a:rPr>
                <a:t>VM</a:t>
              </a:r>
            </a:p>
          </p:txBody>
        </p:sp>
        <p:sp>
          <p:nvSpPr>
            <p:cNvPr id="275" name="Cube 274">
              <a:extLst>
                <a:ext uri="{FF2B5EF4-FFF2-40B4-BE49-F238E27FC236}">
                  <a16:creationId xmlns:a16="http://schemas.microsoft.com/office/drawing/2014/main" id="{559DE96B-C606-A648-F106-E56599A8A5B1}"/>
                </a:ext>
              </a:extLst>
            </p:cNvPr>
            <p:cNvSpPr/>
            <p:nvPr/>
          </p:nvSpPr>
          <p:spPr>
            <a:xfrm>
              <a:off x="6004792" y="4231697"/>
              <a:ext cx="256725" cy="133265"/>
            </a:xfrm>
            <a:prstGeom prst="cube">
              <a:avLst/>
            </a:prstGeom>
            <a:solidFill>
              <a:schemeClr val="tx2">
                <a:lumMod val="50000"/>
              </a:schemeClr>
            </a:solidFill>
            <a:ln w="25400">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100" dirty="0">
                  <a:solidFill>
                    <a:schemeClr val="bg1"/>
                  </a:solidFill>
                </a:rPr>
                <a:t>vNIC</a:t>
              </a:r>
            </a:p>
          </p:txBody>
        </p:sp>
        <p:sp>
          <p:nvSpPr>
            <p:cNvPr id="276" name="Cube 275">
              <a:extLst>
                <a:ext uri="{FF2B5EF4-FFF2-40B4-BE49-F238E27FC236}">
                  <a16:creationId xmlns:a16="http://schemas.microsoft.com/office/drawing/2014/main" id="{89C969B5-E342-0926-A468-DE02A75A5149}"/>
                </a:ext>
              </a:extLst>
            </p:cNvPr>
            <p:cNvSpPr/>
            <p:nvPr/>
          </p:nvSpPr>
          <p:spPr>
            <a:xfrm>
              <a:off x="6295450" y="4231697"/>
              <a:ext cx="256725" cy="133265"/>
            </a:xfrm>
            <a:prstGeom prst="cube">
              <a:avLst/>
            </a:prstGeom>
            <a:solidFill>
              <a:schemeClr val="tx2">
                <a:lumMod val="50000"/>
              </a:schemeClr>
            </a:solidFill>
            <a:ln w="25400">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100" dirty="0">
                  <a:solidFill>
                    <a:schemeClr val="bg1"/>
                  </a:solidFill>
                </a:rPr>
                <a:t>vNIC</a:t>
              </a:r>
            </a:p>
          </p:txBody>
        </p:sp>
        <p:sp>
          <p:nvSpPr>
            <p:cNvPr id="277" name="Cube 276">
              <a:extLst>
                <a:ext uri="{FF2B5EF4-FFF2-40B4-BE49-F238E27FC236}">
                  <a16:creationId xmlns:a16="http://schemas.microsoft.com/office/drawing/2014/main" id="{339FDF22-3A26-A062-3C6C-D690E4D1B8EB}"/>
                </a:ext>
              </a:extLst>
            </p:cNvPr>
            <p:cNvSpPr/>
            <p:nvPr/>
          </p:nvSpPr>
          <p:spPr>
            <a:xfrm>
              <a:off x="6586633" y="4234049"/>
              <a:ext cx="256725" cy="133265"/>
            </a:xfrm>
            <a:prstGeom prst="cube">
              <a:avLst/>
            </a:prstGeom>
            <a:solidFill>
              <a:schemeClr val="tx2">
                <a:lumMod val="50000"/>
              </a:schemeClr>
            </a:solidFill>
            <a:ln w="25400">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100" dirty="0">
                  <a:solidFill>
                    <a:schemeClr val="bg1"/>
                  </a:solidFill>
                </a:rPr>
                <a:t>vNIC</a:t>
              </a:r>
            </a:p>
          </p:txBody>
        </p:sp>
        <p:grpSp>
          <p:nvGrpSpPr>
            <p:cNvPr id="278" name="Group 277">
              <a:extLst>
                <a:ext uri="{FF2B5EF4-FFF2-40B4-BE49-F238E27FC236}">
                  <a16:creationId xmlns:a16="http://schemas.microsoft.com/office/drawing/2014/main" id="{67DEAE56-7CC3-FDDC-6DBE-B5750F29EEC8}"/>
                </a:ext>
              </a:extLst>
            </p:cNvPr>
            <p:cNvGrpSpPr/>
            <p:nvPr/>
          </p:nvGrpSpPr>
          <p:grpSpPr>
            <a:xfrm>
              <a:off x="7618796" y="4231695"/>
              <a:ext cx="620209" cy="1191803"/>
              <a:chOff x="4865614" y="3066585"/>
              <a:chExt cx="1546337" cy="2453269"/>
            </a:xfrm>
            <a:solidFill>
              <a:schemeClr val="tx1">
                <a:lumMod val="65000"/>
                <a:lumOff val="35000"/>
              </a:schemeClr>
            </a:solidFill>
          </p:grpSpPr>
          <p:sp>
            <p:nvSpPr>
              <p:cNvPr id="279" name="Cube 278">
                <a:extLst>
                  <a:ext uri="{FF2B5EF4-FFF2-40B4-BE49-F238E27FC236}">
                    <a16:creationId xmlns:a16="http://schemas.microsoft.com/office/drawing/2014/main" id="{F7A90E33-79BA-7A5C-019A-8ABB020F7FE6}"/>
                  </a:ext>
                </a:extLst>
              </p:cNvPr>
              <p:cNvSpPr/>
              <p:nvPr/>
            </p:nvSpPr>
            <p:spPr>
              <a:xfrm>
                <a:off x="4865614" y="3066585"/>
                <a:ext cx="1546337" cy="2453269"/>
              </a:xfrm>
              <a:prstGeom prst="cube">
                <a:avLst/>
              </a:prstGeom>
              <a:grp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600" dirty="0">
                    <a:solidFill>
                      <a:schemeClr val="bg1"/>
                    </a:solidFill>
                  </a:rPr>
                  <a:t>Host</a:t>
                </a:r>
                <a:endParaRPr lang="en-US" sz="700" dirty="0">
                  <a:solidFill>
                    <a:schemeClr val="bg1"/>
                  </a:solidFill>
                </a:endParaRPr>
              </a:p>
            </p:txBody>
          </p:sp>
          <p:sp>
            <p:nvSpPr>
              <p:cNvPr id="280" name="Rectangle 279">
                <a:extLst>
                  <a:ext uri="{FF2B5EF4-FFF2-40B4-BE49-F238E27FC236}">
                    <a16:creationId xmlns:a16="http://schemas.microsoft.com/office/drawing/2014/main" id="{BF3EAB94-F80F-9364-6C64-F649204F7BF4}"/>
                  </a:ext>
                </a:extLst>
              </p:cNvPr>
              <p:cNvSpPr/>
              <p:nvPr/>
            </p:nvSpPr>
            <p:spPr>
              <a:xfrm>
                <a:off x="4964703" y="3619948"/>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500" dirty="0">
                  <a:solidFill>
                    <a:schemeClr val="bg1"/>
                  </a:solidFill>
                </a:endParaRPr>
              </a:p>
            </p:txBody>
          </p:sp>
          <p:sp>
            <p:nvSpPr>
              <p:cNvPr id="281" name="Rectangle 280">
                <a:extLst>
                  <a:ext uri="{FF2B5EF4-FFF2-40B4-BE49-F238E27FC236}">
                    <a16:creationId xmlns:a16="http://schemas.microsoft.com/office/drawing/2014/main" id="{0EB5BBA2-3A85-11B7-27BC-8F881D174F86}"/>
                  </a:ext>
                </a:extLst>
              </p:cNvPr>
              <p:cNvSpPr/>
              <p:nvPr/>
            </p:nvSpPr>
            <p:spPr>
              <a:xfrm>
                <a:off x="5509565" y="3619947"/>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500" dirty="0">
                  <a:solidFill>
                    <a:schemeClr val="bg1"/>
                  </a:solidFill>
                </a:endParaRPr>
              </a:p>
            </p:txBody>
          </p:sp>
          <p:sp>
            <p:nvSpPr>
              <p:cNvPr id="282" name="Rectangle 281">
                <a:extLst>
                  <a:ext uri="{FF2B5EF4-FFF2-40B4-BE49-F238E27FC236}">
                    <a16:creationId xmlns:a16="http://schemas.microsoft.com/office/drawing/2014/main" id="{193ED56A-B1D3-F7F2-DC29-3A85CD3F19BD}"/>
                  </a:ext>
                </a:extLst>
              </p:cNvPr>
              <p:cNvSpPr/>
              <p:nvPr/>
            </p:nvSpPr>
            <p:spPr>
              <a:xfrm>
                <a:off x="4950415" y="4946100"/>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500" dirty="0">
                  <a:solidFill>
                    <a:schemeClr val="bg1"/>
                  </a:solidFill>
                </a:endParaRPr>
              </a:p>
            </p:txBody>
          </p:sp>
          <p:sp>
            <p:nvSpPr>
              <p:cNvPr id="283" name="Rectangle 282">
                <a:extLst>
                  <a:ext uri="{FF2B5EF4-FFF2-40B4-BE49-F238E27FC236}">
                    <a16:creationId xmlns:a16="http://schemas.microsoft.com/office/drawing/2014/main" id="{F288C593-B08F-D573-EE07-FB071EA94F44}"/>
                  </a:ext>
                </a:extLst>
              </p:cNvPr>
              <p:cNvSpPr/>
              <p:nvPr/>
            </p:nvSpPr>
            <p:spPr>
              <a:xfrm>
                <a:off x="5495277" y="4946099"/>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500" dirty="0">
                  <a:solidFill>
                    <a:schemeClr val="bg1"/>
                  </a:solidFill>
                </a:endParaRPr>
              </a:p>
            </p:txBody>
          </p:sp>
          <p:sp>
            <p:nvSpPr>
              <p:cNvPr id="284" name="Rectangle 283">
                <a:extLst>
                  <a:ext uri="{FF2B5EF4-FFF2-40B4-BE49-F238E27FC236}">
                    <a16:creationId xmlns:a16="http://schemas.microsoft.com/office/drawing/2014/main" id="{34D8AFB4-5EC9-6421-B8B0-A7426A5E1FC1}"/>
                  </a:ext>
                </a:extLst>
              </p:cNvPr>
              <p:cNvSpPr/>
              <p:nvPr/>
            </p:nvSpPr>
            <p:spPr>
              <a:xfrm>
                <a:off x="4950415" y="5108115"/>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500" dirty="0">
                  <a:solidFill>
                    <a:schemeClr val="bg1"/>
                  </a:solidFill>
                </a:endParaRPr>
              </a:p>
            </p:txBody>
          </p:sp>
          <p:sp>
            <p:nvSpPr>
              <p:cNvPr id="285" name="Rectangle 284">
                <a:extLst>
                  <a:ext uri="{FF2B5EF4-FFF2-40B4-BE49-F238E27FC236}">
                    <a16:creationId xmlns:a16="http://schemas.microsoft.com/office/drawing/2014/main" id="{D4354371-A8B8-37F0-A706-5EA9A0E64EA9}"/>
                  </a:ext>
                </a:extLst>
              </p:cNvPr>
              <p:cNvSpPr/>
              <p:nvPr/>
            </p:nvSpPr>
            <p:spPr>
              <a:xfrm>
                <a:off x="5495277" y="5108114"/>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500" dirty="0">
                  <a:solidFill>
                    <a:schemeClr val="bg1"/>
                  </a:solidFill>
                </a:endParaRPr>
              </a:p>
            </p:txBody>
          </p:sp>
        </p:grpSp>
        <p:sp>
          <p:nvSpPr>
            <p:cNvPr id="286" name="Cube 285">
              <a:extLst>
                <a:ext uri="{FF2B5EF4-FFF2-40B4-BE49-F238E27FC236}">
                  <a16:creationId xmlns:a16="http://schemas.microsoft.com/office/drawing/2014/main" id="{155C20C7-74AA-65B5-DFB8-FD82E60EA77F}"/>
                </a:ext>
              </a:extLst>
            </p:cNvPr>
            <p:cNvSpPr/>
            <p:nvPr/>
          </p:nvSpPr>
          <p:spPr>
            <a:xfrm>
              <a:off x="7533307" y="3978189"/>
              <a:ext cx="256725" cy="222109"/>
            </a:xfrm>
            <a:prstGeom prst="cube">
              <a:avLst/>
            </a:prstGeom>
            <a:solidFill>
              <a:schemeClr val="tx1">
                <a:lumMod val="50000"/>
                <a:lumOff val="50000"/>
              </a:schemeClr>
            </a:solid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400" dirty="0">
                  <a:solidFill>
                    <a:schemeClr val="bg1"/>
                  </a:solidFill>
                </a:rPr>
                <a:t>VM</a:t>
              </a:r>
            </a:p>
          </p:txBody>
        </p:sp>
        <p:sp>
          <p:nvSpPr>
            <p:cNvPr id="287" name="Cube 286">
              <a:extLst>
                <a:ext uri="{FF2B5EF4-FFF2-40B4-BE49-F238E27FC236}">
                  <a16:creationId xmlns:a16="http://schemas.microsoft.com/office/drawing/2014/main" id="{F4BE0798-25FE-A762-E393-EB150A585717}"/>
                </a:ext>
              </a:extLst>
            </p:cNvPr>
            <p:cNvSpPr/>
            <p:nvPr/>
          </p:nvSpPr>
          <p:spPr>
            <a:xfrm>
              <a:off x="7806638" y="3981443"/>
              <a:ext cx="256725" cy="222109"/>
            </a:xfrm>
            <a:prstGeom prst="cube">
              <a:avLst/>
            </a:prstGeom>
            <a:solidFill>
              <a:schemeClr val="tx1">
                <a:lumMod val="50000"/>
                <a:lumOff val="50000"/>
              </a:schemeClr>
            </a:solid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400" dirty="0">
                  <a:solidFill>
                    <a:schemeClr val="bg1"/>
                  </a:solidFill>
                </a:rPr>
                <a:t>VM</a:t>
              </a:r>
            </a:p>
          </p:txBody>
        </p:sp>
        <p:sp>
          <p:nvSpPr>
            <p:cNvPr id="288" name="Cube 287">
              <a:extLst>
                <a:ext uri="{FF2B5EF4-FFF2-40B4-BE49-F238E27FC236}">
                  <a16:creationId xmlns:a16="http://schemas.microsoft.com/office/drawing/2014/main" id="{DF4553AE-4BD1-AB85-CDF3-6FD483E53571}"/>
                </a:ext>
              </a:extLst>
            </p:cNvPr>
            <p:cNvSpPr/>
            <p:nvPr/>
          </p:nvSpPr>
          <p:spPr>
            <a:xfrm>
              <a:off x="8090066" y="3978189"/>
              <a:ext cx="256725" cy="222109"/>
            </a:xfrm>
            <a:prstGeom prst="cube">
              <a:avLst/>
            </a:prstGeom>
            <a:solidFill>
              <a:schemeClr val="tx1">
                <a:lumMod val="50000"/>
                <a:lumOff val="50000"/>
              </a:schemeClr>
            </a:solid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400" dirty="0">
                  <a:solidFill>
                    <a:schemeClr val="bg1"/>
                  </a:solidFill>
                </a:rPr>
                <a:t>VM</a:t>
              </a:r>
            </a:p>
          </p:txBody>
        </p:sp>
        <p:sp>
          <p:nvSpPr>
            <p:cNvPr id="289" name="Cube 288">
              <a:extLst>
                <a:ext uri="{FF2B5EF4-FFF2-40B4-BE49-F238E27FC236}">
                  <a16:creationId xmlns:a16="http://schemas.microsoft.com/office/drawing/2014/main" id="{393972AA-0F30-608C-B1E6-AC5AAC65BF3C}"/>
                </a:ext>
              </a:extLst>
            </p:cNvPr>
            <p:cNvSpPr/>
            <p:nvPr/>
          </p:nvSpPr>
          <p:spPr>
            <a:xfrm>
              <a:off x="7494916" y="4231696"/>
              <a:ext cx="256725" cy="133265"/>
            </a:xfrm>
            <a:prstGeom prst="cube">
              <a:avLst/>
            </a:prstGeom>
            <a:solidFill>
              <a:schemeClr val="tx2">
                <a:lumMod val="50000"/>
              </a:schemeClr>
            </a:solidFill>
            <a:ln w="25400">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100" dirty="0">
                  <a:solidFill>
                    <a:schemeClr val="bg1"/>
                  </a:solidFill>
                </a:rPr>
                <a:t>vNIC</a:t>
              </a:r>
            </a:p>
          </p:txBody>
        </p:sp>
        <p:sp>
          <p:nvSpPr>
            <p:cNvPr id="290" name="Cube 289">
              <a:extLst>
                <a:ext uri="{FF2B5EF4-FFF2-40B4-BE49-F238E27FC236}">
                  <a16:creationId xmlns:a16="http://schemas.microsoft.com/office/drawing/2014/main" id="{04635A43-1CAE-79CA-7529-384E010F1964}"/>
                </a:ext>
              </a:extLst>
            </p:cNvPr>
            <p:cNvSpPr/>
            <p:nvPr/>
          </p:nvSpPr>
          <p:spPr>
            <a:xfrm>
              <a:off x="7785573" y="4231695"/>
              <a:ext cx="256725" cy="133265"/>
            </a:xfrm>
            <a:prstGeom prst="cube">
              <a:avLst/>
            </a:prstGeom>
            <a:solidFill>
              <a:schemeClr val="tx2">
                <a:lumMod val="50000"/>
              </a:schemeClr>
            </a:solidFill>
            <a:ln w="25400">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100" dirty="0">
                  <a:solidFill>
                    <a:schemeClr val="bg1"/>
                  </a:solidFill>
                </a:rPr>
                <a:t>vNIC</a:t>
              </a:r>
            </a:p>
          </p:txBody>
        </p:sp>
        <p:sp>
          <p:nvSpPr>
            <p:cNvPr id="291" name="Cube 290">
              <a:extLst>
                <a:ext uri="{FF2B5EF4-FFF2-40B4-BE49-F238E27FC236}">
                  <a16:creationId xmlns:a16="http://schemas.microsoft.com/office/drawing/2014/main" id="{4E675656-EBF6-5149-B44B-147CC6DD095D}"/>
                </a:ext>
              </a:extLst>
            </p:cNvPr>
            <p:cNvSpPr/>
            <p:nvPr/>
          </p:nvSpPr>
          <p:spPr>
            <a:xfrm>
              <a:off x="8076757" y="4234048"/>
              <a:ext cx="256725" cy="133265"/>
            </a:xfrm>
            <a:prstGeom prst="cube">
              <a:avLst/>
            </a:prstGeom>
            <a:solidFill>
              <a:schemeClr val="tx2">
                <a:lumMod val="50000"/>
              </a:schemeClr>
            </a:solidFill>
            <a:ln w="25400">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100" dirty="0">
                  <a:solidFill>
                    <a:schemeClr val="bg1"/>
                  </a:solidFill>
                </a:rPr>
                <a:t>vNIC</a:t>
              </a:r>
            </a:p>
          </p:txBody>
        </p:sp>
        <p:grpSp>
          <p:nvGrpSpPr>
            <p:cNvPr id="292" name="Group 291">
              <a:extLst>
                <a:ext uri="{FF2B5EF4-FFF2-40B4-BE49-F238E27FC236}">
                  <a16:creationId xmlns:a16="http://schemas.microsoft.com/office/drawing/2014/main" id="{B06C435B-CE5E-4C02-6427-A4CDBC755BC4}"/>
                </a:ext>
              </a:extLst>
            </p:cNvPr>
            <p:cNvGrpSpPr/>
            <p:nvPr/>
          </p:nvGrpSpPr>
          <p:grpSpPr>
            <a:xfrm>
              <a:off x="10119635" y="4231696"/>
              <a:ext cx="620209" cy="1191803"/>
              <a:chOff x="4865614" y="3066585"/>
              <a:chExt cx="1546337" cy="2453269"/>
            </a:xfrm>
            <a:solidFill>
              <a:schemeClr val="tx1">
                <a:lumMod val="65000"/>
                <a:lumOff val="35000"/>
              </a:schemeClr>
            </a:solidFill>
          </p:grpSpPr>
          <p:sp>
            <p:nvSpPr>
              <p:cNvPr id="293" name="Cube 292">
                <a:extLst>
                  <a:ext uri="{FF2B5EF4-FFF2-40B4-BE49-F238E27FC236}">
                    <a16:creationId xmlns:a16="http://schemas.microsoft.com/office/drawing/2014/main" id="{0C9FC3D7-63D1-8C43-7CC5-517060086556}"/>
                  </a:ext>
                </a:extLst>
              </p:cNvPr>
              <p:cNvSpPr/>
              <p:nvPr/>
            </p:nvSpPr>
            <p:spPr>
              <a:xfrm>
                <a:off x="4865614" y="3066585"/>
                <a:ext cx="1546337" cy="2453269"/>
              </a:xfrm>
              <a:prstGeom prst="cube">
                <a:avLst/>
              </a:prstGeom>
              <a:grp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600" dirty="0">
                    <a:solidFill>
                      <a:schemeClr val="bg1"/>
                    </a:solidFill>
                  </a:rPr>
                  <a:t>Host</a:t>
                </a:r>
                <a:endParaRPr lang="en-US" sz="700" dirty="0">
                  <a:solidFill>
                    <a:schemeClr val="bg1"/>
                  </a:solidFill>
                </a:endParaRPr>
              </a:p>
            </p:txBody>
          </p:sp>
          <p:sp>
            <p:nvSpPr>
              <p:cNvPr id="294" name="Rectangle 293">
                <a:extLst>
                  <a:ext uri="{FF2B5EF4-FFF2-40B4-BE49-F238E27FC236}">
                    <a16:creationId xmlns:a16="http://schemas.microsoft.com/office/drawing/2014/main" id="{FA061A9F-7818-A3F3-AF26-3FCE9568DBDE}"/>
                  </a:ext>
                </a:extLst>
              </p:cNvPr>
              <p:cNvSpPr/>
              <p:nvPr/>
            </p:nvSpPr>
            <p:spPr>
              <a:xfrm>
                <a:off x="4964703" y="3619948"/>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500" dirty="0">
                  <a:solidFill>
                    <a:schemeClr val="bg1"/>
                  </a:solidFill>
                </a:endParaRPr>
              </a:p>
            </p:txBody>
          </p:sp>
          <p:sp>
            <p:nvSpPr>
              <p:cNvPr id="295" name="Rectangle 294">
                <a:extLst>
                  <a:ext uri="{FF2B5EF4-FFF2-40B4-BE49-F238E27FC236}">
                    <a16:creationId xmlns:a16="http://schemas.microsoft.com/office/drawing/2014/main" id="{B8897843-1CEF-2170-89AE-9AD4361C14D2}"/>
                  </a:ext>
                </a:extLst>
              </p:cNvPr>
              <p:cNvSpPr/>
              <p:nvPr/>
            </p:nvSpPr>
            <p:spPr>
              <a:xfrm>
                <a:off x="5509565" y="3619947"/>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500" dirty="0">
                  <a:solidFill>
                    <a:schemeClr val="bg1"/>
                  </a:solidFill>
                </a:endParaRPr>
              </a:p>
            </p:txBody>
          </p:sp>
          <p:sp>
            <p:nvSpPr>
              <p:cNvPr id="296" name="Rectangle 295">
                <a:extLst>
                  <a:ext uri="{FF2B5EF4-FFF2-40B4-BE49-F238E27FC236}">
                    <a16:creationId xmlns:a16="http://schemas.microsoft.com/office/drawing/2014/main" id="{9FEE4551-8F12-EC9A-7CA5-B2989312F7F6}"/>
                  </a:ext>
                </a:extLst>
              </p:cNvPr>
              <p:cNvSpPr/>
              <p:nvPr/>
            </p:nvSpPr>
            <p:spPr>
              <a:xfrm>
                <a:off x="4950415" y="4946100"/>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500" dirty="0">
                  <a:solidFill>
                    <a:schemeClr val="bg1"/>
                  </a:solidFill>
                </a:endParaRPr>
              </a:p>
            </p:txBody>
          </p:sp>
          <p:sp>
            <p:nvSpPr>
              <p:cNvPr id="297" name="Rectangle 296">
                <a:extLst>
                  <a:ext uri="{FF2B5EF4-FFF2-40B4-BE49-F238E27FC236}">
                    <a16:creationId xmlns:a16="http://schemas.microsoft.com/office/drawing/2014/main" id="{3F132A3A-C921-E9D8-E3DC-D9A563B5B5FD}"/>
                  </a:ext>
                </a:extLst>
              </p:cNvPr>
              <p:cNvSpPr/>
              <p:nvPr/>
            </p:nvSpPr>
            <p:spPr>
              <a:xfrm>
                <a:off x="5495277" y="4946099"/>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500" dirty="0">
                  <a:solidFill>
                    <a:schemeClr val="bg1"/>
                  </a:solidFill>
                </a:endParaRPr>
              </a:p>
            </p:txBody>
          </p:sp>
          <p:sp>
            <p:nvSpPr>
              <p:cNvPr id="298" name="Rectangle 297">
                <a:extLst>
                  <a:ext uri="{FF2B5EF4-FFF2-40B4-BE49-F238E27FC236}">
                    <a16:creationId xmlns:a16="http://schemas.microsoft.com/office/drawing/2014/main" id="{EB81487D-B5D4-C04B-D4CB-453F7356B838}"/>
                  </a:ext>
                </a:extLst>
              </p:cNvPr>
              <p:cNvSpPr/>
              <p:nvPr/>
            </p:nvSpPr>
            <p:spPr>
              <a:xfrm>
                <a:off x="4950415" y="5108115"/>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500" dirty="0">
                  <a:solidFill>
                    <a:schemeClr val="bg1"/>
                  </a:solidFill>
                </a:endParaRPr>
              </a:p>
            </p:txBody>
          </p:sp>
          <p:sp>
            <p:nvSpPr>
              <p:cNvPr id="299" name="Rectangle 298">
                <a:extLst>
                  <a:ext uri="{FF2B5EF4-FFF2-40B4-BE49-F238E27FC236}">
                    <a16:creationId xmlns:a16="http://schemas.microsoft.com/office/drawing/2014/main" id="{A8C2F784-3A02-034F-CC5C-5BF0D2FE5798}"/>
                  </a:ext>
                </a:extLst>
              </p:cNvPr>
              <p:cNvSpPr/>
              <p:nvPr/>
            </p:nvSpPr>
            <p:spPr>
              <a:xfrm>
                <a:off x="5495277" y="5108114"/>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500" dirty="0">
                  <a:solidFill>
                    <a:schemeClr val="bg1"/>
                  </a:solidFill>
                </a:endParaRPr>
              </a:p>
            </p:txBody>
          </p:sp>
        </p:grpSp>
        <p:sp>
          <p:nvSpPr>
            <p:cNvPr id="300" name="Cube 299">
              <a:extLst>
                <a:ext uri="{FF2B5EF4-FFF2-40B4-BE49-F238E27FC236}">
                  <a16:creationId xmlns:a16="http://schemas.microsoft.com/office/drawing/2014/main" id="{EC07075D-A097-9065-DE6C-5F61C5931C47}"/>
                </a:ext>
              </a:extLst>
            </p:cNvPr>
            <p:cNvSpPr/>
            <p:nvPr/>
          </p:nvSpPr>
          <p:spPr>
            <a:xfrm>
              <a:off x="10034146" y="3978190"/>
              <a:ext cx="256725" cy="222109"/>
            </a:xfrm>
            <a:prstGeom prst="cube">
              <a:avLst/>
            </a:prstGeom>
            <a:solidFill>
              <a:schemeClr val="tx1">
                <a:lumMod val="50000"/>
                <a:lumOff val="50000"/>
              </a:schemeClr>
            </a:solid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400" dirty="0">
                  <a:solidFill>
                    <a:schemeClr val="bg1"/>
                  </a:solidFill>
                </a:rPr>
                <a:t>VM</a:t>
              </a:r>
            </a:p>
          </p:txBody>
        </p:sp>
        <p:sp>
          <p:nvSpPr>
            <p:cNvPr id="301" name="Cube 300">
              <a:extLst>
                <a:ext uri="{FF2B5EF4-FFF2-40B4-BE49-F238E27FC236}">
                  <a16:creationId xmlns:a16="http://schemas.microsoft.com/office/drawing/2014/main" id="{7B6EFC50-62D2-1408-279F-C59287F8A047}"/>
                </a:ext>
              </a:extLst>
            </p:cNvPr>
            <p:cNvSpPr/>
            <p:nvPr/>
          </p:nvSpPr>
          <p:spPr>
            <a:xfrm>
              <a:off x="10307478" y="3981443"/>
              <a:ext cx="256725" cy="222109"/>
            </a:xfrm>
            <a:prstGeom prst="cube">
              <a:avLst/>
            </a:prstGeom>
            <a:solidFill>
              <a:schemeClr val="tx1">
                <a:lumMod val="50000"/>
                <a:lumOff val="50000"/>
              </a:schemeClr>
            </a:solid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400" dirty="0">
                  <a:solidFill>
                    <a:schemeClr val="bg1"/>
                  </a:solidFill>
                </a:rPr>
                <a:t>VM</a:t>
              </a:r>
            </a:p>
          </p:txBody>
        </p:sp>
        <p:sp>
          <p:nvSpPr>
            <p:cNvPr id="302" name="Cube 301">
              <a:extLst>
                <a:ext uri="{FF2B5EF4-FFF2-40B4-BE49-F238E27FC236}">
                  <a16:creationId xmlns:a16="http://schemas.microsoft.com/office/drawing/2014/main" id="{91525519-679D-028A-B926-8955294AAE17}"/>
                </a:ext>
              </a:extLst>
            </p:cNvPr>
            <p:cNvSpPr/>
            <p:nvPr/>
          </p:nvSpPr>
          <p:spPr>
            <a:xfrm>
              <a:off x="10590905" y="3978190"/>
              <a:ext cx="256725" cy="222109"/>
            </a:xfrm>
            <a:prstGeom prst="cube">
              <a:avLst/>
            </a:prstGeom>
            <a:solidFill>
              <a:schemeClr val="tx1">
                <a:lumMod val="50000"/>
                <a:lumOff val="50000"/>
              </a:schemeClr>
            </a:solid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400" dirty="0">
                  <a:solidFill>
                    <a:schemeClr val="bg1"/>
                  </a:solidFill>
                </a:rPr>
                <a:t>VM</a:t>
              </a:r>
            </a:p>
          </p:txBody>
        </p:sp>
        <p:sp>
          <p:nvSpPr>
            <p:cNvPr id="303" name="Cube 302">
              <a:extLst>
                <a:ext uri="{FF2B5EF4-FFF2-40B4-BE49-F238E27FC236}">
                  <a16:creationId xmlns:a16="http://schemas.microsoft.com/office/drawing/2014/main" id="{3A58A797-9BCD-CE7F-BDEA-107132A120E8}"/>
                </a:ext>
              </a:extLst>
            </p:cNvPr>
            <p:cNvSpPr/>
            <p:nvPr/>
          </p:nvSpPr>
          <p:spPr>
            <a:xfrm>
              <a:off x="9995755" y="4231696"/>
              <a:ext cx="256725" cy="133265"/>
            </a:xfrm>
            <a:prstGeom prst="cube">
              <a:avLst/>
            </a:prstGeom>
            <a:solidFill>
              <a:schemeClr val="tx2">
                <a:lumMod val="50000"/>
              </a:schemeClr>
            </a:solidFill>
            <a:ln w="25400">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100" dirty="0">
                  <a:solidFill>
                    <a:schemeClr val="bg1"/>
                  </a:solidFill>
                </a:rPr>
                <a:t>vNIC</a:t>
              </a:r>
            </a:p>
          </p:txBody>
        </p:sp>
        <p:sp>
          <p:nvSpPr>
            <p:cNvPr id="304" name="Cube 303">
              <a:extLst>
                <a:ext uri="{FF2B5EF4-FFF2-40B4-BE49-F238E27FC236}">
                  <a16:creationId xmlns:a16="http://schemas.microsoft.com/office/drawing/2014/main" id="{C1EC1867-4F1B-93D6-CDB6-2EB279184BDA}"/>
                </a:ext>
              </a:extLst>
            </p:cNvPr>
            <p:cNvSpPr/>
            <p:nvPr/>
          </p:nvSpPr>
          <p:spPr>
            <a:xfrm>
              <a:off x="10286413" y="4231696"/>
              <a:ext cx="256725" cy="133265"/>
            </a:xfrm>
            <a:prstGeom prst="cube">
              <a:avLst/>
            </a:prstGeom>
            <a:solidFill>
              <a:schemeClr val="tx2">
                <a:lumMod val="50000"/>
              </a:schemeClr>
            </a:solidFill>
            <a:ln w="25400">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100" dirty="0">
                  <a:solidFill>
                    <a:schemeClr val="bg1"/>
                  </a:solidFill>
                </a:rPr>
                <a:t>vNIC</a:t>
              </a:r>
            </a:p>
          </p:txBody>
        </p:sp>
        <p:sp>
          <p:nvSpPr>
            <p:cNvPr id="305" name="Cube 304">
              <a:extLst>
                <a:ext uri="{FF2B5EF4-FFF2-40B4-BE49-F238E27FC236}">
                  <a16:creationId xmlns:a16="http://schemas.microsoft.com/office/drawing/2014/main" id="{B1F8F3F9-C15B-3E4B-2712-868A23F2DA0E}"/>
                </a:ext>
              </a:extLst>
            </p:cNvPr>
            <p:cNvSpPr/>
            <p:nvPr/>
          </p:nvSpPr>
          <p:spPr>
            <a:xfrm>
              <a:off x="10577596" y="4234049"/>
              <a:ext cx="256725" cy="133265"/>
            </a:xfrm>
            <a:prstGeom prst="cube">
              <a:avLst/>
            </a:prstGeom>
            <a:solidFill>
              <a:schemeClr val="tx2">
                <a:lumMod val="50000"/>
              </a:schemeClr>
            </a:solidFill>
            <a:ln w="25400">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100" dirty="0">
                  <a:solidFill>
                    <a:schemeClr val="bg1"/>
                  </a:solidFill>
                </a:rPr>
                <a:t>vNIC</a:t>
              </a:r>
            </a:p>
          </p:txBody>
        </p:sp>
        <p:grpSp>
          <p:nvGrpSpPr>
            <p:cNvPr id="306" name="Group 305">
              <a:extLst>
                <a:ext uri="{FF2B5EF4-FFF2-40B4-BE49-F238E27FC236}">
                  <a16:creationId xmlns:a16="http://schemas.microsoft.com/office/drawing/2014/main" id="{312B0D64-4222-A2F3-8265-BC9ADB3AC92B}"/>
                </a:ext>
              </a:extLst>
            </p:cNvPr>
            <p:cNvGrpSpPr/>
            <p:nvPr/>
          </p:nvGrpSpPr>
          <p:grpSpPr>
            <a:xfrm>
              <a:off x="11255578" y="4231696"/>
              <a:ext cx="620209" cy="1191803"/>
              <a:chOff x="4865614" y="3066585"/>
              <a:chExt cx="1546337" cy="2453269"/>
            </a:xfrm>
            <a:solidFill>
              <a:schemeClr val="tx1">
                <a:lumMod val="65000"/>
                <a:lumOff val="35000"/>
              </a:schemeClr>
            </a:solidFill>
          </p:grpSpPr>
          <p:sp>
            <p:nvSpPr>
              <p:cNvPr id="307" name="Cube 306">
                <a:extLst>
                  <a:ext uri="{FF2B5EF4-FFF2-40B4-BE49-F238E27FC236}">
                    <a16:creationId xmlns:a16="http://schemas.microsoft.com/office/drawing/2014/main" id="{406B184B-EBD3-C5FB-B96A-AA7D1F81F347}"/>
                  </a:ext>
                </a:extLst>
              </p:cNvPr>
              <p:cNvSpPr/>
              <p:nvPr/>
            </p:nvSpPr>
            <p:spPr>
              <a:xfrm>
                <a:off x="4865614" y="3066585"/>
                <a:ext cx="1546337" cy="2453269"/>
              </a:xfrm>
              <a:prstGeom prst="cube">
                <a:avLst/>
              </a:prstGeom>
              <a:grp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600" dirty="0">
                    <a:solidFill>
                      <a:schemeClr val="bg1"/>
                    </a:solidFill>
                  </a:rPr>
                  <a:t>Host</a:t>
                </a:r>
                <a:endParaRPr lang="en-US" sz="700" dirty="0">
                  <a:solidFill>
                    <a:schemeClr val="bg1"/>
                  </a:solidFill>
                </a:endParaRPr>
              </a:p>
            </p:txBody>
          </p:sp>
          <p:sp>
            <p:nvSpPr>
              <p:cNvPr id="308" name="Rectangle 307">
                <a:extLst>
                  <a:ext uri="{FF2B5EF4-FFF2-40B4-BE49-F238E27FC236}">
                    <a16:creationId xmlns:a16="http://schemas.microsoft.com/office/drawing/2014/main" id="{24E5FE01-AE09-4E38-31C9-4CEA5F5B7BE7}"/>
                  </a:ext>
                </a:extLst>
              </p:cNvPr>
              <p:cNvSpPr/>
              <p:nvPr/>
            </p:nvSpPr>
            <p:spPr>
              <a:xfrm>
                <a:off x="4964703" y="3619948"/>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500" dirty="0">
                  <a:solidFill>
                    <a:schemeClr val="bg1"/>
                  </a:solidFill>
                </a:endParaRPr>
              </a:p>
            </p:txBody>
          </p:sp>
          <p:sp>
            <p:nvSpPr>
              <p:cNvPr id="309" name="Rectangle 308">
                <a:extLst>
                  <a:ext uri="{FF2B5EF4-FFF2-40B4-BE49-F238E27FC236}">
                    <a16:creationId xmlns:a16="http://schemas.microsoft.com/office/drawing/2014/main" id="{71C4B15F-D695-95DE-A3CD-741DF93DC9C5}"/>
                  </a:ext>
                </a:extLst>
              </p:cNvPr>
              <p:cNvSpPr/>
              <p:nvPr/>
            </p:nvSpPr>
            <p:spPr>
              <a:xfrm>
                <a:off x="5509565" y="3619947"/>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500" dirty="0">
                  <a:solidFill>
                    <a:schemeClr val="bg1"/>
                  </a:solidFill>
                </a:endParaRPr>
              </a:p>
            </p:txBody>
          </p:sp>
          <p:sp>
            <p:nvSpPr>
              <p:cNvPr id="310" name="Rectangle 309">
                <a:extLst>
                  <a:ext uri="{FF2B5EF4-FFF2-40B4-BE49-F238E27FC236}">
                    <a16:creationId xmlns:a16="http://schemas.microsoft.com/office/drawing/2014/main" id="{D0ADFDAD-DE10-F632-9C39-79B8FF0E3DA1}"/>
                  </a:ext>
                </a:extLst>
              </p:cNvPr>
              <p:cNvSpPr/>
              <p:nvPr/>
            </p:nvSpPr>
            <p:spPr>
              <a:xfrm>
                <a:off x="4950415" y="4946100"/>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500" dirty="0">
                  <a:solidFill>
                    <a:schemeClr val="bg1"/>
                  </a:solidFill>
                </a:endParaRPr>
              </a:p>
            </p:txBody>
          </p:sp>
          <p:sp>
            <p:nvSpPr>
              <p:cNvPr id="311" name="Rectangle 310">
                <a:extLst>
                  <a:ext uri="{FF2B5EF4-FFF2-40B4-BE49-F238E27FC236}">
                    <a16:creationId xmlns:a16="http://schemas.microsoft.com/office/drawing/2014/main" id="{1A449E48-3EEC-C280-FE97-C1AE69A5046E}"/>
                  </a:ext>
                </a:extLst>
              </p:cNvPr>
              <p:cNvSpPr/>
              <p:nvPr/>
            </p:nvSpPr>
            <p:spPr>
              <a:xfrm>
                <a:off x="5495277" y="4946099"/>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500" dirty="0">
                  <a:solidFill>
                    <a:schemeClr val="bg1"/>
                  </a:solidFill>
                </a:endParaRPr>
              </a:p>
            </p:txBody>
          </p:sp>
          <p:sp>
            <p:nvSpPr>
              <p:cNvPr id="312" name="Rectangle 311">
                <a:extLst>
                  <a:ext uri="{FF2B5EF4-FFF2-40B4-BE49-F238E27FC236}">
                    <a16:creationId xmlns:a16="http://schemas.microsoft.com/office/drawing/2014/main" id="{A5A6B65D-3D75-AB9D-4896-69E9811AA640}"/>
                  </a:ext>
                </a:extLst>
              </p:cNvPr>
              <p:cNvSpPr/>
              <p:nvPr/>
            </p:nvSpPr>
            <p:spPr>
              <a:xfrm>
                <a:off x="4950415" y="5108115"/>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500" dirty="0">
                  <a:solidFill>
                    <a:schemeClr val="bg1"/>
                  </a:solidFill>
                </a:endParaRPr>
              </a:p>
            </p:txBody>
          </p:sp>
          <p:sp>
            <p:nvSpPr>
              <p:cNvPr id="313" name="Rectangle 312">
                <a:extLst>
                  <a:ext uri="{FF2B5EF4-FFF2-40B4-BE49-F238E27FC236}">
                    <a16:creationId xmlns:a16="http://schemas.microsoft.com/office/drawing/2014/main" id="{1AAEC896-BD73-D2DB-EBAC-06373460F1D2}"/>
                  </a:ext>
                </a:extLst>
              </p:cNvPr>
              <p:cNvSpPr/>
              <p:nvPr/>
            </p:nvSpPr>
            <p:spPr>
              <a:xfrm>
                <a:off x="5495277" y="5108114"/>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500" dirty="0">
                  <a:solidFill>
                    <a:schemeClr val="bg1"/>
                  </a:solidFill>
                </a:endParaRPr>
              </a:p>
            </p:txBody>
          </p:sp>
        </p:grpSp>
        <p:sp>
          <p:nvSpPr>
            <p:cNvPr id="314" name="Cube 313">
              <a:extLst>
                <a:ext uri="{FF2B5EF4-FFF2-40B4-BE49-F238E27FC236}">
                  <a16:creationId xmlns:a16="http://schemas.microsoft.com/office/drawing/2014/main" id="{18AB0406-C353-09E6-541D-F38D8C65B87F}"/>
                </a:ext>
              </a:extLst>
            </p:cNvPr>
            <p:cNvSpPr/>
            <p:nvPr/>
          </p:nvSpPr>
          <p:spPr>
            <a:xfrm>
              <a:off x="11170089" y="3978190"/>
              <a:ext cx="256725" cy="222109"/>
            </a:xfrm>
            <a:prstGeom prst="cube">
              <a:avLst/>
            </a:prstGeom>
            <a:solidFill>
              <a:schemeClr val="tx1">
                <a:lumMod val="50000"/>
                <a:lumOff val="50000"/>
              </a:schemeClr>
            </a:solid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500" dirty="0">
                  <a:solidFill>
                    <a:schemeClr val="bg1"/>
                  </a:solidFill>
                </a:rPr>
                <a:t>VM</a:t>
              </a:r>
            </a:p>
          </p:txBody>
        </p:sp>
        <p:sp>
          <p:nvSpPr>
            <p:cNvPr id="315" name="Cube 314">
              <a:extLst>
                <a:ext uri="{FF2B5EF4-FFF2-40B4-BE49-F238E27FC236}">
                  <a16:creationId xmlns:a16="http://schemas.microsoft.com/office/drawing/2014/main" id="{9F5B3515-D7FD-DC71-A509-26578399DA1B}"/>
                </a:ext>
              </a:extLst>
            </p:cNvPr>
            <p:cNvSpPr/>
            <p:nvPr/>
          </p:nvSpPr>
          <p:spPr>
            <a:xfrm>
              <a:off x="11443419" y="3981443"/>
              <a:ext cx="256725" cy="222109"/>
            </a:xfrm>
            <a:prstGeom prst="cube">
              <a:avLst/>
            </a:prstGeom>
            <a:solidFill>
              <a:schemeClr val="tx1">
                <a:lumMod val="50000"/>
                <a:lumOff val="50000"/>
              </a:schemeClr>
            </a:solid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500" dirty="0">
                  <a:solidFill>
                    <a:schemeClr val="bg1"/>
                  </a:solidFill>
                </a:rPr>
                <a:t>VM</a:t>
              </a:r>
            </a:p>
          </p:txBody>
        </p:sp>
        <p:sp>
          <p:nvSpPr>
            <p:cNvPr id="316" name="Cube 315">
              <a:extLst>
                <a:ext uri="{FF2B5EF4-FFF2-40B4-BE49-F238E27FC236}">
                  <a16:creationId xmlns:a16="http://schemas.microsoft.com/office/drawing/2014/main" id="{48AEDF4D-DE63-A793-0A9A-24D2E53F6F09}"/>
                </a:ext>
              </a:extLst>
            </p:cNvPr>
            <p:cNvSpPr/>
            <p:nvPr/>
          </p:nvSpPr>
          <p:spPr>
            <a:xfrm>
              <a:off x="11726848" y="3978190"/>
              <a:ext cx="256725" cy="222109"/>
            </a:xfrm>
            <a:prstGeom prst="cube">
              <a:avLst/>
            </a:prstGeom>
            <a:solidFill>
              <a:schemeClr val="tx1">
                <a:lumMod val="50000"/>
                <a:lumOff val="50000"/>
              </a:schemeClr>
            </a:solid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500" dirty="0">
                  <a:solidFill>
                    <a:schemeClr val="bg1"/>
                  </a:solidFill>
                </a:rPr>
                <a:t>VM</a:t>
              </a:r>
            </a:p>
          </p:txBody>
        </p:sp>
        <p:sp>
          <p:nvSpPr>
            <p:cNvPr id="317" name="Cube 316">
              <a:extLst>
                <a:ext uri="{FF2B5EF4-FFF2-40B4-BE49-F238E27FC236}">
                  <a16:creationId xmlns:a16="http://schemas.microsoft.com/office/drawing/2014/main" id="{6004E2AD-0C8B-4BE1-CAAB-1F0C4AA756FE}"/>
                </a:ext>
              </a:extLst>
            </p:cNvPr>
            <p:cNvSpPr/>
            <p:nvPr/>
          </p:nvSpPr>
          <p:spPr>
            <a:xfrm>
              <a:off x="11131697" y="4231696"/>
              <a:ext cx="256725" cy="133265"/>
            </a:xfrm>
            <a:prstGeom prst="cube">
              <a:avLst/>
            </a:prstGeom>
            <a:solidFill>
              <a:schemeClr val="tx2">
                <a:lumMod val="50000"/>
              </a:schemeClr>
            </a:solidFill>
            <a:ln w="25400">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100" dirty="0">
                  <a:solidFill>
                    <a:schemeClr val="bg1"/>
                  </a:solidFill>
                </a:rPr>
                <a:t>vNIC</a:t>
              </a:r>
            </a:p>
          </p:txBody>
        </p:sp>
        <p:sp>
          <p:nvSpPr>
            <p:cNvPr id="318" name="Cube 317">
              <a:extLst>
                <a:ext uri="{FF2B5EF4-FFF2-40B4-BE49-F238E27FC236}">
                  <a16:creationId xmlns:a16="http://schemas.microsoft.com/office/drawing/2014/main" id="{B607BF5B-45CE-7AE5-EC3B-90376208796F}"/>
                </a:ext>
              </a:extLst>
            </p:cNvPr>
            <p:cNvSpPr/>
            <p:nvPr/>
          </p:nvSpPr>
          <p:spPr>
            <a:xfrm>
              <a:off x="11422355" y="4231696"/>
              <a:ext cx="256725" cy="133265"/>
            </a:xfrm>
            <a:prstGeom prst="cube">
              <a:avLst/>
            </a:prstGeom>
            <a:solidFill>
              <a:schemeClr val="tx2">
                <a:lumMod val="50000"/>
              </a:schemeClr>
            </a:solidFill>
            <a:ln w="25400">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100" dirty="0">
                  <a:solidFill>
                    <a:schemeClr val="bg1"/>
                  </a:solidFill>
                </a:rPr>
                <a:t>vNIC</a:t>
              </a:r>
            </a:p>
          </p:txBody>
        </p:sp>
        <p:sp>
          <p:nvSpPr>
            <p:cNvPr id="319" name="Cube 318">
              <a:extLst>
                <a:ext uri="{FF2B5EF4-FFF2-40B4-BE49-F238E27FC236}">
                  <a16:creationId xmlns:a16="http://schemas.microsoft.com/office/drawing/2014/main" id="{D0CF6701-9E8C-3B88-87B7-38923D327866}"/>
                </a:ext>
              </a:extLst>
            </p:cNvPr>
            <p:cNvSpPr/>
            <p:nvPr/>
          </p:nvSpPr>
          <p:spPr>
            <a:xfrm>
              <a:off x="11713538" y="4234049"/>
              <a:ext cx="256725" cy="133265"/>
            </a:xfrm>
            <a:prstGeom prst="cube">
              <a:avLst/>
            </a:prstGeom>
            <a:solidFill>
              <a:schemeClr val="tx2">
                <a:lumMod val="50000"/>
              </a:schemeClr>
            </a:solidFill>
            <a:ln w="25400">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100" dirty="0">
                  <a:solidFill>
                    <a:schemeClr val="bg1"/>
                  </a:solidFill>
                </a:rPr>
                <a:t>vNIC</a:t>
              </a:r>
            </a:p>
          </p:txBody>
        </p:sp>
        <p:sp>
          <p:nvSpPr>
            <p:cNvPr id="320" name="Freeform 319">
              <a:extLst>
                <a:ext uri="{FF2B5EF4-FFF2-40B4-BE49-F238E27FC236}">
                  <a16:creationId xmlns:a16="http://schemas.microsoft.com/office/drawing/2014/main" id="{1B066F10-A57B-5FFA-BF96-8967CB00D855}"/>
                </a:ext>
              </a:extLst>
            </p:cNvPr>
            <p:cNvSpPr/>
            <p:nvPr/>
          </p:nvSpPr>
          <p:spPr>
            <a:xfrm>
              <a:off x="6182780" y="3087011"/>
              <a:ext cx="2253593" cy="914150"/>
            </a:xfrm>
            <a:custGeom>
              <a:avLst/>
              <a:gdLst>
                <a:gd name="connsiteX0" fmla="*/ 0 w 5242207"/>
                <a:gd name="connsiteY0" fmla="*/ 1318925 h 1376075"/>
                <a:gd name="connsiteX1" fmla="*/ 1985962 w 5242207"/>
                <a:gd name="connsiteY1" fmla="*/ 633125 h 1376075"/>
                <a:gd name="connsiteX2" fmla="*/ 5229225 w 5242207"/>
                <a:gd name="connsiteY2" fmla="*/ 18762 h 1376075"/>
                <a:gd name="connsiteX3" fmla="*/ 3200400 w 5242207"/>
                <a:gd name="connsiteY3" fmla="*/ 1376075 h 1376075"/>
                <a:gd name="connsiteX0" fmla="*/ 0 w 5250265"/>
                <a:gd name="connsiteY0" fmla="*/ 1318925 h 1399749"/>
                <a:gd name="connsiteX1" fmla="*/ 1985962 w 5250265"/>
                <a:gd name="connsiteY1" fmla="*/ 633125 h 1399749"/>
                <a:gd name="connsiteX2" fmla="*/ 5229225 w 5250265"/>
                <a:gd name="connsiteY2" fmla="*/ 18762 h 1399749"/>
                <a:gd name="connsiteX3" fmla="*/ 4107077 w 5250265"/>
                <a:gd name="connsiteY3" fmla="*/ 1399749 h 1399749"/>
                <a:gd name="connsiteX0" fmla="*/ 0 w 5247750"/>
                <a:gd name="connsiteY0" fmla="*/ 1318925 h 1411585"/>
                <a:gd name="connsiteX1" fmla="*/ 1985962 w 5247750"/>
                <a:gd name="connsiteY1" fmla="*/ 633125 h 1411585"/>
                <a:gd name="connsiteX2" fmla="*/ 5229225 w 5247750"/>
                <a:gd name="connsiteY2" fmla="*/ 18762 h 1411585"/>
                <a:gd name="connsiteX3" fmla="*/ 3908741 w 5247750"/>
                <a:gd name="connsiteY3" fmla="*/ 1411585 h 1411585"/>
              </a:gdLst>
              <a:ahLst/>
              <a:cxnLst>
                <a:cxn ang="0">
                  <a:pos x="connsiteX0" y="connsiteY0"/>
                </a:cxn>
                <a:cxn ang="0">
                  <a:pos x="connsiteX1" y="connsiteY1"/>
                </a:cxn>
                <a:cxn ang="0">
                  <a:pos x="connsiteX2" y="connsiteY2"/>
                </a:cxn>
                <a:cxn ang="0">
                  <a:pos x="connsiteX3" y="connsiteY3"/>
                </a:cxn>
              </a:cxnLst>
              <a:rect l="l" t="t" r="r" b="b"/>
              <a:pathLst>
                <a:path w="5247750" h="1411585">
                  <a:moveTo>
                    <a:pt x="0" y="1318925"/>
                  </a:moveTo>
                  <a:cubicBezTo>
                    <a:pt x="557212" y="1084372"/>
                    <a:pt x="1114425" y="849819"/>
                    <a:pt x="1985962" y="633125"/>
                  </a:cubicBezTo>
                  <a:cubicBezTo>
                    <a:pt x="2857500" y="416431"/>
                    <a:pt x="5026819" y="-105063"/>
                    <a:pt x="5229225" y="18762"/>
                  </a:cubicBezTo>
                  <a:cubicBezTo>
                    <a:pt x="5431631" y="142587"/>
                    <a:pt x="3908741" y="1411585"/>
                    <a:pt x="3908741" y="1411585"/>
                  </a:cubicBezTo>
                </a:path>
              </a:pathLst>
            </a:custGeom>
            <a:noFill/>
            <a:ln w="38100">
              <a:solidFill>
                <a:schemeClr val="bg2">
                  <a:lumMod val="75000"/>
                  <a:alpha val="60000"/>
                </a:schemeClr>
              </a:solidFill>
              <a:miter lim="800000"/>
              <a:tailEnd type="triangle" w="sm" len="sm"/>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dirty="0"/>
            </a:p>
          </p:txBody>
        </p:sp>
        <p:sp>
          <p:nvSpPr>
            <p:cNvPr id="321" name="Freeform 320">
              <a:extLst>
                <a:ext uri="{FF2B5EF4-FFF2-40B4-BE49-F238E27FC236}">
                  <a16:creationId xmlns:a16="http://schemas.microsoft.com/office/drawing/2014/main" id="{6124C186-2546-C527-2D5C-01657F065F81}"/>
                </a:ext>
              </a:extLst>
            </p:cNvPr>
            <p:cNvSpPr/>
            <p:nvPr/>
          </p:nvSpPr>
          <p:spPr>
            <a:xfrm>
              <a:off x="8005068" y="3165168"/>
              <a:ext cx="2415270" cy="830002"/>
            </a:xfrm>
            <a:custGeom>
              <a:avLst/>
              <a:gdLst>
                <a:gd name="connsiteX0" fmla="*/ 0 w 4427034"/>
                <a:gd name="connsiteY0" fmla="*/ 1204333 h 1204333"/>
                <a:gd name="connsiteX1" fmla="*/ 1873405 w 4427034"/>
                <a:gd name="connsiteY1" fmla="*/ 2 h 1204333"/>
                <a:gd name="connsiteX2" fmla="*/ 4427034 w 4427034"/>
                <a:gd name="connsiteY2" fmla="*/ 1193182 h 1204333"/>
                <a:gd name="connsiteX0" fmla="*/ 0 w 4427034"/>
                <a:gd name="connsiteY0" fmla="*/ 1287572 h 1287572"/>
                <a:gd name="connsiteX1" fmla="*/ 2330605 w 4427034"/>
                <a:gd name="connsiteY1" fmla="*/ 2 h 1287572"/>
                <a:gd name="connsiteX2" fmla="*/ 4427034 w 4427034"/>
                <a:gd name="connsiteY2" fmla="*/ 1276421 h 1287572"/>
              </a:gdLst>
              <a:ahLst/>
              <a:cxnLst>
                <a:cxn ang="0">
                  <a:pos x="connsiteX0" y="connsiteY0"/>
                </a:cxn>
                <a:cxn ang="0">
                  <a:pos x="connsiteX1" y="connsiteY1"/>
                </a:cxn>
                <a:cxn ang="0">
                  <a:pos x="connsiteX2" y="connsiteY2"/>
                </a:cxn>
              </a:cxnLst>
              <a:rect l="l" t="t" r="r" b="b"/>
              <a:pathLst>
                <a:path w="4427034" h="1287572">
                  <a:moveTo>
                    <a:pt x="0" y="1287572"/>
                  </a:moveTo>
                  <a:cubicBezTo>
                    <a:pt x="567783" y="686335"/>
                    <a:pt x="1592766" y="1860"/>
                    <a:pt x="2330605" y="2"/>
                  </a:cubicBezTo>
                  <a:cubicBezTo>
                    <a:pt x="3068444" y="-1857"/>
                    <a:pt x="4427034" y="1276421"/>
                    <a:pt x="4427034" y="1276421"/>
                  </a:cubicBezTo>
                </a:path>
              </a:pathLst>
            </a:custGeom>
            <a:noFill/>
            <a:ln w="38100">
              <a:solidFill>
                <a:schemeClr val="bg2">
                  <a:lumMod val="75000"/>
                  <a:alpha val="60000"/>
                </a:schemeClr>
              </a:solidFill>
              <a:miter lim="800000"/>
              <a:tailEnd type="triangle" w="sm" len="sm"/>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dirty="0"/>
            </a:p>
          </p:txBody>
        </p:sp>
        <p:sp>
          <p:nvSpPr>
            <p:cNvPr id="322" name="Freeform 321">
              <a:extLst>
                <a:ext uri="{FF2B5EF4-FFF2-40B4-BE49-F238E27FC236}">
                  <a16:creationId xmlns:a16="http://schemas.microsoft.com/office/drawing/2014/main" id="{D2A9639E-BE94-50C8-61E2-D5B842546EC3}"/>
                </a:ext>
              </a:extLst>
            </p:cNvPr>
            <p:cNvSpPr/>
            <p:nvPr/>
          </p:nvSpPr>
          <p:spPr>
            <a:xfrm>
              <a:off x="8005068" y="3026765"/>
              <a:ext cx="3577276" cy="1014704"/>
            </a:xfrm>
            <a:custGeom>
              <a:avLst/>
              <a:gdLst>
                <a:gd name="connsiteX0" fmla="*/ 0 w 6478858"/>
                <a:gd name="connsiteY0" fmla="*/ 1170947 h 1215552"/>
                <a:gd name="connsiteX1" fmla="*/ 2375210 w 6478858"/>
                <a:gd name="connsiteY1" fmla="*/ 69 h 1215552"/>
                <a:gd name="connsiteX2" fmla="*/ 6478858 w 6478858"/>
                <a:gd name="connsiteY2" fmla="*/ 1215552 h 1215552"/>
              </a:gdLst>
              <a:ahLst/>
              <a:cxnLst>
                <a:cxn ang="0">
                  <a:pos x="connsiteX0" y="connsiteY0"/>
                </a:cxn>
                <a:cxn ang="0">
                  <a:pos x="connsiteX1" y="connsiteY1"/>
                </a:cxn>
                <a:cxn ang="0">
                  <a:pos x="connsiteX2" y="connsiteY2"/>
                </a:cxn>
              </a:cxnLst>
              <a:rect l="l" t="t" r="r" b="b"/>
              <a:pathLst>
                <a:path w="6478858" h="1215552">
                  <a:moveTo>
                    <a:pt x="0" y="1170947"/>
                  </a:moveTo>
                  <a:cubicBezTo>
                    <a:pt x="647700" y="581791"/>
                    <a:pt x="1295400" y="-7365"/>
                    <a:pt x="2375210" y="69"/>
                  </a:cubicBezTo>
                  <a:cubicBezTo>
                    <a:pt x="3455020" y="7503"/>
                    <a:pt x="5794917" y="1011113"/>
                    <a:pt x="6478858" y="1215552"/>
                  </a:cubicBezTo>
                </a:path>
              </a:pathLst>
            </a:custGeom>
            <a:noFill/>
            <a:ln w="38100">
              <a:solidFill>
                <a:schemeClr val="bg2">
                  <a:lumMod val="75000"/>
                  <a:alpha val="60000"/>
                </a:schemeClr>
              </a:solidFill>
              <a:miter lim="800000"/>
              <a:tailEnd type="triangle" w="sm" len="sm"/>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dirty="0"/>
            </a:p>
          </p:txBody>
        </p:sp>
        <p:sp>
          <p:nvSpPr>
            <p:cNvPr id="323" name="TextBox 322">
              <a:extLst>
                <a:ext uri="{FF2B5EF4-FFF2-40B4-BE49-F238E27FC236}">
                  <a16:creationId xmlns:a16="http://schemas.microsoft.com/office/drawing/2014/main" id="{7A03D444-2278-1891-99E1-C1A30C676637}"/>
                </a:ext>
              </a:extLst>
            </p:cNvPr>
            <p:cNvSpPr txBox="1"/>
            <p:nvPr/>
          </p:nvSpPr>
          <p:spPr>
            <a:xfrm rot="20689034">
              <a:off x="6686371" y="3220553"/>
              <a:ext cx="580419" cy="241906"/>
            </a:xfrm>
            <a:prstGeom prst="rect">
              <a:avLst/>
            </a:prstGeom>
          </p:spPr>
          <p:txBody>
            <a:bodyPr wrap="none" lIns="0" tIns="0" rIns="0" bIns="0" rtlCol="0">
              <a:spAutoFit/>
            </a:bodyPr>
            <a:lstStyle/>
            <a:p>
              <a:pPr algn="l">
                <a:spcAft>
                  <a:spcPts val="600"/>
                </a:spcAft>
              </a:pPr>
              <a:r>
                <a:rPr lang="en-US" sz="900" dirty="0">
                  <a:solidFill>
                    <a:schemeClr val="tx1">
                      <a:lumMod val="50000"/>
                      <a:lumOff val="50000"/>
                    </a:schemeClr>
                  </a:solidFill>
                </a:rPr>
                <a:t>Flow</a:t>
              </a:r>
              <a:r>
                <a:rPr lang="en-US" sz="900" dirty="0">
                  <a:solidFill>
                    <a:srgbClr val="FF0000"/>
                  </a:solidFill>
                </a:rPr>
                <a:t> </a:t>
              </a:r>
            </a:p>
          </p:txBody>
        </p:sp>
        <p:sp>
          <p:nvSpPr>
            <p:cNvPr id="324" name="TextBox 323">
              <a:extLst>
                <a:ext uri="{FF2B5EF4-FFF2-40B4-BE49-F238E27FC236}">
                  <a16:creationId xmlns:a16="http://schemas.microsoft.com/office/drawing/2014/main" id="{8E92DFBC-CF22-66E5-0E5C-3A1CB41B2F28}"/>
                </a:ext>
              </a:extLst>
            </p:cNvPr>
            <p:cNvSpPr txBox="1"/>
            <p:nvPr/>
          </p:nvSpPr>
          <p:spPr>
            <a:xfrm rot="1960697">
              <a:off x="9574008" y="3535967"/>
              <a:ext cx="580419" cy="241906"/>
            </a:xfrm>
            <a:prstGeom prst="rect">
              <a:avLst/>
            </a:prstGeom>
          </p:spPr>
          <p:txBody>
            <a:bodyPr wrap="none" lIns="0" tIns="0" rIns="0" bIns="0" rtlCol="0">
              <a:spAutoFit/>
            </a:bodyPr>
            <a:lstStyle/>
            <a:p>
              <a:pPr algn="l">
                <a:spcAft>
                  <a:spcPts val="600"/>
                </a:spcAft>
              </a:pPr>
              <a:r>
                <a:rPr lang="en-US" sz="900" dirty="0">
                  <a:solidFill>
                    <a:schemeClr val="tx1">
                      <a:lumMod val="50000"/>
                      <a:lumOff val="50000"/>
                    </a:schemeClr>
                  </a:solidFill>
                </a:rPr>
                <a:t>Flow </a:t>
              </a:r>
            </a:p>
          </p:txBody>
        </p:sp>
        <p:sp>
          <p:nvSpPr>
            <p:cNvPr id="325" name="TextBox 324">
              <a:extLst>
                <a:ext uri="{FF2B5EF4-FFF2-40B4-BE49-F238E27FC236}">
                  <a16:creationId xmlns:a16="http://schemas.microsoft.com/office/drawing/2014/main" id="{4D16195C-8A90-50A6-A7C9-3E585F7FB11E}"/>
                </a:ext>
              </a:extLst>
            </p:cNvPr>
            <p:cNvSpPr txBox="1"/>
            <p:nvPr/>
          </p:nvSpPr>
          <p:spPr>
            <a:xfrm rot="1309174">
              <a:off x="10332744" y="3130022"/>
              <a:ext cx="508763" cy="241906"/>
            </a:xfrm>
            <a:prstGeom prst="rect">
              <a:avLst/>
            </a:prstGeom>
          </p:spPr>
          <p:txBody>
            <a:bodyPr wrap="none" lIns="0" tIns="0" rIns="0" bIns="0" rtlCol="0">
              <a:spAutoFit/>
            </a:bodyPr>
            <a:lstStyle/>
            <a:p>
              <a:pPr algn="l">
                <a:spcAft>
                  <a:spcPts val="600"/>
                </a:spcAft>
              </a:pPr>
              <a:r>
                <a:rPr lang="en-US" sz="900" dirty="0">
                  <a:solidFill>
                    <a:schemeClr val="tx1">
                      <a:lumMod val="50000"/>
                      <a:lumOff val="50000"/>
                    </a:schemeClr>
                  </a:solidFill>
                </a:rPr>
                <a:t>Flow</a:t>
              </a:r>
            </a:p>
          </p:txBody>
        </p:sp>
        <p:cxnSp>
          <p:nvCxnSpPr>
            <p:cNvPr id="326" name="Straight Connector 325">
              <a:extLst>
                <a:ext uri="{FF2B5EF4-FFF2-40B4-BE49-F238E27FC236}">
                  <a16:creationId xmlns:a16="http://schemas.microsoft.com/office/drawing/2014/main" id="{F76E3871-624D-08AC-4B02-134B6E5C2238}"/>
                </a:ext>
              </a:extLst>
            </p:cNvPr>
            <p:cNvCxnSpPr>
              <a:cxnSpLocks/>
            </p:cNvCxnSpPr>
            <p:nvPr/>
          </p:nvCxnSpPr>
          <p:spPr bwMode="gray">
            <a:xfrm>
              <a:off x="8392954" y="2587163"/>
              <a:ext cx="254863" cy="210010"/>
            </a:xfrm>
            <a:prstGeom prst="line">
              <a:avLst/>
            </a:prstGeom>
            <a:ln w="12700">
              <a:solidFill>
                <a:srgbClr val="00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27" name="Straight Connector 326">
              <a:extLst>
                <a:ext uri="{FF2B5EF4-FFF2-40B4-BE49-F238E27FC236}">
                  <a16:creationId xmlns:a16="http://schemas.microsoft.com/office/drawing/2014/main" id="{822666BA-42F4-E3B6-F326-DA433AF31C68}"/>
                </a:ext>
              </a:extLst>
            </p:cNvPr>
            <p:cNvCxnSpPr>
              <a:cxnSpLocks/>
            </p:cNvCxnSpPr>
            <p:nvPr/>
          </p:nvCxnSpPr>
          <p:spPr bwMode="gray">
            <a:xfrm>
              <a:off x="8723183" y="2338250"/>
              <a:ext cx="152228" cy="414099"/>
            </a:xfrm>
            <a:prstGeom prst="line">
              <a:avLst/>
            </a:prstGeom>
            <a:ln w="12700">
              <a:solidFill>
                <a:srgbClr val="00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28" name="Straight Connector 327">
              <a:extLst>
                <a:ext uri="{FF2B5EF4-FFF2-40B4-BE49-F238E27FC236}">
                  <a16:creationId xmlns:a16="http://schemas.microsoft.com/office/drawing/2014/main" id="{8B72C71F-BC60-183F-3D01-476ABDFBCC5E}"/>
                </a:ext>
              </a:extLst>
            </p:cNvPr>
            <p:cNvCxnSpPr>
              <a:cxnSpLocks/>
            </p:cNvCxnSpPr>
            <p:nvPr/>
          </p:nvCxnSpPr>
          <p:spPr bwMode="gray">
            <a:xfrm>
              <a:off x="9183212" y="2199653"/>
              <a:ext cx="0" cy="548035"/>
            </a:xfrm>
            <a:prstGeom prst="line">
              <a:avLst/>
            </a:prstGeom>
            <a:ln w="12700">
              <a:solidFill>
                <a:srgbClr val="00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29" name="Straight Connector 328">
              <a:extLst>
                <a:ext uri="{FF2B5EF4-FFF2-40B4-BE49-F238E27FC236}">
                  <a16:creationId xmlns:a16="http://schemas.microsoft.com/office/drawing/2014/main" id="{F2362F70-46DC-5CE3-4BED-E1B2F0B75E75}"/>
                </a:ext>
              </a:extLst>
            </p:cNvPr>
            <p:cNvCxnSpPr>
              <a:cxnSpLocks/>
            </p:cNvCxnSpPr>
            <p:nvPr/>
          </p:nvCxnSpPr>
          <p:spPr bwMode="gray">
            <a:xfrm flipH="1">
              <a:off x="9517878" y="2396104"/>
              <a:ext cx="205771" cy="339935"/>
            </a:xfrm>
            <a:prstGeom prst="line">
              <a:avLst/>
            </a:prstGeom>
            <a:ln w="12700">
              <a:solidFill>
                <a:srgbClr val="00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30" name="Straight Connector 329">
              <a:extLst>
                <a:ext uri="{FF2B5EF4-FFF2-40B4-BE49-F238E27FC236}">
                  <a16:creationId xmlns:a16="http://schemas.microsoft.com/office/drawing/2014/main" id="{0AA4004D-B0CD-48CF-116A-DA842AB181EE}"/>
                </a:ext>
              </a:extLst>
            </p:cNvPr>
            <p:cNvCxnSpPr>
              <a:cxnSpLocks/>
            </p:cNvCxnSpPr>
            <p:nvPr/>
          </p:nvCxnSpPr>
          <p:spPr bwMode="gray">
            <a:xfrm flipH="1">
              <a:off x="9743228" y="2631193"/>
              <a:ext cx="302868" cy="250060"/>
            </a:xfrm>
            <a:prstGeom prst="line">
              <a:avLst/>
            </a:prstGeom>
            <a:ln w="12700">
              <a:solidFill>
                <a:srgbClr val="000000"/>
              </a:solidFill>
              <a:miter lim="800000"/>
              <a:tailEnd type="none"/>
            </a:ln>
          </p:spPr>
          <p:style>
            <a:lnRef idx="1">
              <a:schemeClr val="accent1"/>
            </a:lnRef>
            <a:fillRef idx="0">
              <a:schemeClr val="accent1"/>
            </a:fillRef>
            <a:effectRef idx="0">
              <a:schemeClr val="accent1"/>
            </a:effectRef>
            <a:fontRef idx="minor">
              <a:schemeClr val="tx1"/>
            </a:fontRef>
          </p:style>
        </p:cxnSp>
        <p:sp>
          <p:nvSpPr>
            <p:cNvPr id="331" name="Freeform 330">
              <a:extLst>
                <a:ext uri="{FF2B5EF4-FFF2-40B4-BE49-F238E27FC236}">
                  <a16:creationId xmlns:a16="http://schemas.microsoft.com/office/drawing/2014/main" id="{A864BCFE-CD3F-0D4D-A83E-CF7F49ED5F98}"/>
                </a:ext>
              </a:extLst>
            </p:cNvPr>
            <p:cNvSpPr/>
            <p:nvPr/>
          </p:nvSpPr>
          <p:spPr>
            <a:xfrm>
              <a:off x="6193824" y="2955643"/>
              <a:ext cx="557325" cy="1005674"/>
            </a:xfrm>
            <a:custGeom>
              <a:avLst/>
              <a:gdLst>
                <a:gd name="connsiteX0" fmla="*/ 0 w 6478858"/>
                <a:gd name="connsiteY0" fmla="*/ 1170947 h 1215552"/>
                <a:gd name="connsiteX1" fmla="*/ 2375210 w 6478858"/>
                <a:gd name="connsiteY1" fmla="*/ 69 h 1215552"/>
                <a:gd name="connsiteX2" fmla="*/ 6478858 w 6478858"/>
                <a:gd name="connsiteY2" fmla="*/ 1215552 h 1215552"/>
              </a:gdLst>
              <a:ahLst/>
              <a:cxnLst>
                <a:cxn ang="0">
                  <a:pos x="connsiteX0" y="connsiteY0"/>
                </a:cxn>
                <a:cxn ang="0">
                  <a:pos x="connsiteX1" y="connsiteY1"/>
                </a:cxn>
                <a:cxn ang="0">
                  <a:pos x="connsiteX2" y="connsiteY2"/>
                </a:cxn>
              </a:cxnLst>
              <a:rect l="l" t="t" r="r" b="b"/>
              <a:pathLst>
                <a:path w="6478858" h="1215552">
                  <a:moveTo>
                    <a:pt x="0" y="1170947"/>
                  </a:moveTo>
                  <a:cubicBezTo>
                    <a:pt x="647700" y="581791"/>
                    <a:pt x="1295400" y="-7365"/>
                    <a:pt x="2375210" y="69"/>
                  </a:cubicBezTo>
                  <a:cubicBezTo>
                    <a:pt x="3455020" y="7503"/>
                    <a:pt x="5794917" y="1011113"/>
                    <a:pt x="6478858" y="1215552"/>
                  </a:cubicBezTo>
                </a:path>
              </a:pathLst>
            </a:custGeom>
            <a:noFill/>
            <a:ln w="38100">
              <a:solidFill>
                <a:schemeClr val="accent1">
                  <a:lumMod val="75000"/>
                  <a:alpha val="60000"/>
                </a:schemeClr>
              </a:solidFill>
              <a:miter lim="800000"/>
              <a:tailEnd type="triangle" w="sm" len="sm"/>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dirty="0"/>
            </a:p>
          </p:txBody>
        </p:sp>
        <p:sp>
          <p:nvSpPr>
            <p:cNvPr id="332" name="TextBox 331">
              <a:extLst>
                <a:ext uri="{FF2B5EF4-FFF2-40B4-BE49-F238E27FC236}">
                  <a16:creationId xmlns:a16="http://schemas.microsoft.com/office/drawing/2014/main" id="{084DD49A-FAC0-66F4-EEF9-CA60B6EA7BC4}"/>
                </a:ext>
              </a:extLst>
            </p:cNvPr>
            <p:cNvSpPr txBox="1"/>
            <p:nvPr/>
          </p:nvSpPr>
          <p:spPr>
            <a:xfrm>
              <a:off x="6121834" y="2537101"/>
              <a:ext cx="508763" cy="241906"/>
            </a:xfrm>
            <a:prstGeom prst="rect">
              <a:avLst/>
            </a:prstGeom>
          </p:spPr>
          <p:txBody>
            <a:bodyPr wrap="none" lIns="0" tIns="0" rIns="0" bIns="0" rtlCol="0">
              <a:spAutoFit/>
            </a:bodyPr>
            <a:lstStyle/>
            <a:p>
              <a:pPr algn="l">
                <a:spcAft>
                  <a:spcPts val="600"/>
                </a:spcAft>
              </a:pPr>
              <a:r>
                <a:rPr lang="en-US" sz="900" dirty="0">
                  <a:solidFill>
                    <a:schemeClr val="accent1">
                      <a:lumMod val="75000"/>
                    </a:schemeClr>
                  </a:solidFill>
                </a:rPr>
                <a:t>Flow</a:t>
              </a:r>
            </a:p>
          </p:txBody>
        </p:sp>
      </p:grpSp>
      <p:sp>
        <p:nvSpPr>
          <p:cNvPr id="334" name="TextBox 333">
            <a:extLst>
              <a:ext uri="{FF2B5EF4-FFF2-40B4-BE49-F238E27FC236}">
                <a16:creationId xmlns:a16="http://schemas.microsoft.com/office/drawing/2014/main" id="{C064D22A-2D2E-2B22-316C-B87A548DC54B}"/>
              </a:ext>
            </a:extLst>
          </p:cNvPr>
          <p:cNvSpPr txBox="1"/>
          <p:nvPr/>
        </p:nvSpPr>
        <p:spPr>
          <a:xfrm>
            <a:off x="4085882" y="5691163"/>
            <a:ext cx="3051476" cy="923330"/>
          </a:xfrm>
          <a:prstGeom prst="rect">
            <a:avLst/>
          </a:prstGeom>
          <a:noFill/>
        </p:spPr>
        <p:txBody>
          <a:bodyPr wrap="none" rtlCol="0">
            <a:spAutoFit/>
          </a:bodyPr>
          <a:lstStyle/>
          <a:p>
            <a:r>
              <a:rPr lang="en-US" dirty="0"/>
              <a:t>Cyclic dependencies</a:t>
            </a:r>
          </a:p>
          <a:p>
            <a:r>
              <a:rPr lang="en-US" dirty="0">
                <a:solidFill>
                  <a:srgbClr val="A10907"/>
                </a:solidFill>
              </a:rPr>
              <a:t>VMs</a:t>
            </a:r>
            <a:r>
              <a:rPr lang="en-US" dirty="0"/>
              <a:t> </a:t>
            </a:r>
            <a:r>
              <a:rPr lang="en-US" dirty="0">
                <a:sym typeface="Wingdings" pitchFamily="2" charset="2"/>
              </a:rPr>
              <a:t> </a:t>
            </a:r>
            <a:r>
              <a:rPr lang="en-US" dirty="0">
                <a:solidFill>
                  <a:schemeClr val="accent6">
                    <a:lumMod val="75000"/>
                  </a:schemeClr>
                </a:solidFill>
                <a:sym typeface="Wingdings" pitchFamily="2" charset="2"/>
              </a:rPr>
              <a:t>Host </a:t>
            </a:r>
            <a:r>
              <a:rPr lang="en-US" dirty="0">
                <a:sym typeface="Wingdings" pitchFamily="2" charset="2"/>
              </a:rPr>
              <a:t>and </a:t>
            </a:r>
            <a:r>
              <a:rPr lang="en-US" dirty="0">
                <a:solidFill>
                  <a:schemeClr val="accent6">
                    <a:lumMod val="75000"/>
                  </a:schemeClr>
                </a:solidFill>
                <a:sym typeface="Wingdings" pitchFamily="2" charset="2"/>
              </a:rPr>
              <a:t>Host</a:t>
            </a:r>
            <a:r>
              <a:rPr lang="en-US" dirty="0">
                <a:sym typeface="Wingdings" pitchFamily="2" charset="2"/>
              </a:rPr>
              <a:t>  </a:t>
            </a:r>
            <a:r>
              <a:rPr lang="en-US" dirty="0">
                <a:solidFill>
                  <a:srgbClr val="A10907"/>
                </a:solidFill>
                <a:sym typeface="Wingdings" pitchFamily="2" charset="2"/>
              </a:rPr>
              <a:t>VMs</a:t>
            </a:r>
          </a:p>
          <a:p>
            <a:r>
              <a:rPr lang="en-US" dirty="0">
                <a:solidFill>
                  <a:srgbClr val="A10907"/>
                </a:solidFill>
                <a:sym typeface="Wingdings" pitchFamily="2" charset="2"/>
              </a:rPr>
              <a:t>VM1</a:t>
            </a:r>
            <a:r>
              <a:rPr lang="en-US" dirty="0">
                <a:sym typeface="Wingdings" pitchFamily="2" charset="2"/>
              </a:rPr>
              <a:t>  </a:t>
            </a:r>
            <a:r>
              <a:rPr lang="en-US" dirty="0">
                <a:solidFill>
                  <a:srgbClr val="A10907"/>
                </a:solidFill>
                <a:sym typeface="Wingdings" pitchFamily="2" charset="2"/>
              </a:rPr>
              <a:t>VM2</a:t>
            </a:r>
            <a:r>
              <a:rPr lang="en-US" dirty="0">
                <a:sym typeface="Wingdings" pitchFamily="2" charset="2"/>
              </a:rPr>
              <a:t> via flows  </a:t>
            </a:r>
            <a:endParaRPr lang="en-US" dirty="0"/>
          </a:p>
        </p:txBody>
      </p:sp>
      <p:pic>
        <p:nvPicPr>
          <p:cNvPr id="338" name="Picture 337" descr="A diagram of a computer server&#10;&#10;Description automatically generated">
            <a:extLst>
              <a:ext uri="{FF2B5EF4-FFF2-40B4-BE49-F238E27FC236}">
                <a16:creationId xmlns:a16="http://schemas.microsoft.com/office/drawing/2014/main" id="{B5419193-56B7-16F0-06F0-97E737E7BD28}"/>
              </a:ext>
            </a:extLst>
          </p:cNvPr>
          <p:cNvPicPr>
            <a:picLocks noChangeAspect="1"/>
          </p:cNvPicPr>
          <p:nvPr/>
        </p:nvPicPr>
        <p:blipFill>
          <a:blip r:embed="rId10"/>
          <a:stretch>
            <a:fillRect/>
          </a:stretch>
        </p:blipFill>
        <p:spPr>
          <a:xfrm>
            <a:off x="8421747" y="3730591"/>
            <a:ext cx="2598890" cy="1975723"/>
          </a:xfrm>
          <a:prstGeom prst="rect">
            <a:avLst/>
          </a:prstGeom>
        </p:spPr>
      </p:pic>
      <p:sp>
        <p:nvSpPr>
          <p:cNvPr id="339" name="TextBox 338">
            <a:extLst>
              <a:ext uri="{FF2B5EF4-FFF2-40B4-BE49-F238E27FC236}">
                <a16:creationId xmlns:a16="http://schemas.microsoft.com/office/drawing/2014/main" id="{B4FE097C-4B21-3387-1F60-C65631CDD0AD}"/>
              </a:ext>
            </a:extLst>
          </p:cNvPr>
          <p:cNvSpPr txBox="1"/>
          <p:nvPr/>
        </p:nvSpPr>
        <p:spPr>
          <a:xfrm>
            <a:off x="8885594" y="5813265"/>
            <a:ext cx="1956693" cy="854080"/>
          </a:xfrm>
          <a:prstGeom prst="rect">
            <a:avLst/>
          </a:prstGeom>
          <a:noFill/>
        </p:spPr>
        <p:txBody>
          <a:bodyPr wrap="square" rtlCol="0">
            <a:spAutoFit/>
          </a:bodyPr>
          <a:lstStyle/>
          <a:p>
            <a:r>
              <a:rPr lang="en-US" dirty="0"/>
              <a:t>Virtualization</a:t>
            </a:r>
          </a:p>
          <a:p>
            <a:r>
              <a:rPr lang="en-US" sz="1050" dirty="0">
                <a:solidFill>
                  <a:schemeClr val="tx1">
                    <a:lumMod val="50000"/>
                    <a:lumOff val="50000"/>
                  </a:schemeClr>
                </a:solidFill>
              </a:rPr>
              <a:t>Source: https://</a:t>
            </a:r>
            <a:r>
              <a:rPr lang="en-US" sz="1050" dirty="0" err="1">
                <a:solidFill>
                  <a:schemeClr val="tx1">
                    <a:lumMod val="50000"/>
                    <a:lumOff val="50000"/>
                  </a:schemeClr>
                </a:solidFill>
              </a:rPr>
              <a:t>faun.pub</a:t>
            </a:r>
            <a:r>
              <a:rPr lang="en-US" sz="1050" dirty="0">
                <a:solidFill>
                  <a:schemeClr val="tx1">
                    <a:lumMod val="50000"/>
                    <a:lumOff val="50000"/>
                  </a:schemeClr>
                </a:solidFill>
              </a:rPr>
              <a:t>/virtualization-the-big-picture-ce0bf87d0e9d</a:t>
            </a:r>
          </a:p>
        </p:txBody>
      </p:sp>
    </p:spTree>
    <p:extLst>
      <p:ext uri="{BB962C8B-B14F-4D97-AF65-F5344CB8AC3E}">
        <p14:creationId xmlns:p14="http://schemas.microsoft.com/office/powerpoint/2010/main" val="3511327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3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3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3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92" grpId="0"/>
      <p:bldP spid="93" grpId="0"/>
      <p:bldP spid="160" grpId="0"/>
      <p:bldP spid="165" grpId="0"/>
      <p:bldP spid="334" grpId="0"/>
      <p:bldP spid="33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1BB19-A9D0-7B27-16D2-9A8EFA069E79}"/>
              </a:ext>
            </a:extLst>
          </p:cNvPr>
          <p:cNvSpPr>
            <a:spLocks noGrp="1"/>
          </p:cNvSpPr>
          <p:nvPr>
            <p:ph type="title"/>
          </p:nvPr>
        </p:nvSpPr>
        <p:spPr/>
        <p:txBody>
          <a:bodyPr/>
          <a:lstStyle/>
          <a:p>
            <a:pPr algn="ctr"/>
            <a:r>
              <a:rPr lang="en-US" dirty="0"/>
              <a:t>Given these complexities, how do we design </a:t>
            </a:r>
            <a:r>
              <a:rPr lang="en-US" dirty="0">
                <a:solidFill>
                  <a:schemeClr val="accent2"/>
                </a:solidFill>
              </a:rPr>
              <a:t>RCA</a:t>
            </a:r>
            <a:r>
              <a:rPr lang="en-US" dirty="0"/>
              <a:t> that achieves …</a:t>
            </a:r>
          </a:p>
        </p:txBody>
      </p:sp>
      <p:sp>
        <p:nvSpPr>
          <p:cNvPr id="3" name="Content Placeholder 2">
            <a:extLst>
              <a:ext uri="{FF2B5EF4-FFF2-40B4-BE49-F238E27FC236}">
                <a16:creationId xmlns:a16="http://schemas.microsoft.com/office/drawing/2014/main" id="{B0653E21-8A01-20E0-4A52-A51469981209}"/>
              </a:ext>
            </a:extLst>
          </p:cNvPr>
          <p:cNvSpPr>
            <a:spLocks noGrp="1"/>
          </p:cNvSpPr>
          <p:nvPr>
            <p:ph idx="1"/>
          </p:nvPr>
        </p:nvSpPr>
        <p:spPr>
          <a:xfrm>
            <a:off x="952501" y="2187574"/>
            <a:ext cx="7861890" cy="4351338"/>
          </a:xfrm>
        </p:spPr>
        <p:txBody>
          <a:bodyPr/>
          <a:lstStyle/>
          <a:p>
            <a:r>
              <a:rPr lang="en-US" dirty="0"/>
              <a:t>High inference accuracy</a:t>
            </a:r>
          </a:p>
          <a:p>
            <a:pPr lvl="1">
              <a:buFont typeface="Wingdings" pitchFamily="2" charset="2"/>
              <a:buChar char="§"/>
            </a:pPr>
            <a:r>
              <a:rPr lang="en-US" dirty="0">
                <a:solidFill>
                  <a:schemeClr val="tx1">
                    <a:lumMod val="50000"/>
                    <a:lumOff val="50000"/>
                  </a:schemeClr>
                </a:solidFill>
              </a:rPr>
              <a:t>robust solutions based on principled techniques</a:t>
            </a:r>
          </a:p>
          <a:p>
            <a:endParaRPr lang="en-US" dirty="0"/>
          </a:p>
          <a:p>
            <a:r>
              <a:rPr lang="en-US" dirty="0"/>
              <a:t>Based on practical telemetry</a:t>
            </a:r>
          </a:p>
          <a:p>
            <a:pPr lvl="1">
              <a:buFont typeface="Wingdings" pitchFamily="2" charset="2"/>
              <a:buChar char="§"/>
            </a:pPr>
            <a:r>
              <a:rPr lang="en-US" dirty="0">
                <a:solidFill>
                  <a:schemeClr val="tx1">
                    <a:lumMod val="50000"/>
                    <a:lumOff val="50000"/>
                  </a:schemeClr>
                </a:solidFill>
              </a:rPr>
              <a:t>rely on monitoring data that’s available in the real world</a:t>
            </a:r>
          </a:p>
          <a:p>
            <a:endParaRPr lang="en-US" dirty="0"/>
          </a:p>
          <a:p>
            <a:r>
              <a:rPr lang="en-US" dirty="0"/>
              <a:t>Reasonably fast inference</a:t>
            </a:r>
          </a:p>
          <a:p>
            <a:pPr lvl="1">
              <a:buFont typeface="Wingdings" pitchFamily="2" charset="2"/>
              <a:buChar char="§"/>
            </a:pPr>
            <a:r>
              <a:rPr lang="en-US" dirty="0">
                <a:solidFill>
                  <a:schemeClr val="tx1">
                    <a:lumMod val="50000"/>
                    <a:lumOff val="50000"/>
                  </a:schemeClr>
                </a:solidFill>
              </a:rPr>
              <a:t>few minutes okay, hours not</a:t>
            </a:r>
          </a:p>
        </p:txBody>
      </p:sp>
      <p:sp>
        <p:nvSpPr>
          <p:cNvPr id="4" name="Slide Number Placeholder 3">
            <a:extLst>
              <a:ext uri="{FF2B5EF4-FFF2-40B4-BE49-F238E27FC236}">
                <a16:creationId xmlns:a16="http://schemas.microsoft.com/office/drawing/2014/main" id="{E1A4A872-0279-77F0-6750-7B516776A9A7}"/>
              </a:ext>
            </a:extLst>
          </p:cNvPr>
          <p:cNvSpPr>
            <a:spLocks noGrp="1"/>
          </p:cNvSpPr>
          <p:nvPr>
            <p:ph type="sldNum" sz="quarter" idx="12"/>
          </p:nvPr>
        </p:nvSpPr>
        <p:spPr/>
        <p:txBody>
          <a:bodyPr/>
          <a:lstStyle/>
          <a:p>
            <a:fld id="{078ED684-E1A4-0343-8670-8594C227EEC7}" type="slidenum">
              <a:rPr lang="en-US" smtClean="0"/>
              <a:pPr/>
              <a:t>8</a:t>
            </a:fld>
            <a:endParaRPr lang="en-US" dirty="0"/>
          </a:p>
        </p:txBody>
      </p:sp>
      <p:pic>
        <p:nvPicPr>
          <p:cNvPr id="7" name="Picture 6">
            <a:extLst>
              <a:ext uri="{FF2B5EF4-FFF2-40B4-BE49-F238E27FC236}">
                <a16:creationId xmlns:a16="http://schemas.microsoft.com/office/drawing/2014/main" id="{79379154-2EF2-6CFE-D619-4DFE0A4FE636}"/>
              </a:ext>
            </a:extLst>
          </p:cNvPr>
          <p:cNvPicPr>
            <a:picLocks noChangeAspect="1"/>
          </p:cNvPicPr>
          <p:nvPr/>
        </p:nvPicPr>
        <p:blipFill rotWithShape="1">
          <a:blip r:embed="rId3"/>
          <a:srcRect l="5828" t="16868" r="57951" b="31420"/>
          <a:stretch/>
        </p:blipFill>
        <p:spPr>
          <a:xfrm>
            <a:off x="9742488" y="1947464"/>
            <a:ext cx="1255528" cy="1137684"/>
          </a:xfrm>
          <a:prstGeom prst="rect">
            <a:avLst/>
          </a:prstGeom>
        </p:spPr>
      </p:pic>
      <p:pic>
        <p:nvPicPr>
          <p:cNvPr id="9" name="Picture 8" descr="A logo of a telescope&#10;&#10;Description automatically generated">
            <a:extLst>
              <a:ext uri="{FF2B5EF4-FFF2-40B4-BE49-F238E27FC236}">
                <a16:creationId xmlns:a16="http://schemas.microsoft.com/office/drawing/2014/main" id="{B0A9F19B-44CF-928E-FA83-8963CC756104}"/>
              </a:ext>
            </a:extLst>
          </p:cNvPr>
          <p:cNvPicPr>
            <a:picLocks noChangeAspect="1"/>
          </p:cNvPicPr>
          <p:nvPr/>
        </p:nvPicPr>
        <p:blipFill>
          <a:blip r:embed="rId4"/>
          <a:stretch>
            <a:fillRect/>
          </a:stretch>
        </p:blipFill>
        <p:spPr>
          <a:xfrm>
            <a:off x="9380979" y="3591913"/>
            <a:ext cx="1824850" cy="955439"/>
          </a:xfrm>
          <a:prstGeom prst="rect">
            <a:avLst/>
          </a:prstGeom>
        </p:spPr>
      </p:pic>
      <p:pic>
        <p:nvPicPr>
          <p:cNvPr id="11" name="Picture 10" descr="A black stopwatch with a white background&#10;&#10;Description automatically generated">
            <a:extLst>
              <a:ext uri="{FF2B5EF4-FFF2-40B4-BE49-F238E27FC236}">
                <a16:creationId xmlns:a16="http://schemas.microsoft.com/office/drawing/2014/main" id="{0199B118-F91D-CC68-FF8D-6B0A7F975A78}"/>
              </a:ext>
            </a:extLst>
          </p:cNvPr>
          <p:cNvPicPr>
            <a:picLocks noChangeAspect="1"/>
          </p:cNvPicPr>
          <p:nvPr/>
        </p:nvPicPr>
        <p:blipFill rotWithShape="1">
          <a:blip r:embed="rId5"/>
          <a:srcRect l="15346" r="13584" b="35103"/>
          <a:stretch/>
        </p:blipFill>
        <p:spPr>
          <a:xfrm>
            <a:off x="9982200" y="5192502"/>
            <a:ext cx="767759" cy="794553"/>
          </a:xfrm>
          <a:prstGeom prst="rect">
            <a:avLst/>
          </a:prstGeom>
        </p:spPr>
      </p:pic>
    </p:spTree>
    <p:extLst>
      <p:ext uri="{BB962C8B-B14F-4D97-AF65-F5344CB8AC3E}">
        <p14:creationId xmlns:p14="http://schemas.microsoft.com/office/powerpoint/2010/main" val="42068052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D45CF-A17F-0043-45A3-AA49DEF733BA}"/>
              </a:ext>
            </a:extLst>
          </p:cNvPr>
          <p:cNvSpPr>
            <a:spLocks noGrp="1"/>
          </p:cNvSpPr>
          <p:nvPr>
            <p:ph type="title"/>
          </p:nvPr>
        </p:nvSpPr>
        <p:spPr>
          <a:xfrm>
            <a:off x="1657763" y="74953"/>
            <a:ext cx="9306648" cy="780503"/>
          </a:xfrm>
        </p:spPr>
        <p:txBody>
          <a:bodyPr>
            <a:normAutofit fontScale="90000"/>
          </a:bodyPr>
          <a:lstStyle/>
          <a:p>
            <a:r>
              <a:rPr lang="en-US" dirty="0"/>
              <a:t>To meet goals, address two aspects of RCA </a:t>
            </a:r>
          </a:p>
        </p:txBody>
      </p:sp>
      <p:sp>
        <p:nvSpPr>
          <p:cNvPr id="4" name="Slide Number Placeholder 3">
            <a:extLst>
              <a:ext uri="{FF2B5EF4-FFF2-40B4-BE49-F238E27FC236}">
                <a16:creationId xmlns:a16="http://schemas.microsoft.com/office/drawing/2014/main" id="{1EB4BB6C-5F0E-01DA-E747-6E7DDE0A5363}"/>
              </a:ext>
            </a:extLst>
          </p:cNvPr>
          <p:cNvSpPr>
            <a:spLocks noGrp="1"/>
          </p:cNvSpPr>
          <p:nvPr>
            <p:ph type="sldNum" sz="quarter" idx="12"/>
          </p:nvPr>
        </p:nvSpPr>
        <p:spPr/>
        <p:txBody>
          <a:bodyPr/>
          <a:lstStyle/>
          <a:p>
            <a:fld id="{078ED684-E1A4-0343-8670-8594C227EEC7}" type="slidenum">
              <a:rPr lang="en-US" smtClean="0"/>
              <a:pPr/>
              <a:t>9</a:t>
            </a:fld>
            <a:endParaRPr lang="en-US"/>
          </a:p>
        </p:txBody>
      </p:sp>
      <p:sp>
        <p:nvSpPr>
          <p:cNvPr id="54" name="TextBox 53">
            <a:extLst>
              <a:ext uri="{FF2B5EF4-FFF2-40B4-BE49-F238E27FC236}">
                <a16:creationId xmlns:a16="http://schemas.microsoft.com/office/drawing/2014/main" id="{952BDD18-BF92-89C4-667A-4ACCD342CB86}"/>
              </a:ext>
            </a:extLst>
          </p:cNvPr>
          <p:cNvSpPr txBox="1"/>
          <p:nvPr/>
        </p:nvSpPr>
        <p:spPr>
          <a:xfrm>
            <a:off x="762740" y="1302043"/>
            <a:ext cx="5312053" cy="954107"/>
          </a:xfrm>
          <a:prstGeom prst="rect">
            <a:avLst/>
          </a:prstGeom>
          <a:noFill/>
        </p:spPr>
        <p:txBody>
          <a:bodyPr wrap="square" rtlCol="0">
            <a:spAutoFit/>
          </a:bodyPr>
          <a:lstStyle/>
          <a:p>
            <a:pPr algn="ctr"/>
            <a:r>
              <a:rPr lang="en-US" sz="2800" u="sng" dirty="0"/>
              <a:t>Model behavior</a:t>
            </a:r>
            <a:r>
              <a:rPr lang="en-US" sz="2800" dirty="0"/>
              <a:t> &amp; interactions of system components precisely</a:t>
            </a:r>
          </a:p>
        </p:txBody>
      </p:sp>
      <p:sp>
        <p:nvSpPr>
          <p:cNvPr id="55" name="TextBox 54">
            <a:extLst>
              <a:ext uri="{FF2B5EF4-FFF2-40B4-BE49-F238E27FC236}">
                <a16:creationId xmlns:a16="http://schemas.microsoft.com/office/drawing/2014/main" id="{ED7AE014-9E33-153E-A2DD-1732A5EB4BB4}"/>
              </a:ext>
            </a:extLst>
          </p:cNvPr>
          <p:cNvSpPr txBox="1"/>
          <p:nvPr/>
        </p:nvSpPr>
        <p:spPr>
          <a:xfrm>
            <a:off x="6750155" y="1313602"/>
            <a:ext cx="5128436" cy="954107"/>
          </a:xfrm>
          <a:prstGeom prst="rect">
            <a:avLst/>
          </a:prstGeom>
          <a:noFill/>
        </p:spPr>
        <p:txBody>
          <a:bodyPr wrap="square" rtlCol="0">
            <a:spAutoFit/>
          </a:bodyPr>
          <a:lstStyle/>
          <a:p>
            <a:pPr algn="ctr"/>
            <a:r>
              <a:rPr lang="en-US" sz="2800" u="sng" dirty="0"/>
              <a:t>Extract high inference-accuracy</a:t>
            </a:r>
            <a:r>
              <a:rPr lang="en-US" sz="2800" dirty="0"/>
              <a:t> via the model </a:t>
            </a:r>
          </a:p>
        </p:txBody>
      </p:sp>
      <p:sp>
        <p:nvSpPr>
          <p:cNvPr id="56" name="Rectangle 55">
            <a:extLst>
              <a:ext uri="{FF2B5EF4-FFF2-40B4-BE49-F238E27FC236}">
                <a16:creationId xmlns:a16="http://schemas.microsoft.com/office/drawing/2014/main" id="{9957EE2B-1945-A0DB-858A-A4424CF912D9}"/>
              </a:ext>
            </a:extLst>
          </p:cNvPr>
          <p:cNvSpPr/>
          <p:nvPr/>
        </p:nvSpPr>
        <p:spPr>
          <a:xfrm>
            <a:off x="6638759" y="2723345"/>
            <a:ext cx="1368972" cy="719791"/>
          </a:xfrm>
          <a:prstGeom prst="rect">
            <a:avLst/>
          </a:prstGeom>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Monitoring telemetry</a:t>
            </a:r>
          </a:p>
        </p:txBody>
      </p:sp>
      <p:sp>
        <p:nvSpPr>
          <p:cNvPr id="57" name="Rectangle 56">
            <a:extLst>
              <a:ext uri="{FF2B5EF4-FFF2-40B4-BE49-F238E27FC236}">
                <a16:creationId xmlns:a16="http://schemas.microsoft.com/office/drawing/2014/main" id="{06814944-A956-E460-8C7A-0426EB00A1A7}"/>
              </a:ext>
            </a:extLst>
          </p:cNvPr>
          <p:cNvSpPr/>
          <p:nvPr/>
        </p:nvSpPr>
        <p:spPr>
          <a:xfrm>
            <a:off x="6788448" y="4150527"/>
            <a:ext cx="1368972" cy="719791"/>
          </a:xfrm>
          <a:prstGeom prst="rect">
            <a:avLst/>
          </a:prstGeom>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Topology</a:t>
            </a:r>
          </a:p>
        </p:txBody>
      </p:sp>
      <p:grpSp>
        <p:nvGrpSpPr>
          <p:cNvPr id="58" name="Group 57">
            <a:extLst>
              <a:ext uri="{FF2B5EF4-FFF2-40B4-BE49-F238E27FC236}">
                <a16:creationId xmlns:a16="http://schemas.microsoft.com/office/drawing/2014/main" id="{CFAD7C0A-14C9-308A-88D9-45256DED643B}"/>
              </a:ext>
            </a:extLst>
          </p:cNvPr>
          <p:cNvGrpSpPr/>
          <p:nvPr/>
        </p:nvGrpSpPr>
        <p:grpSpPr>
          <a:xfrm>
            <a:off x="9350093" y="3093804"/>
            <a:ext cx="1714177" cy="894672"/>
            <a:chOff x="779691" y="598194"/>
            <a:chExt cx="10442671" cy="5638047"/>
          </a:xfrm>
          <a:solidFill>
            <a:schemeClr val="bg1"/>
          </a:solidFill>
        </p:grpSpPr>
        <p:cxnSp>
          <p:nvCxnSpPr>
            <p:cNvPr id="59" name="Straight Arrow Connector 58">
              <a:extLst>
                <a:ext uri="{FF2B5EF4-FFF2-40B4-BE49-F238E27FC236}">
                  <a16:creationId xmlns:a16="http://schemas.microsoft.com/office/drawing/2014/main" id="{9F8308AD-B19B-BF4D-4B40-6D20E22411A0}"/>
                </a:ext>
              </a:extLst>
            </p:cNvPr>
            <p:cNvCxnSpPr/>
            <p:nvPr/>
          </p:nvCxnSpPr>
          <p:spPr>
            <a:xfrm flipV="1">
              <a:off x="3070954" y="2014014"/>
              <a:ext cx="830704" cy="2285995"/>
            </a:xfrm>
            <a:prstGeom prst="straightConnector1">
              <a:avLst/>
            </a:prstGeom>
            <a:grpFill/>
            <a:ln w="19050"/>
          </p:spPr>
          <p:style>
            <a:lnRef idx="3">
              <a:schemeClr val="dk1"/>
            </a:lnRef>
            <a:fillRef idx="0">
              <a:schemeClr val="dk1"/>
            </a:fillRef>
            <a:effectRef idx="2">
              <a:schemeClr val="dk1"/>
            </a:effectRef>
            <a:fontRef idx="minor">
              <a:schemeClr val="tx1"/>
            </a:fontRef>
          </p:style>
        </p:cxnSp>
        <p:cxnSp>
          <p:nvCxnSpPr>
            <p:cNvPr id="60" name="Straight Arrow Connector 59">
              <a:extLst>
                <a:ext uri="{FF2B5EF4-FFF2-40B4-BE49-F238E27FC236}">
                  <a16:creationId xmlns:a16="http://schemas.microsoft.com/office/drawing/2014/main" id="{D4BDA29A-52C8-F0D2-0D4A-AA9FD9F4A694}"/>
                </a:ext>
              </a:extLst>
            </p:cNvPr>
            <p:cNvCxnSpPr>
              <a:cxnSpLocks/>
            </p:cNvCxnSpPr>
            <p:nvPr/>
          </p:nvCxnSpPr>
          <p:spPr>
            <a:xfrm flipH="1" flipV="1">
              <a:off x="4057805" y="2088965"/>
              <a:ext cx="968115" cy="2086129"/>
            </a:xfrm>
            <a:prstGeom prst="straightConnector1">
              <a:avLst/>
            </a:prstGeom>
            <a:grpFill/>
            <a:ln w="19050"/>
          </p:spPr>
          <p:style>
            <a:lnRef idx="3">
              <a:schemeClr val="dk1"/>
            </a:lnRef>
            <a:fillRef idx="0">
              <a:schemeClr val="dk1"/>
            </a:fillRef>
            <a:effectRef idx="2">
              <a:schemeClr val="dk1"/>
            </a:effectRef>
            <a:fontRef idx="minor">
              <a:schemeClr val="tx1"/>
            </a:fontRef>
          </p:style>
        </p:cxnSp>
        <p:cxnSp>
          <p:nvCxnSpPr>
            <p:cNvPr id="61" name="Straight Arrow Connector 60">
              <a:extLst>
                <a:ext uri="{FF2B5EF4-FFF2-40B4-BE49-F238E27FC236}">
                  <a16:creationId xmlns:a16="http://schemas.microsoft.com/office/drawing/2014/main" id="{7BDC6C46-B9E6-C5DF-5FE3-3C87CDFE106A}"/>
                </a:ext>
              </a:extLst>
            </p:cNvPr>
            <p:cNvCxnSpPr>
              <a:cxnSpLocks/>
            </p:cNvCxnSpPr>
            <p:nvPr/>
          </p:nvCxnSpPr>
          <p:spPr>
            <a:xfrm flipH="1">
              <a:off x="3782986" y="1389423"/>
              <a:ext cx="1305392" cy="274820"/>
            </a:xfrm>
            <a:prstGeom prst="straightConnector1">
              <a:avLst/>
            </a:prstGeom>
            <a:grpFill/>
            <a:ln w="19050"/>
          </p:spPr>
          <p:style>
            <a:lnRef idx="3">
              <a:schemeClr val="dk1"/>
            </a:lnRef>
            <a:fillRef idx="0">
              <a:schemeClr val="dk1"/>
            </a:fillRef>
            <a:effectRef idx="2">
              <a:schemeClr val="dk1"/>
            </a:effectRef>
            <a:fontRef idx="minor">
              <a:schemeClr val="tx1"/>
            </a:fontRef>
          </p:style>
        </p:cxnSp>
        <p:cxnSp>
          <p:nvCxnSpPr>
            <p:cNvPr id="62" name="Straight Arrow Connector 61">
              <a:extLst>
                <a:ext uri="{FF2B5EF4-FFF2-40B4-BE49-F238E27FC236}">
                  <a16:creationId xmlns:a16="http://schemas.microsoft.com/office/drawing/2014/main" id="{A750400E-E76B-5950-A3AA-AAF6603A5A33}"/>
                </a:ext>
              </a:extLst>
            </p:cNvPr>
            <p:cNvCxnSpPr>
              <a:cxnSpLocks/>
            </p:cNvCxnSpPr>
            <p:nvPr/>
          </p:nvCxnSpPr>
          <p:spPr>
            <a:xfrm flipV="1">
              <a:off x="5438149" y="2748179"/>
              <a:ext cx="1747088" cy="1545586"/>
            </a:xfrm>
            <a:prstGeom prst="straightConnector1">
              <a:avLst/>
            </a:prstGeom>
            <a:grpFill/>
            <a:ln w="19050"/>
          </p:spPr>
          <p:style>
            <a:lnRef idx="3">
              <a:schemeClr val="dk1"/>
            </a:lnRef>
            <a:fillRef idx="0">
              <a:schemeClr val="dk1"/>
            </a:fillRef>
            <a:effectRef idx="2">
              <a:schemeClr val="dk1"/>
            </a:effectRef>
            <a:fontRef idx="minor">
              <a:schemeClr val="tx1"/>
            </a:fontRef>
          </p:style>
        </p:cxnSp>
        <p:cxnSp>
          <p:nvCxnSpPr>
            <p:cNvPr id="63" name="Straight Arrow Connector 62">
              <a:extLst>
                <a:ext uri="{FF2B5EF4-FFF2-40B4-BE49-F238E27FC236}">
                  <a16:creationId xmlns:a16="http://schemas.microsoft.com/office/drawing/2014/main" id="{A927FCC9-A786-208F-133B-5C2513BB39B2}"/>
                </a:ext>
              </a:extLst>
            </p:cNvPr>
            <p:cNvCxnSpPr>
              <a:cxnSpLocks/>
            </p:cNvCxnSpPr>
            <p:nvPr/>
          </p:nvCxnSpPr>
          <p:spPr>
            <a:xfrm flipV="1">
              <a:off x="5556957" y="4438100"/>
              <a:ext cx="1439545" cy="9640"/>
            </a:xfrm>
            <a:prstGeom prst="straightConnector1">
              <a:avLst/>
            </a:prstGeom>
            <a:grpFill/>
            <a:ln w="19050"/>
          </p:spPr>
          <p:style>
            <a:lnRef idx="3">
              <a:schemeClr val="dk1"/>
            </a:lnRef>
            <a:fillRef idx="0">
              <a:schemeClr val="dk1"/>
            </a:fillRef>
            <a:effectRef idx="2">
              <a:schemeClr val="dk1"/>
            </a:effectRef>
            <a:fontRef idx="minor">
              <a:schemeClr val="tx1"/>
            </a:fontRef>
          </p:style>
        </p:cxnSp>
        <p:cxnSp>
          <p:nvCxnSpPr>
            <p:cNvPr id="64" name="Straight Arrow Connector 63">
              <a:extLst>
                <a:ext uri="{FF2B5EF4-FFF2-40B4-BE49-F238E27FC236}">
                  <a16:creationId xmlns:a16="http://schemas.microsoft.com/office/drawing/2014/main" id="{D4F646B5-BA56-576C-E313-9A8CA2C90A10}"/>
                </a:ext>
              </a:extLst>
            </p:cNvPr>
            <p:cNvCxnSpPr>
              <a:cxnSpLocks/>
            </p:cNvCxnSpPr>
            <p:nvPr/>
          </p:nvCxnSpPr>
          <p:spPr>
            <a:xfrm>
              <a:off x="1465758" y="4915230"/>
              <a:ext cx="537147" cy="463288"/>
            </a:xfrm>
            <a:prstGeom prst="straightConnector1">
              <a:avLst/>
            </a:prstGeom>
            <a:grpFill/>
            <a:ln w="19050"/>
          </p:spPr>
          <p:style>
            <a:lnRef idx="3">
              <a:schemeClr val="dk1"/>
            </a:lnRef>
            <a:fillRef idx="0">
              <a:schemeClr val="dk1"/>
            </a:fillRef>
            <a:effectRef idx="2">
              <a:schemeClr val="dk1"/>
            </a:effectRef>
            <a:fontRef idx="minor">
              <a:schemeClr val="tx1"/>
            </a:fontRef>
          </p:style>
        </p:cxnSp>
        <p:cxnSp>
          <p:nvCxnSpPr>
            <p:cNvPr id="65" name="Straight Arrow Connector 64">
              <a:extLst>
                <a:ext uri="{FF2B5EF4-FFF2-40B4-BE49-F238E27FC236}">
                  <a16:creationId xmlns:a16="http://schemas.microsoft.com/office/drawing/2014/main" id="{6973C14C-2902-C197-42F1-02807ED033AD}"/>
                </a:ext>
              </a:extLst>
            </p:cNvPr>
            <p:cNvCxnSpPr>
              <a:cxnSpLocks/>
            </p:cNvCxnSpPr>
            <p:nvPr/>
          </p:nvCxnSpPr>
          <p:spPr>
            <a:xfrm flipH="1">
              <a:off x="7879891" y="2509745"/>
              <a:ext cx="1481498" cy="37207"/>
            </a:xfrm>
            <a:prstGeom prst="straightConnector1">
              <a:avLst/>
            </a:prstGeom>
            <a:grpFill/>
            <a:ln w="19050"/>
          </p:spPr>
          <p:style>
            <a:lnRef idx="3">
              <a:schemeClr val="dk1"/>
            </a:lnRef>
            <a:fillRef idx="0">
              <a:schemeClr val="dk1"/>
            </a:fillRef>
            <a:effectRef idx="2">
              <a:schemeClr val="dk1"/>
            </a:effectRef>
            <a:fontRef idx="minor">
              <a:schemeClr val="tx1"/>
            </a:fontRef>
          </p:style>
        </p:cxnSp>
        <p:cxnSp>
          <p:nvCxnSpPr>
            <p:cNvPr id="66" name="Straight Arrow Connector 65">
              <a:extLst>
                <a:ext uri="{FF2B5EF4-FFF2-40B4-BE49-F238E27FC236}">
                  <a16:creationId xmlns:a16="http://schemas.microsoft.com/office/drawing/2014/main" id="{B658FEFA-D9DB-6A97-5AB1-43C8912739D1}"/>
                </a:ext>
              </a:extLst>
            </p:cNvPr>
            <p:cNvCxnSpPr>
              <a:cxnSpLocks/>
            </p:cNvCxnSpPr>
            <p:nvPr/>
          </p:nvCxnSpPr>
          <p:spPr>
            <a:xfrm flipH="1">
              <a:off x="7818516" y="4439049"/>
              <a:ext cx="1511780" cy="3667"/>
            </a:xfrm>
            <a:prstGeom prst="straightConnector1">
              <a:avLst/>
            </a:prstGeom>
            <a:grpFill/>
            <a:ln w="19050"/>
          </p:spPr>
          <p:style>
            <a:lnRef idx="3">
              <a:schemeClr val="dk1"/>
            </a:lnRef>
            <a:fillRef idx="0">
              <a:schemeClr val="dk1"/>
            </a:fillRef>
            <a:effectRef idx="2">
              <a:schemeClr val="dk1"/>
            </a:effectRef>
            <a:fontRef idx="minor">
              <a:schemeClr val="tx1"/>
            </a:fontRef>
          </p:style>
        </p:cxnSp>
        <p:cxnSp>
          <p:nvCxnSpPr>
            <p:cNvPr id="67" name="Straight Arrow Connector 66">
              <a:extLst>
                <a:ext uri="{FF2B5EF4-FFF2-40B4-BE49-F238E27FC236}">
                  <a16:creationId xmlns:a16="http://schemas.microsoft.com/office/drawing/2014/main" id="{2E9EF56C-C6F2-6E82-CF85-09C6719C9F0A}"/>
                </a:ext>
              </a:extLst>
            </p:cNvPr>
            <p:cNvCxnSpPr>
              <a:cxnSpLocks/>
            </p:cNvCxnSpPr>
            <p:nvPr/>
          </p:nvCxnSpPr>
          <p:spPr>
            <a:xfrm>
              <a:off x="5906590" y="1464236"/>
              <a:ext cx="1331601" cy="797575"/>
            </a:xfrm>
            <a:prstGeom prst="straightConnector1">
              <a:avLst/>
            </a:prstGeom>
            <a:grpFill/>
            <a:ln w="19050"/>
          </p:spPr>
          <p:style>
            <a:lnRef idx="3">
              <a:schemeClr val="dk1"/>
            </a:lnRef>
            <a:fillRef idx="0">
              <a:schemeClr val="dk1"/>
            </a:fillRef>
            <a:effectRef idx="2">
              <a:schemeClr val="dk1"/>
            </a:effectRef>
            <a:fontRef idx="minor">
              <a:schemeClr val="tx1"/>
            </a:fontRef>
          </p:style>
        </p:cxnSp>
        <p:cxnSp>
          <p:nvCxnSpPr>
            <p:cNvPr id="68" name="Straight Arrow Connector 67">
              <a:extLst>
                <a:ext uri="{FF2B5EF4-FFF2-40B4-BE49-F238E27FC236}">
                  <a16:creationId xmlns:a16="http://schemas.microsoft.com/office/drawing/2014/main" id="{96A57018-DD7A-FBD3-7AFA-49EE043F562C}"/>
                </a:ext>
              </a:extLst>
            </p:cNvPr>
            <p:cNvCxnSpPr>
              <a:cxnSpLocks/>
            </p:cNvCxnSpPr>
            <p:nvPr/>
          </p:nvCxnSpPr>
          <p:spPr>
            <a:xfrm flipV="1">
              <a:off x="9891066" y="1834238"/>
              <a:ext cx="218610" cy="543394"/>
            </a:xfrm>
            <a:prstGeom prst="straightConnector1">
              <a:avLst/>
            </a:prstGeom>
            <a:grpFill/>
            <a:ln w="19050"/>
          </p:spPr>
          <p:style>
            <a:lnRef idx="3">
              <a:schemeClr val="dk1"/>
            </a:lnRef>
            <a:fillRef idx="0">
              <a:schemeClr val="dk1"/>
            </a:fillRef>
            <a:effectRef idx="2">
              <a:schemeClr val="dk1"/>
            </a:effectRef>
            <a:fontRef idx="minor">
              <a:schemeClr val="tx1"/>
            </a:fontRef>
          </p:style>
        </p:cxnSp>
        <p:cxnSp>
          <p:nvCxnSpPr>
            <p:cNvPr id="69" name="Straight Arrow Connector 68">
              <a:extLst>
                <a:ext uri="{FF2B5EF4-FFF2-40B4-BE49-F238E27FC236}">
                  <a16:creationId xmlns:a16="http://schemas.microsoft.com/office/drawing/2014/main" id="{D0940811-1E4A-24B9-A4DD-BD35A5D9177B}"/>
                </a:ext>
              </a:extLst>
            </p:cNvPr>
            <p:cNvCxnSpPr>
              <a:cxnSpLocks/>
            </p:cNvCxnSpPr>
            <p:nvPr/>
          </p:nvCxnSpPr>
          <p:spPr>
            <a:xfrm>
              <a:off x="5812901" y="1657994"/>
              <a:ext cx="1421081" cy="2374938"/>
            </a:xfrm>
            <a:prstGeom prst="straightConnector1">
              <a:avLst/>
            </a:prstGeom>
            <a:grpFill/>
            <a:ln w="19050"/>
          </p:spPr>
          <p:style>
            <a:lnRef idx="3">
              <a:schemeClr val="dk1"/>
            </a:lnRef>
            <a:fillRef idx="0">
              <a:schemeClr val="dk1"/>
            </a:fillRef>
            <a:effectRef idx="2">
              <a:schemeClr val="dk1"/>
            </a:effectRef>
            <a:fontRef idx="minor">
              <a:schemeClr val="tx1"/>
            </a:fontRef>
          </p:style>
        </p:cxnSp>
        <p:sp>
          <p:nvSpPr>
            <p:cNvPr id="70" name="Oval 69">
              <a:extLst>
                <a:ext uri="{FF2B5EF4-FFF2-40B4-BE49-F238E27FC236}">
                  <a16:creationId xmlns:a16="http://schemas.microsoft.com/office/drawing/2014/main" id="{E440D35E-A610-3BD7-5201-94101B71F0AB}"/>
                </a:ext>
              </a:extLst>
            </p:cNvPr>
            <p:cNvSpPr/>
            <p:nvPr/>
          </p:nvSpPr>
          <p:spPr>
            <a:xfrm>
              <a:off x="6971891" y="3997595"/>
              <a:ext cx="899409" cy="918147"/>
            </a:xfrm>
            <a:prstGeom prst="ellipse">
              <a:avLst/>
            </a:prstGeom>
            <a:grp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0" tIns="45720" rIns="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0" dirty="0">
                  <a:solidFill>
                    <a:srgbClr val="0C0C0C"/>
                  </a:solidFill>
                  <a:cs typeface="Calibri"/>
                </a:rPr>
                <a:t>Flow</a:t>
              </a:r>
            </a:p>
          </p:txBody>
        </p:sp>
        <p:sp>
          <p:nvSpPr>
            <p:cNvPr id="71" name="Oval 70">
              <a:extLst>
                <a:ext uri="{FF2B5EF4-FFF2-40B4-BE49-F238E27FC236}">
                  <a16:creationId xmlns:a16="http://schemas.microsoft.com/office/drawing/2014/main" id="{B3C2078C-3FFF-CA48-0D30-E591540E393D}"/>
                </a:ext>
              </a:extLst>
            </p:cNvPr>
            <p:cNvSpPr/>
            <p:nvPr/>
          </p:nvSpPr>
          <p:spPr>
            <a:xfrm>
              <a:off x="7087848" y="2071414"/>
              <a:ext cx="899409" cy="918147"/>
            </a:xfrm>
            <a:prstGeom prst="ellipse">
              <a:avLst/>
            </a:prstGeom>
            <a:grp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0" tIns="45720" rIns="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0" dirty="0">
                  <a:solidFill>
                    <a:srgbClr val="0C0C0C"/>
                  </a:solidFill>
                  <a:cs typeface="Calibri"/>
                </a:rPr>
                <a:t>Flow</a:t>
              </a:r>
            </a:p>
          </p:txBody>
        </p:sp>
        <p:cxnSp>
          <p:nvCxnSpPr>
            <p:cNvPr id="72" name="Straight Arrow Connector 71">
              <a:extLst>
                <a:ext uri="{FF2B5EF4-FFF2-40B4-BE49-F238E27FC236}">
                  <a16:creationId xmlns:a16="http://schemas.microsoft.com/office/drawing/2014/main" id="{19282087-E489-1EEE-3BBC-29ACEF7B9DAE}"/>
                </a:ext>
              </a:extLst>
            </p:cNvPr>
            <p:cNvCxnSpPr>
              <a:cxnSpLocks/>
            </p:cNvCxnSpPr>
            <p:nvPr/>
          </p:nvCxnSpPr>
          <p:spPr>
            <a:xfrm>
              <a:off x="10085097" y="4474894"/>
              <a:ext cx="281068" cy="318542"/>
            </a:xfrm>
            <a:prstGeom prst="straightConnector1">
              <a:avLst/>
            </a:prstGeom>
            <a:grpFill/>
            <a:ln w="19050"/>
          </p:spPr>
          <p:style>
            <a:lnRef idx="3">
              <a:schemeClr val="dk1"/>
            </a:lnRef>
            <a:fillRef idx="0">
              <a:schemeClr val="dk1"/>
            </a:fillRef>
            <a:effectRef idx="2">
              <a:schemeClr val="dk1"/>
            </a:effectRef>
            <a:fontRef idx="minor">
              <a:schemeClr val="tx1"/>
            </a:fontRef>
          </p:style>
        </p:cxnSp>
        <p:cxnSp>
          <p:nvCxnSpPr>
            <p:cNvPr id="73" name="Straight Arrow Connector 72">
              <a:extLst>
                <a:ext uri="{FF2B5EF4-FFF2-40B4-BE49-F238E27FC236}">
                  <a16:creationId xmlns:a16="http://schemas.microsoft.com/office/drawing/2014/main" id="{226C373C-390B-3FA9-44C6-2470EE05685C}"/>
                </a:ext>
              </a:extLst>
            </p:cNvPr>
            <p:cNvCxnSpPr>
              <a:cxnSpLocks/>
            </p:cNvCxnSpPr>
            <p:nvPr/>
          </p:nvCxnSpPr>
          <p:spPr>
            <a:xfrm flipH="1">
              <a:off x="4001592" y="1020911"/>
              <a:ext cx="1" cy="499675"/>
            </a:xfrm>
            <a:prstGeom prst="straightConnector1">
              <a:avLst/>
            </a:prstGeom>
            <a:grpFill/>
            <a:ln w="19050"/>
          </p:spPr>
          <p:style>
            <a:lnRef idx="3">
              <a:schemeClr val="dk1"/>
            </a:lnRef>
            <a:fillRef idx="0">
              <a:schemeClr val="dk1"/>
            </a:fillRef>
            <a:effectRef idx="2">
              <a:schemeClr val="dk1"/>
            </a:effectRef>
            <a:fontRef idx="minor">
              <a:schemeClr val="tx1"/>
            </a:fontRef>
          </p:style>
        </p:cxnSp>
        <p:cxnSp>
          <p:nvCxnSpPr>
            <p:cNvPr id="74" name="Straight Arrow Connector 73">
              <a:extLst>
                <a:ext uri="{FF2B5EF4-FFF2-40B4-BE49-F238E27FC236}">
                  <a16:creationId xmlns:a16="http://schemas.microsoft.com/office/drawing/2014/main" id="{DF0A4B6D-6B59-6CAD-4680-354C4B9A0981}"/>
                </a:ext>
              </a:extLst>
            </p:cNvPr>
            <p:cNvCxnSpPr>
              <a:cxnSpLocks/>
            </p:cNvCxnSpPr>
            <p:nvPr/>
          </p:nvCxnSpPr>
          <p:spPr>
            <a:xfrm flipV="1">
              <a:off x="5687985" y="708619"/>
              <a:ext cx="118672" cy="368505"/>
            </a:xfrm>
            <a:prstGeom prst="straightConnector1">
              <a:avLst/>
            </a:prstGeom>
            <a:grpFill/>
            <a:ln w="19050"/>
          </p:spPr>
          <p:style>
            <a:lnRef idx="3">
              <a:schemeClr val="dk1"/>
            </a:lnRef>
            <a:fillRef idx="0">
              <a:schemeClr val="dk1"/>
            </a:fillRef>
            <a:effectRef idx="2">
              <a:schemeClr val="dk1"/>
            </a:effectRef>
            <a:fontRef idx="minor">
              <a:schemeClr val="tx1"/>
            </a:fontRef>
          </p:style>
        </p:cxnSp>
        <p:sp>
          <p:nvSpPr>
            <p:cNvPr id="75" name="Oval 74">
              <a:extLst>
                <a:ext uri="{FF2B5EF4-FFF2-40B4-BE49-F238E27FC236}">
                  <a16:creationId xmlns:a16="http://schemas.microsoft.com/office/drawing/2014/main" id="{4BC7E7AA-6C2B-A7A6-80BA-85102396C3EE}"/>
                </a:ext>
              </a:extLst>
            </p:cNvPr>
            <p:cNvSpPr/>
            <p:nvPr/>
          </p:nvSpPr>
          <p:spPr>
            <a:xfrm>
              <a:off x="5089158" y="965480"/>
              <a:ext cx="899409" cy="918147"/>
            </a:xfrm>
            <a:prstGeom prst="ellipse">
              <a:avLst/>
            </a:prstGeom>
            <a:grp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45720" rIns="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0" dirty="0">
                <a:solidFill>
                  <a:schemeClr val="tx1"/>
                </a:solidFill>
                <a:cs typeface="Calibri"/>
              </a:endParaRPr>
            </a:p>
            <a:p>
              <a:pPr algn="ctr"/>
              <a:r>
                <a:rPr lang="en-US" sz="100" dirty="0">
                  <a:solidFill>
                    <a:schemeClr val="tx1"/>
                  </a:solidFill>
                  <a:cs typeface="Calibri"/>
                </a:rPr>
                <a:t>SWITCH</a:t>
              </a:r>
            </a:p>
          </p:txBody>
        </p:sp>
        <p:cxnSp>
          <p:nvCxnSpPr>
            <p:cNvPr id="76" name="Straight Arrow Connector 75">
              <a:extLst>
                <a:ext uri="{FF2B5EF4-FFF2-40B4-BE49-F238E27FC236}">
                  <a16:creationId xmlns:a16="http://schemas.microsoft.com/office/drawing/2014/main" id="{07477C82-7EF0-DCDF-35B0-6A72692158D0}"/>
                </a:ext>
              </a:extLst>
            </p:cNvPr>
            <p:cNvCxnSpPr>
              <a:cxnSpLocks/>
            </p:cNvCxnSpPr>
            <p:nvPr/>
          </p:nvCxnSpPr>
          <p:spPr>
            <a:xfrm flipV="1">
              <a:off x="4076544" y="4518619"/>
              <a:ext cx="855687" cy="918144"/>
            </a:xfrm>
            <a:prstGeom prst="straightConnector1">
              <a:avLst/>
            </a:prstGeom>
            <a:grpFill/>
            <a:ln w="19050"/>
          </p:spPr>
          <p:style>
            <a:lnRef idx="3">
              <a:schemeClr val="dk1"/>
            </a:lnRef>
            <a:fillRef idx="0">
              <a:schemeClr val="dk1"/>
            </a:fillRef>
            <a:effectRef idx="2">
              <a:schemeClr val="dk1"/>
            </a:effectRef>
            <a:fontRef idx="minor">
              <a:schemeClr val="tx1"/>
            </a:fontRef>
          </p:style>
        </p:cxnSp>
        <p:cxnSp>
          <p:nvCxnSpPr>
            <p:cNvPr id="77" name="Straight Arrow Connector 76">
              <a:extLst>
                <a:ext uri="{FF2B5EF4-FFF2-40B4-BE49-F238E27FC236}">
                  <a16:creationId xmlns:a16="http://schemas.microsoft.com/office/drawing/2014/main" id="{8617C42C-3629-EF5F-F4E0-84150DEB3875}"/>
                </a:ext>
              </a:extLst>
            </p:cNvPr>
            <p:cNvCxnSpPr>
              <a:cxnSpLocks/>
            </p:cNvCxnSpPr>
            <p:nvPr/>
          </p:nvCxnSpPr>
          <p:spPr>
            <a:xfrm>
              <a:off x="3426969" y="4474895"/>
              <a:ext cx="1467786" cy="12495"/>
            </a:xfrm>
            <a:prstGeom prst="straightConnector1">
              <a:avLst/>
            </a:prstGeom>
            <a:grpFill/>
            <a:ln w="19050"/>
          </p:spPr>
          <p:style>
            <a:lnRef idx="3">
              <a:schemeClr val="dk1"/>
            </a:lnRef>
            <a:fillRef idx="0">
              <a:schemeClr val="dk1"/>
            </a:fillRef>
            <a:effectRef idx="2">
              <a:schemeClr val="dk1"/>
            </a:effectRef>
            <a:fontRef idx="minor">
              <a:schemeClr val="tx1"/>
            </a:fontRef>
          </p:style>
        </p:cxnSp>
        <p:cxnSp>
          <p:nvCxnSpPr>
            <p:cNvPr id="78" name="Straight Arrow Connector 77">
              <a:extLst>
                <a:ext uri="{FF2B5EF4-FFF2-40B4-BE49-F238E27FC236}">
                  <a16:creationId xmlns:a16="http://schemas.microsoft.com/office/drawing/2014/main" id="{554F051D-87DB-1431-FBFF-31F484300901}"/>
                </a:ext>
              </a:extLst>
            </p:cNvPr>
            <p:cNvCxnSpPr>
              <a:cxnSpLocks/>
            </p:cNvCxnSpPr>
            <p:nvPr/>
          </p:nvCxnSpPr>
          <p:spPr>
            <a:xfrm>
              <a:off x="1714640" y="4485351"/>
              <a:ext cx="1025279" cy="8284"/>
            </a:xfrm>
            <a:prstGeom prst="straightConnector1">
              <a:avLst/>
            </a:prstGeom>
            <a:grpFill/>
            <a:ln w="19050"/>
          </p:spPr>
          <p:style>
            <a:lnRef idx="3">
              <a:schemeClr val="dk1"/>
            </a:lnRef>
            <a:fillRef idx="0">
              <a:schemeClr val="dk1"/>
            </a:fillRef>
            <a:effectRef idx="2">
              <a:schemeClr val="dk1"/>
            </a:effectRef>
            <a:fontRef idx="minor">
              <a:schemeClr val="tx1"/>
            </a:fontRef>
          </p:style>
        </p:cxnSp>
        <p:cxnSp>
          <p:nvCxnSpPr>
            <p:cNvPr id="79" name="Straight Arrow Connector 78">
              <a:extLst>
                <a:ext uri="{FF2B5EF4-FFF2-40B4-BE49-F238E27FC236}">
                  <a16:creationId xmlns:a16="http://schemas.microsoft.com/office/drawing/2014/main" id="{AD0F1B99-8EAC-8385-9724-25568FEFE791}"/>
                </a:ext>
              </a:extLst>
            </p:cNvPr>
            <p:cNvCxnSpPr>
              <a:cxnSpLocks/>
            </p:cNvCxnSpPr>
            <p:nvPr/>
          </p:nvCxnSpPr>
          <p:spPr>
            <a:xfrm flipV="1">
              <a:off x="2221508" y="4737224"/>
              <a:ext cx="699541" cy="574622"/>
            </a:xfrm>
            <a:prstGeom prst="straightConnector1">
              <a:avLst/>
            </a:prstGeom>
            <a:grpFill/>
            <a:ln w="19050"/>
          </p:spPr>
          <p:style>
            <a:lnRef idx="3">
              <a:schemeClr val="dk1"/>
            </a:lnRef>
            <a:fillRef idx="0">
              <a:schemeClr val="dk1"/>
            </a:fillRef>
            <a:effectRef idx="2">
              <a:schemeClr val="dk1"/>
            </a:effectRef>
            <a:fontRef idx="minor">
              <a:schemeClr val="tx1"/>
            </a:fontRef>
          </p:style>
        </p:cxnSp>
        <p:cxnSp>
          <p:nvCxnSpPr>
            <p:cNvPr id="80" name="Straight Arrow Connector 79">
              <a:extLst>
                <a:ext uri="{FF2B5EF4-FFF2-40B4-BE49-F238E27FC236}">
                  <a16:creationId xmlns:a16="http://schemas.microsoft.com/office/drawing/2014/main" id="{9C784888-E847-7F7B-ACCE-85CA54F10F3E}"/>
                </a:ext>
              </a:extLst>
            </p:cNvPr>
            <p:cNvCxnSpPr>
              <a:cxnSpLocks/>
            </p:cNvCxnSpPr>
            <p:nvPr/>
          </p:nvCxnSpPr>
          <p:spPr>
            <a:xfrm flipH="1" flipV="1">
              <a:off x="3214606" y="4705995"/>
              <a:ext cx="574621" cy="674556"/>
            </a:xfrm>
            <a:prstGeom prst="straightConnector1">
              <a:avLst/>
            </a:prstGeom>
            <a:grpFill/>
            <a:ln w="19050"/>
          </p:spPr>
          <p:style>
            <a:lnRef idx="3">
              <a:schemeClr val="dk1"/>
            </a:lnRef>
            <a:fillRef idx="0">
              <a:schemeClr val="dk1"/>
            </a:fillRef>
            <a:effectRef idx="2">
              <a:schemeClr val="dk1"/>
            </a:effectRef>
            <a:fontRef idx="minor">
              <a:schemeClr val="tx1"/>
            </a:fontRef>
          </p:style>
        </p:cxnSp>
        <p:sp>
          <p:nvSpPr>
            <p:cNvPr id="81" name="Oval 80">
              <a:extLst>
                <a:ext uri="{FF2B5EF4-FFF2-40B4-BE49-F238E27FC236}">
                  <a16:creationId xmlns:a16="http://schemas.microsoft.com/office/drawing/2014/main" id="{C02CB517-67B9-2211-16C3-C5CAD73DC26D}"/>
                </a:ext>
              </a:extLst>
            </p:cNvPr>
            <p:cNvSpPr/>
            <p:nvPr/>
          </p:nvSpPr>
          <p:spPr>
            <a:xfrm>
              <a:off x="2634519" y="4057202"/>
              <a:ext cx="899409" cy="918147"/>
            </a:xfrm>
            <a:prstGeom prst="ellipse">
              <a:avLst/>
            </a:prstGeom>
            <a:grp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0" tIns="45720" rIns="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0" dirty="0">
                  <a:solidFill>
                    <a:srgbClr val="0C0C0C"/>
                  </a:solidFill>
                  <a:cs typeface="Calibri"/>
                </a:rPr>
                <a:t>Flow</a:t>
              </a:r>
            </a:p>
          </p:txBody>
        </p:sp>
        <p:sp>
          <p:nvSpPr>
            <p:cNvPr id="82" name="Oval 81">
              <a:extLst>
                <a:ext uri="{FF2B5EF4-FFF2-40B4-BE49-F238E27FC236}">
                  <a16:creationId xmlns:a16="http://schemas.microsoft.com/office/drawing/2014/main" id="{6C40743F-8B44-BC3E-4FAB-EB9C4875279D}"/>
                </a:ext>
              </a:extLst>
            </p:cNvPr>
            <p:cNvSpPr/>
            <p:nvPr/>
          </p:nvSpPr>
          <p:spPr>
            <a:xfrm>
              <a:off x="4657412" y="4031438"/>
              <a:ext cx="899409" cy="918147"/>
            </a:xfrm>
            <a:prstGeom prst="ellipse">
              <a:avLst/>
            </a:prstGeom>
            <a:grp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45720" rIns="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0" dirty="0">
                  <a:solidFill>
                    <a:schemeClr val="tx1"/>
                  </a:solidFill>
                  <a:cs typeface="Calibri"/>
                </a:rPr>
                <a:t>VM</a:t>
              </a:r>
            </a:p>
          </p:txBody>
        </p:sp>
        <p:sp>
          <p:nvSpPr>
            <p:cNvPr id="83" name="Oval 82">
              <a:extLst>
                <a:ext uri="{FF2B5EF4-FFF2-40B4-BE49-F238E27FC236}">
                  <a16:creationId xmlns:a16="http://schemas.microsoft.com/office/drawing/2014/main" id="{682F9F23-814F-6E1C-2477-D29D839EE3F2}"/>
                </a:ext>
              </a:extLst>
            </p:cNvPr>
            <p:cNvSpPr/>
            <p:nvPr/>
          </p:nvSpPr>
          <p:spPr>
            <a:xfrm>
              <a:off x="3533929" y="1358972"/>
              <a:ext cx="899409" cy="918147"/>
            </a:xfrm>
            <a:prstGeom prst="ellipse">
              <a:avLst/>
            </a:prstGeom>
            <a:grp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45720" rIns="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0" dirty="0">
                  <a:solidFill>
                    <a:schemeClr val="tx1"/>
                  </a:solidFill>
                  <a:cs typeface="Calibri"/>
                </a:rPr>
                <a:t>Host</a:t>
              </a:r>
            </a:p>
          </p:txBody>
        </p:sp>
        <p:cxnSp>
          <p:nvCxnSpPr>
            <p:cNvPr id="84" name="Straight Arrow Connector 83">
              <a:extLst>
                <a:ext uri="{FF2B5EF4-FFF2-40B4-BE49-F238E27FC236}">
                  <a16:creationId xmlns:a16="http://schemas.microsoft.com/office/drawing/2014/main" id="{49FE746D-29BF-1DE5-A02F-29DFFFDFF92C}"/>
                </a:ext>
              </a:extLst>
            </p:cNvPr>
            <p:cNvCxnSpPr>
              <a:cxnSpLocks/>
            </p:cNvCxnSpPr>
            <p:nvPr/>
          </p:nvCxnSpPr>
          <p:spPr>
            <a:xfrm>
              <a:off x="10030920" y="2713551"/>
              <a:ext cx="506602" cy="546112"/>
            </a:xfrm>
            <a:prstGeom prst="straightConnector1">
              <a:avLst/>
            </a:prstGeom>
            <a:grpFill/>
            <a:ln w="19050"/>
          </p:spPr>
          <p:style>
            <a:lnRef idx="3">
              <a:schemeClr val="dk1"/>
            </a:lnRef>
            <a:fillRef idx="0">
              <a:schemeClr val="dk1"/>
            </a:fillRef>
            <a:effectRef idx="2">
              <a:schemeClr val="dk1"/>
            </a:effectRef>
            <a:fontRef idx="minor">
              <a:schemeClr val="tx1"/>
            </a:fontRef>
          </p:style>
        </p:cxnSp>
        <p:cxnSp>
          <p:nvCxnSpPr>
            <p:cNvPr id="85" name="Straight Arrow Connector 84">
              <a:extLst>
                <a:ext uri="{FF2B5EF4-FFF2-40B4-BE49-F238E27FC236}">
                  <a16:creationId xmlns:a16="http://schemas.microsoft.com/office/drawing/2014/main" id="{84A7E9B8-BFC2-1980-0D96-5674D64E8A1E}"/>
                </a:ext>
              </a:extLst>
            </p:cNvPr>
            <p:cNvCxnSpPr>
              <a:cxnSpLocks/>
            </p:cNvCxnSpPr>
            <p:nvPr/>
          </p:nvCxnSpPr>
          <p:spPr>
            <a:xfrm flipV="1">
              <a:off x="9941441" y="3689677"/>
              <a:ext cx="549372" cy="491660"/>
            </a:xfrm>
            <a:prstGeom prst="straightConnector1">
              <a:avLst/>
            </a:prstGeom>
            <a:grpFill/>
            <a:ln w="19050"/>
          </p:spPr>
          <p:style>
            <a:lnRef idx="3">
              <a:schemeClr val="dk1"/>
            </a:lnRef>
            <a:fillRef idx="0">
              <a:schemeClr val="dk1"/>
            </a:fillRef>
            <a:effectRef idx="2">
              <a:schemeClr val="dk1"/>
            </a:effectRef>
            <a:fontRef idx="minor">
              <a:schemeClr val="tx1"/>
            </a:fontRef>
          </p:style>
        </p:cxnSp>
        <p:cxnSp>
          <p:nvCxnSpPr>
            <p:cNvPr id="86" name="Straight Arrow Connector 85">
              <a:extLst>
                <a:ext uri="{FF2B5EF4-FFF2-40B4-BE49-F238E27FC236}">
                  <a16:creationId xmlns:a16="http://schemas.microsoft.com/office/drawing/2014/main" id="{D96DFCEF-DFBF-52BB-0D0E-BC9759AC797D}"/>
                </a:ext>
              </a:extLst>
            </p:cNvPr>
            <p:cNvCxnSpPr>
              <a:cxnSpLocks/>
            </p:cNvCxnSpPr>
            <p:nvPr/>
          </p:nvCxnSpPr>
          <p:spPr>
            <a:xfrm flipH="1" flipV="1">
              <a:off x="8873395" y="1476863"/>
              <a:ext cx="730768" cy="1261673"/>
            </a:xfrm>
            <a:prstGeom prst="straightConnector1">
              <a:avLst/>
            </a:prstGeom>
            <a:grpFill/>
            <a:ln w="19050"/>
          </p:spPr>
          <p:style>
            <a:lnRef idx="3">
              <a:schemeClr val="dk1"/>
            </a:lnRef>
            <a:fillRef idx="0">
              <a:schemeClr val="dk1"/>
            </a:fillRef>
            <a:effectRef idx="2">
              <a:schemeClr val="dk1"/>
            </a:effectRef>
            <a:fontRef idx="minor">
              <a:schemeClr val="tx1"/>
            </a:fontRef>
          </p:style>
        </p:cxnSp>
        <p:sp>
          <p:nvSpPr>
            <p:cNvPr id="87" name="Oval 86">
              <a:extLst>
                <a:ext uri="{FF2B5EF4-FFF2-40B4-BE49-F238E27FC236}">
                  <a16:creationId xmlns:a16="http://schemas.microsoft.com/office/drawing/2014/main" id="{E426111A-940F-1035-738D-CD3FCF898EA2}"/>
                </a:ext>
              </a:extLst>
            </p:cNvPr>
            <p:cNvSpPr/>
            <p:nvPr/>
          </p:nvSpPr>
          <p:spPr>
            <a:xfrm>
              <a:off x="8283801" y="598194"/>
              <a:ext cx="899409" cy="918147"/>
            </a:xfrm>
            <a:prstGeom prst="ellipse">
              <a:avLst/>
            </a:prstGeom>
            <a:grp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45720" rIns="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0" dirty="0">
                  <a:solidFill>
                    <a:schemeClr val="tx1"/>
                  </a:solidFill>
                  <a:cs typeface="Calibri"/>
                </a:rPr>
                <a:t>Host</a:t>
              </a:r>
            </a:p>
          </p:txBody>
        </p:sp>
        <p:sp>
          <p:nvSpPr>
            <p:cNvPr id="88" name="Oval 87">
              <a:extLst>
                <a:ext uri="{FF2B5EF4-FFF2-40B4-BE49-F238E27FC236}">
                  <a16:creationId xmlns:a16="http://schemas.microsoft.com/office/drawing/2014/main" id="{12F30FC7-E806-606D-BEEA-D64C1DF9DB7E}"/>
                </a:ext>
              </a:extLst>
            </p:cNvPr>
            <p:cNvSpPr/>
            <p:nvPr/>
          </p:nvSpPr>
          <p:spPr>
            <a:xfrm>
              <a:off x="9307450" y="3973290"/>
              <a:ext cx="899409" cy="918147"/>
            </a:xfrm>
            <a:prstGeom prst="ellipse">
              <a:avLst/>
            </a:prstGeom>
            <a:grpFill/>
            <a:ln w="19050">
              <a:solidFill>
                <a:schemeClr val="accent1"/>
              </a:solidFill>
            </a:ln>
          </p:spPr>
          <p:style>
            <a:lnRef idx="2">
              <a:schemeClr val="dk1">
                <a:shade val="50000"/>
              </a:schemeClr>
            </a:lnRef>
            <a:fillRef idx="1">
              <a:schemeClr val="dk1"/>
            </a:fillRef>
            <a:effectRef idx="0">
              <a:schemeClr val="dk1"/>
            </a:effectRef>
            <a:fontRef idx="minor">
              <a:schemeClr val="lt1"/>
            </a:fontRef>
          </p:style>
          <p:txBody>
            <a:bodyPr lIns="0" tIns="45720" rIns="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0">
                  <a:solidFill>
                    <a:srgbClr val="0C0C0C"/>
                  </a:solidFill>
                  <a:cs typeface="Calibri"/>
                </a:rPr>
                <a:t>VM</a:t>
              </a:r>
              <a:endParaRPr lang="en-US" sz="100">
                <a:solidFill>
                  <a:srgbClr val="0C0C0C"/>
                </a:solidFill>
              </a:endParaRPr>
            </a:p>
          </p:txBody>
        </p:sp>
        <p:sp>
          <p:nvSpPr>
            <p:cNvPr id="89" name="Oval 88">
              <a:extLst>
                <a:ext uri="{FF2B5EF4-FFF2-40B4-BE49-F238E27FC236}">
                  <a16:creationId xmlns:a16="http://schemas.microsoft.com/office/drawing/2014/main" id="{FA476290-46E7-6076-9CEE-EC03B842052D}"/>
                </a:ext>
              </a:extLst>
            </p:cNvPr>
            <p:cNvSpPr/>
            <p:nvPr/>
          </p:nvSpPr>
          <p:spPr>
            <a:xfrm>
              <a:off x="10322953" y="2989017"/>
              <a:ext cx="899409" cy="918147"/>
            </a:xfrm>
            <a:prstGeom prst="ellipse">
              <a:avLst/>
            </a:prstGeom>
            <a:grp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0" tIns="45720" rIns="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0" dirty="0">
                  <a:solidFill>
                    <a:schemeClr val="tx1"/>
                  </a:solidFill>
                  <a:cs typeface="Calibri"/>
                </a:rPr>
                <a:t>Flow</a:t>
              </a:r>
            </a:p>
          </p:txBody>
        </p:sp>
        <p:cxnSp>
          <p:nvCxnSpPr>
            <p:cNvPr id="90" name="Straight Arrow Connector 89">
              <a:extLst>
                <a:ext uri="{FF2B5EF4-FFF2-40B4-BE49-F238E27FC236}">
                  <a16:creationId xmlns:a16="http://schemas.microsoft.com/office/drawing/2014/main" id="{B4DC17E3-6091-E518-B20E-714F1846871D}"/>
                </a:ext>
              </a:extLst>
            </p:cNvPr>
            <p:cNvCxnSpPr>
              <a:cxnSpLocks/>
            </p:cNvCxnSpPr>
            <p:nvPr/>
          </p:nvCxnSpPr>
          <p:spPr>
            <a:xfrm>
              <a:off x="941101" y="3706648"/>
              <a:ext cx="125324" cy="394040"/>
            </a:xfrm>
            <a:prstGeom prst="straightConnector1">
              <a:avLst/>
            </a:prstGeom>
            <a:grpFill/>
            <a:ln w="19050"/>
          </p:spPr>
          <p:style>
            <a:lnRef idx="3">
              <a:schemeClr val="dk1"/>
            </a:lnRef>
            <a:fillRef idx="0">
              <a:schemeClr val="dk1"/>
            </a:fillRef>
            <a:effectRef idx="2">
              <a:schemeClr val="dk1"/>
            </a:effectRef>
            <a:fontRef idx="minor">
              <a:schemeClr val="tx1"/>
            </a:fontRef>
          </p:style>
        </p:cxnSp>
        <p:cxnSp>
          <p:nvCxnSpPr>
            <p:cNvPr id="91" name="Straight Arrow Connector 90">
              <a:extLst>
                <a:ext uri="{FF2B5EF4-FFF2-40B4-BE49-F238E27FC236}">
                  <a16:creationId xmlns:a16="http://schemas.microsoft.com/office/drawing/2014/main" id="{DE8D7AFC-722B-AEFD-58C6-9053A8F07D52}"/>
                </a:ext>
              </a:extLst>
            </p:cNvPr>
            <p:cNvCxnSpPr>
              <a:cxnSpLocks/>
            </p:cNvCxnSpPr>
            <p:nvPr/>
          </p:nvCxnSpPr>
          <p:spPr>
            <a:xfrm>
              <a:off x="2377657" y="5824007"/>
              <a:ext cx="206113" cy="356021"/>
            </a:xfrm>
            <a:prstGeom prst="straightConnector1">
              <a:avLst/>
            </a:prstGeom>
            <a:grpFill/>
            <a:ln w="19050"/>
          </p:spPr>
          <p:style>
            <a:lnRef idx="3">
              <a:schemeClr val="dk1"/>
            </a:lnRef>
            <a:fillRef idx="0">
              <a:schemeClr val="dk1"/>
            </a:fillRef>
            <a:effectRef idx="2">
              <a:schemeClr val="dk1"/>
            </a:effectRef>
            <a:fontRef idx="minor">
              <a:schemeClr val="tx1"/>
            </a:fontRef>
          </p:style>
        </p:cxnSp>
        <p:cxnSp>
          <p:nvCxnSpPr>
            <p:cNvPr id="92" name="Straight Arrow Connector 91">
              <a:extLst>
                <a:ext uri="{FF2B5EF4-FFF2-40B4-BE49-F238E27FC236}">
                  <a16:creationId xmlns:a16="http://schemas.microsoft.com/office/drawing/2014/main" id="{3000AFB2-8C56-F21C-A463-2DCF44853006}"/>
                </a:ext>
              </a:extLst>
            </p:cNvPr>
            <p:cNvCxnSpPr>
              <a:cxnSpLocks/>
            </p:cNvCxnSpPr>
            <p:nvPr/>
          </p:nvCxnSpPr>
          <p:spPr>
            <a:xfrm>
              <a:off x="4020328" y="5892712"/>
              <a:ext cx="6244" cy="343529"/>
            </a:xfrm>
            <a:prstGeom prst="straightConnector1">
              <a:avLst/>
            </a:prstGeom>
            <a:grpFill/>
            <a:ln w="19050"/>
          </p:spPr>
          <p:style>
            <a:lnRef idx="3">
              <a:schemeClr val="dk1"/>
            </a:lnRef>
            <a:fillRef idx="0">
              <a:schemeClr val="dk1"/>
            </a:fillRef>
            <a:effectRef idx="2">
              <a:schemeClr val="dk1"/>
            </a:effectRef>
            <a:fontRef idx="minor">
              <a:schemeClr val="tx1"/>
            </a:fontRef>
          </p:style>
        </p:cxnSp>
        <p:sp>
          <p:nvSpPr>
            <p:cNvPr id="93" name="Oval 92">
              <a:extLst>
                <a:ext uri="{FF2B5EF4-FFF2-40B4-BE49-F238E27FC236}">
                  <a16:creationId xmlns:a16="http://schemas.microsoft.com/office/drawing/2014/main" id="{AC4E12F6-B2EC-8794-982C-CF43CFBF4131}"/>
                </a:ext>
              </a:extLst>
            </p:cNvPr>
            <p:cNvSpPr/>
            <p:nvPr/>
          </p:nvSpPr>
          <p:spPr>
            <a:xfrm>
              <a:off x="1716373" y="5119007"/>
              <a:ext cx="899409" cy="918147"/>
            </a:xfrm>
            <a:prstGeom prst="ellipse">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45720" rIns="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0" dirty="0" err="1">
                  <a:solidFill>
                    <a:schemeClr val="tx1"/>
                  </a:solidFill>
                  <a:cs typeface="Calibri" panose="020F0502020204030204"/>
                </a:rPr>
                <a:t>vNIC</a:t>
              </a:r>
              <a:endParaRPr lang="en-US" sz="100" dirty="0">
                <a:solidFill>
                  <a:schemeClr val="tx1"/>
                </a:solidFill>
                <a:cs typeface="Calibri" panose="020F0502020204030204"/>
              </a:endParaRPr>
            </a:p>
          </p:txBody>
        </p:sp>
        <p:sp>
          <p:nvSpPr>
            <p:cNvPr id="94" name="Oval 93">
              <a:extLst>
                <a:ext uri="{FF2B5EF4-FFF2-40B4-BE49-F238E27FC236}">
                  <a16:creationId xmlns:a16="http://schemas.microsoft.com/office/drawing/2014/main" id="{AC8C1B17-8C50-80F7-9955-17D48B13906E}"/>
                </a:ext>
              </a:extLst>
            </p:cNvPr>
            <p:cNvSpPr/>
            <p:nvPr/>
          </p:nvSpPr>
          <p:spPr>
            <a:xfrm>
              <a:off x="3533931" y="5119005"/>
              <a:ext cx="899409" cy="918147"/>
            </a:xfrm>
            <a:prstGeom prst="ellipse">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45720" rIns="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0" dirty="0" err="1">
                  <a:solidFill>
                    <a:schemeClr val="tx1"/>
                  </a:solidFill>
                  <a:cs typeface="Calibri"/>
                </a:rPr>
                <a:t>vNIC</a:t>
              </a:r>
              <a:endParaRPr lang="en-US" sz="100" dirty="0">
                <a:solidFill>
                  <a:schemeClr val="tx1"/>
                </a:solidFill>
                <a:cs typeface="Calibri"/>
              </a:endParaRPr>
            </a:p>
          </p:txBody>
        </p:sp>
        <p:sp>
          <p:nvSpPr>
            <p:cNvPr id="95" name="Oval 94">
              <a:extLst>
                <a:ext uri="{FF2B5EF4-FFF2-40B4-BE49-F238E27FC236}">
                  <a16:creationId xmlns:a16="http://schemas.microsoft.com/office/drawing/2014/main" id="{9F68439F-C549-6DD2-C2F6-D13A7F7BE82D}"/>
                </a:ext>
              </a:extLst>
            </p:cNvPr>
            <p:cNvSpPr/>
            <p:nvPr/>
          </p:nvSpPr>
          <p:spPr>
            <a:xfrm>
              <a:off x="779691" y="4057136"/>
              <a:ext cx="899409" cy="918147"/>
            </a:xfrm>
            <a:prstGeom prst="ellipse">
              <a:avLst/>
            </a:prstGeom>
            <a:grp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45720" rIns="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0">
                  <a:solidFill>
                    <a:schemeClr val="tx1"/>
                  </a:solidFill>
                  <a:cs typeface="Calibri"/>
                </a:rPr>
                <a:t>VM</a:t>
              </a:r>
            </a:p>
            <a:p>
              <a:pPr algn="ctr"/>
              <a:r>
                <a:rPr lang="en-US" sz="100">
                  <a:solidFill>
                    <a:schemeClr val="tx1"/>
                  </a:solidFill>
                  <a:cs typeface="Calibri"/>
                </a:rPr>
                <a:t>Crawler</a:t>
              </a:r>
            </a:p>
          </p:txBody>
        </p:sp>
        <p:cxnSp>
          <p:nvCxnSpPr>
            <p:cNvPr id="96" name="Straight Arrow Connector 95">
              <a:extLst>
                <a:ext uri="{FF2B5EF4-FFF2-40B4-BE49-F238E27FC236}">
                  <a16:creationId xmlns:a16="http://schemas.microsoft.com/office/drawing/2014/main" id="{C9746CDE-DECF-3C93-DF92-41746A1E7BB1}"/>
                </a:ext>
              </a:extLst>
            </p:cNvPr>
            <p:cNvCxnSpPr>
              <a:cxnSpLocks/>
            </p:cNvCxnSpPr>
            <p:nvPr/>
          </p:nvCxnSpPr>
          <p:spPr>
            <a:xfrm flipH="1">
              <a:off x="9088065" y="2829508"/>
              <a:ext cx="313377" cy="305916"/>
            </a:xfrm>
            <a:prstGeom prst="straightConnector1">
              <a:avLst/>
            </a:prstGeom>
            <a:grpFill/>
            <a:ln w="19050"/>
          </p:spPr>
          <p:style>
            <a:lnRef idx="3">
              <a:schemeClr val="dk1"/>
            </a:lnRef>
            <a:fillRef idx="0">
              <a:schemeClr val="dk1"/>
            </a:fillRef>
            <a:effectRef idx="2">
              <a:schemeClr val="dk1"/>
            </a:effectRef>
            <a:fontRef idx="minor">
              <a:schemeClr val="tx1"/>
            </a:fontRef>
          </p:style>
        </p:cxnSp>
        <p:cxnSp>
          <p:nvCxnSpPr>
            <p:cNvPr id="97" name="Straight Arrow Connector 96">
              <a:extLst>
                <a:ext uri="{FF2B5EF4-FFF2-40B4-BE49-F238E27FC236}">
                  <a16:creationId xmlns:a16="http://schemas.microsoft.com/office/drawing/2014/main" id="{1F3B0159-19A0-1257-29F1-515EE330D72F}"/>
                </a:ext>
              </a:extLst>
            </p:cNvPr>
            <p:cNvCxnSpPr>
              <a:cxnSpLocks/>
            </p:cNvCxnSpPr>
            <p:nvPr/>
          </p:nvCxnSpPr>
          <p:spPr>
            <a:xfrm flipH="1" flipV="1">
              <a:off x="9041357" y="3722807"/>
              <a:ext cx="361715" cy="408835"/>
            </a:xfrm>
            <a:prstGeom prst="straightConnector1">
              <a:avLst/>
            </a:prstGeom>
            <a:grpFill/>
            <a:ln w="19050"/>
          </p:spPr>
          <p:style>
            <a:lnRef idx="3">
              <a:schemeClr val="dk1"/>
            </a:lnRef>
            <a:fillRef idx="0">
              <a:schemeClr val="dk1"/>
            </a:fillRef>
            <a:effectRef idx="2">
              <a:schemeClr val="dk1"/>
            </a:effectRef>
            <a:fontRef idx="minor">
              <a:schemeClr val="tx1"/>
            </a:fontRef>
          </p:style>
        </p:cxnSp>
        <p:sp>
          <p:nvSpPr>
            <p:cNvPr id="98" name="Oval 97">
              <a:extLst>
                <a:ext uri="{FF2B5EF4-FFF2-40B4-BE49-F238E27FC236}">
                  <a16:creationId xmlns:a16="http://schemas.microsoft.com/office/drawing/2014/main" id="{58DB62D4-B65E-6CC5-82E5-C1C860F5C920}"/>
                </a:ext>
              </a:extLst>
            </p:cNvPr>
            <p:cNvSpPr/>
            <p:nvPr/>
          </p:nvSpPr>
          <p:spPr>
            <a:xfrm>
              <a:off x="8335127" y="2980734"/>
              <a:ext cx="899409" cy="918147"/>
            </a:xfrm>
            <a:prstGeom prst="ellipse">
              <a:avLst/>
            </a:prstGeom>
            <a:grp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0" tIns="45720" rIns="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0" dirty="0">
                  <a:solidFill>
                    <a:schemeClr val="tx1"/>
                  </a:solidFill>
                  <a:cs typeface="Calibri"/>
                </a:rPr>
                <a:t>Flow</a:t>
              </a:r>
            </a:p>
          </p:txBody>
        </p:sp>
        <p:sp>
          <p:nvSpPr>
            <p:cNvPr id="99" name="Oval 98">
              <a:extLst>
                <a:ext uri="{FF2B5EF4-FFF2-40B4-BE49-F238E27FC236}">
                  <a16:creationId xmlns:a16="http://schemas.microsoft.com/office/drawing/2014/main" id="{06D40A11-8CFA-B758-A343-9B3554209461}"/>
                </a:ext>
              </a:extLst>
            </p:cNvPr>
            <p:cNvSpPr/>
            <p:nvPr/>
          </p:nvSpPr>
          <p:spPr>
            <a:xfrm>
              <a:off x="9274321" y="2122738"/>
              <a:ext cx="899409" cy="918147"/>
            </a:xfrm>
            <a:prstGeom prst="ellipse">
              <a:avLst/>
            </a:prstGeom>
            <a:grpFill/>
            <a:ln w="19050">
              <a:solidFill>
                <a:schemeClr val="accent1"/>
              </a:solidFill>
            </a:ln>
          </p:spPr>
          <p:style>
            <a:lnRef idx="2">
              <a:schemeClr val="dk1">
                <a:shade val="50000"/>
              </a:schemeClr>
            </a:lnRef>
            <a:fillRef idx="1">
              <a:schemeClr val="dk1"/>
            </a:fillRef>
            <a:effectRef idx="0">
              <a:schemeClr val="dk1"/>
            </a:effectRef>
            <a:fontRef idx="minor">
              <a:schemeClr val="lt1"/>
            </a:fontRef>
          </p:style>
          <p:txBody>
            <a:bodyPr lIns="0" tIns="45720" rIns="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0">
                  <a:solidFill>
                    <a:srgbClr val="0C0C0C"/>
                  </a:solidFill>
                  <a:cs typeface="Calibri"/>
                </a:rPr>
                <a:t>VM</a:t>
              </a:r>
            </a:p>
          </p:txBody>
        </p:sp>
      </p:grpSp>
      <p:cxnSp>
        <p:nvCxnSpPr>
          <p:cNvPr id="100" name="Straight Arrow Connector 99">
            <a:extLst>
              <a:ext uri="{FF2B5EF4-FFF2-40B4-BE49-F238E27FC236}">
                <a16:creationId xmlns:a16="http://schemas.microsoft.com/office/drawing/2014/main" id="{76AE7FD6-C3B6-F2CA-5953-60C5F6AB65D0}"/>
              </a:ext>
            </a:extLst>
          </p:cNvPr>
          <p:cNvCxnSpPr>
            <a:cxnSpLocks/>
          </p:cNvCxnSpPr>
          <p:nvPr/>
        </p:nvCxnSpPr>
        <p:spPr>
          <a:xfrm flipH="1" flipV="1">
            <a:off x="8336265" y="3240679"/>
            <a:ext cx="837068" cy="316882"/>
          </a:xfrm>
          <a:prstGeom prst="straightConnector1">
            <a:avLst/>
          </a:prstGeom>
          <a:ln w="22225" cap="rnd" cmpd="sng">
            <a:solidFill>
              <a:schemeClr val="tx1">
                <a:lumMod val="50000"/>
                <a:lumOff val="50000"/>
              </a:schemeClr>
            </a:solidFill>
            <a:prstDash val="sysDash"/>
            <a:round/>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id="{9EDF98A1-FB83-F66E-EF6A-176207393833}"/>
              </a:ext>
            </a:extLst>
          </p:cNvPr>
          <p:cNvCxnSpPr>
            <a:cxnSpLocks/>
            <a:endCxn id="57" idx="3"/>
          </p:cNvCxnSpPr>
          <p:nvPr/>
        </p:nvCxnSpPr>
        <p:spPr>
          <a:xfrm flipH="1">
            <a:off x="8157420" y="4008312"/>
            <a:ext cx="1052627" cy="502111"/>
          </a:xfrm>
          <a:prstGeom prst="straightConnector1">
            <a:avLst/>
          </a:prstGeom>
          <a:ln w="22225" cap="rnd" cmpd="sng">
            <a:solidFill>
              <a:schemeClr val="tx1">
                <a:lumMod val="50000"/>
                <a:lumOff val="50000"/>
              </a:schemeClr>
            </a:solidFill>
            <a:prstDash val="sysDash"/>
            <a:round/>
            <a:headEnd type="triangle"/>
            <a:tailEnd type="none"/>
          </a:ln>
        </p:spPr>
        <p:style>
          <a:lnRef idx="1">
            <a:schemeClr val="accent1"/>
          </a:lnRef>
          <a:fillRef idx="0">
            <a:schemeClr val="accent1"/>
          </a:fillRef>
          <a:effectRef idx="0">
            <a:schemeClr val="accent1"/>
          </a:effectRef>
          <a:fontRef idx="minor">
            <a:schemeClr val="tx1"/>
          </a:fontRef>
        </p:style>
      </p:cxnSp>
      <p:sp>
        <p:nvSpPr>
          <p:cNvPr id="108" name="Rectangle 107">
            <a:extLst>
              <a:ext uri="{FF2B5EF4-FFF2-40B4-BE49-F238E27FC236}">
                <a16:creationId xmlns:a16="http://schemas.microsoft.com/office/drawing/2014/main" id="{EE110FA7-E684-13B4-07CE-9A4BF720065C}"/>
              </a:ext>
            </a:extLst>
          </p:cNvPr>
          <p:cNvSpPr/>
          <p:nvPr/>
        </p:nvSpPr>
        <p:spPr>
          <a:xfrm>
            <a:off x="6781732" y="2866318"/>
            <a:ext cx="1368972" cy="719791"/>
          </a:xfrm>
          <a:prstGeom prst="rect">
            <a:avLst/>
          </a:prstGeom>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Monitoring telemetry</a:t>
            </a:r>
          </a:p>
        </p:txBody>
      </p:sp>
      <p:sp>
        <p:nvSpPr>
          <p:cNvPr id="109" name="Rectangle 108">
            <a:extLst>
              <a:ext uri="{FF2B5EF4-FFF2-40B4-BE49-F238E27FC236}">
                <a16:creationId xmlns:a16="http://schemas.microsoft.com/office/drawing/2014/main" id="{4E5B9662-347C-FAF5-BA6C-FEDAFEA2038A}"/>
              </a:ext>
            </a:extLst>
          </p:cNvPr>
          <p:cNvSpPr/>
          <p:nvPr/>
        </p:nvSpPr>
        <p:spPr>
          <a:xfrm>
            <a:off x="6924705" y="3009291"/>
            <a:ext cx="1368972" cy="719791"/>
          </a:xfrm>
          <a:prstGeom prst="rect">
            <a:avLst/>
          </a:prstGeom>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Monitoring telemetry</a:t>
            </a:r>
          </a:p>
        </p:txBody>
      </p:sp>
      <p:sp>
        <p:nvSpPr>
          <p:cNvPr id="114" name="Rectangle 113">
            <a:extLst>
              <a:ext uri="{FF2B5EF4-FFF2-40B4-BE49-F238E27FC236}">
                <a16:creationId xmlns:a16="http://schemas.microsoft.com/office/drawing/2014/main" id="{CF9FB405-7AB2-38ED-8965-5A90140955FB}"/>
              </a:ext>
            </a:extLst>
          </p:cNvPr>
          <p:cNvSpPr/>
          <p:nvPr/>
        </p:nvSpPr>
        <p:spPr>
          <a:xfrm>
            <a:off x="8951881" y="3943907"/>
            <a:ext cx="2601113" cy="719791"/>
          </a:xfrm>
          <a:prstGeom prst="rect">
            <a:avLst/>
          </a:prstGeom>
          <a:noFill/>
          <a:ln w="12700">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Training + inference </a:t>
            </a:r>
          </a:p>
          <a:p>
            <a:pPr algn="ctr"/>
            <a:r>
              <a:rPr lang="en-US" dirty="0"/>
              <a:t>algorithms</a:t>
            </a:r>
          </a:p>
        </p:txBody>
      </p:sp>
      <p:grpSp>
        <p:nvGrpSpPr>
          <p:cNvPr id="116" name="Group 115">
            <a:extLst>
              <a:ext uri="{FF2B5EF4-FFF2-40B4-BE49-F238E27FC236}">
                <a16:creationId xmlns:a16="http://schemas.microsoft.com/office/drawing/2014/main" id="{A75A4E78-EF15-100D-F892-FD6D9B9BC825}"/>
              </a:ext>
            </a:extLst>
          </p:cNvPr>
          <p:cNvGrpSpPr/>
          <p:nvPr/>
        </p:nvGrpSpPr>
        <p:grpSpPr>
          <a:xfrm>
            <a:off x="1557541" y="5117233"/>
            <a:ext cx="2887263" cy="1491874"/>
            <a:chOff x="779691" y="598194"/>
            <a:chExt cx="10442671" cy="5638047"/>
          </a:xfrm>
          <a:solidFill>
            <a:schemeClr val="bg1"/>
          </a:solidFill>
        </p:grpSpPr>
        <p:cxnSp>
          <p:nvCxnSpPr>
            <p:cNvPr id="117" name="Straight Arrow Connector 116">
              <a:extLst>
                <a:ext uri="{FF2B5EF4-FFF2-40B4-BE49-F238E27FC236}">
                  <a16:creationId xmlns:a16="http://schemas.microsoft.com/office/drawing/2014/main" id="{D5DABDAE-FC98-87C0-2256-90085CF3BA7A}"/>
                </a:ext>
              </a:extLst>
            </p:cNvPr>
            <p:cNvCxnSpPr/>
            <p:nvPr/>
          </p:nvCxnSpPr>
          <p:spPr>
            <a:xfrm flipV="1">
              <a:off x="3070954" y="2014014"/>
              <a:ext cx="830704" cy="2285995"/>
            </a:xfrm>
            <a:prstGeom prst="straightConnector1">
              <a:avLst/>
            </a:prstGeom>
            <a:grpFill/>
            <a:ln w="19050"/>
          </p:spPr>
          <p:style>
            <a:lnRef idx="3">
              <a:schemeClr val="dk1"/>
            </a:lnRef>
            <a:fillRef idx="0">
              <a:schemeClr val="dk1"/>
            </a:fillRef>
            <a:effectRef idx="2">
              <a:schemeClr val="dk1"/>
            </a:effectRef>
            <a:fontRef idx="minor">
              <a:schemeClr val="tx1"/>
            </a:fontRef>
          </p:style>
        </p:cxnSp>
        <p:cxnSp>
          <p:nvCxnSpPr>
            <p:cNvPr id="118" name="Straight Arrow Connector 117">
              <a:extLst>
                <a:ext uri="{FF2B5EF4-FFF2-40B4-BE49-F238E27FC236}">
                  <a16:creationId xmlns:a16="http://schemas.microsoft.com/office/drawing/2014/main" id="{F4488311-58CC-3690-E571-2FEBE60EC3EA}"/>
                </a:ext>
              </a:extLst>
            </p:cNvPr>
            <p:cNvCxnSpPr>
              <a:cxnSpLocks/>
            </p:cNvCxnSpPr>
            <p:nvPr/>
          </p:nvCxnSpPr>
          <p:spPr>
            <a:xfrm flipH="1" flipV="1">
              <a:off x="4057805" y="2088965"/>
              <a:ext cx="968115" cy="2086129"/>
            </a:xfrm>
            <a:prstGeom prst="straightConnector1">
              <a:avLst/>
            </a:prstGeom>
            <a:grpFill/>
            <a:ln w="19050"/>
          </p:spPr>
          <p:style>
            <a:lnRef idx="3">
              <a:schemeClr val="dk1"/>
            </a:lnRef>
            <a:fillRef idx="0">
              <a:schemeClr val="dk1"/>
            </a:fillRef>
            <a:effectRef idx="2">
              <a:schemeClr val="dk1"/>
            </a:effectRef>
            <a:fontRef idx="minor">
              <a:schemeClr val="tx1"/>
            </a:fontRef>
          </p:style>
        </p:cxnSp>
        <p:cxnSp>
          <p:nvCxnSpPr>
            <p:cNvPr id="119" name="Straight Arrow Connector 118">
              <a:extLst>
                <a:ext uri="{FF2B5EF4-FFF2-40B4-BE49-F238E27FC236}">
                  <a16:creationId xmlns:a16="http://schemas.microsoft.com/office/drawing/2014/main" id="{F46E3701-1A42-5988-28A1-967D74CA32AE}"/>
                </a:ext>
              </a:extLst>
            </p:cNvPr>
            <p:cNvCxnSpPr>
              <a:cxnSpLocks/>
            </p:cNvCxnSpPr>
            <p:nvPr/>
          </p:nvCxnSpPr>
          <p:spPr>
            <a:xfrm flipH="1">
              <a:off x="3782986" y="1389423"/>
              <a:ext cx="1305392" cy="274820"/>
            </a:xfrm>
            <a:prstGeom prst="straightConnector1">
              <a:avLst/>
            </a:prstGeom>
            <a:grpFill/>
            <a:ln w="19050"/>
          </p:spPr>
          <p:style>
            <a:lnRef idx="3">
              <a:schemeClr val="dk1"/>
            </a:lnRef>
            <a:fillRef idx="0">
              <a:schemeClr val="dk1"/>
            </a:fillRef>
            <a:effectRef idx="2">
              <a:schemeClr val="dk1"/>
            </a:effectRef>
            <a:fontRef idx="minor">
              <a:schemeClr val="tx1"/>
            </a:fontRef>
          </p:style>
        </p:cxnSp>
        <p:cxnSp>
          <p:nvCxnSpPr>
            <p:cNvPr id="120" name="Straight Arrow Connector 119">
              <a:extLst>
                <a:ext uri="{FF2B5EF4-FFF2-40B4-BE49-F238E27FC236}">
                  <a16:creationId xmlns:a16="http://schemas.microsoft.com/office/drawing/2014/main" id="{2B6DF53D-2421-31A0-28FE-AAEF392BC46E}"/>
                </a:ext>
              </a:extLst>
            </p:cNvPr>
            <p:cNvCxnSpPr>
              <a:cxnSpLocks/>
            </p:cNvCxnSpPr>
            <p:nvPr/>
          </p:nvCxnSpPr>
          <p:spPr>
            <a:xfrm flipV="1">
              <a:off x="5438149" y="2748179"/>
              <a:ext cx="1747088" cy="1545586"/>
            </a:xfrm>
            <a:prstGeom prst="straightConnector1">
              <a:avLst/>
            </a:prstGeom>
            <a:grpFill/>
            <a:ln w="19050"/>
          </p:spPr>
          <p:style>
            <a:lnRef idx="3">
              <a:schemeClr val="dk1"/>
            </a:lnRef>
            <a:fillRef idx="0">
              <a:schemeClr val="dk1"/>
            </a:fillRef>
            <a:effectRef idx="2">
              <a:schemeClr val="dk1"/>
            </a:effectRef>
            <a:fontRef idx="minor">
              <a:schemeClr val="tx1"/>
            </a:fontRef>
          </p:style>
        </p:cxnSp>
        <p:cxnSp>
          <p:nvCxnSpPr>
            <p:cNvPr id="121" name="Straight Arrow Connector 120">
              <a:extLst>
                <a:ext uri="{FF2B5EF4-FFF2-40B4-BE49-F238E27FC236}">
                  <a16:creationId xmlns:a16="http://schemas.microsoft.com/office/drawing/2014/main" id="{385BA5EF-3FAC-D39A-9E49-744D98A72851}"/>
                </a:ext>
              </a:extLst>
            </p:cNvPr>
            <p:cNvCxnSpPr>
              <a:cxnSpLocks/>
            </p:cNvCxnSpPr>
            <p:nvPr/>
          </p:nvCxnSpPr>
          <p:spPr>
            <a:xfrm flipV="1">
              <a:off x="5556957" y="4438100"/>
              <a:ext cx="1439545" cy="9640"/>
            </a:xfrm>
            <a:prstGeom prst="straightConnector1">
              <a:avLst/>
            </a:prstGeom>
            <a:grpFill/>
            <a:ln w="19050"/>
          </p:spPr>
          <p:style>
            <a:lnRef idx="3">
              <a:schemeClr val="dk1"/>
            </a:lnRef>
            <a:fillRef idx="0">
              <a:schemeClr val="dk1"/>
            </a:fillRef>
            <a:effectRef idx="2">
              <a:schemeClr val="dk1"/>
            </a:effectRef>
            <a:fontRef idx="minor">
              <a:schemeClr val="tx1"/>
            </a:fontRef>
          </p:style>
        </p:cxnSp>
        <p:cxnSp>
          <p:nvCxnSpPr>
            <p:cNvPr id="122" name="Straight Arrow Connector 121">
              <a:extLst>
                <a:ext uri="{FF2B5EF4-FFF2-40B4-BE49-F238E27FC236}">
                  <a16:creationId xmlns:a16="http://schemas.microsoft.com/office/drawing/2014/main" id="{13921FD0-7857-DDEC-274C-089F6852FD84}"/>
                </a:ext>
              </a:extLst>
            </p:cNvPr>
            <p:cNvCxnSpPr>
              <a:cxnSpLocks/>
            </p:cNvCxnSpPr>
            <p:nvPr/>
          </p:nvCxnSpPr>
          <p:spPr>
            <a:xfrm>
              <a:off x="1465758" y="4915230"/>
              <a:ext cx="537147" cy="463288"/>
            </a:xfrm>
            <a:prstGeom prst="straightConnector1">
              <a:avLst/>
            </a:prstGeom>
            <a:grpFill/>
            <a:ln w="19050"/>
          </p:spPr>
          <p:style>
            <a:lnRef idx="3">
              <a:schemeClr val="dk1"/>
            </a:lnRef>
            <a:fillRef idx="0">
              <a:schemeClr val="dk1"/>
            </a:fillRef>
            <a:effectRef idx="2">
              <a:schemeClr val="dk1"/>
            </a:effectRef>
            <a:fontRef idx="minor">
              <a:schemeClr val="tx1"/>
            </a:fontRef>
          </p:style>
        </p:cxnSp>
        <p:cxnSp>
          <p:nvCxnSpPr>
            <p:cNvPr id="123" name="Straight Arrow Connector 122">
              <a:extLst>
                <a:ext uri="{FF2B5EF4-FFF2-40B4-BE49-F238E27FC236}">
                  <a16:creationId xmlns:a16="http://schemas.microsoft.com/office/drawing/2014/main" id="{68044DEB-5477-A876-C051-7D9BF952CC44}"/>
                </a:ext>
              </a:extLst>
            </p:cNvPr>
            <p:cNvCxnSpPr>
              <a:cxnSpLocks/>
            </p:cNvCxnSpPr>
            <p:nvPr/>
          </p:nvCxnSpPr>
          <p:spPr>
            <a:xfrm flipH="1">
              <a:off x="7879891" y="2509745"/>
              <a:ext cx="1481498" cy="37207"/>
            </a:xfrm>
            <a:prstGeom prst="straightConnector1">
              <a:avLst/>
            </a:prstGeom>
            <a:grpFill/>
            <a:ln w="19050"/>
          </p:spPr>
          <p:style>
            <a:lnRef idx="3">
              <a:schemeClr val="dk1"/>
            </a:lnRef>
            <a:fillRef idx="0">
              <a:schemeClr val="dk1"/>
            </a:fillRef>
            <a:effectRef idx="2">
              <a:schemeClr val="dk1"/>
            </a:effectRef>
            <a:fontRef idx="minor">
              <a:schemeClr val="tx1"/>
            </a:fontRef>
          </p:style>
        </p:cxnSp>
        <p:cxnSp>
          <p:nvCxnSpPr>
            <p:cNvPr id="124" name="Straight Arrow Connector 123">
              <a:extLst>
                <a:ext uri="{FF2B5EF4-FFF2-40B4-BE49-F238E27FC236}">
                  <a16:creationId xmlns:a16="http://schemas.microsoft.com/office/drawing/2014/main" id="{4AE7B6C7-1B8E-3E42-30D4-D40880C8A15A}"/>
                </a:ext>
              </a:extLst>
            </p:cNvPr>
            <p:cNvCxnSpPr>
              <a:cxnSpLocks/>
            </p:cNvCxnSpPr>
            <p:nvPr/>
          </p:nvCxnSpPr>
          <p:spPr>
            <a:xfrm flipH="1">
              <a:off x="7818516" y="4439049"/>
              <a:ext cx="1511780" cy="3667"/>
            </a:xfrm>
            <a:prstGeom prst="straightConnector1">
              <a:avLst/>
            </a:prstGeom>
            <a:grpFill/>
            <a:ln w="19050"/>
          </p:spPr>
          <p:style>
            <a:lnRef idx="3">
              <a:schemeClr val="dk1"/>
            </a:lnRef>
            <a:fillRef idx="0">
              <a:schemeClr val="dk1"/>
            </a:fillRef>
            <a:effectRef idx="2">
              <a:schemeClr val="dk1"/>
            </a:effectRef>
            <a:fontRef idx="minor">
              <a:schemeClr val="tx1"/>
            </a:fontRef>
          </p:style>
        </p:cxnSp>
        <p:cxnSp>
          <p:nvCxnSpPr>
            <p:cNvPr id="125" name="Straight Arrow Connector 124">
              <a:extLst>
                <a:ext uri="{FF2B5EF4-FFF2-40B4-BE49-F238E27FC236}">
                  <a16:creationId xmlns:a16="http://schemas.microsoft.com/office/drawing/2014/main" id="{CA0AD404-42A8-EF97-15F6-E69B4A741F40}"/>
                </a:ext>
              </a:extLst>
            </p:cNvPr>
            <p:cNvCxnSpPr>
              <a:cxnSpLocks/>
            </p:cNvCxnSpPr>
            <p:nvPr/>
          </p:nvCxnSpPr>
          <p:spPr>
            <a:xfrm>
              <a:off x="5906590" y="1464236"/>
              <a:ext cx="1331601" cy="797575"/>
            </a:xfrm>
            <a:prstGeom prst="straightConnector1">
              <a:avLst/>
            </a:prstGeom>
            <a:grpFill/>
            <a:ln w="19050"/>
          </p:spPr>
          <p:style>
            <a:lnRef idx="3">
              <a:schemeClr val="dk1"/>
            </a:lnRef>
            <a:fillRef idx="0">
              <a:schemeClr val="dk1"/>
            </a:fillRef>
            <a:effectRef idx="2">
              <a:schemeClr val="dk1"/>
            </a:effectRef>
            <a:fontRef idx="minor">
              <a:schemeClr val="tx1"/>
            </a:fontRef>
          </p:style>
        </p:cxnSp>
        <p:cxnSp>
          <p:nvCxnSpPr>
            <p:cNvPr id="126" name="Straight Arrow Connector 125">
              <a:extLst>
                <a:ext uri="{FF2B5EF4-FFF2-40B4-BE49-F238E27FC236}">
                  <a16:creationId xmlns:a16="http://schemas.microsoft.com/office/drawing/2014/main" id="{3EDF869E-3D29-2736-39D0-A08E6083E308}"/>
                </a:ext>
              </a:extLst>
            </p:cNvPr>
            <p:cNvCxnSpPr>
              <a:cxnSpLocks/>
            </p:cNvCxnSpPr>
            <p:nvPr/>
          </p:nvCxnSpPr>
          <p:spPr>
            <a:xfrm flipV="1">
              <a:off x="9891066" y="1834238"/>
              <a:ext cx="218610" cy="543394"/>
            </a:xfrm>
            <a:prstGeom prst="straightConnector1">
              <a:avLst/>
            </a:prstGeom>
            <a:grpFill/>
            <a:ln w="19050"/>
          </p:spPr>
          <p:style>
            <a:lnRef idx="3">
              <a:schemeClr val="dk1"/>
            </a:lnRef>
            <a:fillRef idx="0">
              <a:schemeClr val="dk1"/>
            </a:fillRef>
            <a:effectRef idx="2">
              <a:schemeClr val="dk1"/>
            </a:effectRef>
            <a:fontRef idx="minor">
              <a:schemeClr val="tx1"/>
            </a:fontRef>
          </p:style>
        </p:cxnSp>
        <p:cxnSp>
          <p:nvCxnSpPr>
            <p:cNvPr id="127" name="Straight Arrow Connector 126">
              <a:extLst>
                <a:ext uri="{FF2B5EF4-FFF2-40B4-BE49-F238E27FC236}">
                  <a16:creationId xmlns:a16="http://schemas.microsoft.com/office/drawing/2014/main" id="{16A017EE-F9E8-E2A0-F16E-66DAC45C2BC2}"/>
                </a:ext>
              </a:extLst>
            </p:cNvPr>
            <p:cNvCxnSpPr>
              <a:cxnSpLocks/>
            </p:cNvCxnSpPr>
            <p:nvPr/>
          </p:nvCxnSpPr>
          <p:spPr>
            <a:xfrm>
              <a:off x="5812901" y="1657994"/>
              <a:ext cx="1421081" cy="2374938"/>
            </a:xfrm>
            <a:prstGeom prst="straightConnector1">
              <a:avLst/>
            </a:prstGeom>
            <a:grpFill/>
            <a:ln w="19050"/>
          </p:spPr>
          <p:style>
            <a:lnRef idx="3">
              <a:schemeClr val="dk1"/>
            </a:lnRef>
            <a:fillRef idx="0">
              <a:schemeClr val="dk1"/>
            </a:fillRef>
            <a:effectRef idx="2">
              <a:schemeClr val="dk1"/>
            </a:effectRef>
            <a:fontRef idx="minor">
              <a:schemeClr val="tx1"/>
            </a:fontRef>
          </p:style>
        </p:cxnSp>
        <p:sp>
          <p:nvSpPr>
            <p:cNvPr id="128" name="Oval 127">
              <a:extLst>
                <a:ext uri="{FF2B5EF4-FFF2-40B4-BE49-F238E27FC236}">
                  <a16:creationId xmlns:a16="http://schemas.microsoft.com/office/drawing/2014/main" id="{69BC3FA4-4933-F6C9-7DC5-982B1509593A}"/>
                </a:ext>
              </a:extLst>
            </p:cNvPr>
            <p:cNvSpPr/>
            <p:nvPr/>
          </p:nvSpPr>
          <p:spPr>
            <a:xfrm>
              <a:off x="6971891" y="3997595"/>
              <a:ext cx="899409" cy="918147"/>
            </a:xfrm>
            <a:prstGeom prst="ellipse">
              <a:avLst/>
            </a:prstGeom>
            <a:grp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0" tIns="45720" rIns="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0" dirty="0">
                  <a:solidFill>
                    <a:srgbClr val="0C0C0C"/>
                  </a:solidFill>
                  <a:cs typeface="Calibri"/>
                </a:rPr>
                <a:t>Flow</a:t>
              </a:r>
            </a:p>
          </p:txBody>
        </p:sp>
        <p:sp>
          <p:nvSpPr>
            <p:cNvPr id="129" name="Oval 128">
              <a:extLst>
                <a:ext uri="{FF2B5EF4-FFF2-40B4-BE49-F238E27FC236}">
                  <a16:creationId xmlns:a16="http://schemas.microsoft.com/office/drawing/2014/main" id="{CA677A7F-5B05-91E3-4D18-3B010767E049}"/>
                </a:ext>
              </a:extLst>
            </p:cNvPr>
            <p:cNvSpPr/>
            <p:nvPr/>
          </p:nvSpPr>
          <p:spPr>
            <a:xfrm>
              <a:off x="7087848" y="2071414"/>
              <a:ext cx="899409" cy="918147"/>
            </a:xfrm>
            <a:prstGeom prst="ellipse">
              <a:avLst/>
            </a:prstGeom>
            <a:grp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0" tIns="45720" rIns="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0" dirty="0">
                  <a:solidFill>
                    <a:srgbClr val="0C0C0C"/>
                  </a:solidFill>
                  <a:cs typeface="Calibri"/>
                </a:rPr>
                <a:t>Flow</a:t>
              </a:r>
            </a:p>
          </p:txBody>
        </p:sp>
        <p:cxnSp>
          <p:nvCxnSpPr>
            <p:cNvPr id="130" name="Straight Arrow Connector 129">
              <a:extLst>
                <a:ext uri="{FF2B5EF4-FFF2-40B4-BE49-F238E27FC236}">
                  <a16:creationId xmlns:a16="http://schemas.microsoft.com/office/drawing/2014/main" id="{BFCC112D-45DA-5B55-2F7F-C5694755CF62}"/>
                </a:ext>
              </a:extLst>
            </p:cNvPr>
            <p:cNvCxnSpPr>
              <a:cxnSpLocks/>
            </p:cNvCxnSpPr>
            <p:nvPr/>
          </p:nvCxnSpPr>
          <p:spPr>
            <a:xfrm>
              <a:off x="10085097" y="4474894"/>
              <a:ext cx="281068" cy="318542"/>
            </a:xfrm>
            <a:prstGeom prst="straightConnector1">
              <a:avLst/>
            </a:prstGeom>
            <a:grpFill/>
            <a:ln w="19050"/>
          </p:spPr>
          <p:style>
            <a:lnRef idx="3">
              <a:schemeClr val="dk1"/>
            </a:lnRef>
            <a:fillRef idx="0">
              <a:schemeClr val="dk1"/>
            </a:fillRef>
            <a:effectRef idx="2">
              <a:schemeClr val="dk1"/>
            </a:effectRef>
            <a:fontRef idx="minor">
              <a:schemeClr val="tx1"/>
            </a:fontRef>
          </p:style>
        </p:cxnSp>
        <p:cxnSp>
          <p:nvCxnSpPr>
            <p:cNvPr id="131" name="Straight Arrow Connector 130">
              <a:extLst>
                <a:ext uri="{FF2B5EF4-FFF2-40B4-BE49-F238E27FC236}">
                  <a16:creationId xmlns:a16="http://schemas.microsoft.com/office/drawing/2014/main" id="{688FE124-9850-1D52-8166-8D0F8E75841E}"/>
                </a:ext>
              </a:extLst>
            </p:cNvPr>
            <p:cNvCxnSpPr>
              <a:cxnSpLocks/>
            </p:cNvCxnSpPr>
            <p:nvPr/>
          </p:nvCxnSpPr>
          <p:spPr>
            <a:xfrm flipH="1">
              <a:off x="4001592" y="1020911"/>
              <a:ext cx="1" cy="499675"/>
            </a:xfrm>
            <a:prstGeom prst="straightConnector1">
              <a:avLst/>
            </a:prstGeom>
            <a:grpFill/>
            <a:ln w="19050"/>
          </p:spPr>
          <p:style>
            <a:lnRef idx="3">
              <a:schemeClr val="dk1"/>
            </a:lnRef>
            <a:fillRef idx="0">
              <a:schemeClr val="dk1"/>
            </a:fillRef>
            <a:effectRef idx="2">
              <a:schemeClr val="dk1"/>
            </a:effectRef>
            <a:fontRef idx="minor">
              <a:schemeClr val="tx1"/>
            </a:fontRef>
          </p:style>
        </p:cxnSp>
        <p:cxnSp>
          <p:nvCxnSpPr>
            <p:cNvPr id="132" name="Straight Arrow Connector 131">
              <a:extLst>
                <a:ext uri="{FF2B5EF4-FFF2-40B4-BE49-F238E27FC236}">
                  <a16:creationId xmlns:a16="http://schemas.microsoft.com/office/drawing/2014/main" id="{37A308D1-82AE-BA45-75CA-40FEB70A0F3E}"/>
                </a:ext>
              </a:extLst>
            </p:cNvPr>
            <p:cNvCxnSpPr>
              <a:cxnSpLocks/>
            </p:cNvCxnSpPr>
            <p:nvPr/>
          </p:nvCxnSpPr>
          <p:spPr>
            <a:xfrm flipV="1">
              <a:off x="5687985" y="708619"/>
              <a:ext cx="118672" cy="368505"/>
            </a:xfrm>
            <a:prstGeom prst="straightConnector1">
              <a:avLst/>
            </a:prstGeom>
            <a:grpFill/>
            <a:ln w="19050"/>
          </p:spPr>
          <p:style>
            <a:lnRef idx="3">
              <a:schemeClr val="dk1"/>
            </a:lnRef>
            <a:fillRef idx="0">
              <a:schemeClr val="dk1"/>
            </a:fillRef>
            <a:effectRef idx="2">
              <a:schemeClr val="dk1"/>
            </a:effectRef>
            <a:fontRef idx="minor">
              <a:schemeClr val="tx1"/>
            </a:fontRef>
          </p:style>
        </p:cxnSp>
        <p:sp>
          <p:nvSpPr>
            <p:cNvPr id="133" name="Oval 132">
              <a:extLst>
                <a:ext uri="{FF2B5EF4-FFF2-40B4-BE49-F238E27FC236}">
                  <a16:creationId xmlns:a16="http://schemas.microsoft.com/office/drawing/2014/main" id="{73DB93D0-B828-4358-F1DD-F53801AECD9A}"/>
                </a:ext>
              </a:extLst>
            </p:cNvPr>
            <p:cNvSpPr/>
            <p:nvPr/>
          </p:nvSpPr>
          <p:spPr>
            <a:xfrm>
              <a:off x="5089158" y="965480"/>
              <a:ext cx="899409" cy="918147"/>
            </a:xfrm>
            <a:prstGeom prst="ellipse">
              <a:avLst/>
            </a:prstGeom>
            <a:grp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45720" rIns="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0" dirty="0">
                <a:solidFill>
                  <a:schemeClr val="tx1"/>
                </a:solidFill>
                <a:cs typeface="Calibri"/>
              </a:endParaRPr>
            </a:p>
            <a:p>
              <a:pPr algn="ctr"/>
              <a:r>
                <a:rPr lang="en-US" sz="100" dirty="0">
                  <a:solidFill>
                    <a:schemeClr val="tx1"/>
                  </a:solidFill>
                  <a:cs typeface="Calibri"/>
                </a:rPr>
                <a:t>SWITCH</a:t>
              </a:r>
            </a:p>
          </p:txBody>
        </p:sp>
        <p:cxnSp>
          <p:nvCxnSpPr>
            <p:cNvPr id="134" name="Straight Arrow Connector 133">
              <a:extLst>
                <a:ext uri="{FF2B5EF4-FFF2-40B4-BE49-F238E27FC236}">
                  <a16:creationId xmlns:a16="http://schemas.microsoft.com/office/drawing/2014/main" id="{80B5302E-3144-25D0-1EDF-A6D27D5EEAB1}"/>
                </a:ext>
              </a:extLst>
            </p:cNvPr>
            <p:cNvCxnSpPr>
              <a:cxnSpLocks/>
            </p:cNvCxnSpPr>
            <p:nvPr/>
          </p:nvCxnSpPr>
          <p:spPr>
            <a:xfrm flipV="1">
              <a:off x="4076544" y="4518619"/>
              <a:ext cx="855687" cy="918144"/>
            </a:xfrm>
            <a:prstGeom prst="straightConnector1">
              <a:avLst/>
            </a:prstGeom>
            <a:grpFill/>
            <a:ln w="19050"/>
          </p:spPr>
          <p:style>
            <a:lnRef idx="3">
              <a:schemeClr val="dk1"/>
            </a:lnRef>
            <a:fillRef idx="0">
              <a:schemeClr val="dk1"/>
            </a:fillRef>
            <a:effectRef idx="2">
              <a:schemeClr val="dk1"/>
            </a:effectRef>
            <a:fontRef idx="minor">
              <a:schemeClr val="tx1"/>
            </a:fontRef>
          </p:style>
        </p:cxnSp>
        <p:cxnSp>
          <p:nvCxnSpPr>
            <p:cNvPr id="135" name="Straight Arrow Connector 134">
              <a:extLst>
                <a:ext uri="{FF2B5EF4-FFF2-40B4-BE49-F238E27FC236}">
                  <a16:creationId xmlns:a16="http://schemas.microsoft.com/office/drawing/2014/main" id="{ACF37383-5C49-622D-9379-C5891BD75F17}"/>
                </a:ext>
              </a:extLst>
            </p:cNvPr>
            <p:cNvCxnSpPr>
              <a:cxnSpLocks/>
            </p:cNvCxnSpPr>
            <p:nvPr/>
          </p:nvCxnSpPr>
          <p:spPr>
            <a:xfrm>
              <a:off x="3426969" y="4474895"/>
              <a:ext cx="1467786" cy="12495"/>
            </a:xfrm>
            <a:prstGeom prst="straightConnector1">
              <a:avLst/>
            </a:prstGeom>
            <a:grpFill/>
            <a:ln w="19050"/>
          </p:spPr>
          <p:style>
            <a:lnRef idx="3">
              <a:schemeClr val="dk1"/>
            </a:lnRef>
            <a:fillRef idx="0">
              <a:schemeClr val="dk1"/>
            </a:fillRef>
            <a:effectRef idx="2">
              <a:schemeClr val="dk1"/>
            </a:effectRef>
            <a:fontRef idx="minor">
              <a:schemeClr val="tx1"/>
            </a:fontRef>
          </p:style>
        </p:cxnSp>
        <p:cxnSp>
          <p:nvCxnSpPr>
            <p:cNvPr id="136" name="Straight Arrow Connector 135">
              <a:extLst>
                <a:ext uri="{FF2B5EF4-FFF2-40B4-BE49-F238E27FC236}">
                  <a16:creationId xmlns:a16="http://schemas.microsoft.com/office/drawing/2014/main" id="{F139517C-5681-53FA-8E09-A7D0BE143A34}"/>
                </a:ext>
              </a:extLst>
            </p:cNvPr>
            <p:cNvCxnSpPr>
              <a:cxnSpLocks/>
            </p:cNvCxnSpPr>
            <p:nvPr/>
          </p:nvCxnSpPr>
          <p:spPr>
            <a:xfrm>
              <a:off x="1714640" y="4485351"/>
              <a:ext cx="1025279" cy="8284"/>
            </a:xfrm>
            <a:prstGeom prst="straightConnector1">
              <a:avLst/>
            </a:prstGeom>
            <a:grpFill/>
            <a:ln w="19050"/>
          </p:spPr>
          <p:style>
            <a:lnRef idx="3">
              <a:schemeClr val="dk1"/>
            </a:lnRef>
            <a:fillRef idx="0">
              <a:schemeClr val="dk1"/>
            </a:fillRef>
            <a:effectRef idx="2">
              <a:schemeClr val="dk1"/>
            </a:effectRef>
            <a:fontRef idx="minor">
              <a:schemeClr val="tx1"/>
            </a:fontRef>
          </p:style>
        </p:cxnSp>
        <p:cxnSp>
          <p:nvCxnSpPr>
            <p:cNvPr id="137" name="Straight Arrow Connector 136">
              <a:extLst>
                <a:ext uri="{FF2B5EF4-FFF2-40B4-BE49-F238E27FC236}">
                  <a16:creationId xmlns:a16="http://schemas.microsoft.com/office/drawing/2014/main" id="{7C52EE61-CA28-72E6-1491-C01460D32BCB}"/>
                </a:ext>
              </a:extLst>
            </p:cNvPr>
            <p:cNvCxnSpPr>
              <a:cxnSpLocks/>
            </p:cNvCxnSpPr>
            <p:nvPr/>
          </p:nvCxnSpPr>
          <p:spPr>
            <a:xfrm flipV="1">
              <a:off x="2221508" y="4737224"/>
              <a:ext cx="699541" cy="574622"/>
            </a:xfrm>
            <a:prstGeom prst="straightConnector1">
              <a:avLst/>
            </a:prstGeom>
            <a:grpFill/>
            <a:ln w="19050"/>
          </p:spPr>
          <p:style>
            <a:lnRef idx="3">
              <a:schemeClr val="dk1"/>
            </a:lnRef>
            <a:fillRef idx="0">
              <a:schemeClr val="dk1"/>
            </a:fillRef>
            <a:effectRef idx="2">
              <a:schemeClr val="dk1"/>
            </a:effectRef>
            <a:fontRef idx="minor">
              <a:schemeClr val="tx1"/>
            </a:fontRef>
          </p:style>
        </p:cxnSp>
        <p:cxnSp>
          <p:nvCxnSpPr>
            <p:cNvPr id="138" name="Straight Arrow Connector 137">
              <a:extLst>
                <a:ext uri="{FF2B5EF4-FFF2-40B4-BE49-F238E27FC236}">
                  <a16:creationId xmlns:a16="http://schemas.microsoft.com/office/drawing/2014/main" id="{F59C6E3E-EB7E-DA27-FAE9-BAFFBBB3A95E}"/>
                </a:ext>
              </a:extLst>
            </p:cNvPr>
            <p:cNvCxnSpPr>
              <a:cxnSpLocks/>
            </p:cNvCxnSpPr>
            <p:nvPr/>
          </p:nvCxnSpPr>
          <p:spPr>
            <a:xfrm flipH="1" flipV="1">
              <a:off x="3214606" y="4705995"/>
              <a:ext cx="574621" cy="674556"/>
            </a:xfrm>
            <a:prstGeom prst="straightConnector1">
              <a:avLst/>
            </a:prstGeom>
            <a:grpFill/>
            <a:ln w="19050"/>
          </p:spPr>
          <p:style>
            <a:lnRef idx="3">
              <a:schemeClr val="dk1"/>
            </a:lnRef>
            <a:fillRef idx="0">
              <a:schemeClr val="dk1"/>
            </a:fillRef>
            <a:effectRef idx="2">
              <a:schemeClr val="dk1"/>
            </a:effectRef>
            <a:fontRef idx="minor">
              <a:schemeClr val="tx1"/>
            </a:fontRef>
          </p:style>
        </p:cxnSp>
        <p:sp>
          <p:nvSpPr>
            <p:cNvPr id="139" name="Oval 138">
              <a:extLst>
                <a:ext uri="{FF2B5EF4-FFF2-40B4-BE49-F238E27FC236}">
                  <a16:creationId xmlns:a16="http://schemas.microsoft.com/office/drawing/2014/main" id="{E671E1BC-B34B-DC3D-1B8D-40666A351ABB}"/>
                </a:ext>
              </a:extLst>
            </p:cNvPr>
            <p:cNvSpPr/>
            <p:nvPr/>
          </p:nvSpPr>
          <p:spPr>
            <a:xfrm>
              <a:off x="2634519" y="4057202"/>
              <a:ext cx="899409" cy="918147"/>
            </a:xfrm>
            <a:prstGeom prst="ellipse">
              <a:avLst/>
            </a:prstGeom>
            <a:grp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0" tIns="45720" rIns="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0" dirty="0">
                  <a:solidFill>
                    <a:srgbClr val="0C0C0C"/>
                  </a:solidFill>
                  <a:cs typeface="Calibri"/>
                </a:rPr>
                <a:t>Flow</a:t>
              </a:r>
            </a:p>
          </p:txBody>
        </p:sp>
        <p:sp>
          <p:nvSpPr>
            <p:cNvPr id="140" name="Oval 139">
              <a:extLst>
                <a:ext uri="{FF2B5EF4-FFF2-40B4-BE49-F238E27FC236}">
                  <a16:creationId xmlns:a16="http://schemas.microsoft.com/office/drawing/2014/main" id="{1EFF8560-8B0C-EE34-6EC5-15EF57E81A2B}"/>
                </a:ext>
              </a:extLst>
            </p:cNvPr>
            <p:cNvSpPr/>
            <p:nvPr/>
          </p:nvSpPr>
          <p:spPr>
            <a:xfrm>
              <a:off x="4657412" y="4031438"/>
              <a:ext cx="899409" cy="918147"/>
            </a:xfrm>
            <a:prstGeom prst="ellipse">
              <a:avLst/>
            </a:prstGeom>
            <a:grp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45720" rIns="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0" dirty="0">
                  <a:solidFill>
                    <a:schemeClr val="tx1"/>
                  </a:solidFill>
                  <a:cs typeface="Calibri"/>
                </a:rPr>
                <a:t>VM</a:t>
              </a:r>
            </a:p>
          </p:txBody>
        </p:sp>
        <p:sp>
          <p:nvSpPr>
            <p:cNvPr id="141" name="Oval 140">
              <a:extLst>
                <a:ext uri="{FF2B5EF4-FFF2-40B4-BE49-F238E27FC236}">
                  <a16:creationId xmlns:a16="http://schemas.microsoft.com/office/drawing/2014/main" id="{EB0644B5-2A3D-EDEB-FAB3-47C462450C29}"/>
                </a:ext>
              </a:extLst>
            </p:cNvPr>
            <p:cNvSpPr/>
            <p:nvPr/>
          </p:nvSpPr>
          <p:spPr>
            <a:xfrm>
              <a:off x="3533929" y="1358972"/>
              <a:ext cx="899409" cy="918147"/>
            </a:xfrm>
            <a:prstGeom prst="ellipse">
              <a:avLst/>
            </a:prstGeom>
            <a:grp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45720" rIns="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0" dirty="0">
                  <a:solidFill>
                    <a:schemeClr val="tx1"/>
                  </a:solidFill>
                  <a:cs typeface="Calibri"/>
                </a:rPr>
                <a:t>Host</a:t>
              </a:r>
            </a:p>
          </p:txBody>
        </p:sp>
        <p:cxnSp>
          <p:nvCxnSpPr>
            <p:cNvPr id="142" name="Straight Arrow Connector 141">
              <a:extLst>
                <a:ext uri="{FF2B5EF4-FFF2-40B4-BE49-F238E27FC236}">
                  <a16:creationId xmlns:a16="http://schemas.microsoft.com/office/drawing/2014/main" id="{62AE0D37-1056-D255-3556-92646FC8FC1A}"/>
                </a:ext>
              </a:extLst>
            </p:cNvPr>
            <p:cNvCxnSpPr>
              <a:cxnSpLocks/>
            </p:cNvCxnSpPr>
            <p:nvPr/>
          </p:nvCxnSpPr>
          <p:spPr>
            <a:xfrm>
              <a:off x="10030920" y="2713551"/>
              <a:ext cx="506602" cy="546112"/>
            </a:xfrm>
            <a:prstGeom prst="straightConnector1">
              <a:avLst/>
            </a:prstGeom>
            <a:grpFill/>
            <a:ln w="19050"/>
          </p:spPr>
          <p:style>
            <a:lnRef idx="3">
              <a:schemeClr val="dk1"/>
            </a:lnRef>
            <a:fillRef idx="0">
              <a:schemeClr val="dk1"/>
            </a:fillRef>
            <a:effectRef idx="2">
              <a:schemeClr val="dk1"/>
            </a:effectRef>
            <a:fontRef idx="minor">
              <a:schemeClr val="tx1"/>
            </a:fontRef>
          </p:style>
        </p:cxnSp>
        <p:cxnSp>
          <p:nvCxnSpPr>
            <p:cNvPr id="143" name="Straight Arrow Connector 142">
              <a:extLst>
                <a:ext uri="{FF2B5EF4-FFF2-40B4-BE49-F238E27FC236}">
                  <a16:creationId xmlns:a16="http://schemas.microsoft.com/office/drawing/2014/main" id="{1F50CF29-D7E7-9278-F57E-6231F4D9EA62}"/>
                </a:ext>
              </a:extLst>
            </p:cNvPr>
            <p:cNvCxnSpPr>
              <a:cxnSpLocks/>
            </p:cNvCxnSpPr>
            <p:nvPr/>
          </p:nvCxnSpPr>
          <p:spPr>
            <a:xfrm flipV="1">
              <a:off x="9941441" y="3689677"/>
              <a:ext cx="549372" cy="491660"/>
            </a:xfrm>
            <a:prstGeom prst="straightConnector1">
              <a:avLst/>
            </a:prstGeom>
            <a:grpFill/>
            <a:ln w="19050"/>
          </p:spPr>
          <p:style>
            <a:lnRef idx="3">
              <a:schemeClr val="dk1"/>
            </a:lnRef>
            <a:fillRef idx="0">
              <a:schemeClr val="dk1"/>
            </a:fillRef>
            <a:effectRef idx="2">
              <a:schemeClr val="dk1"/>
            </a:effectRef>
            <a:fontRef idx="minor">
              <a:schemeClr val="tx1"/>
            </a:fontRef>
          </p:style>
        </p:cxnSp>
        <p:cxnSp>
          <p:nvCxnSpPr>
            <p:cNvPr id="144" name="Straight Arrow Connector 143">
              <a:extLst>
                <a:ext uri="{FF2B5EF4-FFF2-40B4-BE49-F238E27FC236}">
                  <a16:creationId xmlns:a16="http://schemas.microsoft.com/office/drawing/2014/main" id="{502C30E3-CDB0-2FA6-0DDE-0AC6786DAE5F}"/>
                </a:ext>
              </a:extLst>
            </p:cNvPr>
            <p:cNvCxnSpPr>
              <a:cxnSpLocks/>
            </p:cNvCxnSpPr>
            <p:nvPr/>
          </p:nvCxnSpPr>
          <p:spPr>
            <a:xfrm flipH="1" flipV="1">
              <a:off x="8873395" y="1476863"/>
              <a:ext cx="730768" cy="1261673"/>
            </a:xfrm>
            <a:prstGeom prst="straightConnector1">
              <a:avLst/>
            </a:prstGeom>
            <a:grpFill/>
            <a:ln w="19050"/>
          </p:spPr>
          <p:style>
            <a:lnRef idx="3">
              <a:schemeClr val="dk1"/>
            </a:lnRef>
            <a:fillRef idx="0">
              <a:schemeClr val="dk1"/>
            </a:fillRef>
            <a:effectRef idx="2">
              <a:schemeClr val="dk1"/>
            </a:effectRef>
            <a:fontRef idx="minor">
              <a:schemeClr val="tx1"/>
            </a:fontRef>
          </p:style>
        </p:cxnSp>
        <p:sp>
          <p:nvSpPr>
            <p:cNvPr id="145" name="Oval 144">
              <a:extLst>
                <a:ext uri="{FF2B5EF4-FFF2-40B4-BE49-F238E27FC236}">
                  <a16:creationId xmlns:a16="http://schemas.microsoft.com/office/drawing/2014/main" id="{C762C5DF-5009-F286-09A0-2C89C8E9443E}"/>
                </a:ext>
              </a:extLst>
            </p:cNvPr>
            <p:cNvSpPr/>
            <p:nvPr/>
          </p:nvSpPr>
          <p:spPr>
            <a:xfrm>
              <a:off x="8283801" y="598194"/>
              <a:ext cx="899409" cy="918147"/>
            </a:xfrm>
            <a:prstGeom prst="ellipse">
              <a:avLst/>
            </a:prstGeom>
            <a:grp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45720" rIns="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0" dirty="0">
                  <a:solidFill>
                    <a:schemeClr val="tx1"/>
                  </a:solidFill>
                  <a:cs typeface="Calibri"/>
                </a:rPr>
                <a:t>Host</a:t>
              </a:r>
            </a:p>
          </p:txBody>
        </p:sp>
        <p:sp>
          <p:nvSpPr>
            <p:cNvPr id="146" name="Oval 145">
              <a:extLst>
                <a:ext uri="{FF2B5EF4-FFF2-40B4-BE49-F238E27FC236}">
                  <a16:creationId xmlns:a16="http://schemas.microsoft.com/office/drawing/2014/main" id="{F43D4229-6779-7C37-F350-E5F889410F73}"/>
                </a:ext>
              </a:extLst>
            </p:cNvPr>
            <p:cNvSpPr/>
            <p:nvPr/>
          </p:nvSpPr>
          <p:spPr>
            <a:xfrm>
              <a:off x="9307450" y="3973290"/>
              <a:ext cx="899409" cy="918147"/>
            </a:xfrm>
            <a:prstGeom prst="ellipse">
              <a:avLst/>
            </a:prstGeom>
            <a:grpFill/>
            <a:ln w="19050">
              <a:solidFill>
                <a:schemeClr val="accent1"/>
              </a:solidFill>
            </a:ln>
          </p:spPr>
          <p:style>
            <a:lnRef idx="2">
              <a:schemeClr val="dk1">
                <a:shade val="50000"/>
              </a:schemeClr>
            </a:lnRef>
            <a:fillRef idx="1">
              <a:schemeClr val="dk1"/>
            </a:fillRef>
            <a:effectRef idx="0">
              <a:schemeClr val="dk1"/>
            </a:effectRef>
            <a:fontRef idx="minor">
              <a:schemeClr val="lt1"/>
            </a:fontRef>
          </p:style>
          <p:txBody>
            <a:bodyPr lIns="0" tIns="45720" rIns="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0">
                  <a:solidFill>
                    <a:srgbClr val="0C0C0C"/>
                  </a:solidFill>
                  <a:cs typeface="Calibri"/>
                </a:rPr>
                <a:t>VM</a:t>
              </a:r>
              <a:endParaRPr lang="en-US" sz="100">
                <a:solidFill>
                  <a:srgbClr val="0C0C0C"/>
                </a:solidFill>
              </a:endParaRPr>
            </a:p>
          </p:txBody>
        </p:sp>
        <p:sp>
          <p:nvSpPr>
            <p:cNvPr id="147" name="Oval 146">
              <a:extLst>
                <a:ext uri="{FF2B5EF4-FFF2-40B4-BE49-F238E27FC236}">
                  <a16:creationId xmlns:a16="http://schemas.microsoft.com/office/drawing/2014/main" id="{AE71AE70-0288-C82A-324A-17F5CB833111}"/>
                </a:ext>
              </a:extLst>
            </p:cNvPr>
            <p:cNvSpPr/>
            <p:nvPr/>
          </p:nvSpPr>
          <p:spPr>
            <a:xfrm>
              <a:off x="10322953" y="2989017"/>
              <a:ext cx="899409" cy="918147"/>
            </a:xfrm>
            <a:prstGeom prst="ellipse">
              <a:avLst/>
            </a:prstGeom>
            <a:grp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0" tIns="45720" rIns="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0" dirty="0">
                  <a:solidFill>
                    <a:schemeClr val="tx1"/>
                  </a:solidFill>
                  <a:cs typeface="Calibri"/>
                </a:rPr>
                <a:t>Flow</a:t>
              </a:r>
            </a:p>
          </p:txBody>
        </p:sp>
        <p:cxnSp>
          <p:nvCxnSpPr>
            <p:cNvPr id="148" name="Straight Arrow Connector 147">
              <a:extLst>
                <a:ext uri="{FF2B5EF4-FFF2-40B4-BE49-F238E27FC236}">
                  <a16:creationId xmlns:a16="http://schemas.microsoft.com/office/drawing/2014/main" id="{0B1B4CD9-9980-DB2B-45B7-8EABD7754CC4}"/>
                </a:ext>
              </a:extLst>
            </p:cNvPr>
            <p:cNvCxnSpPr>
              <a:cxnSpLocks/>
            </p:cNvCxnSpPr>
            <p:nvPr/>
          </p:nvCxnSpPr>
          <p:spPr>
            <a:xfrm>
              <a:off x="941101" y="3706648"/>
              <a:ext cx="125324" cy="394040"/>
            </a:xfrm>
            <a:prstGeom prst="straightConnector1">
              <a:avLst/>
            </a:prstGeom>
            <a:grpFill/>
            <a:ln w="19050"/>
          </p:spPr>
          <p:style>
            <a:lnRef idx="3">
              <a:schemeClr val="dk1"/>
            </a:lnRef>
            <a:fillRef idx="0">
              <a:schemeClr val="dk1"/>
            </a:fillRef>
            <a:effectRef idx="2">
              <a:schemeClr val="dk1"/>
            </a:effectRef>
            <a:fontRef idx="minor">
              <a:schemeClr val="tx1"/>
            </a:fontRef>
          </p:style>
        </p:cxnSp>
        <p:cxnSp>
          <p:nvCxnSpPr>
            <p:cNvPr id="149" name="Straight Arrow Connector 148">
              <a:extLst>
                <a:ext uri="{FF2B5EF4-FFF2-40B4-BE49-F238E27FC236}">
                  <a16:creationId xmlns:a16="http://schemas.microsoft.com/office/drawing/2014/main" id="{6F5802C0-96E2-2002-9222-C6C3F57BC4A2}"/>
                </a:ext>
              </a:extLst>
            </p:cNvPr>
            <p:cNvCxnSpPr>
              <a:cxnSpLocks/>
            </p:cNvCxnSpPr>
            <p:nvPr/>
          </p:nvCxnSpPr>
          <p:spPr>
            <a:xfrm>
              <a:off x="2377657" y="5824007"/>
              <a:ext cx="206113" cy="356021"/>
            </a:xfrm>
            <a:prstGeom prst="straightConnector1">
              <a:avLst/>
            </a:prstGeom>
            <a:grpFill/>
            <a:ln w="19050"/>
          </p:spPr>
          <p:style>
            <a:lnRef idx="3">
              <a:schemeClr val="dk1"/>
            </a:lnRef>
            <a:fillRef idx="0">
              <a:schemeClr val="dk1"/>
            </a:fillRef>
            <a:effectRef idx="2">
              <a:schemeClr val="dk1"/>
            </a:effectRef>
            <a:fontRef idx="minor">
              <a:schemeClr val="tx1"/>
            </a:fontRef>
          </p:style>
        </p:cxnSp>
        <p:cxnSp>
          <p:nvCxnSpPr>
            <p:cNvPr id="150" name="Straight Arrow Connector 149">
              <a:extLst>
                <a:ext uri="{FF2B5EF4-FFF2-40B4-BE49-F238E27FC236}">
                  <a16:creationId xmlns:a16="http://schemas.microsoft.com/office/drawing/2014/main" id="{C51E8C02-2842-B83A-E905-4D97E8D28134}"/>
                </a:ext>
              </a:extLst>
            </p:cNvPr>
            <p:cNvCxnSpPr>
              <a:cxnSpLocks/>
            </p:cNvCxnSpPr>
            <p:nvPr/>
          </p:nvCxnSpPr>
          <p:spPr>
            <a:xfrm>
              <a:off x="4020328" y="5892712"/>
              <a:ext cx="6244" cy="343529"/>
            </a:xfrm>
            <a:prstGeom prst="straightConnector1">
              <a:avLst/>
            </a:prstGeom>
            <a:grpFill/>
            <a:ln w="19050"/>
          </p:spPr>
          <p:style>
            <a:lnRef idx="3">
              <a:schemeClr val="dk1"/>
            </a:lnRef>
            <a:fillRef idx="0">
              <a:schemeClr val="dk1"/>
            </a:fillRef>
            <a:effectRef idx="2">
              <a:schemeClr val="dk1"/>
            </a:effectRef>
            <a:fontRef idx="minor">
              <a:schemeClr val="tx1"/>
            </a:fontRef>
          </p:style>
        </p:cxnSp>
        <p:sp>
          <p:nvSpPr>
            <p:cNvPr id="151" name="Oval 150">
              <a:extLst>
                <a:ext uri="{FF2B5EF4-FFF2-40B4-BE49-F238E27FC236}">
                  <a16:creationId xmlns:a16="http://schemas.microsoft.com/office/drawing/2014/main" id="{EABFDCFB-228D-D810-C760-FBD9973A2585}"/>
                </a:ext>
              </a:extLst>
            </p:cNvPr>
            <p:cNvSpPr/>
            <p:nvPr/>
          </p:nvSpPr>
          <p:spPr>
            <a:xfrm>
              <a:off x="1716373" y="5119007"/>
              <a:ext cx="899409" cy="918147"/>
            </a:xfrm>
            <a:prstGeom prst="ellipse">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45720" rIns="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0" dirty="0" err="1">
                  <a:solidFill>
                    <a:schemeClr val="tx1"/>
                  </a:solidFill>
                  <a:cs typeface="Calibri" panose="020F0502020204030204"/>
                </a:rPr>
                <a:t>vNIC</a:t>
              </a:r>
              <a:endParaRPr lang="en-US" sz="100" dirty="0">
                <a:solidFill>
                  <a:schemeClr val="tx1"/>
                </a:solidFill>
                <a:cs typeface="Calibri" panose="020F0502020204030204"/>
              </a:endParaRPr>
            </a:p>
          </p:txBody>
        </p:sp>
        <p:sp>
          <p:nvSpPr>
            <p:cNvPr id="152" name="Oval 151">
              <a:extLst>
                <a:ext uri="{FF2B5EF4-FFF2-40B4-BE49-F238E27FC236}">
                  <a16:creationId xmlns:a16="http://schemas.microsoft.com/office/drawing/2014/main" id="{2B16EF16-31A4-A9BA-993D-9807095C184B}"/>
                </a:ext>
              </a:extLst>
            </p:cNvPr>
            <p:cNvSpPr/>
            <p:nvPr/>
          </p:nvSpPr>
          <p:spPr>
            <a:xfrm>
              <a:off x="3533931" y="5119005"/>
              <a:ext cx="899409" cy="918147"/>
            </a:xfrm>
            <a:prstGeom prst="ellipse">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45720" rIns="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0" dirty="0" err="1">
                  <a:solidFill>
                    <a:schemeClr val="tx1"/>
                  </a:solidFill>
                  <a:cs typeface="Calibri"/>
                </a:rPr>
                <a:t>vNIC</a:t>
              </a:r>
              <a:endParaRPr lang="en-US" sz="100" dirty="0">
                <a:solidFill>
                  <a:schemeClr val="tx1"/>
                </a:solidFill>
                <a:cs typeface="Calibri"/>
              </a:endParaRPr>
            </a:p>
          </p:txBody>
        </p:sp>
        <p:sp>
          <p:nvSpPr>
            <p:cNvPr id="153" name="Oval 152">
              <a:extLst>
                <a:ext uri="{FF2B5EF4-FFF2-40B4-BE49-F238E27FC236}">
                  <a16:creationId xmlns:a16="http://schemas.microsoft.com/office/drawing/2014/main" id="{C98FFF4D-1AC4-830B-39D6-DC052722ED25}"/>
                </a:ext>
              </a:extLst>
            </p:cNvPr>
            <p:cNvSpPr/>
            <p:nvPr/>
          </p:nvSpPr>
          <p:spPr>
            <a:xfrm>
              <a:off x="779691" y="4057136"/>
              <a:ext cx="899409" cy="918147"/>
            </a:xfrm>
            <a:prstGeom prst="ellipse">
              <a:avLst/>
            </a:prstGeom>
            <a:grp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45720" rIns="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0">
                  <a:solidFill>
                    <a:schemeClr val="tx1"/>
                  </a:solidFill>
                  <a:cs typeface="Calibri"/>
                </a:rPr>
                <a:t>VM</a:t>
              </a:r>
            </a:p>
            <a:p>
              <a:pPr algn="ctr"/>
              <a:r>
                <a:rPr lang="en-US" sz="100">
                  <a:solidFill>
                    <a:schemeClr val="tx1"/>
                  </a:solidFill>
                  <a:cs typeface="Calibri"/>
                </a:rPr>
                <a:t>Crawler</a:t>
              </a:r>
            </a:p>
          </p:txBody>
        </p:sp>
        <p:cxnSp>
          <p:nvCxnSpPr>
            <p:cNvPr id="154" name="Straight Arrow Connector 153">
              <a:extLst>
                <a:ext uri="{FF2B5EF4-FFF2-40B4-BE49-F238E27FC236}">
                  <a16:creationId xmlns:a16="http://schemas.microsoft.com/office/drawing/2014/main" id="{959F40E9-9A28-3F44-9446-FBECA8D11437}"/>
                </a:ext>
              </a:extLst>
            </p:cNvPr>
            <p:cNvCxnSpPr>
              <a:cxnSpLocks/>
            </p:cNvCxnSpPr>
            <p:nvPr/>
          </p:nvCxnSpPr>
          <p:spPr>
            <a:xfrm flipH="1">
              <a:off x="9088065" y="2829508"/>
              <a:ext cx="313377" cy="305916"/>
            </a:xfrm>
            <a:prstGeom prst="straightConnector1">
              <a:avLst/>
            </a:prstGeom>
            <a:grpFill/>
            <a:ln w="19050"/>
          </p:spPr>
          <p:style>
            <a:lnRef idx="3">
              <a:schemeClr val="dk1"/>
            </a:lnRef>
            <a:fillRef idx="0">
              <a:schemeClr val="dk1"/>
            </a:fillRef>
            <a:effectRef idx="2">
              <a:schemeClr val="dk1"/>
            </a:effectRef>
            <a:fontRef idx="minor">
              <a:schemeClr val="tx1"/>
            </a:fontRef>
          </p:style>
        </p:cxnSp>
        <p:cxnSp>
          <p:nvCxnSpPr>
            <p:cNvPr id="155" name="Straight Arrow Connector 154">
              <a:extLst>
                <a:ext uri="{FF2B5EF4-FFF2-40B4-BE49-F238E27FC236}">
                  <a16:creationId xmlns:a16="http://schemas.microsoft.com/office/drawing/2014/main" id="{C4EB07C0-DB0D-87B1-C367-5CA8146EE563}"/>
                </a:ext>
              </a:extLst>
            </p:cNvPr>
            <p:cNvCxnSpPr>
              <a:cxnSpLocks/>
            </p:cNvCxnSpPr>
            <p:nvPr/>
          </p:nvCxnSpPr>
          <p:spPr>
            <a:xfrm flipH="1" flipV="1">
              <a:off x="9041357" y="3722807"/>
              <a:ext cx="361715" cy="408835"/>
            </a:xfrm>
            <a:prstGeom prst="straightConnector1">
              <a:avLst/>
            </a:prstGeom>
            <a:grpFill/>
            <a:ln w="19050"/>
          </p:spPr>
          <p:style>
            <a:lnRef idx="3">
              <a:schemeClr val="dk1"/>
            </a:lnRef>
            <a:fillRef idx="0">
              <a:schemeClr val="dk1"/>
            </a:fillRef>
            <a:effectRef idx="2">
              <a:schemeClr val="dk1"/>
            </a:effectRef>
            <a:fontRef idx="minor">
              <a:schemeClr val="tx1"/>
            </a:fontRef>
          </p:style>
        </p:cxnSp>
        <p:sp>
          <p:nvSpPr>
            <p:cNvPr id="156" name="Oval 155">
              <a:extLst>
                <a:ext uri="{FF2B5EF4-FFF2-40B4-BE49-F238E27FC236}">
                  <a16:creationId xmlns:a16="http://schemas.microsoft.com/office/drawing/2014/main" id="{15CF3CA4-9D1F-925C-A1F3-F7E865A04CE5}"/>
                </a:ext>
              </a:extLst>
            </p:cNvPr>
            <p:cNvSpPr/>
            <p:nvPr/>
          </p:nvSpPr>
          <p:spPr>
            <a:xfrm>
              <a:off x="8335127" y="2980734"/>
              <a:ext cx="899409" cy="918147"/>
            </a:xfrm>
            <a:prstGeom prst="ellipse">
              <a:avLst/>
            </a:prstGeom>
            <a:grp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0" tIns="45720" rIns="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0" dirty="0">
                  <a:solidFill>
                    <a:schemeClr val="tx1"/>
                  </a:solidFill>
                  <a:cs typeface="Calibri"/>
                </a:rPr>
                <a:t>Flow</a:t>
              </a:r>
            </a:p>
          </p:txBody>
        </p:sp>
        <p:sp>
          <p:nvSpPr>
            <p:cNvPr id="157" name="Oval 156">
              <a:extLst>
                <a:ext uri="{FF2B5EF4-FFF2-40B4-BE49-F238E27FC236}">
                  <a16:creationId xmlns:a16="http://schemas.microsoft.com/office/drawing/2014/main" id="{09D2B7D1-8660-84ED-3FF4-83508F932B77}"/>
                </a:ext>
              </a:extLst>
            </p:cNvPr>
            <p:cNvSpPr/>
            <p:nvPr/>
          </p:nvSpPr>
          <p:spPr>
            <a:xfrm>
              <a:off x="9274321" y="2122738"/>
              <a:ext cx="899409" cy="918147"/>
            </a:xfrm>
            <a:prstGeom prst="ellipse">
              <a:avLst/>
            </a:prstGeom>
            <a:grpFill/>
            <a:ln w="19050">
              <a:solidFill>
                <a:schemeClr val="accent1"/>
              </a:solidFill>
            </a:ln>
          </p:spPr>
          <p:style>
            <a:lnRef idx="2">
              <a:schemeClr val="dk1">
                <a:shade val="50000"/>
              </a:schemeClr>
            </a:lnRef>
            <a:fillRef idx="1">
              <a:schemeClr val="dk1"/>
            </a:fillRef>
            <a:effectRef idx="0">
              <a:schemeClr val="dk1"/>
            </a:effectRef>
            <a:fontRef idx="minor">
              <a:schemeClr val="lt1"/>
            </a:fontRef>
          </p:style>
          <p:txBody>
            <a:bodyPr lIns="0" tIns="45720" rIns="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0">
                  <a:solidFill>
                    <a:srgbClr val="0C0C0C"/>
                  </a:solidFill>
                  <a:cs typeface="Calibri"/>
                </a:rPr>
                <a:t>VM</a:t>
              </a:r>
            </a:p>
          </p:txBody>
        </p:sp>
      </p:grpSp>
      <p:grpSp>
        <p:nvGrpSpPr>
          <p:cNvPr id="326" name="Group 325">
            <a:extLst>
              <a:ext uri="{FF2B5EF4-FFF2-40B4-BE49-F238E27FC236}">
                <a16:creationId xmlns:a16="http://schemas.microsoft.com/office/drawing/2014/main" id="{22D0D382-6563-E388-1CD6-F183A96E3DCC}"/>
              </a:ext>
            </a:extLst>
          </p:cNvPr>
          <p:cNvGrpSpPr/>
          <p:nvPr/>
        </p:nvGrpSpPr>
        <p:grpSpPr>
          <a:xfrm>
            <a:off x="1730518" y="2182891"/>
            <a:ext cx="3419000" cy="2207702"/>
            <a:chOff x="1891862" y="704193"/>
            <a:chExt cx="6752397" cy="4403835"/>
          </a:xfrm>
        </p:grpSpPr>
        <p:cxnSp>
          <p:nvCxnSpPr>
            <p:cNvPr id="327" name="Straight Connector 326">
              <a:extLst>
                <a:ext uri="{FF2B5EF4-FFF2-40B4-BE49-F238E27FC236}">
                  <a16:creationId xmlns:a16="http://schemas.microsoft.com/office/drawing/2014/main" id="{11332679-9BE0-7BBC-F15E-8EEC0329FCE7}"/>
                </a:ext>
              </a:extLst>
            </p:cNvPr>
            <p:cNvCxnSpPr>
              <a:cxnSpLocks/>
              <a:stCxn id="331" idx="3"/>
              <a:endCxn id="333" idx="44"/>
            </p:cNvCxnSpPr>
            <p:nvPr/>
          </p:nvCxnSpPr>
          <p:spPr bwMode="gray">
            <a:xfrm flipV="1">
              <a:off x="3283645" y="2119757"/>
              <a:ext cx="1781149" cy="1850985"/>
            </a:xfrm>
            <a:prstGeom prst="line">
              <a:avLst/>
            </a:prstGeom>
            <a:ln w="12700">
              <a:solidFill>
                <a:srgbClr val="00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28" name="Straight Connector 327">
              <a:extLst>
                <a:ext uri="{FF2B5EF4-FFF2-40B4-BE49-F238E27FC236}">
                  <a16:creationId xmlns:a16="http://schemas.microsoft.com/office/drawing/2014/main" id="{8B0D17F6-3299-8A3B-7A8A-FDC68BA10987}"/>
                </a:ext>
              </a:extLst>
            </p:cNvPr>
            <p:cNvCxnSpPr>
              <a:cxnSpLocks/>
              <a:stCxn id="332" idx="0"/>
            </p:cNvCxnSpPr>
            <p:nvPr/>
          </p:nvCxnSpPr>
          <p:spPr bwMode="gray">
            <a:xfrm flipV="1">
              <a:off x="5213545" y="2147403"/>
              <a:ext cx="195744" cy="698389"/>
            </a:xfrm>
            <a:prstGeom prst="line">
              <a:avLst/>
            </a:prstGeom>
            <a:ln w="12700">
              <a:solidFill>
                <a:srgbClr val="00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29" name="Straight Connector 328">
              <a:extLst>
                <a:ext uri="{FF2B5EF4-FFF2-40B4-BE49-F238E27FC236}">
                  <a16:creationId xmlns:a16="http://schemas.microsoft.com/office/drawing/2014/main" id="{76099EDC-55F9-0120-8EB6-FB4048D265D8}"/>
                </a:ext>
              </a:extLst>
            </p:cNvPr>
            <p:cNvCxnSpPr>
              <a:cxnSpLocks/>
              <a:stCxn id="330" idx="1"/>
            </p:cNvCxnSpPr>
            <p:nvPr/>
          </p:nvCxnSpPr>
          <p:spPr bwMode="gray">
            <a:xfrm flipH="1" flipV="1">
              <a:off x="5573566" y="2147403"/>
              <a:ext cx="1678910" cy="1834675"/>
            </a:xfrm>
            <a:prstGeom prst="line">
              <a:avLst/>
            </a:prstGeom>
            <a:ln w="12700">
              <a:solidFill>
                <a:srgbClr val="000000"/>
              </a:solidFill>
              <a:miter lim="800000"/>
              <a:tailEnd type="none"/>
            </a:ln>
          </p:spPr>
          <p:style>
            <a:lnRef idx="1">
              <a:schemeClr val="accent1"/>
            </a:lnRef>
            <a:fillRef idx="0">
              <a:schemeClr val="accent1"/>
            </a:fillRef>
            <a:effectRef idx="0">
              <a:schemeClr val="accent1"/>
            </a:effectRef>
            <a:fontRef idx="minor">
              <a:schemeClr val="tx1"/>
            </a:fontRef>
          </p:style>
        </p:cxnSp>
        <p:sp>
          <p:nvSpPr>
            <p:cNvPr id="330" name="Rectangle 329">
              <a:extLst>
                <a:ext uri="{FF2B5EF4-FFF2-40B4-BE49-F238E27FC236}">
                  <a16:creationId xmlns:a16="http://schemas.microsoft.com/office/drawing/2014/main" id="{0300BD50-1071-B4CA-9BB7-3C9ECDA6E92E}"/>
                </a:ext>
              </a:extLst>
            </p:cNvPr>
            <p:cNvSpPr/>
            <p:nvPr/>
          </p:nvSpPr>
          <p:spPr>
            <a:xfrm>
              <a:off x="7252476" y="2856128"/>
              <a:ext cx="1391783" cy="2251900"/>
            </a:xfrm>
            <a:prstGeom prst="rect">
              <a:avLst/>
            </a:prstGeom>
            <a:solidFill>
              <a:srgbClr val="0091DA">
                <a:alpha val="9804"/>
              </a:srgbClr>
            </a:solidFill>
            <a:ln w="25400">
              <a:noFill/>
              <a:miter lim="800000"/>
            </a:ln>
            <a:effectLst>
              <a:softEdge rad="63500"/>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400" dirty="0">
                <a:solidFill>
                  <a:schemeClr val="bg1"/>
                </a:solidFill>
              </a:endParaRPr>
            </a:p>
          </p:txBody>
        </p:sp>
        <p:sp>
          <p:nvSpPr>
            <p:cNvPr id="331" name="Rectangle 330">
              <a:extLst>
                <a:ext uri="{FF2B5EF4-FFF2-40B4-BE49-F238E27FC236}">
                  <a16:creationId xmlns:a16="http://schemas.microsoft.com/office/drawing/2014/main" id="{B9330C85-B8DA-55A7-CEE0-9517846DBDC2}"/>
                </a:ext>
              </a:extLst>
            </p:cNvPr>
            <p:cNvSpPr/>
            <p:nvPr/>
          </p:nvSpPr>
          <p:spPr>
            <a:xfrm>
              <a:off x="1891862" y="2845797"/>
              <a:ext cx="1391783" cy="2249889"/>
            </a:xfrm>
            <a:prstGeom prst="rect">
              <a:avLst/>
            </a:prstGeom>
            <a:solidFill>
              <a:srgbClr val="0091DA">
                <a:alpha val="9804"/>
              </a:srgbClr>
            </a:solidFill>
            <a:ln w="25400">
              <a:noFill/>
              <a:miter lim="800000"/>
            </a:ln>
            <a:effectLst>
              <a:softEdge rad="63500"/>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400" dirty="0">
                <a:solidFill>
                  <a:schemeClr val="bg1"/>
                </a:solidFill>
              </a:endParaRPr>
            </a:p>
          </p:txBody>
        </p:sp>
        <p:sp>
          <p:nvSpPr>
            <p:cNvPr id="332" name="Rectangle 331">
              <a:extLst>
                <a:ext uri="{FF2B5EF4-FFF2-40B4-BE49-F238E27FC236}">
                  <a16:creationId xmlns:a16="http://schemas.microsoft.com/office/drawing/2014/main" id="{90233785-2ADF-2E7C-BB57-8F63B3C8B078}"/>
                </a:ext>
              </a:extLst>
            </p:cNvPr>
            <p:cNvSpPr/>
            <p:nvPr/>
          </p:nvSpPr>
          <p:spPr>
            <a:xfrm>
              <a:off x="4517653" y="2845792"/>
              <a:ext cx="1391783" cy="2249895"/>
            </a:xfrm>
            <a:prstGeom prst="rect">
              <a:avLst/>
            </a:prstGeom>
            <a:solidFill>
              <a:srgbClr val="0091DA">
                <a:alpha val="9804"/>
              </a:srgbClr>
            </a:solidFill>
            <a:ln w="25400">
              <a:noFill/>
              <a:miter lim="800000"/>
            </a:ln>
            <a:effectLst>
              <a:softEdge rad="63500"/>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400" dirty="0">
                <a:solidFill>
                  <a:schemeClr val="bg1"/>
                </a:solidFill>
              </a:endParaRPr>
            </a:p>
          </p:txBody>
        </p:sp>
        <p:sp>
          <p:nvSpPr>
            <p:cNvPr id="333" name="Freeform 332">
              <a:extLst>
                <a:ext uri="{FF2B5EF4-FFF2-40B4-BE49-F238E27FC236}">
                  <a16:creationId xmlns:a16="http://schemas.microsoft.com/office/drawing/2014/main" id="{AF8250EB-B318-7842-F018-451290DA5F09}"/>
                </a:ext>
              </a:extLst>
            </p:cNvPr>
            <p:cNvSpPr/>
            <p:nvPr/>
          </p:nvSpPr>
          <p:spPr>
            <a:xfrm>
              <a:off x="2507257" y="2044823"/>
              <a:ext cx="3245419" cy="2975931"/>
            </a:xfrm>
            <a:custGeom>
              <a:avLst/>
              <a:gdLst>
                <a:gd name="connsiteX0" fmla="*/ 122698 w 4103683"/>
                <a:gd name="connsiteY0" fmla="*/ 1449659 h 3100039"/>
                <a:gd name="connsiteX1" fmla="*/ 122698 w 4103683"/>
                <a:gd name="connsiteY1" fmla="*/ 1449659 h 3100039"/>
                <a:gd name="connsiteX2" fmla="*/ 89244 w 4103683"/>
                <a:gd name="connsiteY2" fmla="*/ 1572322 h 3100039"/>
                <a:gd name="connsiteX3" fmla="*/ 66942 w 4103683"/>
                <a:gd name="connsiteY3" fmla="*/ 1639230 h 3100039"/>
                <a:gd name="connsiteX4" fmla="*/ 55791 w 4103683"/>
                <a:gd name="connsiteY4" fmla="*/ 1672683 h 3100039"/>
                <a:gd name="connsiteX5" fmla="*/ 44639 w 4103683"/>
                <a:gd name="connsiteY5" fmla="*/ 1761893 h 3100039"/>
                <a:gd name="connsiteX6" fmla="*/ 22337 w 4103683"/>
                <a:gd name="connsiteY6" fmla="*/ 1862254 h 3100039"/>
                <a:gd name="connsiteX7" fmla="*/ 11186 w 4103683"/>
                <a:gd name="connsiteY7" fmla="*/ 1929161 h 3100039"/>
                <a:gd name="connsiteX8" fmla="*/ 35 w 4103683"/>
                <a:gd name="connsiteY8" fmla="*/ 2062976 h 3100039"/>
                <a:gd name="connsiteX9" fmla="*/ 22337 w 4103683"/>
                <a:gd name="connsiteY9" fmla="*/ 2709747 h 3100039"/>
                <a:gd name="connsiteX10" fmla="*/ 66942 w 4103683"/>
                <a:gd name="connsiteY10" fmla="*/ 2854713 h 3100039"/>
                <a:gd name="connsiteX11" fmla="*/ 78093 w 4103683"/>
                <a:gd name="connsiteY11" fmla="*/ 2888166 h 3100039"/>
                <a:gd name="connsiteX12" fmla="*/ 122698 w 4103683"/>
                <a:gd name="connsiteY12" fmla="*/ 2955074 h 3100039"/>
                <a:gd name="connsiteX13" fmla="*/ 256513 w 4103683"/>
                <a:gd name="connsiteY13" fmla="*/ 2988527 h 3100039"/>
                <a:gd name="connsiteX14" fmla="*/ 468386 w 4103683"/>
                <a:gd name="connsiteY14" fmla="*/ 2966225 h 3100039"/>
                <a:gd name="connsiteX15" fmla="*/ 591049 w 4103683"/>
                <a:gd name="connsiteY15" fmla="*/ 2865864 h 3100039"/>
                <a:gd name="connsiteX16" fmla="*/ 613352 w 4103683"/>
                <a:gd name="connsiteY16" fmla="*/ 2843561 h 3100039"/>
                <a:gd name="connsiteX17" fmla="*/ 669108 w 4103683"/>
                <a:gd name="connsiteY17" fmla="*/ 2776654 h 3100039"/>
                <a:gd name="connsiteX18" fmla="*/ 702561 w 4103683"/>
                <a:gd name="connsiteY18" fmla="*/ 2709747 h 3100039"/>
                <a:gd name="connsiteX19" fmla="*/ 713713 w 4103683"/>
                <a:gd name="connsiteY19" fmla="*/ 2676293 h 3100039"/>
                <a:gd name="connsiteX20" fmla="*/ 791771 w 4103683"/>
                <a:gd name="connsiteY20" fmla="*/ 2531327 h 3100039"/>
                <a:gd name="connsiteX21" fmla="*/ 825225 w 4103683"/>
                <a:gd name="connsiteY21" fmla="*/ 2453269 h 3100039"/>
                <a:gd name="connsiteX22" fmla="*/ 858678 w 4103683"/>
                <a:gd name="connsiteY22" fmla="*/ 2397513 h 3100039"/>
                <a:gd name="connsiteX23" fmla="*/ 869830 w 4103683"/>
                <a:gd name="connsiteY23" fmla="*/ 2364059 h 3100039"/>
                <a:gd name="connsiteX24" fmla="*/ 914435 w 4103683"/>
                <a:gd name="connsiteY24" fmla="*/ 2286000 h 3100039"/>
                <a:gd name="connsiteX25" fmla="*/ 925586 w 4103683"/>
                <a:gd name="connsiteY25" fmla="*/ 2252547 h 3100039"/>
                <a:gd name="connsiteX26" fmla="*/ 959039 w 4103683"/>
                <a:gd name="connsiteY26" fmla="*/ 2207942 h 3100039"/>
                <a:gd name="connsiteX27" fmla="*/ 1025947 w 4103683"/>
                <a:gd name="connsiteY27" fmla="*/ 2062976 h 3100039"/>
                <a:gd name="connsiteX28" fmla="*/ 1059400 w 4103683"/>
                <a:gd name="connsiteY28" fmla="*/ 2007220 h 3100039"/>
                <a:gd name="connsiteX29" fmla="*/ 1115156 w 4103683"/>
                <a:gd name="connsiteY29" fmla="*/ 1884556 h 3100039"/>
                <a:gd name="connsiteX30" fmla="*/ 1148610 w 4103683"/>
                <a:gd name="connsiteY30" fmla="*/ 1828800 h 3100039"/>
                <a:gd name="connsiteX31" fmla="*/ 1215517 w 4103683"/>
                <a:gd name="connsiteY31" fmla="*/ 1672683 h 3100039"/>
                <a:gd name="connsiteX32" fmla="*/ 1382786 w 4103683"/>
                <a:gd name="connsiteY32" fmla="*/ 1371600 h 3100039"/>
                <a:gd name="connsiteX33" fmla="*/ 1616961 w 4103683"/>
                <a:gd name="connsiteY33" fmla="*/ 981308 h 3100039"/>
                <a:gd name="connsiteX34" fmla="*/ 2029556 w 4103683"/>
                <a:gd name="connsiteY34" fmla="*/ 546410 h 3100039"/>
                <a:gd name="connsiteX35" fmla="*/ 2129917 w 4103683"/>
                <a:gd name="connsiteY35" fmla="*/ 457200 h 3100039"/>
                <a:gd name="connsiteX36" fmla="*/ 2364093 w 4103683"/>
                <a:gd name="connsiteY36" fmla="*/ 278781 h 3100039"/>
                <a:gd name="connsiteX37" fmla="*/ 2542513 w 4103683"/>
                <a:gd name="connsiteY37" fmla="*/ 200722 h 3100039"/>
                <a:gd name="connsiteX38" fmla="*/ 2609420 w 4103683"/>
                <a:gd name="connsiteY38" fmla="*/ 189571 h 3100039"/>
                <a:gd name="connsiteX39" fmla="*/ 2676327 w 4103683"/>
                <a:gd name="connsiteY39" fmla="*/ 167269 h 3100039"/>
                <a:gd name="connsiteX40" fmla="*/ 2743235 w 4103683"/>
                <a:gd name="connsiteY40" fmla="*/ 156117 h 3100039"/>
                <a:gd name="connsiteX41" fmla="*/ 2798991 w 4103683"/>
                <a:gd name="connsiteY41" fmla="*/ 144966 h 3100039"/>
                <a:gd name="connsiteX42" fmla="*/ 3055469 w 4103683"/>
                <a:gd name="connsiteY42" fmla="*/ 122664 h 3100039"/>
                <a:gd name="connsiteX43" fmla="*/ 3144678 w 4103683"/>
                <a:gd name="connsiteY43" fmla="*/ 100361 h 3100039"/>
                <a:gd name="connsiteX44" fmla="*/ 3233888 w 4103683"/>
                <a:gd name="connsiteY44" fmla="*/ 78059 h 3100039"/>
                <a:gd name="connsiteX45" fmla="*/ 3289644 w 4103683"/>
                <a:gd name="connsiteY45" fmla="*/ 66908 h 3100039"/>
                <a:gd name="connsiteX46" fmla="*/ 3356552 w 4103683"/>
                <a:gd name="connsiteY46" fmla="*/ 44605 h 3100039"/>
                <a:gd name="connsiteX47" fmla="*/ 3423459 w 4103683"/>
                <a:gd name="connsiteY47" fmla="*/ 33454 h 3100039"/>
                <a:gd name="connsiteX48" fmla="*/ 3479215 w 4103683"/>
                <a:gd name="connsiteY48" fmla="*/ 22303 h 3100039"/>
                <a:gd name="connsiteX49" fmla="*/ 3523820 w 4103683"/>
                <a:gd name="connsiteY49" fmla="*/ 11152 h 3100039"/>
                <a:gd name="connsiteX50" fmla="*/ 3624181 w 4103683"/>
                <a:gd name="connsiteY50" fmla="*/ 0 h 3100039"/>
                <a:gd name="connsiteX51" fmla="*/ 3914113 w 4103683"/>
                <a:gd name="connsiteY51" fmla="*/ 11152 h 3100039"/>
                <a:gd name="connsiteX52" fmla="*/ 3981020 w 4103683"/>
                <a:gd name="connsiteY52" fmla="*/ 33454 h 3100039"/>
                <a:gd name="connsiteX53" fmla="*/ 4047927 w 4103683"/>
                <a:gd name="connsiteY53" fmla="*/ 78059 h 3100039"/>
                <a:gd name="connsiteX54" fmla="*/ 4070230 w 4103683"/>
                <a:gd name="connsiteY54" fmla="*/ 100361 h 3100039"/>
                <a:gd name="connsiteX55" fmla="*/ 4103683 w 4103683"/>
                <a:gd name="connsiteY55" fmla="*/ 167269 h 3100039"/>
                <a:gd name="connsiteX56" fmla="*/ 4092532 w 4103683"/>
                <a:gd name="connsiteY56" fmla="*/ 223025 h 3100039"/>
                <a:gd name="connsiteX57" fmla="*/ 4003322 w 4103683"/>
                <a:gd name="connsiteY57" fmla="*/ 278781 h 3100039"/>
                <a:gd name="connsiteX58" fmla="*/ 3958717 w 4103683"/>
                <a:gd name="connsiteY58" fmla="*/ 312234 h 3100039"/>
                <a:gd name="connsiteX59" fmla="*/ 3891810 w 4103683"/>
                <a:gd name="connsiteY59" fmla="*/ 334537 h 3100039"/>
                <a:gd name="connsiteX60" fmla="*/ 3769147 w 4103683"/>
                <a:gd name="connsiteY60" fmla="*/ 401444 h 3100039"/>
                <a:gd name="connsiteX61" fmla="*/ 3713391 w 4103683"/>
                <a:gd name="connsiteY61" fmla="*/ 434898 h 3100039"/>
                <a:gd name="connsiteX62" fmla="*/ 3635332 w 4103683"/>
                <a:gd name="connsiteY62" fmla="*/ 524108 h 3100039"/>
                <a:gd name="connsiteX63" fmla="*/ 3568425 w 4103683"/>
                <a:gd name="connsiteY63" fmla="*/ 613317 h 3100039"/>
                <a:gd name="connsiteX64" fmla="*/ 3557274 w 4103683"/>
                <a:gd name="connsiteY64" fmla="*/ 646771 h 3100039"/>
                <a:gd name="connsiteX65" fmla="*/ 3512669 w 4103683"/>
                <a:gd name="connsiteY65" fmla="*/ 735981 h 3100039"/>
                <a:gd name="connsiteX66" fmla="*/ 3490366 w 4103683"/>
                <a:gd name="connsiteY66" fmla="*/ 825191 h 3100039"/>
                <a:gd name="connsiteX67" fmla="*/ 3479215 w 4103683"/>
                <a:gd name="connsiteY67" fmla="*/ 936703 h 3100039"/>
                <a:gd name="connsiteX68" fmla="*/ 3468064 w 4103683"/>
                <a:gd name="connsiteY68" fmla="*/ 992459 h 3100039"/>
                <a:gd name="connsiteX69" fmla="*/ 3456913 w 4103683"/>
                <a:gd name="connsiteY69" fmla="*/ 1126274 h 3100039"/>
                <a:gd name="connsiteX70" fmla="*/ 3434610 w 4103683"/>
                <a:gd name="connsiteY70" fmla="*/ 1405054 h 3100039"/>
                <a:gd name="connsiteX71" fmla="*/ 3401156 w 4103683"/>
                <a:gd name="connsiteY71" fmla="*/ 2129883 h 3100039"/>
                <a:gd name="connsiteX72" fmla="*/ 3390005 w 4103683"/>
                <a:gd name="connsiteY72" fmla="*/ 2219093 h 3100039"/>
                <a:gd name="connsiteX73" fmla="*/ 3378854 w 4103683"/>
                <a:gd name="connsiteY73" fmla="*/ 2375210 h 3100039"/>
                <a:gd name="connsiteX74" fmla="*/ 3278493 w 4103683"/>
                <a:gd name="connsiteY74" fmla="*/ 2709747 h 3100039"/>
                <a:gd name="connsiteX75" fmla="*/ 3245039 w 4103683"/>
                <a:gd name="connsiteY75" fmla="*/ 2821259 h 3100039"/>
                <a:gd name="connsiteX76" fmla="*/ 3211586 w 4103683"/>
                <a:gd name="connsiteY76" fmla="*/ 2910469 h 3100039"/>
                <a:gd name="connsiteX77" fmla="*/ 3189283 w 4103683"/>
                <a:gd name="connsiteY77" fmla="*/ 2988527 h 3100039"/>
                <a:gd name="connsiteX78" fmla="*/ 3155830 w 4103683"/>
                <a:gd name="connsiteY78" fmla="*/ 3033132 h 3100039"/>
                <a:gd name="connsiteX79" fmla="*/ 3088922 w 4103683"/>
                <a:gd name="connsiteY79" fmla="*/ 3088888 h 3100039"/>
                <a:gd name="connsiteX80" fmla="*/ 3055469 w 4103683"/>
                <a:gd name="connsiteY80" fmla="*/ 3100039 h 3100039"/>
                <a:gd name="connsiteX81" fmla="*/ 2832444 w 4103683"/>
                <a:gd name="connsiteY81" fmla="*/ 3088888 h 3100039"/>
                <a:gd name="connsiteX82" fmla="*/ 2765537 w 4103683"/>
                <a:gd name="connsiteY82" fmla="*/ 3066586 h 3100039"/>
                <a:gd name="connsiteX83" fmla="*/ 2720932 w 4103683"/>
                <a:gd name="connsiteY83" fmla="*/ 3021981 h 3100039"/>
                <a:gd name="connsiteX84" fmla="*/ 2654025 w 4103683"/>
                <a:gd name="connsiteY84" fmla="*/ 2932771 h 3100039"/>
                <a:gd name="connsiteX85" fmla="*/ 2642874 w 4103683"/>
                <a:gd name="connsiteY85" fmla="*/ 2899317 h 3100039"/>
                <a:gd name="connsiteX86" fmla="*/ 2620571 w 4103683"/>
                <a:gd name="connsiteY86" fmla="*/ 2776654 h 3100039"/>
                <a:gd name="connsiteX87" fmla="*/ 2620571 w 4103683"/>
                <a:gd name="connsiteY87" fmla="*/ 2252547 h 3100039"/>
                <a:gd name="connsiteX88" fmla="*/ 2631722 w 4103683"/>
                <a:gd name="connsiteY88" fmla="*/ 2219093 h 3100039"/>
                <a:gd name="connsiteX89" fmla="*/ 2654025 w 4103683"/>
                <a:gd name="connsiteY89" fmla="*/ 2107581 h 3100039"/>
                <a:gd name="connsiteX90" fmla="*/ 2676327 w 4103683"/>
                <a:gd name="connsiteY90" fmla="*/ 2040674 h 3100039"/>
                <a:gd name="connsiteX91" fmla="*/ 2687478 w 4103683"/>
                <a:gd name="connsiteY91" fmla="*/ 1996069 h 3100039"/>
                <a:gd name="connsiteX92" fmla="*/ 2698630 w 4103683"/>
                <a:gd name="connsiteY92" fmla="*/ 1940313 h 3100039"/>
                <a:gd name="connsiteX93" fmla="*/ 2720932 w 4103683"/>
                <a:gd name="connsiteY93" fmla="*/ 1884556 h 3100039"/>
                <a:gd name="connsiteX94" fmla="*/ 2732083 w 4103683"/>
                <a:gd name="connsiteY94" fmla="*/ 1828800 h 3100039"/>
                <a:gd name="connsiteX95" fmla="*/ 2776688 w 4103683"/>
                <a:gd name="connsiteY95" fmla="*/ 1728439 h 3100039"/>
                <a:gd name="connsiteX96" fmla="*/ 2798991 w 4103683"/>
                <a:gd name="connsiteY96" fmla="*/ 1661532 h 3100039"/>
                <a:gd name="connsiteX97" fmla="*/ 2821293 w 4103683"/>
                <a:gd name="connsiteY97" fmla="*/ 1628078 h 3100039"/>
                <a:gd name="connsiteX98" fmla="*/ 2832444 w 4103683"/>
                <a:gd name="connsiteY98" fmla="*/ 1594625 h 3100039"/>
                <a:gd name="connsiteX99" fmla="*/ 2854747 w 4103683"/>
                <a:gd name="connsiteY99" fmla="*/ 1505415 h 3100039"/>
                <a:gd name="connsiteX100" fmla="*/ 2877049 w 4103683"/>
                <a:gd name="connsiteY100" fmla="*/ 1438508 h 3100039"/>
                <a:gd name="connsiteX101" fmla="*/ 2888200 w 4103683"/>
                <a:gd name="connsiteY101" fmla="*/ 1405054 h 3100039"/>
                <a:gd name="connsiteX102" fmla="*/ 2899352 w 4103683"/>
                <a:gd name="connsiteY102" fmla="*/ 1382752 h 310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4103683" h="3100039">
                  <a:moveTo>
                    <a:pt x="122698" y="1449659"/>
                  </a:moveTo>
                  <a:lnTo>
                    <a:pt x="122698" y="1449659"/>
                  </a:lnTo>
                  <a:cubicBezTo>
                    <a:pt x="111547" y="1490547"/>
                    <a:pt x="101202" y="1531663"/>
                    <a:pt x="89244" y="1572322"/>
                  </a:cubicBezTo>
                  <a:cubicBezTo>
                    <a:pt x="82611" y="1594876"/>
                    <a:pt x="74376" y="1616927"/>
                    <a:pt x="66942" y="1639230"/>
                  </a:cubicBezTo>
                  <a:lnTo>
                    <a:pt x="55791" y="1672683"/>
                  </a:lnTo>
                  <a:cubicBezTo>
                    <a:pt x="52074" y="1702420"/>
                    <a:pt x="49196" y="1732273"/>
                    <a:pt x="44639" y="1761893"/>
                  </a:cubicBezTo>
                  <a:cubicBezTo>
                    <a:pt x="31653" y="1846297"/>
                    <a:pt x="37138" y="1788249"/>
                    <a:pt x="22337" y="1862254"/>
                  </a:cubicBezTo>
                  <a:cubicBezTo>
                    <a:pt x="17903" y="1884425"/>
                    <a:pt x="14903" y="1906859"/>
                    <a:pt x="11186" y="1929161"/>
                  </a:cubicBezTo>
                  <a:cubicBezTo>
                    <a:pt x="7469" y="1973766"/>
                    <a:pt x="-604" y="2018221"/>
                    <a:pt x="35" y="2062976"/>
                  </a:cubicBezTo>
                  <a:cubicBezTo>
                    <a:pt x="3116" y="2278672"/>
                    <a:pt x="9287" y="2494424"/>
                    <a:pt x="22337" y="2709747"/>
                  </a:cubicBezTo>
                  <a:cubicBezTo>
                    <a:pt x="25576" y="2763193"/>
                    <a:pt x="48875" y="2806535"/>
                    <a:pt x="66942" y="2854713"/>
                  </a:cubicBezTo>
                  <a:cubicBezTo>
                    <a:pt x="71069" y="2865719"/>
                    <a:pt x="73463" y="2877362"/>
                    <a:pt x="78093" y="2888166"/>
                  </a:cubicBezTo>
                  <a:cubicBezTo>
                    <a:pt x="88927" y="2913445"/>
                    <a:pt x="98868" y="2939187"/>
                    <a:pt x="122698" y="2955074"/>
                  </a:cubicBezTo>
                  <a:cubicBezTo>
                    <a:pt x="172134" y="2988031"/>
                    <a:pt x="190421" y="2980266"/>
                    <a:pt x="256513" y="2988527"/>
                  </a:cubicBezTo>
                  <a:cubicBezTo>
                    <a:pt x="293000" y="2986095"/>
                    <a:pt x="409632" y="2988258"/>
                    <a:pt x="468386" y="2966225"/>
                  </a:cubicBezTo>
                  <a:cubicBezTo>
                    <a:pt x="530398" y="2942970"/>
                    <a:pt x="535557" y="2921356"/>
                    <a:pt x="591049" y="2865864"/>
                  </a:cubicBezTo>
                  <a:cubicBezTo>
                    <a:pt x="598483" y="2858430"/>
                    <a:pt x="607044" y="2851972"/>
                    <a:pt x="613352" y="2843561"/>
                  </a:cubicBezTo>
                  <a:cubicBezTo>
                    <a:pt x="653113" y="2790545"/>
                    <a:pt x="633663" y="2812097"/>
                    <a:pt x="669108" y="2776654"/>
                  </a:cubicBezTo>
                  <a:cubicBezTo>
                    <a:pt x="697134" y="2692572"/>
                    <a:pt x="659330" y="2796207"/>
                    <a:pt x="702561" y="2709747"/>
                  </a:cubicBezTo>
                  <a:cubicBezTo>
                    <a:pt x="707818" y="2699233"/>
                    <a:pt x="708456" y="2686807"/>
                    <a:pt x="713713" y="2676293"/>
                  </a:cubicBezTo>
                  <a:cubicBezTo>
                    <a:pt x="745725" y="2612270"/>
                    <a:pt x="765922" y="2608873"/>
                    <a:pt x="791771" y="2531327"/>
                  </a:cubicBezTo>
                  <a:cubicBezTo>
                    <a:pt x="804932" y="2491845"/>
                    <a:pt x="802257" y="2494611"/>
                    <a:pt x="825225" y="2453269"/>
                  </a:cubicBezTo>
                  <a:cubicBezTo>
                    <a:pt x="835751" y="2434323"/>
                    <a:pt x="848985" y="2416899"/>
                    <a:pt x="858678" y="2397513"/>
                  </a:cubicBezTo>
                  <a:cubicBezTo>
                    <a:pt x="863935" y="2386999"/>
                    <a:pt x="864573" y="2374573"/>
                    <a:pt x="869830" y="2364059"/>
                  </a:cubicBezTo>
                  <a:cubicBezTo>
                    <a:pt x="925822" y="2252075"/>
                    <a:pt x="855788" y="2422841"/>
                    <a:pt x="914435" y="2286000"/>
                  </a:cubicBezTo>
                  <a:cubicBezTo>
                    <a:pt x="919065" y="2275196"/>
                    <a:pt x="919754" y="2262753"/>
                    <a:pt x="925586" y="2252547"/>
                  </a:cubicBezTo>
                  <a:cubicBezTo>
                    <a:pt x="934807" y="2236410"/>
                    <a:pt x="949674" y="2223996"/>
                    <a:pt x="959039" y="2207942"/>
                  </a:cubicBezTo>
                  <a:cubicBezTo>
                    <a:pt x="1059747" y="2035298"/>
                    <a:pt x="962908" y="2189055"/>
                    <a:pt x="1025947" y="2062976"/>
                  </a:cubicBezTo>
                  <a:cubicBezTo>
                    <a:pt x="1035640" y="2043590"/>
                    <a:pt x="1049707" y="2026606"/>
                    <a:pt x="1059400" y="2007220"/>
                  </a:cubicBezTo>
                  <a:cubicBezTo>
                    <a:pt x="1151599" y="1822822"/>
                    <a:pt x="997219" y="2100776"/>
                    <a:pt x="1115156" y="1884556"/>
                  </a:cubicBezTo>
                  <a:cubicBezTo>
                    <a:pt x="1125535" y="1865528"/>
                    <a:pt x="1139332" y="1848388"/>
                    <a:pt x="1148610" y="1828800"/>
                  </a:cubicBezTo>
                  <a:cubicBezTo>
                    <a:pt x="1172847" y="1777633"/>
                    <a:pt x="1187760" y="1722029"/>
                    <a:pt x="1215517" y="1672683"/>
                  </a:cubicBezTo>
                  <a:cubicBezTo>
                    <a:pt x="1311332" y="1502346"/>
                    <a:pt x="1301891" y="1520944"/>
                    <a:pt x="1382786" y="1371600"/>
                  </a:cubicBezTo>
                  <a:cubicBezTo>
                    <a:pt x="1451212" y="1245275"/>
                    <a:pt x="1529552" y="1089284"/>
                    <a:pt x="1616961" y="981308"/>
                  </a:cubicBezTo>
                  <a:cubicBezTo>
                    <a:pt x="1866419" y="673154"/>
                    <a:pt x="1734913" y="810573"/>
                    <a:pt x="2029556" y="546410"/>
                  </a:cubicBezTo>
                  <a:lnTo>
                    <a:pt x="2129917" y="457200"/>
                  </a:lnTo>
                  <a:cubicBezTo>
                    <a:pt x="2200786" y="394669"/>
                    <a:pt x="2279710" y="320973"/>
                    <a:pt x="2364093" y="278781"/>
                  </a:cubicBezTo>
                  <a:cubicBezTo>
                    <a:pt x="2408098" y="256778"/>
                    <a:pt x="2502111" y="207456"/>
                    <a:pt x="2542513" y="200722"/>
                  </a:cubicBezTo>
                  <a:cubicBezTo>
                    <a:pt x="2564815" y="197005"/>
                    <a:pt x="2587485" y="195055"/>
                    <a:pt x="2609420" y="189571"/>
                  </a:cubicBezTo>
                  <a:cubicBezTo>
                    <a:pt x="2632227" y="183869"/>
                    <a:pt x="2653520" y="172971"/>
                    <a:pt x="2676327" y="167269"/>
                  </a:cubicBezTo>
                  <a:cubicBezTo>
                    <a:pt x="2698262" y="161785"/>
                    <a:pt x="2720989" y="160162"/>
                    <a:pt x="2743235" y="156117"/>
                  </a:cubicBezTo>
                  <a:cubicBezTo>
                    <a:pt x="2761883" y="152726"/>
                    <a:pt x="2780132" y="146852"/>
                    <a:pt x="2798991" y="144966"/>
                  </a:cubicBezTo>
                  <a:cubicBezTo>
                    <a:pt x="2973716" y="127494"/>
                    <a:pt x="2922848" y="143067"/>
                    <a:pt x="3055469" y="122664"/>
                  </a:cubicBezTo>
                  <a:cubicBezTo>
                    <a:pt x="3138928" y="109824"/>
                    <a:pt x="3083212" y="117125"/>
                    <a:pt x="3144678" y="100361"/>
                  </a:cubicBezTo>
                  <a:cubicBezTo>
                    <a:pt x="3174250" y="92296"/>
                    <a:pt x="3203831" y="84070"/>
                    <a:pt x="3233888" y="78059"/>
                  </a:cubicBezTo>
                  <a:cubicBezTo>
                    <a:pt x="3252473" y="74342"/>
                    <a:pt x="3271358" y="71895"/>
                    <a:pt x="3289644" y="66908"/>
                  </a:cubicBezTo>
                  <a:cubicBezTo>
                    <a:pt x="3312325" y="60722"/>
                    <a:pt x="3333745" y="50307"/>
                    <a:pt x="3356552" y="44605"/>
                  </a:cubicBezTo>
                  <a:cubicBezTo>
                    <a:pt x="3378487" y="39121"/>
                    <a:pt x="3401214" y="37499"/>
                    <a:pt x="3423459" y="33454"/>
                  </a:cubicBezTo>
                  <a:cubicBezTo>
                    <a:pt x="3442107" y="30064"/>
                    <a:pt x="3460713" y="26414"/>
                    <a:pt x="3479215" y="22303"/>
                  </a:cubicBezTo>
                  <a:cubicBezTo>
                    <a:pt x="3494176" y="18978"/>
                    <a:pt x="3508672" y="13482"/>
                    <a:pt x="3523820" y="11152"/>
                  </a:cubicBezTo>
                  <a:cubicBezTo>
                    <a:pt x="3557088" y="6034"/>
                    <a:pt x="3590727" y="3717"/>
                    <a:pt x="3624181" y="0"/>
                  </a:cubicBezTo>
                  <a:cubicBezTo>
                    <a:pt x="3720825" y="3717"/>
                    <a:pt x="3817820" y="2124"/>
                    <a:pt x="3914113" y="11152"/>
                  </a:cubicBezTo>
                  <a:cubicBezTo>
                    <a:pt x="3937519" y="13346"/>
                    <a:pt x="3961460" y="20414"/>
                    <a:pt x="3981020" y="33454"/>
                  </a:cubicBezTo>
                  <a:cubicBezTo>
                    <a:pt x="4003322" y="48322"/>
                    <a:pt x="4028973" y="59106"/>
                    <a:pt x="4047927" y="78059"/>
                  </a:cubicBezTo>
                  <a:cubicBezTo>
                    <a:pt x="4055361" y="85493"/>
                    <a:pt x="4063662" y="92151"/>
                    <a:pt x="4070230" y="100361"/>
                  </a:cubicBezTo>
                  <a:cubicBezTo>
                    <a:pt x="4094934" y="131241"/>
                    <a:pt x="4091906" y="131936"/>
                    <a:pt x="4103683" y="167269"/>
                  </a:cubicBezTo>
                  <a:cubicBezTo>
                    <a:pt x="4099966" y="185854"/>
                    <a:pt x="4102577" y="206953"/>
                    <a:pt x="4092532" y="223025"/>
                  </a:cubicBezTo>
                  <a:cubicBezTo>
                    <a:pt x="4076334" y="248942"/>
                    <a:pt x="4027247" y="263828"/>
                    <a:pt x="4003322" y="278781"/>
                  </a:cubicBezTo>
                  <a:cubicBezTo>
                    <a:pt x="3987562" y="288631"/>
                    <a:pt x="3975340" y="303922"/>
                    <a:pt x="3958717" y="312234"/>
                  </a:cubicBezTo>
                  <a:cubicBezTo>
                    <a:pt x="3937690" y="322747"/>
                    <a:pt x="3911370" y="321497"/>
                    <a:pt x="3891810" y="334537"/>
                  </a:cubicBezTo>
                  <a:cubicBezTo>
                    <a:pt x="3808248" y="390245"/>
                    <a:pt x="3849790" y="369187"/>
                    <a:pt x="3769147" y="401444"/>
                  </a:cubicBezTo>
                  <a:cubicBezTo>
                    <a:pt x="3673791" y="496800"/>
                    <a:pt x="3829198" y="348042"/>
                    <a:pt x="3713391" y="434898"/>
                  </a:cubicBezTo>
                  <a:cubicBezTo>
                    <a:pt x="3655450" y="478354"/>
                    <a:pt x="3668496" y="479889"/>
                    <a:pt x="3635332" y="524108"/>
                  </a:cubicBezTo>
                  <a:cubicBezTo>
                    <a:pt x="3555869" y="630057"/>
                    <a:pt x="3618843" y="537690"/>
                    <a:pt x="3568425" y="613317"/>
                  </a:cubicBezTo>
                  <a:cubicBezTo>
                    <a:pt x="3564708" y="624468"/>
                    <a:pt x="3562531" y="636257"/>
                    <a:pt x="3557274" y="646771"/>
                  </a:cubicBezTo>
                  <a:cubicBezTo>
                    <a:pt x="3521462" y="718394"/>
                    <a:pt x="3543540" y="635649"/>
                    <a:pt x="3512669" y="735981"/>
                  </a:cubicBezTo>
                  <a:cubicBezTo>
                    <a:pt x="3503655" y="765277"/>
                    <a:pt x="3490366" y="825191"/>
                    <a:pt x="3490366" y="825191"/>
                  </a:cubicBezTo>
                  <a:cubicBezTo>
                    <a:pt x="3486649" y="862362"/>
                    <a:pt x="3484152" y="899675"/>
                    <a:pt x="3479215" y="936703"/>
                  </a:cubicBezTo>
                  <a:cubicBezTo>
                    <a:pt x="3476710" y="955490"/>
                    <a:pt x="3470278" y="973635"/>
                    <a:pt x="3468064" y="992459"/>
                  </a:cubicBezTo>
                  <a:cubicBezTo>
                    <a:pt x="3462834" y="1036912"/>
                    <a:pt x="3460346" y="1081646"/>
                    <a:pt x="3456913" y="1126274"/>
                  </a:cubicBezTo>
                  <a:cubicBezTo>
                    <a:pt x="3435800" y="1400737"/>
                    <a:pt x="3456021" y="1169529"/>
                    <a:pt x="3434610" y="1405054"/>
                  </a:cubicBezTo>
                  <a:cubicBezTo>
                    <a:pt x="3429291" y="1532705"/>
                    <a:pt x="3406988" y="2083226"/>
                    <a:pt x="3401156" y="2129883"/>
                  </a:cubicBezTo>
                  <a:cubicBezTo>
                    <a:pt x="3397439" y="2159620"/>
                    <a:pt x="3392718" y="2189248"/>
                    <a:pt x="3390005" y="2219093"/>
                  </a:cubicBezTo>
                  <a:cubicBezTo>
                    <a:pt x="3385282" y="2271050"/>
                    <a:pt x="3388187" y="2323880"/>
                    <a:pt x="3378854" y="2375210"/>
                  </a:cubicBezTo>
                  <a:cubicBezTo>
                    <a:pt x="3345794" y="2557043"/>
                    <a:pt x="3327938" y="2561414"/>
                    <a:pt x="3278493" y="2709747"/>
                  </a:cubicBezTo>
                  <a:cubicBezTo>
                    <a:pt x="3266221" y="2746563"/>
                    <a:pt x="3257311" y="2784443"/>
                    <a:pt x="3245039" y="2821259"/>
                  </a:cubicBezTo>
                  <a:cubicBezTo>
                    <a:pt x="3234996" y="2851388"/>
                    <a:pt x="3221629" y="2880340"/>
                    <a:pt x="3211586" y="2910469"/>
                  </a:cubicBezTo>
                  <a:cubicBezTo>
                    <a:pt x="3203029" y="2936141"/>
                    <a:pt x="3200481" y="2963892"/>
                    <a:pt x="3189283" y="2988527"/>
                  </a:cubicBezTo>
                  <a:cubicBezTo>
                    <a:pt x="3181592" y="3005446"/>
                    <a:pt x="3167925" y="3019021"/>
                    <a:pt x="3155830" y="3033132"/>
                  </a:cubicBezTo>
                  <a:cubicBezTo>
                    <a:pt x="3137333" y="3054713"/>
                    <a:pt x="3114734" y="3075982"/>
                    <a:pt x="3088922" y="3088888"/>
                  </a:cubicBezTo>
                  <a:cubicBezTo>
                    <a:pt x="3078409" y="3094145"/>
                    <a:pt x="3066620" y="3096322"/>
                    <a:pt x="3055469" y="3100039"/>
                  </a:cubicBezTo>
                  <a:cubicBezTo>
                    <a:pt x="2981127" y="3096322"/>
                    <a:pt x="2906388" y="3097420"/>
                    <a:pt x="2832444" y="3088888"/>
                  </a:cubicBezTo>
                  <a:cubicBezTo>
                    <a:pt x="2809090" y="3086193"/>
                    <a:pt x="2765537" y="3066586"/>
                    <a:pt x="2765537" y="3066586"/>
                  </a:cubicBezTo>
                  <a:lnTo>
                    <a:pt x="2720932" y="3021981"/>
                  </a:lnTo>
                  <a:cubicBezTo>
                    <a:pt x="2694515" y="2995564"/>
                    <a:pt x="2666632" y="2970592"/>
                    <a:pt x="2654025" y="2932771"/>
                  </a:cubicBezTo>
                  <a:cubicBezTo>
                    <a:pt x="2650308" y="2921620"/>
                    <a:pt x="2645725" y="2910721"/>
                    <a:pt x="2642874" y="2899317"/>
                  </a:cubicBezTo>
                  <a:cubicBezTo>
                    <a:pt x="2635078" y="2868134"/>
                    <a:pt x="2625544" y="2806495"/>
                    <a:pt x="2620571" y="2776654"/>
                  </a:cubicBezTo>
                  <a:cubicBezTo>
                    <a:pt x="2602095" y="2536462"/>
                    <a:pt x="2601807" y="2599685"/>
                    <a:pt x="2620571" y="2252547"/>
                  </a:cubicBezTo>
                  <a:cubicBezTo>
                    <a:pt x="2621205" y="2240810"/>
                    <a:pt x="2629079" y="2230546"/>
                    <a:pt x="2631722" y="2219093"/>
                  </a:cubicBezTo>
                  <a:cubicBezTo>
                    <a:pt x="2640246" y="2182157"/>
                    <a:pt x="2642038" y="2143543"/>
                    <a:pt x="2654025" y="2107581"/>
                  </a:cubicBezTo>
                  <a:cubicBezTo>
                    <a:pt x="2661459" y="2085279"/>
                    <a:pt x="2670625" y="2063481"/>
                    <a:pt x="2676327" y="2040674"/>
                  </a:cubicBezTo>
                  <a:cubicBezTo>
                    <a:pt x="2680044" y="2025806"/>
                    <a:pt x="2684153" y="2011030"/>
                    <a:pt x="2687478" y="1996069"/>
                  </a:cubicBezTo>
                  <a:cubicBezTo>
                    <a:pt x="2691590" y="1977567"/>
                    <a:pt x="2693184" y="1958467"/>
                    <a:pt x="2698630" y="1940313"/>
                  </a:cubicBezTo>
                  <a:cubicBezTo>
                    <a:pt x="2704382" y="1921140"/>
                    <a:pt x="2715180" y="1903729"/>
                    <a:pt x="2720932" y="1884556"/>
                  </a:cubicBezTo>
                  <a:cubicBezTo>
                    <a:pt x="2726378" y="1866402"/>
                    <a:pt x="2726637" y="1846954"/>
                    <a:pt x="2732083" y="1828800"/>
                  </a:cubicBezTo>
                  <a:cubicBezTo>
                    <a:pt x="2754660" y="1753544"/>
                    <a:pt x="2750334" y="1794324"/>
                    <a:pt x="2776688" y="1728439"/>
                  </a:cubicBezTo>
                  <a:cubicBezTo>
                    <a:pt x="2785419" y="1706612"/>
                    <a:pt x="2785951" y="1681093"/>
                    <a:pt x="2798991" y="1661532"/>
                  </a:cubicBezTo>
                  <a:cubicBezTo>
                    <a:pt x="2806425" y="1650381"/>
                    <a:pt x="2815299" y="1640065"/>
                    <a:pt x="2821293" y="1628078"/>
                  </a:cubicBezTo>
                  <a:cubicBezTo>
                    <a:pt x="2826550" y="1617565"/>
                    <a:pt x="2829351" y="1605965"/>
                    <a:pt x="2832444" y="1594625"/>
                  </a:cubicBezTo>
                  <a:cubicBezTo>
                    <a:pt x="2840509" y="1565053"/>
                    <a:pt x="2845054" y="1534494"/>
                    <a:pt x="2854747" y="1505415"/>
                  </a:cubicBezTo>
                  <a:lnTo>
                    <a:pt x="2877049" y="1438508"/>
                  </a:lnTo>
                  <a:cubicBezTo>
                    <a:pt x="2880766" y="1427357"/>
                    <a:pt x="2882943" y="1415567"/>
                    <a:pt x="2888200" y="1405054"/>
                  </a:cubicBezTo>
                  <a:lnTo>
                    <a:pt x="2899352" y="1382752"/>
                  </a:lnTo>
                </a:path>
              </a:pathLst>
            </a:custGeom>
            <a:noFill/>
            <a:ln w="25400">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700" dirty="0"/>
            </a:p>
          </p:txBody>
        </p:sp>
        <p:grpSp>
          <p:nvGrpSpPr>
            <p:cNvPr id="334" name="Group 333">
              <a:extLst>
                <a:ext uri="{FF2B5EF4-FFF2-40B4-BE49-F238E27FC236}">
                  <a16:creationId xmlns:a16="http://schemas.microsoft.com/office/drawing/2014/main" id="{1B0A94BE-3904-6F2E-FD9E-A71806A5ABA4}"/>
                </a:ext>
              </a:extLst>
            </p:cNvPr>
            <p:cNvGrpSpPr/>
            <p:nvPr/>
          </p:nvGrpSpPr>
          <p:grpSpPr>
            <a:xfrm>
              <a:off x="4058925" y="1254430"/>
              <a:ext cx="2554648" cy="1051600"/>
              <a:chOff x="4873451" y="1886389"/>
              <a:chExt cx="2393830" cy="1095457"/>
            </a:xfrm>
          </p:grpSpPr>
          <p:grpSp>
            <p:nvGrpSpPr>
              <p:cNvPr id="386" name="Group 385">
                <a:extLst>
                  <a:ext uri="{FF2B5EF4-FFF2-40B4-BE49-F238E27FC236}">
                    <a16:creationId xmlns:a16="http://schemas.microsoft.com/office/drawing/2014/main" id="{1CBD3D23-1B50-07A5-E4EA-825013466E04}"/>
                  </a:ext>
                </a:extLst>
              </p:cNvPr>
              <p:cNvGrpSpPr/>
              <p:nvPr/>
            </p:nvGrpSpPr>
            <p:grpSpPr>
              <a:xfrm>
                <a:off x="4873451" y="1886389"/>
                <a:ext cx="2393830" cy="1095457"/>
                <a:chOff x="4215161" y="3070603"/>
                <a:chExt cx="2460772" cy="1030442"/>
              </a:xfrm>
              <a:solidFill>
                <a:srgbClr val="000000"/>
              </a:solidFill>
            </p:grpSpPr>
            <p:sp>
              <p:nvSpPr>
                <p:cNvPr id="388" name="Cube 387">
                  <a:extLst>
                    <a:ext uri="{FF2B5EF4-FFF2-40B4-BE49-F238E27FC236}">
                      <a16:creationId xmlns:a16="http://schemas.microsoft.com/office/drawing/2014/main" id="{4327B734-D9BC-D7DD-1170-1C40D3B1B162}"/>
                    </a:ext>
                  </a:extLst>
                </p:cNvPr>
                <p:cNvSpPr/>
                <p:nvPr/>
              </p:nvSpPr>
              <p:spPr>
                <a:xfrm>
                  <a:off x="4215161" y="3070603"/>
                  <a:ext cx="2460772" cy="1030442"/>
                </a:xfrm>
                <a:prstGeom prst="cube">
                  <a:avLst>
                    <a:gd name="adj" fmla="val 48438"/>
                  </a:avLst>
                </a:prstGeom>
                <a:grpFill/>
                <a:ln w="25400">
                  <a:noFill/>
                  <a:miter lim="800000"/>
                </a:ln>
                <a:effectLst/>
                <a:scene3d>
                  <a:camera prst="perspectiveRelaxed" fov="3300000">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400" dirty="0">
                    <a:solidFill>
                      <a:schemeClr val="bg1"/>
                    </a:solidFill>
                  </a:endParaRPr>
                </a:p>
              </p:txBody>
            </p:sp>
            <p:sp>
              <p:nvSpPr>
                <p:cNvPr id="389" name="Rectangle 388">
                  <a:extLst>
                    <a:ext uri="{FF2B5EF4-FFF2-40B4-BE49-F238E27FC236}">
                      <a16:creationId xmlns:a16="http://schemas.microsoft.com/office/drawing/2014/main" id="{43DEE2E6-A27D-EFE1-CB0C-1A487FEF082F}"/>
                    </a:ext>
                  </a:extLst>
                </p:cNvPr>
                <p:cNvSpPr/>
                <p:nvPr/>
              </p:nvSpPr>
              <p:spPr>
                <a:xfrm>
                  <a:off x="4523749" y="3681016"/>
                  <a:ext cx="471998" cy="152399"/>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400" dirty="0">
                    <a:solidFill>
                      <a:schemeClr val="bg1"/>
                    </a:solidFill>
                  </a:endParaRPr>
                </a:p>
              </p:txBody>
            </p:sp>
            <p:sp>
              <p:nvSpPr>
                <p:cNvPr id="390" name="Rectangle 389">
                  <a:extLst>
                    <a:ext uri="{FF2B5EF4-FFF2-40B4-BE49-F238E27FC236}">
                      <a16:creationId xmlns:a16="http://schemas.microsoft.com/office/drawing/2014/main" id="{3A371B46-523C-C804-1C1D-AD98E64BCA44}"/>
                    </a:ext>
                  </a:extLst>
                </p:cNvPr>
                <p:cNvSpPr/>
                <p:nvPr/>
              </p:nvSpPr>
              <p:spPr>
                <a:xfrm>
                  <a:off x="5367520" y="3657599"/>
                  <a:ext cx="665287" cy="45719"/>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400" dirty="0">
                    <a:solidFill>
                      <a:schemeClr val="bg1"/>
                    </a:solidFill>
                  </a:endParaRPr>
                </a:p>
              </p:txBody>
            </p:sp>
            <p:sp>
              <p:nvSpPr>
                <p:cNvPr id="391" name="Rectangle 390">
                  <a:extLst>
                    <a:ext uri="{FF2B5EF4-FFF2-40B4-BE49-F238E27FC236}">
                      <a16:creationId xmlns:a16="http://schemas.microsoft.com/office/drawing/2014/main" id="{DD423853-79D4-5152-944D-98F07A9809AE}"/>
                    </a:ext>
                  </a:extLst>
                </p:cNvPr>
                <p:cNvSpPr/>
                <p:nvPr/>
              </p:nvSpPr>
              <p:spPr>
                <a:xfrm>
                  <a:off x="5363805" y="3809999"/>
                  <a:ext cx="665287" cy="45719"/>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400" dirty="0">
                    <a:solidFill>
                      <a:schemeClr val="bg1"/>
                    </a:solidFill>
                  </a:endParaRPr>
                </a:p>
              </p:txBody>
            </p:sp>
          </p:grpSp>
          <p:sp>
            <p:nvSpPr>
              <p:cNvPr id="387" name="TextBox 386">
                <a:extLst>
                  <a:ext uri="{FF2B5EF4-FFF2-40B4-BE49-F238E27FC236}">
                    <a16:creationId xmlns:a16="http://schemas.microsoft.com/office/drawing/2014/main" id="{9B56189B-734F-76AA-9762-2D9D65FBF10A}"/>
                  </a:ext>
                </a:extLst>
              </p:cNvPr>
              <p:cNvSpPr txBox="1"/>
              <p:nvPr/>
            </p:nvSpPr>
            <p:spPr>
              <a:xfrm>
                <a:off x="5503826" y="2176905"/>
                <a:ext cx="1118401" cy="319772"/>
              </a:xfrm>
              <a:prstGeom prst="rect">
                <a:avLst/>
              </a:prstGeom>
            </p:spPr>
            <p:txBody>
              <a:bodyPr wrap="none" lIns="0" tIns="0" rIns="0" bIns="0" rtlCol="0">
                <a:spAutoFit/>
              </a:bodyPr>
              <a:lstStyle/>
              <a:p>
                <a:pPr>
                  <a:spcAft>
                    <a:spcPts val="600"/>
                  </a:spcAft>
                </a:pPr>
                <a:r>
                  <a:rPr lang="en-US" sz="1000" dirty="0">
                    <a:solidFill>
                      <a:schemeClr val="bg1"/>
                    </a:solidFill>
                  </a:rPr>
                  <a:t>ToR Switch</a:t>
                </a:r>
              </a:p>
            </p:txBody>
          </p:sp>
        </p:grpSp>
        <p:sp>
          <p:nvSpPr>
            <p:cNvPr id="335" name="Cube 334">
              <a:extLst>
                <a:ext uri="{FF2B5EF4-FFF2-40B4-BE49-F238E27FC236}">
                  <a16:creationId xmlns:a16="http://schemas.microsoft.com/office/drawing/2014/main" id="{CC897DCE-4BDA-F77C-1D2F-D8AE918316C3}"/>
                </a:ext>
              </a:extLst>
            </p:cNvPr>
            <p:cNvSpPr/>
            <p:nvPr/>
          </p:nvSpPr>
          <p:spPr>
            <a:xfrm>
              <a:off x="2150777" y="3541956"/>
              <a:ext cx="899047" cy="1478798"/>
            </a:xfrm>
            <a:prstGeom prst="cube">
              <a:avLst/>
            </a:prstGeom>
            <a:solidFill>
              <a:schemeClr val="accent6">
                <a:lumMod val="75000"/>
              </a:schemeClr>
            </a:solid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1050" dirty="0">
                  <a:solidFill>
                    <a:schemeClr val="bg1"/>
                  </a:solidFill>
                </a:rPr>
                <a:t>Host</a:t>
              </a:r>
              <a:endParaRPr lang="en-US" sz="1100" dirty="0">
                <a:solidFill>
                  <a:schemeClr val="bg1"/>
                </a:solidFill>
              </a:endParaRPr>
            </a:p>
          </p:txBody>
        </p:sp>
        <p:sp>
          <p:nvSpPr>
            <p:cNvPr id="336" name="Rectangle 335">
              <a:extLst>
                <a:ext uri="{FF2B5EF4-FFF2-40B4-BE49-F238E27FC236}">
                  <a16:creationId xmlns:a16="http://schemas.microsoft.com/office/drawing/2014/main" id="{38F2779F-0AC1-C3DA-3678-DCA045DEFA27}"/>
                </a:ext>
              </a:extLst>
            </p:cNvPr>
            <p:cNvSpPr/>
            <p:nvPr/>
          </p:nvSpPr>
          <p:spPr>
            <a:xfrm>
              <a:off x="2208388" y="3917372"/>
              <a:ext cx="266955" cy="109915"/>
            </a:xfrm>
            <a:prstGeom prst="rect">
              <a:avLst/>
            </a:prstGeom>
            <a:solidFill>
              <a:schemeClr val="tx1">
                <a:lumMod val="65000"/>
                <a:lumOff val="35000"/>
              </a:schemeClr>
            </a:solid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400" dirty="0">
                <a:solidFill>
                  <a:schemeClr val="bg1"/>
                </a:solidFill>
              </a:endParaRPr>
            </a:p>
          </p:txBody>
        </p:sp>
        <p:sp>
          <p:nvSpPr>
            <p:cNvPr id="337" name="Rectangle 336">
              <a:extLst>
                <a:ext uri="{FF2B5EF4-FFF2-40B4-BE49-F238E27FC236}">
                  <a16:creationId xmlns:a16="http://schemas.microsoft.com/office/drawing/2014/main" id="{F2C02466-36F7-8A9B-2163-FF5725AC8944}"/>
                </a:ext>
              </a:extLst>
            </p:cNvPr>
            <p:cNvSpPr/>
            <p:nvPr/>
          </p:nvSpPr>
          <p:spPr>
            <a:xfrm>
              <a:off x="2525173" y="3917370"/>
              <a:ext cx="266955" cy="109915"/>
            </a:xfrm>
            <a:prstGeom prst="rect">
              <a:avLst/>
            </a:prstGeom>
            <a:solidFill>
              <a:schemeClr val="tx1">
                <a:lumMod val="65000"/>
                <a:lumOff val="35000"/>
              </a:schemeClr>
            </a:solid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400" dirty="0">
                <a:solidFill>
                  <a:schemeClr val="bg1"/>
                </a:solidFill>
              </a:endParaRPr>
            </a:p>
          </p:txBody>
        </p:sp>
        <p:sp>
          <p:nvSpPr>
            <p:cNvPr id="338" name="Rectangle 337">
              <a:extLst>
                <a:ext uri="{FF2B5EF4-FFF2-40B4-BE49-F238E27FC236}">
                  <a16:creationId xmlns:a16="http://schemas.microsoft.com/office/drawing/2014/main" id="{D3E87B41-190E-AB38-29A6-6E794E8AE3CD}"/>
                </a:ext>
              </a:extLst>
            </p:cNvPr>
            <p:cNvSpPr/>
            <p:nvPr/>
          </p:nvSpPr>
          <p:spPr>
            <a:xfrm>
              <a:off x="2200081" y="4719546"/>
              <a:ext cx="266955" cy="109915"/>
            </a:xfrm>
            <a:prstGeom prst="rect">
              <a:avLst/>
            </a:prstGeom>
            <a:solidFill>
              <a:schemeClr val="tx1">
                <a:lumMod val="65000"/>
                <a:lumOff val="35000"/>
              </a:schemeClr>
            </a:solid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400" dirty="0">
                <a:solidFill>
                  <a:schemeClr val="bg1"/>
                </a:solidFill>
              </a:endParaRPr>
            </a:p>
          </p:txBody>
        </p:sp>
        <p:sp>
          <p:nvSpPr>
            <p:cNvPr id="339" name="Rectangle 338">
              <a:extLst>
                <a:ext uri="{FF2B5EF4-FFF2-40B4-BE49-F238E27FC236}">
                  <a16:creationId xmlns:a16="http://schemas.microsoft.com/office/drawing/2014/main" id="{AE047823-31E3-7704-8221-6572E95B4372}"/>
                </a:ext>
              </a:extLst>
            </p:cNvPr>
            <p:cNvSpPr/>
            <p:nvPr/>
          </p:nvSpPr>
          <p:spPr>
            <a:xfrm>
              <a:off x="2516866" y="4719546"/>
              <a:ext cx="266955" cy="109915"/>
            </a:xfrm>
            <a:prstGeom prst="rect">
              <a:avLst/>
            </a:prstGeom>
            <a:solidFill>
              <a:schemeClr val="tx1">
                <a:lumMod val="65000"/>
                <a:lumOff val="35000"/>
              </a:schemeClr>
            </a:solid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400" dirty="0">
                <a:solidFill>
                  <a:schemeClr val="bg1"/>
                </a:solidFill>
              </a:endParaRPr>
            </a:p>
          </p:txBody>
        </p:sp>
        <p:sp>
          <p:nvSpPr>
            <p:cNvPr id="340" name="Rectangle 339">
              <a:extLst>
                <a:ext uri="{FF2B5EF4-FFF2-40B4-BE49-F238E27FC236}">
                  <a16:creationId xmlns:a16="http://schemas.microsoft.com/office/drawing/2014/main" id="{AF0E8FB0-E42A-25BA-0B62-E466B0301944}"/>
                </a:ext>
              </a:extLst>
            </p:cNvPr>
            <p:cNvSpPr/>
            <p:nvPr/>
          </p:nvSpPr>
          <p:spPr>
            <a:xfrm>
              <a:off x="2200081" y="4829460"/>
              <a:ext cx="266955" cy="109915"/>
            </a:xfrm>
            <a:prstGeom prst="rect">
              <a:avLst/>
            </a:prstGeom>
            <a:solidFill>
              <a:schemeClr val="tx1">
                <a:lumMod val="65000"/>
                <a:lumOff val="35000"/>
              </a:schemeClr>
            </a:solid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400" dirty="0">
                <a:solidFill>
                  <a:schemeClr val="bg1"/>
                </a:solidFill>
              </a:endParaRPr>
            </a:p>
          </p:txBody>
        </p:sp>
        <p:sp>
          <p:nvSpPr>
            <p:cNvPr id="341" name="Rectangle 340">
              <a:extLst>
                <a:ext uri="{FF2B5EF4-FFF2-40B4-BE49-F238E27FC236}">
                  <a16:creationId xmlns:a16="http://schemas.microsoft.com/office/drawing/2014/main" id="{A41504CF-8F85-50DA-9FDF-3F3C57888DFB}"/>
                </a:ext>
              </a:extLst>
            </p:cNvPr>
            <p:cNvSpPr/>
            <p:nvPr/>
          </p:nvSpPr>
          <p:spPr>
            <a:xfrm>
              <a:off x="2516866" y="4829460"/>
              <a:ext cx="266955" cy="109915"/>
            </a:xfrm>
            <a:prstGeom prst="rect">
              <a:avLst/>
            </a:prstGeom>
            <a:solidFill>
              <a:schemeClr val="tx1">
                <a:lumMod val="65000"/>
                <a:lumOff val="35000"/>
              </a:schemeClr>
            </a:solid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400" dirty="0">
                <a:solidFill>
                  <a:schemeClr val="bg1"/>
                </a:solidFill>
              </a:endParaRPr>
            </a:p>
          </p:txBody>
        </p:sp>
        <p:sp>
          <p:nvSpPr>
            <p:cNvPr id="342" name="Cube 341">
              <a:extLst>
                <a:ext uri="{FF2B5EF4-FFF2-40B4-BE49-F238E27FC236}">
                  <a16:creationId xmlns:a16="http://schemas.microsoft.com/office/drawing/2014/main" id="{DA85F030-C46D-C68F-7525-242B0569D99C}"/>
                </a:ext>
              </a:extLst>
            </p:cNvPr>
            <p:cNvSpPr/>
            <p:nvPr/>
          </p:nvSpPr>
          <p:spPr>
            <a:xfrm>
              <a:off x="2026853" y="3187933"/>
              <a:ext cx="372145" cy="310176"/>
            </a:xfrm>
            <a:prstGeom prst="cube">
              <a:avLst/>
            </a:prstGeom>
            <a:solidFill>
              <a:srgbClr val="A10907"/>
            </a:solidFill>
            <a:ln w="25400">
              <a:noFill/>
              <a:miter lim="800000"/>
            </a:ln>
            <a:effectLst>
              <a:glow rad="63500">
                <a:srgbClr val="A10907">
                  <a:alpha val="40000"/>
                </a:srgbClr>
              </a:glo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600"/>
                </a:spcAft>
              </a:pPr>
              <a:r>
                <a:rPr lang="en-US" sz="800" dirty="0">
                  <a:solidFill>
                    <a:schemeClr val="bg1"/>
                  </a:solidFill>
                </a:rPr>
                <a:t>VM</a:t>
              </a:r>
            </a:p>
          </p:txBody>
        </p:sp>
        <p:sp>
          <p:nvSpPr>
            <p:cNvPr id="343" name="Cube 342">
              <a:extLst>
                <a:ext uri="{FF2B5EF4-FFF2-40B4-BE49-F238E27FC236}">
                  <a16:creationId xmlns:a16="http://schemas.microsoft.com/office/drawing/2014/main" id="{D12E583E-C77D-F014-23B0-CB3BCE59E4AA}"/>
                </a:ext>
              </a:extLst>
            </p:cNvPr>
            <p:cNvSpPr/>
            <p:nvPr/>
          </p:nvSpPr>
          <p:spPr>
            <a:xfrm>
              <a:off x="2423071" y="3192476"/>
              <a:ext cx="372145" cy="310176"/>
            </a:xfrm>
            <a:prstGeom prst="cube">
              <a:avLst/>
            </a:prstGeom>
            <a:solidFill>
              <a:srgbClr val="A10907"/>
            </a:solidFill>
            <a:ln w="25400">
              <a:noFill/>
              <a:miter lim="800000"/>
            </a:ln>
            <a:effectLst>
              <a:glow rad="63500">
                <a:srgbClr val="A10907">
                  <a:alpha val="40000"/>
                </a:srgbClr>
              </a:glo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600"/>
                </a:spcAft>
              </a:pPr>
              <a:r>
                <a:rPr lang="en-US" sz="800" dirty="0">
                  <a:solidFill>
                    <a:schemeClr val="bg1"/>
                  </a:solidFill>
                </a:rPr>
                <a:t>VM</a:t>
              </a:r>
            </a:p>
          </p:txBody>
        </p:sp>
        <p:sp>
          <p:nvSpPr>
            <p:cNvPr id="344" name="Cube 343">
              <a:extLst>
                <a:ext uri="{FF2B5EF4-FFF2-40B4-BE49-F238E27FC236}">
                  <a16:creationId xmlns:a16="http://schemas.microsoft.com/office/drawing/2014/main" id="{825315F3-E58C-C834-B7B8-10480956824F}"/>
                </a:ext>
              </a:extLst>
            </p:cNvPr>
            <p:cNvSpPr/>
            <p:nvPr/>
          </p:nvSpPr>
          <p:spPr>
            <a:xfrm>
              <a:off x="2833925" y="3187933"/>
              <a:ext cx="372145" cy="310176"/>
            </a:xfrm>
            <a:prstGeom prst="cube">
              <a:avLst/>
            </a:prstGeom>
            <a:solidFill>
              <a:srgbClr val="A10907"/>
            </a:solidFill>
            <a:ln w="25400">
              <a:noFill/>
              <a:miter lim="800000"/>
            </a:ln>
            <a:effectLst>
              <a:glow rad="63500">
                <a:srgbClr val="A10907">
                  <a:alpha val="40000"/>
                </a:srgbClr>
              </a:glo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600"/>
                </a:spcAft>
              </a:pPr>
              <a:r>
                <a:rPr lang="en-US" sz="800" dirty="0">
                  <a:solidFill>
                    <a:schemeClr val="bg1"/>
                  </a:solidFill>
                </a:rPr>
                <a:t>VM</a:t>
              </a:r>
            </a:p>
          </p:txBody>
        </p:sp>
        <p:sp>
          <p:nvSpPr>
            <p:cNvPr id="345" name="Cube 344">
              <a:extLst>
                <a:ext uri="{FF2B5EF4-FFF2-40B4-BE49-F238E27FC236}">
                  <a16:creationId xmlns:a16="http://schemas.microsoft.com/office/drawing/2014/main" id="{9B871967-E24F-F132-48B9-E5F7385495F2}"/>
                </a:ext>
              </a:extLst>
            </p:cNvPr>
            <p:cNvSpPr/>
            <p:nvPr/>
          </p:nvSpPr>
          <p:spPr>
            <a:xfrm>
              <a:off x="1971202" y="3541956"/>
              <a:ext cx="372145" cy="186105"/>
            </a:xfrm>
            <a:prstGeom prst="cube">
              <a:avLst/>
            </a:prstGeom>
            <a:solidFill>
              <a:schemeClr val="tx2">
                <a:lumMod val="50000"/>
              </a:schemeClr>
            </a:solidFill>
            <a:ln w="25400">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300" dirty="0">
                  <a:solidFill>
                    <a:schemeClr val="bg1"/>
                  </a:solidFill>
                </a:rPr>
                <a:t>vNIC</a:t>
              </a:r>
            </a:p>
          </p:txBody>
        </p:sp>
        <p:sp>
          <p:nvSpPr>
            <p:cNvPr id="346" name="Cube 345">
              <a:extLst>
                <a:ext uri="{FF2B5EF4-FFF2-40B4-BE49-F238E27FC236}">
                  <a16:creationId xmlns:a16="http://schemas.microsoft.com/office/drawing/2014/main" id="{C15591F1-DE89-3BAE-2D17-C3F84E1DEE68}"/>
                </a:ext>
              </a:extLst>
            </p:cNvPr>
            <p:cNvSpPr/>
            <p:nvPr/>
          </p:nvSpPr>
          <p:spPr>
            <a:xfrm>
              <a:off x="2392537" y="3541956"/>
              <a:ext cx="372145" cy="186105"/>
            </a:xfrm>
            <a:prstGeom prst="cube">
              <a:avLst/>
            </a:prstGeom>
            <a:solidFill>
              <a:schemeClr val="tx2">
                <a:lumMod val="50000"/>
              </a:schemeClr>
            </a:solidFill>
            <a:ln w="25400">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300" dirty="0">
                  <a:solidFill>
                    <a:schemeClr val="bg1"/>
                  </a:solidFill>
                </a:rPr>
                <a:t>vNIC</a:t>
              </a:r>
            </a:p>
          </p:txBody>
        </p:sp>
        <p:sp>
          <p:nvSpPr>
            <p:cNvPr id="347" name="Cube 346">
              <a:extLst>
                <a:ext uri="{FF2B5EF4-FFF2-40B4-BE49-F238E27FC236}">
                  <a16:creationId xmlns:a16="http://schemas.microsoft.com/office/drawing/2014/main" id="{FD821747-3A3C-EB98-F656-8A0695EF7879}"/>
                </a:ext>
              </a:extLst>
            </p:cNvPr>
            <p:cNvSpPr/>
            <p:nvPr/>
          </p:nvSpPr>
          <p:spPr>
            <a:xfrm>
              <a:off x="2814631" y="3545241"/>
              <a:ext cx="372145" cy="186105"/>
            </a:xfrm>
            <a:prstGeom prst="cube">
              <a:avLst/>
            </a:prstGeom>
            <a:solidFill>
              <a:schemeClr val="tx2">
                <a:lumMod val="50000"/>
              </a:schemeClr>
            </a:solidFill>
            <a:ln w="25400">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300" dirty="0">
                  <a:solidFill>
                    <a:schemeClr val="bg1"/>
                  </a:solidFill>
                </a:rPr>
                <a:t>vNIC</a:t>
              </a:r>
            </a:p>
          </p:txBody>
        </p:sp>
        <p:sp>
          <p:nvSpPr>
            <p:cNvPr id="348" name="Cube 347">
              <a:extLst>
                <a:ext uri="{FF2B5EF4-FFF2-40B4-BE49-F238E27FC236}">
                  <a16:creationId xmlns:a16="http://schemas.microsoft.com/office/drawing/2014/main" id="{5E77EE14-2C91-83B5-3F5D-4683EBE36A26}"/>
                </a:ext>
              </a:extLst>
            </p:cNvPr>
            <p:cNvSpPr/>
            <p:nvPr/>
          </p:nvSpPr>
          <p:spPr>
            <a:xfrm>
              <a:off x="4776568" y="3541954"/>
              <a:ext cx="899047" cy="1478798"/>
            </a:xfrm>
            <a:prstGeom prst="cube">
              <a:avLst/>
            </a:prstGeom>
            <a:solidFill>
              <a:schemeClr val="tx1">
                <a:lumMod val="65000"/>
                <a:lumOff val="35000"/>
              </a:schemeClr>
            </a:solid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1050" dirty="0">
                  <a:solidFill>
                    <a:schemeClr val="bg1"/>
                  </a:solidFill>
                </a:rPr>
                <a:t>Host</a:t>
              </a:r>
              <a:endParaRPr lang="en-US" sz="1100" dirty="0">
                <a:solidFill>
                  <a:schemeClr val="bg1"/>
                </a:solidFill>
              </a:endParaRPr>
            </a:p>
          </p:txBody>
        </p:sp>
        <p:sp>
          <p:nvSpPr>
            <p:cNvPr id="349" name="Rectangle 348">
              <a:extLst>
                <a:ext uri="{FF2B5EF4-FFF2-40B4-BE49-F238E27FC236}">
                  <a16:creationId xmlns:a16="http://schemas.microsoft.com/office/drawing/2014/main" id="{EEB754EE-2C22-6E4C-BE81-640404BF938C}"/>
                </a:ext>
              </a:extLst>
            </p:cNvPr>
            <p:cNvSpPr/>
            <p:nvPr/>
          </p:nvSpPr>
          <p:spPr>
            <a:xfrm>
              <a:off x="4834178" y="3917369"/>
              <a:ext cx="266957" cy="109916"/>
            </a:xfrm>
            <a:prstGeom prst="rect">
              <a:avLst/>
            </a:prstGeom>
            <a:solidFill>
              <a:schemeClr val="tx1">
                <a:lumMod val="65000"/>
                <a:lumOff val="35000"/>
              </a:schemeClr>
            </a:solid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400" dirty="0">
                <a:solidFill>
                  <a:schemeClr val="bg1"/>
                </a:solidFill>
              </a:endParaRPr>
            </a:p>
          </p:txBody>
        </p:sp>
        <p:sp>
          <p:nvSpPr>
            <p:cNvPr id="350" name="Rectangle 349">
              <a:extLst>
                <a:ext uri="{FF2B5EF4-FFF2-40B4-BE49-F238E27FC236}">
                  <a16:creationId xmlns:a16="http://schemas.microsoft.com/office/drawing/2014/main" id="{68EE7B7E-9332-5D24-671D-78506CE4FCE3}"/>
                </a:ext>
              </a:extLst>
            </p:cNvPr>
            <p:cNvSpPr/>
            <p:nvPr/>
          </p:nvSpPr>
          <p:spPr>
            <a:xfrm>
              <a:off x="5150963" y="3917368"/>
              <a:ext cx="266957" cy="109916"/>
            </a:xfrm>
            <a:prstGeom prst="rect">
              <a:avLst/>
            </a:prstGeom>
            <a:solidFill>
              <a:schemeClr val="tx1">
                <a:lumMod val="65000"/>
                <a:lumOff val="35000"/>
              </a:schemeClr>
            </a:solid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400" dirty="0">
                <a:solidFill>
                  <a:schemeClr val="bg1"/>
                </a:solidFill>
              </a:endParaRPr>
            </a:p>
          </p:txBody>
        </p:sp>
        <p:sp>
          <p:nvSpPr>
            <p:cNvPr id="351" name="Rectangle 350">
              <a:extLst>
                <a:ext uri="{FF2B5EF4-FFF2-40B4-BE49-F238E27FC236}">
                  <a16:creationId xmlns:a16="http://schemas.microsoft.com/office/drawing/2014/main" id="{28D9A299-F988-1120-10B9-73130484B6E4}"/>
                </a:ext>
              </a:extLst>
            </p:cNvPr>
            <p:cNvSpPr/>
            <p:nvPr/>
          </p:nvSpPr>
          <p:spPr>
            <a:xfrm>
              <a:off x="4857401" y="4709027"/>
              <a:ext cx="266957" cy="109916"/>
            </a:xfrm>
            <a:prstGeom prst="rect">
              <a:avLst/>
            </a:prstGeom>
            <a:solidFill>
              <a:schemeClr val="tx1">
                <a:lumMod val="65000"/>
                <a:lumOff val="35000"/>
              </a:schemeClr>
            </a:solid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400" dirty="0">
                <a:solidFill>
                  <a:schemeClr val="bg1"/>
                </a:solidFill>
              </a:endParaRPr>
            </a:p>
          </p:txBody>
        </p:sp>
        <p:sp>
          <p:nvSpPr>
            <p:cNvPr id="352" name="Rectangle 351">
              <a:extLst>
                <a:ext uri="{FF2B5EF4-FFF2-40B4-BE49-F238E27FC236}">
                  <a16:creationId xmlns:a16="http://schemas.microsoft.com/office/drawing/2014/main" id="{4BFC82EE-6694-D6F6-00FF-EF5D6260772A}"/>
                </a:ext>
              </a:extLst>
            </p:cNvPr>
            <p:cNvSpPr/>
            <p:nvPr/>
          </p:nvSpPr>
          <p:spPr>
            <a:xfrm>
              <a:off x="5174186" y="4709026"/>
              <a:ext cx="266957" cy="109916"/>
            </a:xfrm>
            <a:prstGeom prst="rect">
              <a:avLst/>
            </a:prstGeom>
            <a:solidFill>
              <a:schemeClr val="tx1">
                <a:lumMod val="65000"/>
                <a:lumOff val="35000"/>
              </a:schemeClr>
            </a:solid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400" dirty="0">
                <a:solidFill>
                  <a:schemeClr val="bg1"/>
                </a:solidFill>
              </a:endParaRPr>
            </a:p>
          </p:txBody>
        </p:sp>
        <p:sp>
          <p:nvSpPr>
            <p:cNvPr id="353" name="Rectangle 352">
              <a:extLst>
                <a:ext uri="{FF2B5EF4-FFF2-40B4-BE49-F238E27FC236}">
                  <a16:creationId xmlns:a16="http://schemas.microsoft.com/office/drawing/2014/main" id="{E12514A9-A18C-A0F5-5F0C-585667ECBAD5}"/>
                </a:ext>
              </a:extLst>
            </p:cNvPr>
            <p:cNvSpPr/>
            <p:nvPr/>
          </p:nvSpPr>
          <p:spPr>
            <a:xfrm>
              <a:off x="4857401" y="4818941"/>
              <a:ext cx="266957" cy="109916"/>
            </a:xfrm>
            <a:prstGeom prst="rect">
              <a:avLst/>
            </a:prstGeom>
            <a:solidFill>
              <a:schemeClr val="tx1">
                <a:lumMod val="65000"/>
                <a:lumOff val="35000"/>
              </a:schemeClr>
            </a:solid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400" dirty="0">
                <a:solidFill>
                  <a:schemeClr val="bg1"/>
                </a:solidFill>
              </a:endParaRPr>
            </a:p>
          </p:txBody>
        </p:sp>
        <p:sp>
          <p:nvSpPr>
            <p:cNvPr id="354" name="Rectangle 353">
              <a:extLst>
                <a:ext uri="{FF2B5EF4-FFF2-40B4-BE49-F238E27FC236}">
                  <a16:creationId xmlns:a16="http://schemas.microsoft.com/office/drawing/2014/main" id="{D47E9FD2-91E4-5AC0-7E69-6D5B57DD9A84}"/>
                </a:ext>
              </a:extLst>
            </p:cNvPr>
            <p:cNvSpPr/>
            <p:nvPr/>
          </p:nvSpPr>
          <p:spPr>
            <a:xfrm>
              <a:off x="5174186" y="4818941"/>
              <a:ext cx="266957" cy="109916"/>
            </a:xfrm>
            <a:prstGeom prst="rect">
              <a:avLst/>
            </a:prstGeom>
            <a:solidFill>
              <a:schemeClr val="tx1">
                <a:lumMod val="65000"/>
                <a:lumOff val="35000"/>
              </a:schemeClr>
            </a:solid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400" dirty="0">
                <a:solidFill>
                  <a:schemeClr val="bg1"/>
                </a:solidFill>
              </a:endParaRPr>
            </a:p>
          </p:txBody>
        </p:sp>
        <p:sp>
          <p:nvSpPr>
            <p:cNvPr id="355" name="Cube 354">
              <a:extLst>
                <a:ext uri="{FF2B5EF4-FFF2-40B4-BE49-F238E27FC236}">
                  <a16:creationId xmlns:a16="http://schemas.microsoft.com/office/drawing/2014/main" id="{3AC2CD91-F4CB-10B2-1982-6A8641137BD6}"/>
                </a:ext>
              </a:extLst>
            </p:cNvPr>
            <p:cNvSpPr/>
            <p:nvPr/>
          </p:nvSpPr>
          <p:spPr>
            <a:xfrm>
              <a:off x="4652645" y="3187931"/>
              <a:ext cx="372145" cy="310176"/>
            </a:xfrm>
            <a:prstGeom prst="cube">
              <a:avLst/>
            </a:prstGeom>
            <a:solidFill>
              <a:schemeClr val="tx1">
                <a:lumMod val="50000"/>
                <a:lumOff val="50000"/>
              </a:schemeClr>
            </a:solid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600"/>
                </a:spcAft>
              </a:pPr>
              <a:r>
                <a:rPr lang="en-US" sz="800" dirty="0">
                  <a:solidFill>
                    <a:schemeClr val="bg1"/>
                  </a:solidFill>
                </a:rPr>
                <a:t>VM</a:t>
              </a:r>
            </a:p>
          </p:txBody>
        </p:sp>
        <p:sp>
          <p:nvSpPr>
            <p:cNvPr id="356" name="Cube 355">
              <a:extLst>
                <a:ext uri="{FF2B5EF4-FFF2-40B4-BE49-F238E27FC236}">
                  <a16:creationId xmlns:a16="http://schemas.microsoft.com/office/drawing/2014/main" id="{4B2F0227-7298-BD0C-E99C-8FB0241927E6}"/>
                </a:ext>
              </a:extLst>
            </p:cNvPr>
            <p:cNvSpPr/>
            <p:nvPr/>
          </p:nvSpPr>
          <p:spPr>
            <a:xfrm>
              <a:off x="5048861" y="3192474"/>
              <a:ext cx="372145" cy="310176"/>
            </a:xfrm>
            <a:prstGeom prst="cube">
              <a:avLst/>
            </a:prstGeom>
            <a:solidFill>
              <a:schemeClr val="tx1">
                <a:lumMod val="50000"/>
                <a:lumOff val="50000"/>
              </a:schemeClr>
            </a:solid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600"/>
                </a:spcAft>
              </a:pPr>
              <a:r>
                <a:rPr lang="en-US" sz="800" dirty="0">
                  <a:solidFill>
                    <a:schemeClr val="bg1"/>
                  </a:solidFill>
                </a:rPr>
                <a:t>VM</a:t>
              </a:r>
            </a:p>
          </p:txBody>
        </p:sp>
        <p:sp>
          <p:nvSpPr>
            <p:cNvPr id="357" name="Cube 356">
              <a:extLst>
                <a:ext uri="{FF2B5EF4-FFF2-40B4-BE49-F238E27FC236}">
                  <a16:creationId xmlns:a16="http://schemas.microsoft.com/office/drawing/2014/main" id="{D15E06ED-2ABB-A9E5-D8BF-2F6C3145FA93}"/>
                </a:ext>
              </a:extLst>
            </p:cNvPr>
            <p:cNvSpPr/>
            <p:nvPr/>
          </p:nvSpPr>
          <p:spPr>
            <a:xfrm>
              <a:off x="5459715" y="3187931"/>
              <a:ext cx="372145" cy="310176"/>
            </a:xfrm>
            <a:prstGeom prst="cube">
              <a:avLst/>
            </a:prstGeom>
            <a:solidFill>
              <a:schemeClr val="tx1">
                <a:lumMod val="50000"/>
                <a:lumOff val="50000"/>
              </a:schemeClr>
            </a:solid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600"/>
                </a:spcAft>
              </a:pPr>
              <a:r>
                <a:rPr lang="en-US" sz="800" dirty="0">
                  <a:solidFill>
                    <a:schemeClr val="bg1"/>
                  </a:solidFill>
                </a:rPr>
                <a:t>VM</a:t>
              </a:r>
            </a:p>
          </p:txBody>
        </p:sp>
        <p:sp>
          <p:nvSpPr>
            <p:cNvPr id="358" name="Cube 357">
              <a:extLst>
                <a:ext uri="{FF2B5EF4-FFF2-40B4-BE49-F238E27FC236}">
                  <a16:creationId xmlns:a16="http://schemas.microsoft.com/office/drawing/2014/main" id="{6F2AF698-DF08-7271-E51C-E5C4A7A2456D}"/>
                </a:ext>
              </a:extLst>
            </p:cNvPr>
            <p:cNvSpPr/>
            <p:nvPr/>
          </p:nvSpPr>
          <p:spPr>
            <a:xfrm>
              <a:off x="4596993" y="3541955"/>
              <a:ext cx="372145" cy="186105"/>
            </a:xfrm>
            <a:prstGeom prst="cube">
              <a:avLst/>
            </a:prstGeom>
            <a:solidFill>
              <a:schemeClr val="tx2">
                <a:lumMod val="50000"/>
              </a:schemeClr>
            </a:solidFill>
            <a:ln w="25400">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300" dirty="0">
                  <a:solidFill>
                    <a:schemeClr val="bg1"/>
                  </a:solidFill>
                </a:rPr>
                <a:t>vNIC</a:t>
              </a:r>
            </a:p>
          </p:txBody>
        </p:sp>
        <p:sp>
          <p:nvSpPr>
            <p:cNvPr id="359" name="Cube 358">
              <a:extLst>
                <a:ext uri="{FF2B5EF4-FFF2-40B4-BE49-F238E27FC236}">
                  <a16:creationId xmlns:a16="http://schemas.microsoft.com/office/drawing/2014/main" id="{582E4D14-044A-C9CC-0BFE-A07A904F7CF6}"/>
                </a:ext>
              </a:extLst>
            </p:cNvPr>
            <p:cNvSpPr/>
            <p:nvPr/>
          </p:nvSpPr>
          <p:spPr>
            <a:xfrm>
              <a:off x="5018325" y="3541954"/>
              <a:ext cx="372145" cy="186105"/>
            </a:xfrm>
            <a:prstGeom prst="cube">
              <a:avLst/>
            </a:prstGeom>
            <a:solidFill>
              <a:schemeClr val="tx2">
                <a:lumMod val="50000"/>
              </a:schemeClr>
            </a:solidFill>
            <a:ln w="25400">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300" dirty="0">
                  <a:solidFill>
                    <a:schemeClr val="bg1"/>
                  </a:solidFill>
                </a:rPr>
                <a:t>vNIC</a:t>
              </a:r>
            </a:p>
          </p:txBody>
        </p:sp>
        <p:sp>
          <p:nvSpPr>
            <p:cNvPr id="360" name="Cube 359">
              <a:extLst>
                <a:ext uri="{FF2B5EF4-FFF2-40B4-BE49-F238E27FC236}">
                  <a16:creationId xmlns:a16="http://schemas.microsoft.com/office/drawing/2014/main" id="{EC8CB9CA-86C9-450A-FFE6-0BF9C6A06EF9}"/>
                </a:ext>
              </a:extLst>
            </p:cNvPr>
            <p:cNvSpPr/>
            <p:nvPr/>
          </p:nvSpPr>
          <p:spPr>
            <a:xfrm>
              <a:off x="5440422" y="3545239"/>
              <a:ext cx="372145" cy="186105"/>
            </a:xfrm>
            <a:prstGeom prst="cube">
              <a:avLst/>
            </a:prstGeom>
            <a:solidFill>
              <a:schemeClr val="tx2">
                <a:lumMod val="50000"/>
              </a:schemeClr>
            </a:solidFill>
            <a:ln w="25400">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300" dirty="0">
                  <a:solidFill>
                    <a:schemeClr val="bg1"/>
                  </a:solidFill>
                </a:rPr>
                <a:t>vNIC</a:t>
              </a:r>
            </a:p>
          </p:txBody>
        </p:sp>
        <p:grpSp>
          <p:nvGrpSpPr>
            <p:cNvPr id="361" name="Group 360">
              <a:extLst>
                <a:ext uri="{FF2B5EF4-FFF2-40B4-BE49-F238E27FC236}">
                  <a16:creationId xmlns:a16="http://schemas.microsoft.com/office/drawing/2014/main" id="{2B437B6E-6AA5-DC50-BE20-ED4DDA9249A7}"/>
                </a:ext>
              </a:extLst>
            </p:cNvPr>
            <p:cNvGrpSpPr/>
            <p:nvPr/>
          </p:nvGrpSpPr>
          <p:grpSpPr>
            <a:xfrm>
              <a:off x="7511392" y="3552286"/>
              <a:ext cx="899047" cy="1468465"/>
              <a:chOff x="4865614" y="3066584"/>
              <a:chExt cx="1546337" cy="2164519"/>
            </a:xfrm>
            <a:solidFill>
              <a:schemeClr val="tx1">
                <a:lumMod val="65000"/>
                <a:lumOff val="35000"/>
              </a:schemeClr>
            </a:solidFill>
          </p:grpSpPr>
          <p:sp>
            <p:nvSpPr>
              <p:cNvPr id="379" name="Cube 378">
                <a:extLst>
                  <a:ext uri="{FF2B5EF4-FFF2-40B4-BE49-F238E27FC236}">
                    <a16:creationId xmlns:a16="http://schemas.microsoft.com/office/drawing/2014/main" id="{43633472-7394-45CD-85BF-B6586C5BDB09}"/>
                  </a:ext>
                </a:extLst>
              </p:cNvPr>
              <p:cNvSpPr/>
              <p:nvPr/>
            </p:nvSpPr>
            <p:spPr>
              <a:xfrm>
                <a:off x="4865614" y="3066584"/>
                <a:ext cx="1546337" cy="2164519"/>
              </a:xfrm>
              <a:prstGeom prst="cube">
                <a:avLst/>
              </a:prstGeom>
              <a:grp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1050" dirty="0">
                    <a:solidFill>
                      <a:schemeClr val="bg1"/>
                    </a:solidFill>
                  </a:rPr>
                  <a:t>Host</a:t>
                </a:r>
                <a:endParaRPr lang="en-US" sz="700" dirty="0">
                  <a:solidFill>
                    <a:schemeClr val="bg1"/>
                  </a:solidFill>
                </a:endParaRPr>
              </a:p>
            </p:txBody>
          </p:sp>
          <p:sp>
            <p:nvSpPr>
              <p:cNvPr id="380" name="Rectangle 379">
                <a:extLst>
                  <a:ext uri="{FF2B5EF4-FFF2-40B4-BE49-F238E27FC236}">
                    <a16:creationId xmlns:a16="http://schemas.microsoft.com/office/drawing/2014/main" id="{F7C53470-CDBD-0990-867C-7D8054D0E452}"/>
                  </a:ext>
                </a:extLst>
              </p:cNvPr>
              <p:cNvSpPr/>
              <p:nvPr/>
            </p:nvSpPr>
            <p:spPr>
              <a:xfrm>
                <a:off x="4964703" y="3619948"/>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400" dirty="0">
                  <a:solidFill>
                    <a:schemeClr val="bg1"/>
                  </a:solidFill>
                </a:endParaRPr>
              </a:p>
            </p:txBody>
          </p:sp>
          <p:sp>
            <p:nvSpPr>
              <p:cNvPr id="381" name="Rectangle 380">
                <a:extLst>
                  <a:ext uri="{FF2B5EF4-FFF2-40B4-BE49-F238E27FC236}">
                    <a16:creationId xmlns:a16="http://schemas.microsoft.com/office/drawing/2014/main" id="{5608BB50-F164-1FCD-4BC3-529D6D8022F3}"/>
                  </a:ext>
                </a:extLst>
              </p:cNvPr>
              <p:cNvSpPr/>
              <p:nvPr/>
            </p:nvSpPr>
            <p:spPr>
              <a:xfrm>
                <a:off x="5509565" y="3619947"/>
                <a:ext cx="459158" cy="162015"/>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400" dirty="0">
                  <a:solidFill>
                    <a:schemeClr val="bg1"/>
                  </a:solidFill>
                </a:endParaRPr>
              </a:p>
            </p:txBody>
          </p:sp>
          <p:sp>
            <p:nvSpPr>
              <p:cNvPr id="382" name="Rectangle 381">
                <a:extLst>
                  <a:ext uri="{FF2B5EF4-FFF2-40B4-BE49-F238E27FC236}">
                    <a16:creationId xmlns:a16="http://schemas.microsoft.com/office/drawing/2014/main" id="{535049B4-7F16-C807-41D5-53FFB003D02D}"/>
                  </a:ext>
                </a:extLst>
              </p:cNvPr>
              <p:cNvSpPr/>
              <p:nvPr/>
            </p:nvSpPr>
            <p:spPr>
              <a:xfrm>
                <a:off x="4968491" y="4756646"/>
                <a:ext cx="459159" cy="162016"/>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400" dirty="0">
                  <a:solidFill>
                    <a:schemeClr val="bg1"/>
                  </a:solidFill>
                </a:endParaRPr>
              </a:p>
            </p:txBody>
          </p:sp>
          <p:sp>
            <p:nvSpPr>
              <p:cNvPr id="383" name="Rectangle 382">
                <a:extLst>
                  <a:ext uri="{FF2B5EF4-FFF2-40B4-BE49-F238E27FC236}">
                    <a16:creationId xmlns:a16="http://schemas.microsoft.com/office/drawing/2014/main" id="{74518389-01CA-8CB4-F642-49019C7757FE}"/>
                  </a:ext>
                </a:extLst>
              </p:cNvPr>
              <p:cNvSpPr/>
              <p:nvPr/>
            </p:nvSpPr>
            <p:spPr>
              <a:xfrm>
                <a:off x="5513354" y="4756646"/>
                <a:ext cx="459159" cy="162016"/>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400" dirty="0">
                  <a:solidFill>
                    <a:schemeClr val="bg1"/>
                  </a:solidFill>
                </a:endParaRPr>
              </a:p>
            </p:txBody>
          </p:sp>
          <p:sp>
            <p:nvSpPr>
              <p:cNvPr id="384" name="Rectangle 383">
                <a:extLst>
                  <a:ext uri="{FF2B5EF4-FFF2-40B4-BE49-F238E27FC236}">
                    <a16:creationId xmlns:a16="http://schemas.microsoft.com/office/drawing/2014/main" id="{305FA253-78A7-9FA6-7158-55FA57D57AC1}"/>
                  </a:ext>
                </a:extLst>
              </p:cNvPr>
              <p:cNvSpPr/>
              <p:nvPr/>
            </p:nvSpPr>
            <p:spPr>
              <a:xfrm>
                <a:off x="4968491" y="4918659"/>
                <a:ext cx="459159" cy="162016"/>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400" dirty="0">
                  <a:solidFill>
                    <a:schemeClr val="bg1"/>
                  </a:solidFill>
                </a:endParaRPr>
              </a:p>
            </p:txBody>
          </p:sp>
          <p:sp>
            <p:nvSpPr>
              <p:cNvPr id="385" name="Rectangle 384">
                <a:extLst>
                  <a:ext uri="{FF2B5EF4-FFF2-40B4-BE49-F238E27FC236}">
                    <a16:creationId xmlns:a16="http://schemas.microsoft.com/office/drawing/2014/main" id="{A3BF152F-C623-F7AC-FCF3-E2ED43F6CC49}"/>
                  </a:ext>
                </a:extLst>
              </p:cNvPr>
              <p:cNvSpPr/>
              <p:nvPr/>
            </p:nvSpPr>
            <p:spPr>
              <a:xfrm>
                <a:off x="5513354" y="4918660"/>
                <a:ext cx="459159" cy="162016"/>
              </a:xfrm>
              <a:prstGeom prst="rect">
                <a:avLst/>
              </a:prstGeom>
              <a:grpFill/>
              <a:ln w="28575">
                <a:solidFill>
                  <a:schemeClr val="bg1"/>
                </a:solidFill>
                <a:miter lim="800000"/>
              </a:ln>
              <a:effectLst/>
              <a:scene3d>
                <a:camera prst="orthographicFront">
                  <a:rot lat="1860000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400" dirty="0">
                  <a:solidFill>
                    <a:schemeClr val="bg1"/>
                  </a:solidFill>
                </a:endParaRPr>
              </a:p>
            </p:txBody>
          </p:sp>
        </p:grpSp>
        <p:sp>
          <p:nvSpPr>
            <p:cNvPr id="362" name="Cube 361">
              <a:extLst>
                <a:ext uri="{FF2B5EF4-FFF2-40B4-BE49-F238E27FC236}">
                  <a16:creationId xmlns:a16="http://schemas.microsoft.com/office/drawing/2014/main" id="{0BC10FBB-4612-A1C4-9666-78AD1A2AAD45}"/>
                </a:ext>
              </a:extLst>
            </p:cNvPr>
            <p:cNvSpPr/>
            <p:nvPr/>
          </p:nvSpPr>
          <p:spPr>
            <a:xfrm>
              <a:off x="7387468" y="3198266"/>
              <a:ext cx="372145" cy="310176"/>
            </a:xfrm>
            <a:prstGeom prst="cube">
              <a:avLst/>
            </a:prstGeom>
            <a:solidFill>
              <a:schemeClr val="tx1">
                <a:lumMod val="50000"/>
                <a:lumOff val="50000"/>
              </a:schemeClr>
            </a:solid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600"/>
                </a:spcAft>
              </a:pPr>
              <a:r>
                <a:rPr lang="en-US" sz="800" dirty="0">
                  <a:solidFill>
                    <a:schemeClr val="bg1"/>
                  </a:solidFill>
                </a:rPr>
                <a:t>VM</a:t>
              </a:r>
            </a:p>
          </p:txBody>
        </p:sp>
        <p:sp>
          <p:nvSpPr>
            <p:cNvPr id="363" name="Cube 362">
              <a:extLst>
                <a:ext uri="{FF2B5EF4-FFF2-40B4-BE49-F238E27FC236}">
                  <a16:creationId xmlns:a16="http://schemas.microsoft.com/office/drawing/2014/main" id="{A09D5133-013A-16D4-F91B-694816C3121F}"/>
                </a:ext>
              </a:extLst>
            </p:cNvPr>
            <p:cNvSpPr/>
            <p:nvPr/>
          </p:nvSpPr>
          <p:spPr>
            <a:xfrm>
              <a:off x="7783687" y="3202808"/>
              <a:ext cx="372145" cy="310176"/>
            </a:xfrm>
            <a:prstGeom prst="cube">
              <a:avLst/>
            </a:prstGeom>
            <a:solidFill>
              <a:schemeClr val="tx1">
                <a:lumMod val="50000"/>
                <a:lumOff val="50000"/>
              </a:schemeClr>
            </a:solid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600"/>
                </a:spcAft>
              </a:pPr>
              <a:r>
                <a:rPr lang="en-US" sz="800" dirty="0">
                  <a:solidFill>
                    <a:schemeClr val="bg1"/>
                  </a:solidFill>
                </a:rPr>
                <a:t>VM</a:t>
              </a:r>
            </a:p>
          </p:txBody>
        </p:sp>
        <p:sp>
          <p:nvSpPr>
            <p:cNvPr id="364" name="Cube 363">
              <a:extLst>
                <a:ext uri="{FF2B5EF4-FFF2-40B4-BE49-F238E27FC236}">
                  <a16:creationId xmlns:a16="http://schemas.microsoft.com/office/drawing/2014/main" id="{7452CAFF-C456-1D76-6D0B-E969117C0D91}"/>
                </a:ext>
              </a:extLst>
            </p:cNvPr>
            <p:cNvSpPr/>
            <p:nvPr/>
          </p:nvSpPr>
          <p:spPr>
            <a:xfrm>
              <a:off x="8194538" y="3198266"/>
              <a:ext cx="372145" cy="310176"/>
            </a:xfrm>
            <a:prstGeom prst="cube">
              <a:avLst/>
            </a:prstGeom>
            <a:solidFill>
              <a:schemeClr val="tx1">
                <a:lumMod val="50000"/>
                <a:lumOff val="50000"/>
              </a:schemeClr>
            </a:solid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600"/>
                </a:spcAft>
              </a:pPr>
              <a:r>
                <a:rPr lang="en-US" sz="800" dirty="0">
                  <a:solidFill>
                    <a:schemeClr val="bg1"/>
                  </a:solidFill>
                </a:rPr>
                <a:t>VM</a:t>
              </a:r>
            </a:p>
          </p:txBody>
        </p:sp>
        <p:sp>
          <p:nvSpPr>
            <p:cNvPr id="365" name="Cube 364">
              <a:extLst>
                <a:ext uri="{FF2B5EF4-FFF2-40B4-BE49-F238E27FC236}">
                  <a16:creationId xmlns:a16="http://schemas.microsoft.com/office/drawing/2014/main" id="{8730278E-9126-30DC-9362-8F1572FF18CB}"/>
                </a:ext>
              </a:extLst>
            </p:cNvPr>
            <p:cNvSpPr/>
            <p:nvPr/>
          </p:nvSpPr>
          <p:spPr>
            <a:xfrm>
              <a:off x="7331816" y="3552289"/>
              <a:ext cx="372145" cy="186105"/>
            </a:xfrm>
            <a:prstGeom prst="cube">
              <a:avLst/>
            </a:prstGeom>
            <a:solidFill>
              <a:schemeClr val="tx2">
                <a:lumMod val="50000"/>
              </a:schemeClr>
            </a:solidFill>
            <a:ln w="25400">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300" dirty="0">
                  <a:solidFill>
                    <a:schemeClr val="bg1"/>
                  </a:solidFill>
                </a:rPr>
                <a:t>vNIC</a:t>
              </a:r>
            </a:p>
          </p:txBody>
        </p:sp>
        <p:sp>
          <p:nvSpPr>
            <p:cNvPr id="366" name="Cube 365">
              <a:extLst>
                <a:ext uri="{FF2B5EF4-FFF2-40B4-BE49-F238E27FC236}">
                  <a16:creationId xmlns:a16="http://schemas.microsoft.com/office/drawing/2014/main" id="{8E0E1A7C-644F-FD86-ABA9-20EB5AB417C0}"/>
                </a:ext>
              </a:extLst>
            </p:cNvPr>
            <p:cNvSpPr/>
            <p:nvPr/>
          </p:nvSpPr>
          <p:spPr>
            <a:xfrm>
              <a:off x="7753151" y="3552289"/>
              <a:ext cx="372145" cy="186105"/>
            </a:xfrm>
            <a:prstGeom prst="cube">
              <a:avLst/>
            </a:prstGeom>
            <a:solidFill>
              <a:schemeClr val="tx2">
                <a:lumMod val="50000"/>
              </a:schemeClr>
            </a:solidFill>
            <a:ln w="25400">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300" dirty="0">
                  <a:solidFill>
                    <a:schemeClr val="bg1"/>
                  </a:solidFill>
                </a:rPr>
                <a:t>vNIC</a:t>
              </a:r>
            </a:p>
          </p:txBody>
        </p:sp>
        <p:sp>
          <p:nvSpPr>
            <p:cNvPr id="367" name="Cube 366">
              <a:extLst>
                <a:ext uri="{FF2B5EF4-FFF2-40B4-BE49-F238E27FC236}">
                  <a16:creationId xmlns:a16="http://schemas.microsoft.com/office/drawing/2014/main" id="{28DE5F81-A1E2-418E-FDEF-F5D98F091A11}"/>
                </a:ext>
              </a:extLst>
            </p:cNvPr>
            <p:cNvSpPr/>
            <p:nvPr/>
          </p:nvSpPr>
          <p:spPr>
            <a:xfrm>
              <a:off x="8175245" y="3555575"/>
              <a:ext cx="372145" cy="186105"/>
            </a:xfrm>
            <a:prstGeom prst="cube">
              <a:avLst/>
            </a:prstGeom>
            <a:solidFill>
              <a:schemeClr val="tx2">
                <a:lumMod val="50000"/>
              </a:schemeClr>
            </a:solidFill>
            <a:ln w="25400">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300" dirty="0">
                  <a:solidFill>
                    <a:schemeClr val="bg1"/>
                  </a:solidFill>
                </a:rPr>
                <a:t>vNIC</a:t>
              </a:r>
            </a:p>
          </p:txBody>
        </p:sp>
        <p:sp>
          <p:nvSpPr>
            <p:cNvPr id="368" name="Freeform 367">
              <a:extLst>
                <a:ext uri="{FF2B5EF4-FFF2-40B4-BE49-F238E27FC236}">
                  <a16:creationId xmlns:a16="http://schemas.microsoft.com/office/drawing/2014/main" id="{0FE40D61-BBFD-7E28-2CF4-0399CF596B3C}"/>
                </a:ext>
              </a:extLst>
            </p:cNvPr>
            <p:cNvSpPr/>
            <p:nvPr/>
          </p:nvSpPr>
          <p:spPr>
            <a:xfrm>
              <a:off x="2229212" y="1943395"/>
              <a:ext cx="3266779" cy="1276616"/>
            </a:xfrm>
            <a:custGeom>
              <a:avLst/>
              <a:gdLst>
                <a:gd name="connsiteX0" fmla="*/ 0 w 5242207"/>
                <a:gd name="connsiteY0" fmla="*/ 1318925 h 1376075"/>
                <a:gd name="connsiteX1" fmla="*/ 1985962 w 5242207"/>
                <a:gd name="connsiteY1" fmla="*/ 633125 h 1376075"/>
                <a:gd name="connsiteX2" fmla="*/ 5229225 w 5242207"/>
                <a:gd name="connsiteY2" fmla="*/ 18762 h 1376075"/>
                <a:gd name="connsiteX3" fmla="*/ 3200400 w 5242207"/>
                <a:gd name="connsiteY3" fmla="*/ 1376075 h 1376075"/>
                <a:gd name="connsiteX0" fmla="*/ 0 w 5250265"/>
                <a:gd name="connsiteY0" fmla="*/ 1318925 h 1399749"/>
                <a:gd name="connsiteX1" fmla="*/ 1985962 w 5250265"/>
                <a:gd name="connsiteY1" fmla="*/ 633125 h 1399749"/>
                <a:gd name="connsiteX2" fmla="*/ 5229225 w 5250265"/>
                <a:gd name="connsiteY2" fmla="*/ 18762 h 1399749"/>
                <a:gd name="connsiteX3" fmla="*/ 4107077 w 5250265"/>
                <a:gd name="connsiteY3" fmla="*/ 1399749 h 1399749"/>
                <a:gd name="connsiteX0" fmla="*/ 0 w 5247750"/>
                <a:gd name="connsiteY0" fmla="*/ 1318925 h 1411585"/>
                <a:gd name="connsiteX1" fmla="*/ 1985962 w 5247750"/>
                <a:gd name="connsiteY1" fmla="*/ 633125 h 1411585"/>
                <a:gd name="connsiteX2" fmla="*/ 5229225 w 5247750"/>
                <a:gd name="connsiteY2" fmla="*/ 18762 h 1411585"/>
                <a:gd name="connsiteX3" fmla="*/ 3908741 w 5247750"/>
                <a:gd name="connsiteY3" fmla="*/ 1411585 h 1411585"/>
              </a:gdLst>
              <a:ahLst/>
              <a:cxnLst>
                <a:cxn ang="0">
                  <a:pos x="connsiteX0" y="connsiteY0"/>
                </a:cxn>
                <a:cxn ang="0">
                  <a:pos x="connsiteX1" y="connsiteY1"/>
                </a:cxn>
                <a:cxn ang="0">
                  <a:pos x="connsiteX2" y="connsiteY2"/>
                </a:cxn>
                <a:cxn ang="0">
                  <a:pos x="connsiteX3" y="connsiteY3"/>
                </a:cxn>
              </a:cxnLst>
              <a:rect l="l" t="t" r="r" b="b"/>
              <a:pathLst>
                <a:path w="5247750" h="1411585">
                  <a:moveTo>
                    <a:pt x="0" y="1318925"/>
                  </a:moveTo>
                  <a:cubicBezTo>
                    <a:pt x="557212" y="1084372"/>
                    <a:pt x="1114425" y="849819"/>
                    <a:pt x="1985962" y="633125"/>
                  </a:cubicBezTo>
                  <a:cubicBezTo>
                    <a:pt x="2857500" y="416431"/>
                    <a:pt x="5026819" y="-105063"/>
                    <a:pt x="5229225" y="18762"/>
                  </a:cubicBezTo>
                  <a:cubicBezTo>
                    <a:pt x="5431631" y="142587"/>
                    <a:pt x="3908741" y="1411585"/>
                    <a:pt x="3908741" y="1411585"/>
                  </a:cubicBezTo>
                </a:path>
              </a:pathLst>
            </a:custGeom>
            <a:noFill/>
            <a:ln w="53975">
              <a:solidFill>
                <a:schemeClr val="bg2">
                  <a:lumMod val="75000"/>
                  <a:alpha val="60000"/>
                </a:schemeClr>
              </a:solidFill>
              <a:miter lim="800000"/>
              <a:tailEnd type="triangle" w="sm" len="sm"/>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700" dirty="0"/>
            </a:p>
          </p:txBody>
        </p:sp>
        <p:sp>
          <p:nvSpPr>
            <p:cNvPr id="369" name="Freeform 368">
              <a:extLst>
                <a:ext uri="{FF2B5EF4-FFF2-40B4-BE49-F238E27FC236}">
                  <a16:creationId xmlns:a16="http://schemas.microsoft.com/office/drawing/2014/main" id="{6DE7D392-651B-BE0D-66CB-717A55478BD0}"/>
                </a:ext>
              </a:extLst>
            </p:cNvPr>
            <p:cNvSpPr/>
            <p:nvPr/>
          </p:nvSpPr>
          <p:spPr>
            <a:xfrm>
              <a:off x="5323155" y="2052542"/>
              <a:ext cx="2678650" cy="1167470"/>
            </a:xfrm>
            <a:custGeom>
              <a:avLst/>
              <a:gdLst>
                <a:gd name="connsiteX0" fmla="*/ 0 w 4427034"/>
                <a:gd name="connsiteY0" fmla="*/ 1204333 h 1204333"/>
                <a:gd name="connsiteX1" fmla="*/ 1873405 w 4427034"/>
                <a:gd name="connsiteY1" fmla="*/ 2 h 1204333"/>
                <a:gd name="connsiteX2" fmla="*/ 4427034 w 4427034"/>
                <a:gd name="connsiteY2" fmla="*/ 1193182 h 1204333"/>
                <a:gd name="connsiteX0" fmla="*/ 0 w 4427034"/>
                <a:gd name="connsiteY0" fmla="*/ 1287572 h 1287572"/>
                <a:gd name="connsiteX1" fmla="*/ 2330605 w 4427034"/>
                <a:gd name="connsiteY1" fmla="*/ 2 h 1287572"/>
                <a:gd name="connsiteX2" fmla="*/ 4427034 w 4427034"/>
                <a:gd name="connsiteY2" fmla="*/ 1276421 h 1287572"/>
              </a:gdLst>
              <a:ahLst/>
              <a:cxnLst>
                <a:cxn ang="0">
                  <a:pos x="connsiteX0" y="connsiteY0"/>
                </a:cxn>
                <a:cxn ang="0">
                  <a:pos x="connsiteX1" y="connsiteY1"/>
                </a:cxn>
                <a:cxn ang="0">
                  <a:pos x="connsiteX2" y="connsiteY2"/>
                </a:cxn>
              </a:cxnLst>
              <a:rect l="l" t="t" r="r" b="b"/>
              <a:pathLst>
                <a:path w="4427034" h="1287572">
                  <a:moveTo>
                    <a:pt x="0" y="1287572"/>
                  </a:moveTo>
                  <a:cubicBezTo>
                    <a:pt x="567783" y="686335"/>
                    <a:pt x="1592766" y="1860"/>
                    <a:pt x="2330605" y="2"/>
                  </a:cubicBezTo>
                  <a:cubicBezTo>
                    <a:pt x="3068444" y="-1857"/>
                    <a:pt x="4427034" y="1276421"/>
                    <a:pt x="4427034" y="1276421"/>
                  </a:cubicBezTo>
                </a:path>
              </a:pathLst>
            </a:custGeom>
            <a:noFill/>
            <a:ln w="53975">
              <a:solidFill>
                <a:schemeClr val="bg2">
                  <a:lumMod val="75000"/>
                  <a:alpha val="60000"/>
                </a:schemeClr>
              </a:solidFill>
              <a:miter lim="800000"/>
              <a:tailEnd type="triangle" w="sm" len="sm"/>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700" dirty="0"/>
            </a:p>
          </p:txBody>
        </p:sp>
        <p:sp>
          <p:nvSpPr>
            <p:cNvPr id="370" name="TextBox 369">
              <a:extLst>
                <a:ext uri="{FF2B5EF4-FFF2-40B4-BE49-F238E27FC236}">
                  <a16:creationId xmlns:a16="http://schemas.microsoft.com/office/drawing/2014/main" id="{8936777C-99AC-E389-6BA6-6E96FEFD3295}"/>
                </a:ext>
              </a:extLst>
            </p:cNvPr>
            <p:cNvSpPr txBox="1"/>
            <p:nvPr/>
          </p:nvSpPr>
          <p:spPr>
            <a:xfrm rot="20689034">
              <a:off x="3271843" y="2139209"/>
              <a:ext cx="579355" cy="322319"/>
            </a:xfrm>
            <a:prstGeom prst="rect">
              <a:avLst/>
            </a:prstGeom>
          </p:spPr>
          <p:txBody>
            <a:bodyPr wrap="none" lIns="0" tIns="0" rIns="0" bIns="0" rtlCol="0">
              <a:spAutoFit/>
            </a:bodyPr>
            <a:lstStyle/>
            <a:p>
              <a:pPr algn="l">
                <a:spcAft>
                  <a:spcPts val="600"/>
                </a:spcAft>
              </a:pPr>
              <a:r>
                <a:rPr lang="en-US" sz="1050" dirty="0">
                  <a:solidFill>
                    <a:schemeClr val="tx1">
                      <a:lumMod val="50000"/>
                      <a:lumOff val="50000"/>
                    </a:schemeClr>
                  </a:solidFill>
                </a:rPr>
                <a:t>Flow</a:t>
              </a:r>
              <a:r>
                <a:rPr lang="en-US" sz="800" dirty="0">
                  <a:solidFill>
                    <a:srgbClr val="FF0000"/>
                  </a:solidFill>
                </a:rPr>
                <a:t> </a:t>
              </a:r>
            </a:p>
          </p:txBody>
        </p:sp>
        <p:sp>
          <p:nvSpPr>
            <p:cNvPr id="371" name="TextBox 370">
              <a:extLst>
                <a:ext uri="{FF2B5EF4-FFF2-40B4-BE49-F238E27FC236}">
                  <a16:creationId xmlns:a16="http://schemas.microsoft.com/office/drawing/2014/main" id="{8EE64E27-5114-CC82-990E-4C0C166BA909}"/>
                </a:ext>
              </a:extLst>
            </p:cNvPr>
            <p:cNvSpPr txBox="1"/>
            <p:nvPr/>
          </p:nvSpPr>
          <p:spPr>
            <a:xfrm rot="2550124">
              <a:off x="7359532" y="2174317"/>
              <a:ext cx="848302" cy="337667"/>
            </a:xfrm>
            <a:prstGeom prst="rect">
              <a:avLst/>
            </a:prstGeom>
          </p:spPr>
          <p:txBody>
            <a:bodyPr wrap="square" lIns="0" tIns="0" rIns="0" bIns="0" rtlCol="0">
              <a:spAutoFit/>
            </a:bodyPr>
            <a:lstStyle/>
            <a:p>
              <a:pPr algn="l">
                <a:spcAft>
                  <a:spcPts val="600"/>
                </a:spcAft>
              </a:pPr>
              <a:r>
                <a:rPr lang="en-US" sz="1100" dirty="0">
                  <a:solidFill>
                    <a:schemeClr val="tx1">
                      <a:lumMod val="50000"/>
                      <a:lumOff val="50000"/>
                    </a:schemeClr>
                  </a:solidFill>
                </a:rPr>
                <a:t>Flow </a:t>
              </a:r>
            </a:p>
          </p:txBody>
        </p:sp>
        <p:cxnSp>
          <p:nvCxnSpPr>
            <p:cNvPr id="372" name="Straight Connector 371">
              <a:extLst>
                <a:ext uri="{FF2B5EF4-FFF2-40B4-BE49-F238E27FC236}">
                  <a16:creationId xmlns:a16="http://schemas.microsoft.com/office/drawing/2014/main" id="{B7687AEF-00AB-C4A7-9365-C017E28861CA}"/>
                </a:ext>
              </a:extLst>
            </p:cNvPr>
            <p:cNvCxnSpPr>
              <a:cxnSpLocks/>
            </p:cNvCxnSpPr>
            <p:nvPr/>
          </p:nvCxnSpPr>
          <p:spPr bwMode="gray">
            <a:xfrm>
              <a:off x="3994768" y="1245353"/>
              <a:ext cx="369446" cy="293280"/>
            </a:xfrm>
            <a:prstGeom prst="line">
              <a:avLst/>
            </a:prstGeom>
            <a:ln w="12700">
              <a:solidFill>
                <a:srgbClr val="00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73" name="Straight Connector 372">
              <a:extLst>
                <a:ext uri="{FF2B5EF4-FFF2-40B4-BE49-F238E27FC236}">
                  <a16:creationId xmlns:a16="http://schemas.microsoft.com/office/drawing/2014/main" id="{E2C929C1-9AD8-DA93-0040-ECFC8FE182DE}"/>
                </a:ext>
              </a:extLst>
            </p:cNvPr>
            <p:cNvCxnSpPr>
              <a:cxnSpLocks/>
            </p:cNvCxnSpPr>
            <p:nvPr/>
          </p:nvCxnSpPr>
          <p:spPr bwMode="gray">
            <a:xfrm>
              <a:off x="4473463" y="897745"/>
              <a:ext cx="220668" cy="578293"/>
            </a:xfrm>
            <a:prstGeom prst="line">
              <a:avLst/>
            </a:prstGeom>
            <a:ln w="12700">
              <a:solidFill>
                <a:srgbClr val="00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74" name="Straight Connector 373">
              <a:extLst>
                <a:ext uri="{FF2B5EF4-FFF2-40B4-BE49-F238E27FC236}">
                  <a16:creationId xmlns:a16="http://schemas.microsoft.com/office/drawing/2014/main" id="{73E1386B-C448-744B-F416-C79FBE2F6566}"/>
                </a:ext>
              </a:extLst>
            </p:cNvPr>
            <p:cNvCxnSpPr>
              <a:cxnSpLocks/>
            </p:cNvCxnSpPr>
            <p:nvPr/>
          </p:nvCxnSpPr>
          <p:spPr bwMode="gray">
            <a:xfrm>
              <a:off x="5140315" y="704193"/>
              <a:ext cx="0" cy="765335"/>
            </a:xfrm>
            <a:prstGeom prst="line">
              <a:avLst/>
            </a:prstGeom>
            <a:ln w="12700">
              <a:solidFill>
                <a:srgbClr val="00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75" name="Straight Connector 374">
              <a:extLst>
                <a:ext uri="{FF2B5EF4-FFF2-40B4-BE49-F238E27FC236}">
                  <a16:creationId xmlns:a16="http://schemas.microsoft.com/office/drawing/2014/main" id="{FC6D2E22-F361-6734-05F2-2B1CC92C522D}"/>
                </a:ext>
              </a:extLst>
            </p:cNvPr>
            <p:cNvCxnSpPr>
              <a:cxnSpLocks/>
            </p:cNvCxnSpPr>
            <p:nvPr/>
          </p:nvCxnSpPr>
          <p:spPr bwMode="gray">
            <a:xfrm flipH="1">
              <a:off x="5625443" y="978538"/>
              <a:ext cx="298282" cy="474722"/>
            </a:xfrm>
            <a:prstGeom prst="line">
              <a:avLst/>
            </a:prstGeom>
            <a:ln w="12700">
              <a:solidFill>
                <a:srgbClr val="00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76" name="Straight Connector 375">
              <a:extLst>
                <a:ext uri="{FF2B5EF4-FFF2-40B4-BE49-F238E27FC236}">
                  <a16:creationId xmlns:a16="http://schemas.microsoft.com/office/drawing/2014/main" id="{72972280-2B4E-ACB2-8F06-F663FAA7510B}"/>
                </a:ext>
              </a:extLst>
            </p:cNvPr>
            <p:cNvCxnSpPr>
              <a:cxnSpLocks/>
            </p:cNvCxnSpPr>
            <p:nvPr/>
          </p:nvCxnSpPr>
          <p:spPr bwMode="gray">
            <a:xfrm flipH="1">
              <a:off x="5952107" y="1306841"/>
              <a:ext cx="439033" cy="349210"/>
            </a:xfrm>
            <a:prstGeom prst="line">
              <a:avLst/>
            </a:prstGeom>
            <a:ln w="12700">
              <a:solidFill>
                <a:srgbClr val="000000"/>
              </a:solidFill>
              <a:miter lim="800000"/>
              <a:tailEnd type="none"/>
            </a:ln>
          </p:spPr>
          <p:style>
            <a:lnRef idx="1">
              <a:schemeClr val="accent1"/>
            </a:lnRef>
            <a:fillRef idx="0">
              <a:schemeClr val="accent1"/>
            </a:fillRef>
            <a:effectRef idx="0">
              <a:schemeClr val="accent1"/>
            </a:effectRef>
            <a:fontRef idx="minor">
              <a:schemeClr val="tx1"/>
            </a:fontRef>
          </p:style>
        </p:cxnSp>
        <p:sp>
          <p:nvSpPr>
            <p:cNvPr id="377" name="Freeform 376">
              <a:extLst>
                <a:ext uri="{FF2B5EF4-FFF2-40B4-BE49-F238E27FC236}">
                  <a16:creationId xmlns:a16="http://schemas.microsoft.com/office/drawing/2014/main" id="{581723AA-7C13-4EDF-DA17-9A87871DAD4B}"/>
                </a:ext>
              </a:extLst>
            </p:cNvPr>
            <p:cNvSpPr/>
            <p:nvPr/>
          </p:nvSpPr>
          <p:spPr>
            <a:xfrm>
              <a:off x="2245220" y="2306030"/>
              <a:ext cx="807891" cy="858338"/>
            </a:xfrm>
            <a:custGeom>
              <a:avLst/>
              <a:gdLst>
                <a:gd name="connsiteX0" fmla="*/ 0 w 6478858"/>
                <a:gd name="connsiteY0" fmla="*/ 1170947 h 1215552"/>
                <a:gd name="connsiteX1" fmla="*/ 2375210 w 6478858"/>
                <a:gd name="connsiteY1" fmla="*/ 69 h 1215552"/>
                <a:gd name="connsiteX2" fmla="*/ 6478858 w 6478858"/>
                <a:gd name="connsiteY2" fmla="*/ 1215552 h 1215552"/>
              </a:gdLst>
              <a:ahLst/>
              <a:cxnLst>
                <a:cxn ang="0">
                  <a:pos x="connsiteX0" y="connsiteY0"/>
                </a:cxn>
                <a:cxn ang="0">
                  <a:pos x="connsiteX1" y="connsiteY1"/>
                </a:cxn>
                <a:cxn ang="0">
                  <a:pos x="connsiteX2" y="connsiteY2"/>
                </a:cxn>
              </a:cxnLst>
              <a:rect l="l" t="t" r="r" b="b"/>
              <a:pathLst>
                <a:path w="6478858" h="1215552">
                  <a:moveTo>
                    <a:pt x="0" y="1170947"/>
                  </a:moveTo>
                  <a:cubicBezTo>
                    <a:pt x="647700" y="581791"/>
                    <a:pt x="1295400" y="-7365"/>
                    <a:pt x="2375210" y="69"/>
                  </a:cubicBezTo>
                  <a:cubicBezTo>
                    <a:pt x="3455020" y="7503"/>
                    <a:pt x="5794917" y="1011113"/>
                    <a:pt x="6478858" y="1215552"/>
                  </a:cubicBezTo>
                </a:path>
              </a:pathLst>
            </a:custGeom>
            <a:noFill/>
            <a:ln w="53975">
              <a:solidFill>
                <a:schemeClr val="accent1">
                  <a:lumMod val="75000"/>
                  <a:alpha val="60000"/>
                </a:schemeClr>
              </a:solidFill>
              <a:miter lim="800000"/>
              <a:tailEnd type="triangle" w="sm" len="sm"/>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700" dirty="0"/>
            </a:p>
          </p:txBody>
        </p:sp>
        <p:sp>
          <p:nvSpPr>
            <p:cNvPr id="378" name="TextBox 377">
              <a:extLst>
                <a:ext uri="{FF2B5EF4-FFF2-40B4-BE49-F238E27FC236}">
                  <a16:creationId xmlns:a16="http://schemas.microsoft.com/office/drawing/2014/main" id="{A2FD6C79-1343-40C7-894A-CD2FAAD4E6E5}"/>
                </a:ext>
              </a:extLst>
            </p:cNvPr>
            <p:cNvSpPr txBox="1"/>
            <p:nvPr/>
          </p:nvSpPr>
          <p:spPr>
            <a:xfrm>
              <a:off x="2245220" y="1993338"/>
              <a:ext cx="516038" cy="322319"/>
            </a:xfrm>
            <a:prstGeom prst="rect">
              <a:avLst/>
            </a:prstGeom>
          </p:spPr>
          <p:txBody>
            <a:bodyPr wrap="none" lIns="0" tIns="0" rIns="0" bIns="0" rtlCol="0">
              <a:spAutoFit/>
            </a:bodyPr>
            <a:lstStyle/>
            <a:p>
              <a:pPr algn="l">
                <a:spcAft>
                  <a:spcPts val="600"/>
                </a:spcAft>
              </a:pPr>
              <a:r>
                <a:rPr lang="en-US" sz="1050" dirty="0">
                  <a:solidFill>
                    <a:schemeClr val="accent1">
                      <a:lumMod val="75000"/>
                    </a:schemeClr>
                  </a:solidFill>
                </a:rPr>
                <a:t>Flow</a:t>
              </a:r>
            </a:p>
          </p:txBody>
        </p:sp>
      </p:grpSp>
      <p:cxnSp>
        <p:nvCxnSpPr>
          <p:cNvPr id="393" name="Straight Arrow Connector 392">
            <a:extLst>
              <a:ext uri="{FF2B5EF4-FFF2-40B4-BE49-F238E27FC236}">
                <a16:creationId xmlns:a16="http://schemas.microsoft.com/office/drawing/2014/main" id="{665E1535-B885-1370-A8A1-D00770384D76}"/>
              </a:ext>
            </a:extLst>
          </p:cNvPr>
          <p:cNvCxnSpPr>
            <a:cxnSpLocks/>
          </p:cNvCxnSpPr>
          <p:nvPr/>
        </p:nvCxnSpPr>
        <p:spPr>
          <a:xfrm>
            <a:off x="3395912" y="4487429"/>
            <a:ext cx="0" cy="765777"/>
          </a:xfrm>
          <a:prstGeom prst="straightConnector1">
            <a:avLst/>
          </a:prstGeom>
          <a:ln w="57150">
            <a:solidFill>
              <a:schemeClr val="tx1"/>
            </a:solidFill>
            <a:prstDash val="sysDash"/>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1994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56" grpId="0" animBg="1"/>
      <p:bldP spid="57" grpId="0" animBg="1"/>
      <p:bldP spid="108" grpId="0" animBg="1"/>
      <p:bldP spid="109" grpId="0" animBg="1"/>
      <p:bldP spid="11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139192</TotalTime>
  <Words>6207</Words>
  <Application>Microsoft Macintosh PowerPoint</Application>
  <PresentationFormat>Widescreen</PresentationFormat>
  <Paragraphs>1619</Paragraphs>
  <Slides>55</Slides>
  <Notes>49</Notes>
  <HiddenSlides>2</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55</vt:i4>
      </vt:variant>
    </vt:vector>
  </HeadingPairs>
  <TitlesOfParts>
    <vt:vector size="63" baseType="lpstr">
      <vt:lpstr>Arial</vt:lpstr>
      <vt:lpstr>Calibri</vt:lpstr>
      <vt:lpstr>Calibri Light</vt:lpstr>
      <vt:lpstr>Cambria Math</vt:lpstr>
      <vt:lpstr>Gill Sans</vt:lpstr>
      <vt:lpstr>Gill Sans MT</vt:lpstr>
      <vt:lpstr>Wingdings</vt:lpstr>
      <vt:lpstr>Office Theme</vt:lpstr>
      <vt:lpstr>Failure diagnosis in networked systems</vt:lpstr>
      <vt:lpstr>About me</vt:lpstr>
      <vt:lpstr>Networked systems are becoming increasingly complex</vt:lpstr>
      <vt:lpstr>Failures are inevitable and costly</vt:lpstr>
      <vt:lpstr>Operators need to quickly troubleshoot diverse failure types via diverse telemetry</vt:lpstr>
      <vt:lpstr>Automated Root Cause Analysis (RCA) for quick diagnosis of failures </vt:lpstr>
      <vt:lpstr>Need to handle many complex aspects of networked systems</vt:lpstr>
      <vt:lpstr>Given these complexities, how do we design RCA that achieves …</vt:lpstr>
      <vt:lpstr>To meet goals, address two aspects of RCA </vt:lpstr>
      <vt:lpstr>RCA: two categories of related work </vt:lpstr>
      <vt:lpstr>PowerPoint Presentation</vt:lpstr>
      <vt:lpstr>PowerPoint Presentation</vt:lpstr>
      <vt:lpstr>PowerPoint Presentation</vt:lpstr>
      <vt:lpstr>Problem: troubleshoot incidents in distributed cloud applications</vt:lpstr>
      <vt:lpstr>PowerPoint Presentation</vt:lpstr>
      <vt:lpstr>PowerPoint Presentation</vt:lpstr>
      <vt:lpstr>PowerPoint Presentation</vt:lpstr>
      <vt:lpstr>How do we model dependencies between entities?</vt:lpstr>
      <vt:lpstr>Cyclic dependencies among entities are the norm</vt:lpstr>
      <vt:lpstr>How do we model dependencies between entities?</vt:lpstr>
      <vt:lpstr>PowerPoint Presentation</vt:lpstr>
      <vt:lpstr>Challenge: extract weak dependencies from the monitoring data?</vt:lpstr>
      <vt:lpstr>Model weak dependencies between entities</vt:lpstr>
      <vt:lpstr>Model weak dependencies between entities</vt:lpstr>
      <vt:lpstr>PowerPoint Presentation</vt:lpstr>
      <vt:lpstr>PowerPoint Presentation</vt:lpstr>
      <vt:lpstr>Which entity caused a problematic symptom?</vt:lpstr>
      <vt:lpstr>Murphy RCA: two components</vt:lpstr>
      <vt:lpstr>1: Learn a joint prob. distribution on all entity metrics</vt:lpstr>
      <vt:lpstr>PowerPoint Presentation</vt:lpstr>
      <vt:lpstr>PowerPoint Presentation</vt:lpstr>
      <vt:lpstr>PowerPoint Presentation</vt:lpstr>
      <vt:lpstr>PowerPoint Presentation</vt:lpstr>
      <vt:lpstr>PowerPoint Presentation</vt:lpstr>
      <vt:lpstr>Learn Markov Random Field (MRF) model</vt:lpstr>
      <vt:lpstr>Evaluate a root cause candidate via counterfactual analysis</vt:lpstr>
      <vt:lpstr>Evaluate a root cause candidate via counterfactual analysis</vt:lpstr>
      <vt:lpstr>Evaluate a root cause candidate via counterfactual analysis</vt:lpstr>
      <vt:lpstr>Identify root causes in the relationship graph</vt:lpstr>
      <vt:lpstr>Identify root causes in the relationship graph</vt:lpstr>
      <vt:lpstr>Structure helps in filtering out correlated but irrelevant entities</vt:lpstr>
      <vt:lpstr>PowerPoint Presentation</vt:lpstr>
      <vt:lpstr>Generate explanation chains  (root cause  problematic symptom)</vt:lpstr>
      <vt:lpstr>Generate explanation chains  (root cause  problematic symptom)</vt:lpstr>
      <vt:lpstr>Failure scenario:  high latency of client 1 caused by client 2</vt:lpstr>
      <vt:lpstr>PowerPoint Presentation</vt:lpstr>
      <vt:lpstr>PowerPoint Presentation</vt:lpstr>
      <vt:lpstr>PowerPoint Presentation</vt:lpstr>
      <vt:lpstr>Production incidents in an enterprise environment</vt:lpstr>
      <vt:lpstr>Murphy  product DeepScan (shipped with VMware Aria Operations for Networks) </vt:lpstr>
      <vt:lpstr>Summary: Murphy for performance diagnosis</vt:lpstr>
      <vt:lpstr>PowerPoint Presentation</vt:lpstr>
      <vt:lpstr>(Only) enhancing models and algorithms: an untenable trajectory for failure diagnosis</vt:lpstr>
      <vt:lpstr>Beyond point solutions:  a systems framework for RC A</vt:lpstr>
      <vt:lpstr>Summary: ensuring reliability of systems via effective RCAs is a major goal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Failure diagnosis in networked systems via Probabilistic Graphical Models</dc:title>
  <dc:creator>Vipul Harsh, -</dc:creator>
  <cp:lastModifiedBy>Vipul Harsh</cp:lastModifiedBy>
  <cp:revision>10</cp:revision>
  <dcterms:created xsi:type="dcterms:W3CDTF">2022-10-31T16:33:04Z</dcterms:created>
  <dcterms:modified xsi:type="dcterms:W3CDTF">2025-05-07T19:48:38Z</dcterms:modified>
</cp:coreProperties>
</file>