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</p:sldMasterIdLst>
  <p:notesMasterIdLst>
    <p:notesMasterId r:id="rId121"/>
  </p:notesMasterIdLst>
  <p:sldIdLst>
    <p:sldId id="267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323" r:id="rId14"/>
    <p:sldId id="270" r:id="rId15"/>
    <p:sldId id="271" r:id="rId16"/>
    <p:sldId id="284" r:id="rId17"/>
    <p:sldId id="272" r:id="rId18"/>
    <p:sldId id="273" r:id="rId19"/>
    <p:sldId id="274" r:id="rId20"/>
    <p:sldId id="275" r:id="rId21"/>
    <p:sldId id="263" r:id="rId22"/>
    <p:sldId id="276" r:id="rId23"/>
    <p:sldId id="277" r:id="rId24"/>
    <p:sldId id="278" r:id="rId25"/>
    <p:sldId id="342" r:id="rId26"/>
    <p:sldId id="346" r:id="rId27"/>
    <p:sldId id="279" r:id="rId28"/>
    <p:sldId id="280" r:id="rId29"/>
    <p:sldId id="281" r:id="rId30"/>
    <p:sldId id="282" r:id="rId31"/>
    <p:sldId id="283" r:id="rId32"/>
    <p:sldId id="322" r:id="rId33"/>
    <p:sldId id="285" r:id="rId34"/>
    <p:sldId id="286" r:id="rId35"/>
    <p:sldId id="295" r:id="rId36"/>
    <p:sldId id="298" r:id="rId37"/>
    <p:sldId id="299" r:id="rId38"/>
    <p:sldId id="300" r:id="rId39"/>
    <p:sldId id="301" r:id="rId40"/>
    <p:sldId id="291" r:id="rId41"/>
    <p:sldId id="292" r:id="rId42"/>
    <p:sldId id="293" r:id="rId43"/>
    <p:sldId id="294" r:id="rId44"/>
    <p:sldId id="302" r:id="rId45"/>
    <p:sldId id="303" r:id="rId46"/>
    <p:sldId id="304" r:id="rId47"/>
    <p:sldId id="305" r:id="rId48"/>
    <p:sldId id="287" r:id="rId49"/>
    <p:sldId id="288" r:id="rId50"/>
    <p:sldId id="289" r:id="rId51"/>
    <p:sldId id="290" r:id="rId52"/>
    <p:sldId id="306" r:id="rId53"/>
    <p:sldId id="307" r:id="rId54"/>
    <p:sldId id="308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09" r:id="rId66"/>
    <p:sldId id="311" r:id="rId67"/>
    <p:sldId id="324" r:id="rId68"/>
    <p:sldId id="266" r:id="rId69"/>
    <p:sldId id="268" r:id="rId70"/>
    <p:sldId id="269" r:id="rId71"/>
    <p:sldId id="327" r:id="rId72"/>
    <p:sldId id="345" r:id="rId73"/>
    <p:sldId id="347" r:id="rId74"/>
    <p:sldId id="344" r:id="rId75"/>
    <p:sldId id="332" r:id="rId76"/>
    <p:sldId id="335" r:id="rId77"/>
    <p:sldId id="336" r:id="rId78"/>
    <p:sldId id="339" r:id="rId79"/>
    <p:sldId id="340" r:id="rId80"/>
    <p:sldId id="341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86" r:id="rId103"/>
    <p:sldId id="371" r:id="rId104"/>
    <p:sldId id="372" r:id="rId105"/>
    <p:sldId id="373" r:id="rId106"/>
    <p:sldId id="374" r:id="rId107"/>
    <p:sldId id="375" r:id="rId108"/>
    <p:sldId id="376" r:id="rId109"/>
    <p:sldId id="377" r:id="rId110"/>
    <p:sldId id="378" r:id="rId111"/>
    <p:sldId id="379" r:id="rId112"/>
    <p:sldId id="380" r:id="rId113"/>
    <p:sldId id="381" r:id="rId114"/>
    <p:sldId id="382" r:id="rId115"/>
    <p:sldId id="383" r:id="rId116"/>
    <p:sldId id="384" r:id="rId117"/>
    <p:sldId id="385" r:id="rId118"/>
    <p:sldId id="387" r:id="rId119"/>
    <p:sldId id="370" r:id="rId1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16D8D8-006A-8145-A1C0-B406408A94B5}" v="3" dt="2025-02-11T08:33:21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8"/>
  </p:normalViewPr>
  <p:slideViewPr>
    <p:cSldViewPr snapToGrid="0">
      <p:cViewPr varScale="1">
        <p:scale>
          <a:sx n="117" d="100"/>
          <a:sy n="117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theme" Target="theme/theme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38BD5-87FA-8141-9654-63B6F6BBB5C2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DEF6-C117-A343-8B97-EB7A21D2C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4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(1-\epsilon)d\log\left(\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{n}{d} \right )</a:t>
            </a:r>
          </a:p>
          <a:p>
            <a:pPr marL="228600" indent="-228600">
              <a:buFont typeface="+mj-lt"/>
              <a:buAutoNum type="arabicPeriod"/>
            </a:pPr>
            <a:endParaRPr lang="en-US" baseline="0"/>
          </a:p>
          <a:p>
            <a:pPr marL="228600" indent="-228600">
              <a:buFont typeface="+mj-lt"/>
              <a:buAutoNum type="arabicPeriod"/>
            </a:pPr>
            <a:r>
              <a:rPr lang="en-US" baseline="0"/>
              <a:t> Introduce the group testing model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/>
              <a:t>Test model (noiseless/noisy)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/>
              <a:t>Objective (reconstruct set of defectives with minimal tests)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/>
              <a:t>Known lower bounds on number of tests for both noiseless and noisy cases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/>
              <a:t>Adaptive and non-adaptive models considered in this work</a:t>
            </a:r>
          </a:p>
          <a:p>
            <a:pPr marL="228600" indent="-228600">
              <a:buFont typeface="+mj-lt"/>
              <a:buAutoNum type="arabicPeriod"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F2729-FB64-4CD1-A105-407F72AB4F0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65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81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\left (1 -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{1}{cd\log(n/d)} \right)^{\alpha d \log(n/d)}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e^{-\alpha/c}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\left (1 -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{1}{cd\log(n/d)} \right)^{\alpha d \log(n/d)}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e^{-\alpha/c}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\alpha(1-\theta)\left (1- e^{-\alpha/c} \right )  d\log(n)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\left (1 -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{1}{cd\log(n/d)} \right)^{\alpha d \log(n/d)}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e^{-\alpha/c}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\alpha(1-\theta)\left (1- e^{-\alpha/c} \right )  d\log(n)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=\left (1-e^{-\alpha/c} \right )^{\alpha(1-\theta)\log(n)}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(n-d)\left (1-e^{-\alpha/c} \right )^{\alpha(1-\theta)\log(n)}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\left (\log(n) \left (1+\alpha(1-\theta)\log \left(1-e^{-\alpha/c}  \right) \right) \right 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\alpha(1-\theta)\left (1- e^{-\alpha/c} \right )  d\log(n)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64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=\left (1-e^{-\alpha/c} \right )^{\alpha(1-\theta)\log(n)}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(n-d)\left (1-e^{-\alpha/c} \right )^{\alpha(1-\theta)\log(n)}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\left (\log(n) \left (1+\alpha(1-\theta)\log \left(1-e^{-\alpha/c}  \right) \right) \right 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\alpha(1-\theta)\left (1- e^{-\alpha/c} \right )  d\log(n)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79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Performance of existing results in</a:t>
            </a:r>
            <a:r>
              <a:rPr lang="en-US" altLang="zh-CN" baseline="0"/>
              <a:t> terms of number of tests and decoding complexity (the NPR is Ngo, </a:t>
            </a:r>
            <a:r>
              <a:rPr lang="en-US" altLang="zh-CN" baseline="0" err="1"/>
              <a:t>Porat</a:t>
            </a:r>
            <a:r>
              <a:rPr lang="en-US" altLang="zh-CN" baseline="0"/>
              <a:t> and </a:t>
            </a:r>
            <a:r>
              <a:rPr lang="en-US" altLang="zh-CN" baseline="0" err="1"/>
              <a:t>Rudra</a:t>
            </a:r>
            <a:r>
              <a:rPr lang="en-US" altLang="zh-CN" baseline="0"/>
              <a:t>).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Talk about the performance of our three algorithms (table in next slide). Red region information theoretically impossible.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</a:t>
            </a:r>
            <a:r>
              <a:rPr lang="en-US" altLang="zh-CN" baseline="0"/>
              <a:t> critical part of our algorithm design: “grotesque” testing. Black box. Note it takes in </a:t>
            </a:r>
            <a:r>
              <a:rPr lang="en-US" altLang="zh-CN" baseline="0" err="1"/>
              <a:t>n</a:t>
            </a:r>
            <a:r>
              <a:rPr lang="en-US" altLang="zh-CN" baseline="0"/>
              <a:t> items (&lt;N in general), containing </a:t>
            </a:r>
            <a:r>
              <a:rPr lang="en-US" altLang="zh-CN" baseline="0" err="1"/>
              <a:t>d</a:t>
            </a:r>
            <a:r>
              <a:rPr lang="en-US" altLang="zh-CN" baseline="0"/>
              <a:t> defectives (&lt;D in general).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First case: no defectives in </a:t>
            </a:r>
            <a:r>
              <a:rPr lang="en-US" altLang="zh-CN" baseline="0" err="1"/>
              <a:t>n</a:t>
            </a:r>
            <a:r>
              <a:rPr lang="en-US" altLang="zh-CN" baseline="0"/>
              <a:t>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Second case: more than 2 defectives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Third</a:t>
            </a:r>
            <a:r>
              <a:rPr lang="en-US" altLang="zh-CN" baseline="0"/>
              <a:t> case: exactly 1 defective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If so, localization part will pin point which one is defective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\log {{n}\choose{d}} = d\log\left (\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{n}{d} \right ) + 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O}(d)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73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 performance of grotesque testing (note again</a:t>
            </a:r>
            <a:r>
              <a:rPr lang="en-US" altLang="zh-CN" baseline="0"/>
              <a:t> the difference between (</a:t>
            </a:r>
            <a:r>
              <a:rPr lang="en-US" altLang="zh-CN" baseline="0" err="1"/>
              <a:t>d,n</a:t>
            </a:r>
            <a:r>
              <a:rPr lang="en-US" altLang="zh-CN" baseline="0"/>
              <a:t>) and (D,N)</a:t>
            </a:r>
            <a:r>
              <a:rPr lang="en-US" altLang="zh-CN"/>
              <a:t>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Each row corresponds to a certain test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/>
              <a:t>Each column corresponds to a certain item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/>
              <a:t>1 means the</a:t>
            </a:r>
            <a:r>
              <a:rPr lang="en-US" altLang="zh-CN" baseline="0"/>
              <a:t> item is in the test and 0 means that the item is not in the test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For the outcome, 1 means positive and 0 means negative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For multiplicity testing,</a:t>
            </a:r>
            <a:r>
              <a:rPr lang="en-US" altLang="zh-CN" baseline="0"/>
              <a:t> each item is in a test with probability 1/2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(Noiseless case) For the first case, no defective, non of the tests is positive (blue means negative and red means positive)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For the second case,</a:t>
            </a:r>
            <a:r>
              <a:rPr lang="en-US" altLang="zh-CN" baseline="0"/>
              <a:t> exactly 1 defective, half of the tests in expectation will be positive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For the third case,</a:t>
            </a:r>
            <a:r>
              <a:rPr lang="en-US" altLang="zh-CN" baseline="0"/>
              <a:t> more than 2 defectives, over ¾ tests are positive on expectation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We do the estimation by finding out the statistical difference!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It works even for the noisy case since there exists</a:t>
            </a:r>
            <a:r>
              <a:rPr lang="en-US" altLang="zh-CN" baseline="0"/>
              <a:t> statistical difference for three cases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Mention the performance of Multiplicity testing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 design of localization testing is based on “expander</a:t>
            </a:r>
            <a:r>
              <a:rPr lang="en-US" altLang="zh-CN" baseline="0"/>
              <a:t> code” (capacity achieving error-correcting codes with linear time decoding).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Each item is assigned a codeword of the expander code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Think of m_2 as </a:t>
            </a:r>
            <a:r>
              <a:rPr lang="en-US" altLang="zh-CN" baseline="0" err="1"/>
              <a:t>O(log(n</a:t>
            </a:r>
            <a:r>
              <a:rPr lang="en-US" altLang="zh-CN" baseline="0"/>
              <a:t>)), since # </a:t>
            </a:r>
            <a:r>
              <a:rPr lang="en-US" altLang="zh-CN" baseline="0" err="1"/>
              <a:t>codewords</a:t>
            </a:r>
            <a:r>
              <a:rPr lang="en-US" altLang="zh-CN" baseline="0"/>
              <a:t> (</a:t>
            </a:r>
            <a:r>
              <a:rPr lang="en-US" altLang="zh-CN" baseline="0" err="1"/>
              <a:t>n</a:t>
            </a:r>
            <a:r>
              <a:rPr lang="en-US" altLang="zh-CN" baseline="0"/>
              <a:t>) exponential in block-length (m_2).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 distinct</a:t>
            </a:r>
            <a:r>
              <a:rPr lang="en-US" altLang="zh-CN" baseline="0"/>
              <a:t> codeword performs like signature of each item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If there is exactly 1 defective, then the output of the decoder will be one of the codeword, i.e., signature. Therefore, we can trace back to which item is defective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 performance of grotesque testing (note again</a:t>
            </a:r>
            <a:r>
              <a:rPr lang="en-US" altLang="zh-CN" baseline="0"/>
              <a:t> the difference between (</a:t>
            </a:r>
            <a:r>
              <a:rPr lang="en-US" altLang="zh-CN" baseline="0" err="1"/>
              <a:t>d,n</a:t>
            </a:r>
            <a:r>
              <a:rPr lang="en-US" altLang="zh-CN" baseline="0"/>
              <a:t>) and (D,N)</a:t>
            </a:r>
            <a:r>
              <a:rPr lang="en-US" altLang="zh-CN"/>
              <a:t>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Each row corresponds to a certain test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/>
              <a:t>Each column corresponds to a certain item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/>
              <a:t>1 means the</a:t>
            </a:r>
            <a:r>
              <a:rPr lang="en-US" altLang="zh-CN" baseline="0"/>
              <a:t> item is in the test and 0 means that the item is not in the test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For the outcome, 1 means positive and 0 means negative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276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 second</a:t>
            </a:r>
            <a:r>
              <a:rPr lang="en-US" altLang="zh-CN" baseline="0"/>
              <a:t> idea is that if the groups we pick have good property. The good property is that with high probability, it contains exactly 1 defective item.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Grotesque testing can identify the defective item in that group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For the adaptive</a:t>
            </a:r>
            <a:r>
              <a:rPr lang="en-US" altLang="zh-CN" baseline="0"/>
              <a:t> algorithm, in the first stage, do the same test design as in the non-adaptive one.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Constant fraction of defectives are identified. Suppose the fraction is half.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In</a:t>
            </a:r>
            <a:r>
              <a:rPr lang="en-US" altLang="zh-CN" baseline="0"/>
              <a:t> the second stage, exclude the identified defective items and partition all the remaining items into O(D/2) groups.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The number of tests and decoding complexity decays geometrically, therefore the number of tests and decoding complexity is dominated in the first stage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 problem is that when</a:t>
            </a:r>
            <a:r>
              <a:rPr lang="en-US" altLang="zh-CN" baseline="0"/>
              <a:t> the unidentified items is less than </a:t>
            </a:r>
            <a:r>
              <a:rPr lang="en-US" altLang="zh-CN" baseline="0" err="1"/>
              <a:t>logD</a:t>
            </a:r>
            <a:r>
              <a:rPr lang="en-US" altLang="zh-CN" baseline="0"/>
              <a:t>, the random partition doesn’t work anymore.</a:t>
            </a:r>
          </a:p>
          <a:p>
            <a:pPr marL="228600" indent="-228600">
              <a:buFont typeface="+mj-lt"/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Randomly pick items of size O(N/</a:t>
            </a:r>
            <a:r>
              <a:rPr lang="en-US" altLang="zh-CN" err="1"/>
              <a:t>logD</a:t>
            </a:r>
            <a:r>
              <a:rPr lang="en-US" altLang="zh-CN"/>
              <a:t>) such</a:t>
            </a:r>
            <a:r>
              <a:rPr lang="en-US" altLang="zh-CN" baseline="0"/>
              <a:t> that with constant probability it contains exactly 1 remaining unidentified defective item.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By the coupon collection argument, o(</a:t>
            </a:r>
            <a:r>
              <a:rPr lang="en-US" altLang="zh-CN" baseline="0" err="1"/>
              <a:t>Dlog</a:t>
            </a:r>
            <a:r>
              <a:rPr lang="en-US" altLang="zh-CN" baseline="0"/>
              <a:t>(N)) tests are sufficient to decode all the </a:t>
            </a:r>
            <a:r>
              <a:rPr lang="en-US" altLang="zh-CN" baseline="0" err="1"/>
              <a:t>logD</a:t>
            </a:r>
            <a:r>
              <a:rPr lang="en-US" altLang="zh-CN" baseline="0"/>
              <a:t> defective items.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Overall number of tests is O(D\</a:t>
            </a:r>
            <a:r>
              <a:rPr lang="en-US" altLang="zh-CN" baseline="0" err="1"/>
              <a:t>logN</a:t>
            </a:r>
            <a:r>
              <a:rPr lang="en-US" altLang="zh-CN" baseline="0"/>
              <a:t>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For non-adaptive</a:t>
            </a:r>
            <a:r>
              <a:rPr lang="en-US" altLang="zh-CN" baseline="0"/>
              <a:t> algorithm, do O(</a:t>
            </a:r>
            <a:r>
              <a:rPr lang="en-US" altLang="zh-CN" baseline="0" err="1"/>
              <a:t>logD</a:t>
            </a:r>
            <a:r>
              <a:rPr lang="en-US" altLang="zh-CN" baseline="0"/>
              <a:t>) partitions independently.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For each partition, each group is of size O(N/D)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With high probability, constant fraction of the groups contain exactly 1 defective item.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Apply grotesque on each group (O(D) groups). Therefore, number of tests is O(</a:t>
            </a:r>
            <a:r>
              <a:rPr lang="en-US" altLang="zh-CN" baseline="0" err="1"/>
              <a:t>Dlog</a:t>
            </a:r>
            <a:r>
              <a:rPr lang="en-US" altLang="zh-CN" baseline="0"/>
              <a:t>(N)) (D * log(N)) decoding complexity is O(</a:t>
            </a:r>
            <a:r>
              <a:rPr lang="en-US" altLang="zh-CN" baseline="0" err="1"/>
              <a:t>DlogN</a:t>
            </a:r>
            <a:r>
              <a:rPr lang="en-US" altLang="zh-CN" baseline="0"/>
              <a:t>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By</a:t>
            </a:r>
            <a:r>
              <a:rPr lang="en-US" altLang="zh-CN" baseline="0"/>
              <a:t> the coupon collection argument, O(</a:t>
            </a:r>
            <a:r>
              <a:rPr lang="en-US" altLang="zh-CN" baseline="0" err="1"/>
              <a:t>logD</a:t>
            </a:r>
            <a:r>
              <a:rPr lang="en-US" altLang="zh-CN" baseline="0"/>
              <a:t>) independent partitions can decode all the defective items.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Therefore, the total number of tests is O(</a:t>
            </a:r>
            <a:r>
              <a:rPr lang="en-US" altLang="zh-CN" baseline="0" err="1"/>
              <a:t>DlogDlogN</a:t>
            </a:r>
            <a:r>
              <a:rPr lang="en-US" altLang="zh-CN" baseline="0"/>
              <a:t>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In</a:t>
            </a:r>
            <a:r>
              <a:rPr lang="en-US" altLang="zh-CN" baseline="0"/>
              <a:t> the first stage, randomly partition all the items into Poly(D) (say D^3) groups. By birthday paradox argument, with high probability, each group contains at most one defective item.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Then,</a:t>
            </a:r>
            <a:r>
              <a:rPr lang="en-US" altLang="zh-CN" baseline="0"/>
              <a:t> treat each group as an item and apply non-adaptive group testing algorithm. The number of tests is O(</a:t>
            </a:r>
            <a:r>
              <a:rPr lang="en-US" altLang="zh-CN" baseline="0" err="1"/>
              <a:t>DlogDlogPoly</a:t>
            </a:r>
            <a:r>
              <a:rPr lang="en-US" altLang="zh-CN" baseline="0"/>
              <a:t>(D))=O(Dlog</a:t>
            </a:r>
            <a:r>
              <a:rPr lang="en-US" altLang="zh-CN" baseline="30000"/>
              <a:t>2</a:t>
            </a:r>
            <a:r>
              <a:rPr lang="en-US" altLang="zh-CN" baseline="0"/>
              <a:t>D)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In the second stage, apply grotesque to each group. The number of tests is O(</a:t>
            </a:r>
            <a:r>
              <a:rPr lang="en-US" altLang="zh-CN" baseline="0" err="1"/>
              <a:t>DlogN</a:t>
            </a:r>
            <a:r>
              <a:rPr lang="en-US" altLang="zh-CN" baseline="0"/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Overall number of tests is O(DlogN+Dlog</a:t>
            </a:r>
            <a:r>
              <a:rPr lang="en-US" altLang="zh-CN" baseline="30000"/>
              <a:t>2</a:t>
            </a:r>
            <a:r>
              <a:rPr lang="en-US" altLang="zh-CN" baseline="0"/>
              <a:t>D)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If all you care about is # tests, plenty of good </a:t>
            </a:r>
            <a:r>
              <a:rPr lang="en-US" altLang="zh-CN" err="1"/>
              <a:t>algos</a:t>
            </a:r>
            <a:r>
              <a:rPr lang="en-US" altLang="zh-CN" baseline="0"/>
              <a:t> out there.</a:t>
            </a:r>
          </a:p>
          <a:p>
            <a:r>
              <a:rPr lang="en-US" altLang="zh-CN" baseline="0"/>
              <a:t>If you also care about decoding complexity (important in some applications such as streaming algorithms), these algorithms are near-optimal (and kick ass compared to other work).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,~~\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{1}{2}</a:t>
            </a:r>
          </a:p>
          <a:p>
            <a:endParaRPr lang="en-US"/>
          </a:p>
          <a:p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\Theta \left (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{n}{d} \right 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612D1-4EBC-4024-8EE2-92C52BA6FB3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931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</a:t>
            </a:r>
            <a:r>
              <a:rPr lang="en-US" baseline="0"/>
              <a:t> get a weird display of symbols here too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612D1-4EBC-4024-8EE2-92C52BA6FB3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57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612D1-4EBC-4024-8EE2-92C52BA6FB3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11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612D1-4EBC-4024-8EE2-92C52BA6FB3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119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Too much text on this slide…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612D1-4EBC-4024-8EE2-92C52BA6FB3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59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Emphasize that if there is only one defect, we</a:t>
            </a:r>
            <a:r>
              <a:rPr lang="en-US" baseline="0"/>
              <a:t> can uniquely determine defects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612D1-4EBC-4024-8EE2-92C52BA6FB3A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/>
              <a:t>Performance of existing results in</a:t>
            </a:r>
            <a:r>
              <a:rPr lang="en-US" altLang="zh-CN" baseline="0"/>
              <a:t> terms of number of tests and decoding complexity (the NPR is Ngo, </a:t>
            </a:r>
            <a:r>
              <a:rPr lang="en-US" altLang="zh-CN" baseline="0" err="1"/>
              <a:t>Porat</a:t>
            </a:r>
            <a:r>
              <a:rPr lang="en-US" altLang="zh-CN" baseline="0"/>
              <a:t> and </a:t>
            </a:r>
            <a:r>
              <a:rPr lang="en-US" altLang="zh-CN" baseline="0" err="1"/>
              <a:t>Rudra</a:t>
            </a:r>
            <a:r>
              <a:rPr lang="en-US" altLang="zh-CN" baseline="0"/>
              <a:t>).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baseline="0"/>
              <a:t>Talk about the performance of our three algorithms (table in next slide). Red region information theoretically impossible.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8F550-8938-49C6-B768-5C68D2B21770}" type="slidenum">
              <a:rPr lang="zh-CN" altLang="en-US" smtClean="0"/>
              <a:pPr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662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1EAFF-5CBE-421B-AEE4-CAB5FF018B78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55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,~~\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{1}{2}</a:t>
            </a:r>
          </a:p>
          <a:p>
            <a:endParaRPr lang="en-US"/>
          </a:p>
          <a:p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\Theta \left (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{n}{d} \right 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2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,~~\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{1}{2}</a:t>
            </a:r>
          </a:p>
          <a:p>
            <a:endParaRPr lang="en-US"/>
          </a:p>
          <a:p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\Theta \left (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{n}{d} \right 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{d\log \left (\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{n}{d} \right )}{\min~\#~~tests}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0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48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subseteq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y}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463F-4DBE-6743-B936-FE9808DAB6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F6A2-78FB-3AC5-C0B0-96FBB01CC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AA4B4-3BA2-50BB-FDD5-68893A264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4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4365-C8BA-D4F9-97FD-33601E60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3D38E-21A3-7F26-983D-A603AFCDB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8089C-EAF9-EDF1-00A7-3C5AACD31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C3091-E63E-8C9C-C897-B527F0FD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E0BE0-A2C1-8AC7-6CAE-1DCF777C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2D050-2C43-77B3-18C9-4C659656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EF6D-3748-4718-EB9A-1BD517AD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5612E-4452-5BF6-7756-B015771F0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1756D-B067-6E49-B064-1E51FDB8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9FB4F-D3CB-61A4-FF5A-BF333B5D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7F79D-52BE-AF56-4DC1-5812EF57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3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7C106-AB8A-10E4-7A52-869B2FDBF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BDDEF-6764-28C3-FEE9-27AB1B17F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61A9-CA32-4F5D-19F8-705E4110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810E-0633-3178-CEEE-CAA10325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69292-00B2-A166-22C0-D649CB82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07A7-15BE-4923-360F-38C123C1C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5213E-E388-4CFF-7F15-4C9F2B4C8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2CA4-3484-E31B-8F4A-16E9B7AD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3FB2-507F-2258-347B-FECE99A6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F0AE2-FACC-E2B5-DDFD-5FF61952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2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8528-3FFD-A592-5209-42E5FFCD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D51C2-1B5C-5441-C073-C77BBD994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FB9A-D737-6189-4F95-681FFE63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89DFB-274D-D6C4-9A0C-57DE5025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83EC-2A67-EBE5-0B72-8DDEBC61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7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6C6C-DBE7-24E8-79C5-6CD7A4D8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85420-A882-A05A-53A6-878C216C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A5110-5DD9-E91A-EE4B-A06C888E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19E6C-2C1B-2110-B5AA-3586D2D5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E0770-A884-7BF6-C517-C3D212BE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0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0292-4EAE-7843-DDE3-C43A11A6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BD2F0-6D75-B7A8-04C1-4660D992C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92760-C330-D46C-0FE6-52EBEAA3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ABDB5-94D4-36D8-4D48-4A2D6F0C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F51DF-0090-4094-448F-2304BB60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DA485-FD67-854B-62FC-9AE83507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0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2604-7AC3-8E64-8A10-3BD0D372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A6B76-0290-0773-3D62-6B4D829CA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1582C-738F-6D68-A8AE-9E23D0580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18310-5B2E-1AB9-1DFC-5ABA29302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6372D-1FB5-06B9-DB32-BF1F0F470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3D0F5F-94DF-E438-9913-3F83FE00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F47C93-5C22-E725-1924-32ABAC5B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4F3A7-BD55-02E0-B8B0-33B14E60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4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E20C-7DB4-B364-AEE8-03B8B092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69CEF-7FD4-EB3C-D6A3-C51B688A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C920C-4C12-8CFE-7FB2-9CBE5953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7A620-F59E-1C00-2519-E8BBAFBE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1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DE6A7-2914-C268-B0F7-0D957858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FD23D-00E6-EA88-D63F-9083DE79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E878F-E19F-D08F-35D3-E83B6557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10EB-FB74-8E88-6B39-993B2B797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E0A44-AB6C-E7F4-1626-7AB01806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E91A4-0BE2-DC1E-264F-1FC595453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63B7A-B9EF-2612-AD48-C44FBC79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9FF83-DDF6-2BB5-A725-4A1A1749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7263D-371A-91C8-2D19-2A0FEB8C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4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9E516F-66AC-8208-F33B-A62A1978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911" y="5979941"/>
            <a:ext cx="10515600" cy="878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Information Theory for Distributed Ai</a:t>
            </a:r>
          </a:p>
        </p:txBody>
      </p:sp>
    </p:spTree>
    <p:extLst>
      <p:ext uri="{BB962C8B-B14F-4D97-AF65-F5344CB8AC3E}">
        <p14:creationId xmlns:p14="http://schemas.microsoft.com/office/powerpoint/2010/main" val="163804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b="1" kern="1200">
          <a:solidFill>
            <a:srgbClr val="FFFFFF"/>
          </a:solidFill>
          <a:latin typeface="+mj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422F09-D803-1273-75D8-09411E40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839AC-CEC9-1FAF-6547-83AD72CE6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4F00D-8E8C-59AA-17EB-A0EDA56B1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76E16-035F-1F49-96B9-D6D16CB2F6D0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00B06-F159-42AD-83F3-8091E338C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33049-8E02-5C83-1F51-133A12B5E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1E8EB-D0F4-ED4E-8E62-B6D4746E4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8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png"/><Relationship Id="rId12" Type="http://schemas.openxmlformats.org/officeDocument/2006/relationships/image" Target="../media/image34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3.tiff"/><Relationship Id="rId5" Type="http://schemas.openxmlformats.org/officeDocument/2006/relationships/image" Target="../media/image27.png"/><Relationship Id="rId10" Type="http://schemas.openxmlformats.org/officeDocument/2006/relationships/image" Target="../media/image32.tiff"/><Relationship Id="rId4" Type="http://schemas.openxmlformats.org/officeDocument/2006/relationships/image" Target="../media/image26.png"/><Relationship Id="rId9" Type="http://schemas.openxmlformats.org/officeDocument/2006/relationships/image" Target="../media/image31.tif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9.png"/><Relationship Id="rId18" Type="http://schemas.openxmlformats.org/officeDocument/2006/relationships/image" Target="../media/image179.png"/><Relationship Id="rId3" Type="http://schemas.openxmlformats.org/officeDocument/2006/relationships/image" Target="../media/image166.png"/><Relationship Id="rId21" Type="http://schemas.openxmlformats.org/officeDocument/2006/relationships/image" Target="../media/image182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6.png"/><Relationship Id="rId10" Type="http://schemas.openxmlformats.org/officeDocument/2006/relationships/image" Target="../media/image172.png"/><Relationship Id="rId19" Type="http://schemas.openxmlformats.org/officeDocument/2006/relationships/image" Target="../media/image180.png"/><Relationship Id="rId4" Type="http://schemas.openxmlformats.org/officeDocument/2006/relationships/image" Target="../media/image27.png"/><Relationship Id="rId9" Type="http://schemas.openxmlformats.org/officeDocument/2006/relationships/image" Target="../media/image171.png"/><Relationship Id="rId14" Type="http://schemas.openxmlformats.org/officeDocument/2006/relationships/image" Target="../media/image17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11" Type="http://schemas.openxmlformats.org/officeDocument/2006/relationships/image" Target="../media/image190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4.png"/><Relationship Id="rId3" Type="http://schemas.openxmlformats.org/officeDocument/2006/relationships/image" Target="../media/image196.png"/><Relationship Id="rId7" Type="http://schemas.openxmlformats.org/officeDocument/2006/relationships/image" Target="../media/image193.png"/><Relationship Id="rId12" Type="http://schemas.openxmlformats.org/officeDocument/2006/relationships/image" Target="../media/image203.png"/><Relationship Id="rId17" Type="http://schemas.openxmlformats.org/officeDocument/2006/relationships/image" Target="../media/image207.png"/><Relationship Id="rId2" Type="http://schemas.openxmlformats.org/officeDocument/2006/relationships/image" Target="../media/image195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image" Target="../media/image200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194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217.png"/><Relationship Id="rId18" Type="http://schemas.openxmlformats.org/officeDocument/2006/relationships/image" Target="../media/image218.png"/><Relationship Id="rId3" Type="http://schemas.openxmlformats.org/officeDocument/2006/relationships/image" Target="../media/image212.png"/><Relationship Id="rId21" Type="http://schemas.openxmlformats.org/officeDocument/2006/relationships/image" Target="../media/image223.png"/><Relationship Id="rId7" Type="http://schemas.openxmlformats.org/officeDocument/2006/relationships/image" Target="../media/image216.png"/><Relationship Id="rId12" Type="http://schemas.openxmlformats.org/officeDocument/2006/relationships/image" Target="../media/image205.png"/><Relationship Id="rId17" Type="http://schemas.openxmlformats.org/officeDocument/2006/relationships/image" Target="../media/image210.png"/><Relationship Id="rId2" Type="http://schemas.openxmlformats.org/officeDocument/2006/relationships/image" Target="../media/image211.png"/><Relationship Id="rId16" Type="http://schemas.openxmlformats.org/officeDocument/2006/relationships/image" Target="../media/image209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04.png"/><Relationship Id="rId5" Type="http://schemas.openxmlformats.org/officeDocument/2006/relationships/image" Target="../media/image214.png"/><Relationship Id="rId15" Type="http://schemas.openxmlformats.org/officeDocument/2006/relationships/image" Target="../media/image207.png"/><Relationship Id="rId23" Type="http://schemas.openxmlformats.org/officeDocument/2006/relationships/image" Target="../media/image220.png"/><Relationship Id="rId10" Type="http://schemas.openxmlformats.org/officeDocument/2006/relationships/image" Target="../media/image203.png"/><Relationship Id="rId19" Type="http://schemas.openxmlformats.org/officeDocument/2006/relationships/image" Target="../media/image221.png"/><Relationship Id="rId4" Type="http://schemas.openxmlformats.org/officeDocument/2006/relationships/image" Target="../media/image213.png"/><Relationship Id="rId9" Type="http://schemas.openxmlformats.org/officeDocument/2006/relationships/image" Target="../media/image200.png"/><Relationship Id="rId14" Type="http://schemas.openxmlformats.org/officeDocument/2006/relationships/image" Target="../media/image206.png"/><Relationship Id="rId22" Type="http://schemas.openxmlformats.org/officeDocument/2006/relationships/image" Target="../media/image21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5.png"/><Relationship Id="rId4" Type="http://schemas.openxmlformats.org/officeDocument/2006/relationships/image" Target="../media/image233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3" Type="http://schemas.openxmlformats.org/officeDocument/2006/relationships/image" Target="../media/image233.pn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17" Type="http://schemas.openxmlformats.org/officeDocument/2006/relationships/image" Target="../media/image238.png"/><Relationship Id="rId2" Type="http://schemas.openxmlformats.org/officeDocument/2006/relationships/image" Target="../media/image232.png"/><Relationship Id="rId16" Type="http://schemas.openxmlformats.org/officeDocument/2006/relationships/image" Target="../media/image249.png"/><Relationship Id="rId20" Type="http://schemas.openxmlformats.org/officeDocument/2006/relationships/image" Target="../media/image2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7.png"/><Relationship Id="rId11" Type="http://schemas.openxmlformats.org/officeDocument/2006/relationships/image" Target="../media/image244.png"/><Relationship Id="rId5" Type="http://schemas.openxmlformats.org/officeDocument/2006/relationships/image" Target="../media/image236.png"/><Relationship Id="rId15" Type="http://schemas.openxmlformats.org/officeDocument/2006/relationships/image" Target="../media/image248.png"/><Relationship Id="rId10" Type="http://schemas.openxmlformats.org/officeDocument/2006/relationships/image" Target="../media/image243.png"/><Relationship Id="rId19" Type="http://schemas.openxmlformats.org/officeDocument/2006/relationships/image" Target="../media/image252.png"/><Relationship Id="rId4" Type="http://schemas.openxmlformats.org/officeDocument/2006/relationships/image" Target="../media/image235.png"/><Relationship Id="rId9" Type="http://schemas.openxmlformats.org/officeDocument/2006/relationships/image" Target="../media/image242.png"/><Relationship Id="rId14" Type="http://schemas.openxmlformats.org/officeDocument/2006/relationships/image" Target="../media/image247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tif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235.png"/><Relationship Id="rId4" Type="http://schemas.openxmlformats.org/officeDocument/2006/relationships/image" Target="../media/image23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12" Type="http://schemas.openxmlformats.org/officeDocument/2006/relationships/image" Target="../media/image263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9.png"/><Relationship Id="rId11" Type="http://schemas.openxmlformats.org/officeDocument/2006/relationships/image" Target="../media/image266.png"/><Relationship Id="rId5" Type="http://schemas.openxmlformats.org/officeDocument/2006/relationships/image" Target="../media/image258.png"/><Relationship Id="rId10" Type="http://schemas.openxmlformats.org/officeDocument/2006/relationships/image" Target="../media/image265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4.png"/><Relationship Id="rId4" Type="http://schemas.openxmlformats.org/officeDocument/2006/relationships/image" Target="../media/image25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3.png"/><Relationship Id="rId5" Type="http://schemas.openxmlformats.org/officeDocument/2006/relationships/image" Target="../media/image235.png"/><Relationship Id="rId4" Type="http://schemas.openxmlformats.org/officeDocument/2006/relationships/image" Target="../media/image26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tiff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67.png"/><Relationship Id="rId10" Type="http://schemas.openxmlformats.org/officeDocument/2006/relationships/image" Target="../media/image29.png"/><Relationship Id="rId4" Type="http://schemas.openxmlformats.org/officeDocument/2006/relationships/image" Target="../media/image66.pn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9.png"/><Relationship Id="rId3" Type="http://schemas.openxmlformats.org/officeDocument/2006/relationships/image" Target="../media/image37.jpeg"/><Relationship Id="rId7" Type="http://schemas.openxmlformats.org/officeDocument/2006/relationships/image" Target="../media/image6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70.gif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38.png"/><Relationship Id="rId10" Type="http://schemas.openxmlformats.org/officeDocument/2006/relationships/image" Target="../media/image37.jpeg"/><Relationship Id="rId4" Type="http://schemas.openxmlformats.org/officeDocument/2006/relationships/image" Target="../media/image7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77.png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61.png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6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0.emf"/><Relationship Id="rId4" Type="http://schemas.openxmlformats.org/officeDocument/2006/relationships/image" Target="../media/image97.png"/><Relationship Id="rId9" Type="http://schemas.openxmlformats.org/officeDocument/2006/relationships/oleObject" Target="../embeddings/oleObject3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01.png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07.png"/><Relationship Id="rId7" Type="http://schemas.openxmlformats.org/officeDocument/2006/relationships/image" Target="../media/image109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11.emf"/><Relationship Id="rId5" Type="http://schemas.openxmlformats.org/officeDocument/2006/relationships/image" Target="../media/image108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0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2.emf"/><Relationship Id="rId9" Type="http://schemas.openxmlformats.org/officeDocument/2006/relationships/image" Target="../media/image10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12.emf"/><Relationship Id="rId9" Type="http://schemas.openxmlformats.org/officeDocument/2006/relationships/image" Target="../media/image105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17.emf"/><Relationship Id="rId11" Type="http://schemas.openxmlformats.org/officeDocument/2006/relationships/image" Target="../media/image120.emf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116.emf"/><Relationship Id="rId9" Type="http://schemas.openxmlformats.org/officeDocument/2006/relationships/image" Target="../media/image11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28.emf"/><Relationship Id="rId4" Type="http://schemas.openxmlformats.org/officeDocument/2006/relationships/image" Target="../media/image125.emf"/><Relationship Id="rId9" Type="http://schemas.openxmlformats.org/officeDocument/2006/relationships/oleObject" Target="../embeddings/oleObject24.bin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emf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25.bin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05.em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34.emf"/><Relationship Id="rId4" Type="http://schemas.openxmlformats.org/officeDocument/2006/relationships/oleObject" Target="../embeddings/oleObject30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135.png"/><Relationship Id="rId7" Type="http://schemas.openxmlformats.org/officeDocument/2006/relationships/image" Target="../media/image105.em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4.e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13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png"/><Relationship Id="rId4" Type="http://schemas.openxmlformats.org/officeDocument/2006/relationships/image" Target="../media/image139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png"/><Relationship Id="rId4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png"/><Relationship Id="rId5" Type="http://schemas.openxmlformats.org/officeDocument/2006/relationships/image" Target="../media/image147.png"/><Relationship Id="rId4" Type="http://schemas.openxmlformats.org/officeDocument/2006/relationships/image" Target="../media/image14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1.png"/><Relationship Id="rId4" Type="http://schemas.openxmlformats.org/officeDocument/2006/relationships/image" Target="../media/image1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2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65.png"/><Relationship Id="rId5" Type="http://schemas.openxmlformats.org/officeDocument/2006/relationships/image" Target="../media/image30.png"/><Relationship Id="rId10" Type="http://schemas.openxmlformats.org/officeDocument/2006/relationships/image" Target="../media/image164.png"/><Relationship Id="rId4" Type="http://schemas.openxmlformats.org/officeDocument/2006/relationships/image" Target="../media/image28.png"/><Relationship Id="rId9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1DA8F-B22C-060A-8E56-EE936A9BC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;p1">
            <a:extLst>
              <a:ext uri="{FF2B5EF4-FFF2-40B4-BE49-F238E27FC236}">
                <a16:creationId xmlns:a16="http://schemas.microsoft.com/office/drawing/2014/main" id="{E99451C2-8909-100A-E7B0-2A4C63C736F2}"/>
              </a:ext>
            </a:extLst>
          </p:cNvPr>
          <p:cNvSpPr txBox="1">
            <a:spLocks/>
          </p:cNvSpPr>
          <p:nvPr/>
        </p:nvSpPr>
        <p:spPr>
          <a:xfrm>
            <a:off x="3328754" y="1668291"/>
            <a:ext cx="6901096" cy="422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-US" sz="4160" b="1">
                <a:solidFill>
                  <a:srgbClr val="002060"/>
                </a:solidFill>
              </a:rPr>
              <a:t>GROUP TESTING: A Survey</a:t>
            </a:r>
            <a:br>
              <a:rPr lang="en-US" sz="4160" b="1">
                <a:solidFill>
                  <a:srgbClr val="002060"/>
                </a:solidFill>
              </a:rPr>
            </a:br>
            <a:br>
              <a:rPr lang="en-US" sz="4160" b="1">
                <a:solidFill>
                  <a:srgbClr val="002060"/>
                </a:solidFill>
              </a:rPr>
            </a:br>
            <a:endParaRPr lang="en-US" sz="4160" b="1" u="sng">
              <a:solidFill>
                <a:srgbClr val="002060"/>
              </a:solidFill>
            </a:endParaRPr>
          </a:p>
        </p:txBody>
      </p:sp>
      <p:pic>
        <p:nvPicPr>
          <p:cNvPr id="6" name="Picture 5" descr="A person wearing glasses and a yellow plaid shirt&#10;&#10;Description automatically generated">
            <a:extLst>
              <a:ext uri="{FF2B5EF4-FFF2-40B4-BE49-F238E27FC236}">
                <a16:creationId xmlns:a16="http://schemas.microsoft.com/office/drawing/2014/main" id="{EB3A3BAF-EA12-73AC-D619-60F74EF1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55" y="2787279"/>
            <a:ext cx="1588005" cy="2384793"/>
          </a:xfrm>
          <a:prstGeom prst="rect">
            <a:avLst/>
          </a:prstGeom>
        </p:spPr>
      </p:pic>
      <p:sp>
        <p:nvSpPr>
          <p:cNvPr id="7" name="AutoShape 2" descr="Download University of Bristol Logo in SVG Vector or PNG ...">
            <a:extLst>
              <a:ext uri="{FF2B5EF4-FFF2-40B4-BE49-F238E27FC236}">
                <a16:creationId xmlns:a16="http://schemas.microsoft.com/office/drawing/2014/main" id="{E30DBFA1-AE3F-AB0B-8DA1-3ED89B27A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F0BB070-6AD3-52D2-1AAA-47A493A9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78" y="4430712"/>
            <a:ext cx="1817454" cy="5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A8D02-8345-B934-6A98-2F3C190ABD34}"/>
              </a:ext>
            </a:extLst>
          </p:cNvPr>
          <p:cNvSpPr txBox="1"/>
          <p:nvPr/>
        </p:nvSpPr>
        <p:spPr>
          <a:xfrm>
            <a:off x="7553175" y="3795009"/>
            <a:ext cx="204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Sidharth (Sid) Jaggi</a:t>
            </a:r>
          </a:p>
        </p:txBody>
      </p:sp>
    </p:spTree>
    <p:extLst>
      <p:ext uri="{BB962C8B-B14F-4D97-AF65-F5344CB8AC3E}">
        <p14:creationId xmlns:p14="http://schemas.microsoft.com/office/powerpoint/2010/main" val="78250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5940" y="1641540"/>
            <a:ext cx="35228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3833" y="242092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5961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841" y="2996952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7" y="1772816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842" y="1628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71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7729" y="198884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206084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6265" y="2454796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665" y="126876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4112" y="1916833"/>
            <a:ext cx="504056" cy="57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0" y="3200400"/>
            <a:ext cx="3377952" cy="9906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Group Testing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00797" y="5194300"/>
            <a:ext cx="493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Times New Roman" pitchFamily="18" charset="0"/>
                <a:cs typeface="Times New Roman" pitchFamily="18" charset="0"/>
              </a:rPr>
              <a:t>For Pr(error)&lt;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ε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Lower bound of </a:t>
            </a:r>
            <a:r>
              <a:rPr lang="en-US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number of tests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8401" y="4353573"/>
            <a:ext cx="153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>
                <a:latin typeface="Times New Roman" pitchFamily="18" charset="0"/>
                <a:cs typeface="Times New Roman" pitchFamily="18" charset="0"/>
              </a:rPr>
              <a:t>What’s known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4193" y="4658373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[CCJS11]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BB9D-802E-4A63-8C9D-1EC5D52B62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1" name="椭圆 3"/>
          <p:cNvSpPr/>
          <p:nvPr/>
        </p:nvSpPr>
        <p:spPr>
          <a:xfrm>
            <a:off x="2351584" y="764704"/>
            <a:ext cx="4104456" cy="29523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67" tIns="18283" rIns="36567" bIns="18283"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7"/>
          <p:cNvSpPr/>
          <p:nvPr/>
        </p:nvSpPr>
        <p:spPr>
          <a:xfrm>
            <a:off x="2567609" y="1700809"/>
            <a:ext cx="1832333" cy="1160831"/>
          </a:xfrm>
          <a:custGeom>
            <a:avLst/>
            <a:gdLst>
              <a:gd name="connsiteX0" fmla="*/ 96044 w 292894"/>
              <a:gd name="connsiteY0" fmla="*/ 86519 h 391319"/>
              <a:gd name="connsiteX1" fmla="*/ 10319 w 292894"/>
              <a:gd name="connsiteY1" fmla="*/ 262732 h 391319"/>
              <a:gd name="connsiteX2" fmla="*/ 157957 w 292894"/>
              <a:gd name="connsiteY2" fmla="*/ 391319 h 391319"/>
              <a:gd name="connsiteX3" fmla="*/ 277019 w 292894"/>
              <a:gd name="connsiteY3" fmla="*/ 262732 h 391319"/>
              <a:gd name="connsiteX4" fmla="*/ 253207 w 292894"/>
              <a:gd name="connsiteY4" fmla="*/ 29369 h 391319"/>
              <a:gd name="connsiteX5" fmla="*/ 96044 w 292894"/>
              <a:gd name="connsiteY5" fmla="*/ 86519 h 3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894" h="391319">
                <a:moveTo>
                  <a:pt x="96044" y="86519"/>
                </a:moveTo>
                <a:cubicBezTo>
                  <a:pt x="55563" y="125413"/>
                  <a:pt x="0" y="211932"/>
                  <a:pt x="10319" y="262732"/>
                </a:cubicBezTo>
                <a:cubicBezTo>
                  <a:pt x="20638" y="313532"/>
                  <a:pt x="113507" y="391319"/>
                  <a:pt x="157957" y="391319"/>
                </a:cubicBezTo>
                <a:cubicBezTo>
                  <a:pt x="202407" y="391319"/>
                  <a:pt x="261144" y="323057"/>
                  <a:pt x="277019" y="262732"/>
                </a:cubicBezTo>
                <a:cubicBezTo>
                  <a:pt x="292894" y="202407"/>
                  <a:pt x="284957" y="58738"/>
                  <a:pt x="253207" y="29369"/>
                </a:cubicBezTo>
                <a:cubicBezTo>
                  <a:pt x="221457" y="0"/>
                  <a:pt x="136525" y="47625"/>
                  <a:pt x="96044" y="86519"/>
                </a:cubicBez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67" tIns="18283" rIns="36567" bIns="18283"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5"/>
          <p:cNvSpPr/>
          <p:nvPr/>
        </p:nvSpPr>
        <p:spPr>
          <a:xfrm>
            <a:off x="4583832" y="2420888"/>
            <a:ext cx="1299744" cy="918988"/>
          </a:xfrm>
          <a:custGeom>
            <a:avLst/>
            <a:gdLst>
              <a:gd name="connsiteX0" fmla="*/ 105569 w 335756"/>
              <a:gd name="connsiteY0" fmla="*/ 34925 h 354013"/>
              <a:gd name="connsiteX1" fmla="*/ 5556 w 335756"/>
              <a:gd name="connsiteY1" fmla="*/ 196850 h 354013"/>
              <a:gd name="connsiteX2" fmla="*/ 72231 w 335756"/>
              <a:gd name="connsiteY2" fmla="*/ 349250 h 354013"/>
              <a:gd name="connsiteX3" fmla="*/ 186531 w 335756"/>
              <a:gd name="connsiteY3" fmla="*/ 225425 h 354013"/>
              <a:gd name="connsiteX4" fmla="*/ 310356 w 335756"/>
              <a:gd name="connsiteY4" fmla="*/ 234950 h 354013"/>
              <a:gd name="connsiteX5" fmla="*/ 324644 w 335756"/>
              <a:gd name="connsiteY5" fmla="*/ 73025 h 354013"/>
              <a:gd name="connsiteX6" fmla="*/ 243681 w 335756"/>
              <a:gd name="connsiteY6" fmla="*/ 6350 h 354013"/>
              <a:gd name="connsiteX7" fmla="*/ 105569 w 335756"/>
              <a:gd name="connsiteY7" fmla="*/ 34925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756" h="354013">
                <a:moveTo>
                  <a:pt x="105569" y="34925"/>
                </a:moveTo>
                <a:cubicBezTo>
                  <a:pt x="65882" y="66675"/>
                  <a:pt x="11112" y="144463"/>
                  <a:pt x="5556" y="196850"/>
                </a:cubicBezTo>
                <a:cubicBezTo>
                  <a:pt x="0" y="249238"/>
                  <a:pt x="42069" y="344488"/>
                  <a:pt x="72231" y="349250"/>
                </a:cubicBezTo>
                <a:cubicBezTo>
                  <a:pt x="102394" y="354013"/>
                  <a:pt x="146843" y="244475"/>
                  <a:pt x="186531" y="225425"/>
                </a:cubicBezTo>
                <a:cubicBezTo>
                  <a:pt x="226219" y="206375"/>
                  <a:pt x="287337" y="260350"/>
                  <a:pt x="310356" y="234950"/>
                </a:cubicBezTo>
                <a:cubicBezTo>
                  <a:pt x="333375" y="209550"/>
                  <a:pt x="335756" y="111125"/>
                  <a:pt x="324644" y="73025"/>
                </a:cubicBezTo>
                <a:cubicBezTo>
                  <a:pt x="313532" y="34925"/>
                  <a:pt x="280987" y="12700"/>
                  <a:pt x="243681" y="6350"/>
                </a:cubicBezTo>
                <a:cubicBezTo>
                  <a:pt x="206375" y="0"/>
                  <a:pt x="145257" y="3175"/>
                  <a:pt x="105569" y="34925"/>
                </a:cubicBezTo>
                <a:close/>
              </a:path>
            </a:pathLst>
          </a:custGeom>
          <a:solidFill>
            <a:srgbClr val="0070C0">
              <a:alpha val="7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7"/>
          <p:cNvSpPr/>
          <p:nvPr/>
        </p:nvSpPr>
        <p:spPr>
          <a:xfrm>
            <a:off x="3431704" y="1556792"/>
            <a:ext cx="1368152" cy="929220"/>
          </a:xfrm>
          <a:custGeom>
            <a:avLst/>
            <a:gdLst>
              <a:gd name="connsiteX0" fmla="*/ 96044 w 292894"/>
              <a:gd name="connsiteY0" fmla="*/ 86519 h 391319"/>
              <a:gd name="connsiteX1" fmla="*/ 10319 w 292894"/>
              <a:gd name="connsiteY1" fmla="*/ 262732 h 391319"/>
              <a:gd name="connsiteX2" fmla="*/ 157957 w 292894"/>
              <a:gd name="connsiteY2" fmla="*/ 391319 h 391319"/>
              <a:gd name="connsiteX3" fmla="*/ 277019 w 292894"/>
              <a:gd name="connsiteY3" fmla="*/ 262732 h 391319"/>
              <a:gd name="connsiteX4" fmla="*/ 253207 w 292894"/>
              <a:gd name="connsiteY4" fmla="*/ 29369 h 391319"/>
              <a:gd name="connsiteX5" fmla="*/ 96044 w 292894"/>
              <a:gd name="connsiteY5" fmla="*/ 86519 h 3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894" h="391319">
                <a:moveTo>
                  <a:pt x="96044" y="86519"/>
                </a:moveTo>
                <a:cubicBezTo>
                  <a:pt x="55563" y="125413"/>
                  <a:pt x="0" y="211932"/>
                  <a:pt x="10319" y="262732"/>
                </a:cubicBezTo>
                <a:cubicBezTo>
                  <a:pt x="20638" y="313532"/>
                  <a:pt x="113507" y="391319"/>
                  <a:pt x="157957" y="391319"/>
                </a:cubicBezTo>
                <a:cubicBezTo>
                  <a:pt x="202407" y="391319"/>
                  <a:pt x="261144" y="323057"/>
                  <a:pt x="277019" y="262732"/>
                </a:cubicBezTo>
                <a:cubicBezTo>
                  <a:pt x="292894" y="202407"/>
                  <a:pt x="284957" y="58738"/>
                  <a:pt x="253207" y="29369"/>
                </a:cubicBezTo>
                <a:cubicBezTo>
                  <a:pt x="221457" y="0"/>
                  <a:pt x="136525" y="47625"/>
                  <a:pt x="96044" y="86519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515" name="Picture 3" descr="C:\Users\Roland\Desktop\virus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7649" y="2060848"/>
            <a:ext cx="426315" cy="324000"/>
          </a:xfrm>
          <a:prstGeom prst="rect">
            <a:avLst/>
          </a:prstGeom>
          <a:noFill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5921" y="1268760"/>
            <a:ext cx="4474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 descr="C:\Users\Roland\Desktop\virus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9657" y="2420888"/>
            <a:ext cx="426315" cy="324000"/>
          </a:xfrm>
          <a:prstGeom prst="rect">
            <a:avLst/>
          </a:prstGeom>
          <a:noFill/>
        </p:spPr>
      </p:pic>
      <p:pic>
        <p:nvPicPr>
          <p:cNvPr id="53" name="Picture 3" descr="C:\Users\Roland\Desktop\virus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3713" y="2420888"/>
            <a:ext cx="426315" cy="324000"/>
          </a:xfrm>
          <a:prstGeom prst="rect">
            <a:avLst/>
          </a:prstGeom>
          <a:noFill/>
        </p:spPr>
      </p:pic>
      <p:sp>
        <p:nvSpPr>
          <p:cNvPr id="55" name="任意多边形 7"/>
          <p:cNvSpPr/>
          <p:nvPr/>
        </p:nvSpPr>
        <p:spPr>
          <a:xfrm>
            <a:off x="3431704" y="1556792"/>
            <a:ext cx="1368152" cy="929220"/>
          </a:xfrm>
          <a:custGeom>
            <a:avLst/>
            <a:gdLst>
              <a:gd name="connsiteX0" fmla="*/ 96044 w 292894"/>
              <a:gd name="connsiteY0" fmla="*/ 86519 h 391319"/>
              <a:gd name="connsiteX1" fmla="*/ 10319 w 292894"/>
              <a:gd name="connsiteY1" fmla="*/ 262732 h 391319"/>
              <a:gd name="connsiteX2" fmla="*/ 157957 w 292894"/>
              <a:gd name="connsiteY2" fmla="*/ 391319 h 391319"/>
              <a:gd name="connsiteX3" fmla="*/ 277019 w 292894"/>
              <a:gd name="connsiteY3" fmla="*/ 262732 h 391319"/>
              <a:gd name="connsiteX4" fmla="*/ 253207 w 292894"/>
              <a:gd name="connsiteY4" fmla="*/ 29369 h 391319"/>
              <a:gd name="connsiteX5" fmla="*/ 96044 w 292894"/>
              <a:gd name="connsiteY5" fmla="*/ 86519 h 3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894" h="391319">
                <a:moveTo>
                  <a:pt x="96044" y="86519"/>
                </a:moveTo>
                <a:cubicBezTo>
                  <a:pt x="55563" y="125413"/>
                  <a:pt x="0" y="211932"/>
                  <a:pt x="10319" y="262732"/>
                </a:cubicBezTo>
                <a:cubicBezTo>
                  <a:pt x="20638" y="313532"/>
                  <a:pt x="113507" y="391319"/>
                  <a:pt x="157957" y="391319"/>
                </a:cubicBezTo>
                <a:cubicBezTo>
                  <a:pt x="202407" y="391319"/>
                  <a:pt x="261144" y="323057"/>
                  <a:pt x="277019" y="262732"/>
                </a:cubicBezTo>
                <a:cubicBezTo>
                  <a:pt x="292894" y="202407"/>
                  <a:pt x="284957" y="58738"/>
                  <a:pt x="253207" y="29369"/>
                </a:cubicBezTo>
                <a:cubicBezTo>
                  <a:pt x="221457" y="0"/>
                  <a:pt x="136525" y="47625"/>
                  <a:pt x="96044" y="86519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4" name="Picture 3" descr="C:\Users\Roland\Desktop\virus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7729" y="2060848"/>
            <a:ext cx="426315" cy="324000"/>
          </a:xfrm>
          <a:prstGeom prst="rect">
            <a:avLst/>
          </a:prstGeom>
          <a:noFill/>
        </p:spPr>
      </p:pic>
      <p:sp>
        <p:nvSpPr>
          <p:cNvPr id="56" name="任意多边形 5"/>
          <p:cNvSpPr/>
          <p:nvPr/>
        </p:nvSpPr>
        <p:spPr>
          <a:xfrm>
            <a:off x="4583832" y="2420888"/>
            <a:ext cx="1299744" cy="918988"/>
          </a:xfrm>
          <a:custGeom>
            <a:avLst/>
            <a:gdLst>
              <a:gd name="connsiteX0" fmla="*/ 105569 w 335756"/>
              <a:gd name="connsiteY0" fmla="*/ 34925 h 354013"/>
              <a:gd name="connsiteX1" fmla="*/ 5556 w 335756"/>
              <a:gd name="connsiteY1" fmla="*/ 196850 h 354013"/>
              <a:gd name="connsiteX2" fmla="*/ 72231 w 335756"/>
              <a:gd name="connsiteY2" fmla="*/ 349250 h 354013"/>
              <a:gd name="connsiteX3" fmla="*/ 186531 w 335756"/>
              <a:gd name="connsiteY3" fmla="*/ 225425 h 354013"/>
              <a:gd name="connsiteX4" fmla="*/ 310356 w 335756"/>
              <a:gd name="connsiteY4" fmla="*/ 234950 h 354013"/>
              <a:gd name="connsiteX5" fmla="*/ 324644 w 335756"/>
              <a:gd name="connsiteY5" fmla="*/ 73025 h 354013"/>
              <a:gd name="connsiteX6" fmla="*/ 243681 w 335756"/>
              <a:gd name="connsiteY6" fmla="*/ 6350 h 354013"/>
              <a:gd name="connsiteX7" fmla="*/ 105569 w 335756"/>
              <a:gd name="connsiteY7" fmla="*/ 34925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756" h="354013">
                <a:moveTo>
                  <a:pt x="105569" y="34925"/>
                </a:moveTo>
                <a:cubicBezTo>
                  <a:pt x="65882" y="66675"/>
                  <a:pt x="11112" y="144463"/>
                  <a:pt x="5556" y="196850"/>
                </a:cubicBezTo>
                <a:cubicBezTo>
                  <a:pt x="0" y="249238"/>
                  <a:pt x="42069" y="344488"/>
                  <a:pt x="72231" y="349250"/>
                </a:cubicBezTo>
                <a:cubicBezTo>
                  <a:pt x="102394" y="354013"/>
                  <a:pt x="146843" y="244475"/>
                  <a:pt x="186531" y="225425"/>
                </a:cubicBezTo>
                <a:cubicBezTo>
                  <a:pt x="226219" y="206375"/>
                  <a:pt x="287337" y="260350"/>
                  <a:pt x="310356" y="234950"/>
                </a:cubicBezTo>
                <a:cubicBezTo>
                  <a:pt x="333375" y="209550"/>
                  <a:pt x="335756" y="111125"/>
                  <a:pt x="324644" y="73025"/>
                </a:cubicBezTo>
                <a:cubicBezTo>
                  <a:pt x="313532" y="34925"/>
                  <a:pt x="280987" y="12700"/>
                  <a:pt x="243681" y="6350"/>
                </a:cubicBezTo>
                <a:cubicBezTo>
                  <a:pt x="206375" y="0"/>
                  <a:pt x="145257" y="3175"/>
                  <a:pt x="105569" y="349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4"/>
          <p:cNvGrpSpPr/>
          <p:nvPr/>
        </p:nvGrpSpPr>
        <p:grpSpPr>
          <a:xfrm>
            <a:off x="8040217" y="1700809"/>
            <a:ext cx="1832333" cy="1304847"/>
            <a:chOff x="6516216" y="1700808"/>
            <a:chExt cx="1832333" cy="1304847"/>
          </a:xfrm>
        </p:grpSpPr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4248" y="1700808"/>
              <a:ext cx="352286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任意多边形 7"/>
            <p:cNvSpPr/>
            <p:nvPr/>
          </p:nvSpPr>
          <p:spPr>
            <a:xfrm>
              <a:off x="6516216" y="1844824"/>
              <a:ext cx="1832333" cy="1160831"/>
            </a:xfrm>
            <a:custGeom>
              <a:avLst/>
              <a:gdLst>
                <a:gd name="connsiteX0" fmla="*/ 96044 w 292894"/>
                <a:gd name="connsiteY0" fmla="*/ 86519 h 391319"/>
                <a:gd name="connsiteX1" fmla="*/ 10319 w 292894"/>
                <a:gd name="connsiteY1" fmla="*/ 262732 h 391319"/>
                <a:gd name="connsiteX2" fmla="*/ 157957 w 292894"/>
                <a:gd name="connsiteY2" fmla="*/ 391319 h 391319"/>
                <a:gd name="connsiteX3" fmla="*/ 277019 w 292894"/>
                <a:gd name="connsiteY3" fmla="*/ 262732 h 391319"/>
                <a:gd name="connsiteX4" fmla="*/ 253207 w 292894"/>
                <a:gd name="connsiteY4" fmla="*/ 29369 h 391319"/>
                <a:gd name="connsiteX5" fmla="*/ 96044 w 292894"/>
                <a:gd name="connsiteY5" fmla="*/ 86519 h 39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894" h="391319">
                  <a:moveTo>
                    <a:pt x="96044" y="86519"/>
                  </a:moveTo>
                  <a:cubicBezTo>
                    <a:pt x="55563" y="125413"/>
                    <a:pt x="0" y="211932"/>
                    <a:pt x="10319" y="262732"/>
                  </a:cubicBezTo>
                  <a:cubicBezTo>
                    <a:pt x="20638" y="313532"/>
                    <a:pt x="113507" y="391319"/>
                    <a:pt x="157957" y="391319"/>
                  </a:cubicBezTo>
                  <a:cubicBezTo>
                    <a:pt x="202407" y="391319"/>
                    <a:pt x="261144" y="323057"/>
                    <a:pt x="277019" y="262732"/>
                  </a:cubicBezTo>
                  <a:cubicBezTo>
                    <a:pt x="292894" y="202407"/>
                    <a:pt x="284957" y="58738"/>
                    <a:pt x="253207" y="29369"/>
                  </a:cubicBezTo>
                  <a:cubicBezTo>
                    <a:pt x="221457" y="0"/>
                    <a:pt x="136525" y="47625"/>
                    <a:pt x="96044" y="86519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67" tIns="18283" rIns="36567" bIns="18283"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76256" y="2204864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5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48264" y="2564904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5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52320" y="2564904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58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96336" y="2204864"/>
              <a:ext cx="426315" cy="324000"/>
            </a:xfrm>
            <a:prstGeom prst="rect">
              <a:avLst/>
            </a:prstGeom>
            <a:noFill/>
          </p:spPr>
        </p:pic>
      </p:grpSp>
      <p:sp>
        <p:nvSpPr>
          <p:cNvPr id="59" name="右箭头 58"/>
          <p:cNvSpPr/>
          <p:nvPr/>
        </p:nvSpPr>
        <p:spPr>
          <a:xfrm>
            <a:off x="6816080" y="2420888"/>
            <a:ext cx="1008112" cy="28803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673" y="2996952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857" y="1124744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945" y="170080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7" y="306896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1745" y="98072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任意多边形 7"/>
          <p:cNvSpPr/>
          <p:nvPr/>
        </p:nvSpPr>
        <p:spPr>
          <a:xfrm>
            <a:off x="3431704" y="1556792"/>
            <a:ext cx="1368152" cy="929220"/>
          </a:xfrm>
          <a:custGeom>
            <a:avLst/>
            <a:gdLst>
              <a:gd name="connsiteX0" fmla="*/ 96044 w 292894"/>
              <a:gd name="connsiteY0" fmla="*/ 86519 h 391319"/>
              <a:gd name="connsiteX1" fmla="*/ 10319 w 292894"/>
              <a:gd name="connsiteY1" fmla="*/ 262732 h 391319"/>
              <a:gd name="connsiteX2" fmla="*/ 157957 w 292894"/>
              <a:gd name="connsiteY2" fmla="*/ 391319 h 391319"/>
              <a:gd name="connsiteX3" fmla="*/ 277019 w 292894"/>
              <a:gd name="connsiteY3" fmla="*/ 262732 h 391319"/>
              <a:gd name="connsiteX4" fmla="*/ 253207 w 292894"/>
              <a:gd name="connsiteY4" fmla="*/ 29369 h 391319"/>
              <a:gd name="connsiteX5" fmla="*/ 96044 w 292894"/>
              <a:gd name="connsiteY5" fmla="*/ 86519 h 3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894" h="391319">
                <a:moveTo>
                  <a:pt x="96044" y="86519"/>
                </a:moveTo>
                <a:cubicBezTo>
                  <a:pt x="55563" y="125413"/>
                  <a:pt x="0" y="211932"/>
                  <a:pt x="10319" y="262732"/>
                </a:cubicBezTo>
                <a:cubicBezTo>
                  <a:pt x="20638" y="313532"/>
                  <a:pt x="113507" y="391319"/>
                  <a:pt x="157957" y="391319"/>
                </a:cubicBezTo>
                <a:cubicBezTo>
                  <a:pt x="202407" y="391319"/>
                  <a:pt x="261144" y="323057"/>
                  <a:pt x="277019" y="262732"/>
                </a:cubicBezTo>
                <a:cubicBezTo>
                  <a:pt x="292894" y="202407"/>
                  <a:pt x="284957" y="58738"/>
                  <a:pt x="253207" y="29369"/>
                </a:cubicBezTo>
                <a:cubicBezTo>
                  <a:pt x="221457" y="0"/>
                  <a:pt x="136525" y="47625"/>
                  <a:pt x="96044" y="86519"/>
                </a:cubicBezTo>
                <a:close/>
              </a:path>
            </a:pathLst>
          </a:custGeom>
          <a:solidFill>
            <a:srgbClr val="0070C0">
              <a:alpha val="8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 5"/>
          <p:cNvSpPr/>
          <p:nvPr/>
        </p:nvSpPr>
        <p:spPr>
          <a:xfrm>
            <a:off x="4583832" y="2420888"/>
            <a:ext cx="1299744" cy="918988"/>
          </a:xfrm>
          <a:custGeom>
            <a:avLst/>
            <a:gdLst>
              <a:gd name="connsiteX0" fmla="*/ 105569 w 335756"/>
              <a:gd name="connsiteY0" fmla="*/ 34925 h 354013"/>
              <a:gd name="connsiteX1" fmla="*/ 5556 w 335756"/>
              <a:gd name="connsiteY1" fmla="*/ 196850 h 354013"/>
              <a:gd name="connsiteX2" fmla="*/ 72231 w 335756"/>
              <a:gd name="connsiteY2" fmla="*/ 349250 h 354013"/>
              <a:gd name="connsiteX3" fmla="*/ 186531 w 335756"/>
              <a:gd name="connsiteY3" fmla="*/ 225425 h 354013"/>
              <a:gd name="connsiteX4" fmla="*/ 310356 w 335756"/>
              <a:gd name="connsiteY4" fmla="*/ 234950 h 354013"/>
              <a:gd name="connsiteX5" fmla="*/ 324644 w 335756"/>
              <a:gd name="connsiteY5" fmla="*/ 73025 h 354013"/>
              <a:gd name="connsiteX6" fmla="*/ 243681 w 335756"/>
              <a:gd name="connsiteY6" fmla="*/ 6350 h 354013"/>
              <a:gd name="connsiteX7" fmla="*/ 105569 w 335756"/>
              <a:gd name="connsiteY7" fmla="*/ 34925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756" h="354013">
                <a:moveTo>
                  <a:pt x="105569" y="34925"/>
                </a:moveTo>
                <a:cubicBezTo>
                  <a:pt x="65882" y="66675"/>
                  <a:pt x="11112" y="144463"/>
                  <a:pt x="5556" y="196850"/>
                </a:cubicBezTo>
                <a:cubicBezTo>
                  <a:pt x="0" y="249238"/>
                  <a:pt x="42069" y="344488"/>
                  <a:pt x="72231" y="349250"/>
                </a:cubicBezTo>
                <a:cubicBezTo>
                  <a:pt x="102394" y="354013"/>
                  <a:pt x="146843" y="244475"/>
                  <a:pt x="186531" y="225425"/>
                </a:cubicBezTo>
                <a:cubicBezTo>
                  <a:pt x="226219" y="206375"/>
                  <a:pt x="287337" y="260350"/>
                  <a:pt x="310356" y="234950"/>
                </a:cubicBezTo>
                <a:cubicBezTo>
                  <a:pt x="333375" y="209550"/>
                  <a:pt x="335756" y="111125"/>
                  <a:pt x="324644" y="73025"/>
                </a:cubicBezTo>
                <a:cubicBezTo>
                  <a:pt x="313532" y="34925"/>
                  <a:pt x="280987" y="12700"/>
                  <a:pt x="243681" y="6350"/>
                </a:cubicBezTo>
                <a:cubicBezTo>
                  <a:pt x="206375" y="0"/>
                  <a:pt x="145257" y="3175"/>
                  <a:pt x="105569" y="34925"/>
                </a:cubicBezTo>
                <a:close/>
              </a:path>
            </a:pathLst>
          </a:custGeom>
          <a:solidFill>
            <a:srgbClr val="FF0000">
              <a:alpha val="8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6255382" y="4077072"/>
            <a:ext cx="272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Adaptive vs. Non-adaptive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239000" y="4005064"/>
            <a:ext cx="1630784" cy="562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5879976" y="3874368"/>
            <a:ext cx="1630784" cy="562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6398" y="1401462"/>
            <a:ext cx="15875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5336" y="419584"/>
            <a:ext cx="10160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9262" y="5150770"/>
            <a:ext cx="20828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7790" y="4990726"/>
            <a:ext cx="1816100" cy="73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613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6" grpId="0"/>
      <p:bldP spid="33" grpId="0" animBg="1"/>
      <p:bldP spid="37" grpId="0" animBg="1"/>
      <p:bldP spid="39" grpId="0" animBg="1"/>
      <p:bldP spid="55" grpId="0" animBg="1"/>
      <p:bldP spid="55" grpId="1" animBg="1"/>
      <p:bldP spid="56" grpId="0" animBg="1"/>
      <p:bldP spid="56" grpId="1" animBg="1"/>
      <p:bldP spid="59" grpId="0" animBg="1"/>
      <p:bldP spid="84" grpId="0" animBg="1"/>
      <p:bldP spid="8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3"/>
          <p:cNvSpPr/>
          <p:nvPr/>
        </p:nvSpPr>
        <p:spPr>
          <a:xfrm>
            <a:off x="8069426" y="3237809"/>
            <a:ext cx="2059022" cy="2567455"/>
          </a:xfrm>
          <a:prstGeom prst="ellipse">
            <a:avLst/>
          </a:prstGeom>
          <a:ln w="76200"/>
          <a:effectLst>
            <a:glow rad="635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567" tIns="18283" rIns="36567" bIns="18283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3"/>
          <p:cNvSpPr/>
          <p:nvPr/>
        </p:nvSpPr>
        <p:spPr>
          <a:xfrm>
            <a:off x="2135560" y="3237810"/>
            <a:ext cx="2402808" cy="2567455"/>
          </a:xfrm>
          <a:prstGeom prst="ellipse">
            <a:avLst/>
          </a:prstGeom>
          <a:ln w="76200"/>
          <a:effectLst>
            <a:glow rad="635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567" tIns="18283" rIns="36567" bIns="18283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33" y="1484785"/>
            <a:ext cx="7452320" cy="155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71180" y="957729"/>
            <a:ext cx="7278170" cy="378537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# of Tests: Lower Bound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665" y="3573016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665" y="4106643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665" y="518271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3603053"/>
            <a:ext cx="388543" cy="2985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616" y="4172828"/>
            <a:ext cx="388543" cy="291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615" y="4701966"/>
            <a:ext cx="380904" cy="286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764" y="5222147"/>
            <a:ext cx="396047" cy="2908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721" y="3556244"/>
            <a:ext cx="490991" cy="3720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469" y="4102247"/>
            <a:ext cx="496692" cy="3596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469" y="4635873"/>
            <a:ext cx="495242" cy="3600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470" y="5182710"/>
            <a:ext cx="495242" cy="349142"/>
          </a:xfrm>
          <a:prstGeom prst="rect">
            <a:avLst/>
          </a:prstGeom>
        </p:spPr>
      </p:pic>
      <p:pic>
        <p:nvPicPr>
          <p:cNvPr id="17" name="Picture 3" descr="C:\Users\Roland\Desktop\virus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1811" y="4660294"/>
            <a:ext cx="426315" cy="324000"/>
          </a:xfrm>
          <a:prstGeom prst="rect">
            <a:avLst/>
          </a:prstGeom>
          <a:noFill/>
        </p:spPr>
      </p:pic>
      <p:sp>
        <p:nvSpPr>
          <p:cNvPr id="18" name="右箭头 17"/>
          <p:cNvSpPr/>
          <p:nvPr/>
        </p:nvSpPr>
        <p:spPr>
          <a:xfrm>
            <a:off x="4673103" y="4228600"/>
            <a:ext cx="3249641" cy="46669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59075" y="469852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Data Compression with “restriction”</a:t>
            </a:r>
          </a:p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(Union Measurements)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574547" y="381483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Testing Procedures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9361" y="3885288"/>
            <a:ext cx="298878" cy="2988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7160" y="4434857"/>
            <a:ext cx="305698" cy="3022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5625" y="4953463"/>
            <a:ext cx="317051" cy="31586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2063" y="6021289"/>
            <a:ext cx="276972" cy="27130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43776" y="5943311"/>
            <a:ext cx="278941" cy="26654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9039" y="5801545"/>
            <a:ext cx="2482453" cy="34240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574547" y="5367593"/>
            <a:ext cx="270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Intuition</a:t>
            </a:r>
          </a:p>
        </p:txBody>
      </p:sp>
      <p:pic>
        <p:nvPicPr>
          <p:cNvPr id="4096" name="图片 409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44231" y="6361183"/>
            <a:ext cx="1985467" cy="278929"/>
          </a:xfrm>
          <a:prstGeom prst="rect">
            <a:avLst/>
          </a:prstGeom>
        </p:spPr>
      </p:pic>
      <p:pic>
        <p:nvPicPr>
          <p:cNvPr id="4097" name="图片 409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14348" y="6285882"/>
            <a:ext cx="1448905" cy="2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9" grpId="0" animBg="1"/>
      <p:bldP spid="6" grpId="0"/>
      <p:bldP spid="9" grpId="0"/>
      <p:bldP spid="18" grpId="0" animBg="1"/>
      <p:bldP spid="16" grpId="0"/>
      <p:bldP spid="22" grpId="0"/>
      <p:bldP spid="2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圆角矩形 1"/>
              <p:cNvSpPr/>
              <p:nvPr/>
            </p:nvSpPr>
            <p:spPr>
              <a:xfrm>
                <a:off x="2351584" y="1556792"/>
                <a:ext cx="6471285" cy="47455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6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7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9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圆角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1556792"/>
                <a:ext cx="6471285" cy="4745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下箭头 2"/>
          <p:cNvSpPr/>
          <p:nvPr/>
        </p:nvSpPr>
        <p:spPr>
          <a:xfrm>
            <a:off x="3143673" y="2164805"/>
            <a:ext cx="367385" cy="50405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圆角矩形 3"/>
              <p:cNvSpPr/>
              <p:nvPr/>
            </p:nvSpPr>
            <p:spPr>
              <a:xfrm>
                <a:off x="2355911" y="2822773"/>
                <a:ext cx="1806236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/>
                  <a:t> </a:t>
                </a:r>
              </a:p>
            </p:txBody>
          </p:sp>
        </mc:Choice>
        <mc:Fallback xmlns="">
          <p:sp>
            <p:nvSpPr>
              <p:cNvPr id="4" name="圆角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11" y="2822773"/>
                <a:ext cx="1806236" cy="50405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圆角矩形 9"/>
              <p:cNvSpPr/>
              <p:nvPr/>
            </p:nvSpPr>
            <p:spPr>
              <a:xfrm>
                <a:off x="4364281" y="2822773"/>
                <a:ext cx="2450219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6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7</m:t>
                        </m:r>
                      </m:sub>
                    </m:sSub>
                  </m:oMath>
                </a14:m>
                <a:r>
                  <a:rPr lang="zh-CN" altLang="en-US"/>
                  <a:t> </a:t>
                </a:r>
              </a:p>
            </p:txBody>
          </p:sp>
        </mc:Choice>
        <mc:Fallback xmlns="">
          <p:sp>
            <p:nvSpPr>
              <p:cNvPr id="10" name="圆角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281" y="2822773"/>
                <a:ext cx="2450219" cy="50405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圆角矩形 10"/>
              <p:cNvSpPr/>
              <p:nvPr/>
            </p:nvSpPr>
            <p:spPr>
              <a:xfrm>
                <a:off x="7016632" y="2822773"/>
                <a:ext cx="1806236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9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zh-CN" altLang="en-US"/>
                  <a:t> </a:t>
                </a:r>
              </a:p>
            </p:txBody>
          </p:sp>
        </mc:Choice>
        <mc:Fallback xmlns="">
          <p:sp>
            <p:nvSpPr>
              <p:cNvPr id="11" name="圆角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32" y="2822773"/>
                <a:ext cx="1806236" cy="50405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下箭头 11"/>
          <p:cNvSpPr/>
          <p:nvPr/>
        </p:nvSpPr>
        <p:spPr>
          <a:xfrm>
            <a:off x="5334617" y="2184328"/>
            <a:ext cx="399397" cy="51403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7680177" y="2194311"/>
            <a:ext cx="369333" cy="50405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圆角矩形 13"/>
              <p:cNvSpPr/>
              <p:nvPr/>
            </p:nvSpPr>
            <p:spPr>
              <a:xfrm>
                <a:off x="4364281" y="4025702"/>
                <a:ext cx="1082067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5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14" name="圆角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281" y="4025702"/>
                <a:ext cx="1082067" cy="50405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圆角矩形 14"/>
              <p:cNvSpPr/>
              <p:nvPr/>
            </p:nvSpPr>
            <p:spPr>
              <a:xfrm>
                <a:off x="5743178" y="4025702"/>
                <a:ext cx="1082067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6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7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15" name="圆角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178" y="4025702"/>
                <a:ext cx="1082067" cy="50405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下箭头 15"/>
          <p:cNvSpPr/>
          <p:nvPr/>
        </p:nvSpPr>
        <p:spPr>
          <a:xfrm>
            <a:off x="5334616" y="3451237"/>
            <a:ext cx="399397" cy="51403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4730341" y="4658969"/>
            <a:ext cx="399397" cy="51403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981101" y="3836592"/>
            <a:ext cx="164188" cy="56333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56240" y="3836592"/>
            <a:ext cx="164188" cy="563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圆角矩形 19"/>
              <p:cNvSpPr/>
              <p:nvPr/>
            </p:nvSpPr>
            <p:spPr>
              <a:xfrm>
                <a:off x="4364280" y="5217512"/>
                <a:ext cx="507585" cy="44373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CN" i="1" dirty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0" name="圆角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280" y="5217512"/>
                <a:ext cx="507585" cy="4437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圆角矩形 20"/>
              <p:cNvSpPr/>
              <p:nvPr/>
            </p:nvSpPr>
            <p:spPr>
              <a:xfrm>
                <a:off x="4938763" y="5217512"/>
                <a:ext cx="507585" cy="44373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CN" i="1" dirty="0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1" name="圆角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763" y="5217512"/>
                <a:ext cx="507585" cy="4437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284210" y="5097912"/>
            <a:ext cx="164188" cy="56333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223792" y="2668862"/>
            <a:ext cx="2724479" cy="3280419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右箭头 24"/>
          <p:cNvSpPr/>
          <p:nvPr/>
        </p:nvSpPr>
        <p:spPr>
          <a:xfrm>
            <a:off x="7175637" y="4929480"/>
            <a:ext cx="1008112" cy="28803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3136" y="4885179"/>
            <a:ext cx="1715391" cy="376635"/>
          </a:xfrm>
          <a:prstGeom prst="rect">
            <a:avLst/>
          </a:prstGeom>
        </p:spPr>
      </p:pic>
      <p:cxnSp>
        <p:nvCxnSpPr>
          <p:cNvPr id="28" name="直接连接符 27"/>
          <p:cNvCxnSpPr>
            <a:stCxn id="10" idx="2"/>
          </p:cNvCxnSpPr>
          <p:nvPr/>
        </p:nvCxnSpPr>
        <p:spPr>
          <a:xfrm flipH="1">
            <a:off x="5015880" y="3326829"/>
            <a:ext cx="573510" cy="6384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10" idx="2"/>
          </p:cNvCxnSpPr>
          <p:nvPr/>
        </p:nvCxnSpPr>
        <p:spPr>
          <a:xfrm>
            <a:off x="5589391" y="3326830"/>
            <a:ext cx="575299" cy="6375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14" idx="2"/>
            <a:endCxn id="20" idx="0"/>
          </p:cNvCxnSpPr>
          <p:nvPr/>
        </p:nvCxnSpPr>
        <p:spPr>
          <a:xfrm flipH="1">
            <a:off x="4618072" y="4529758"/>
            <a:ext cx="287242" cy="68775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14" idx="2"/>
            <a:endCxn id="21" idx="0"/>
          </p:cNvCxnSpPr>
          <p:nvPr/>
        </p:nvCxnSpPr>
        <p:spPr>
          <a:xfrm>
            <a:off x="4905315" y="4529758"/>
            <a:ext cx="287241" cy="68775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39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8887" y="105260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 “Intersection”)</a:t>
            </a:r>
            <a:endParaRPr lang="zh-CN" altLang="en-US" b="1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 animBg="1"/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20" grpId="0" animBg="1"/>
      <p:bldP spid="21" grpId="0" animBg="1"/>
      <p:bldP spid="23" grpId="0" animBg="1"/>
      <p:bldP spid="25" grpId="0" animBg="1"/>
      <p:bldP spid="38" grpId="0"/>
      <p:bldP spid="39" grpId="0"/>
      <p:bldP spid="40" grpId="0"/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351584" y="1916833"/>
            <a:ext cx="6471285" cy="77151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01997" y="991282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Construction #1: MAXIMUM ENTROPY</a:t>
            </a:r>
          </a:p>
        </p:txBody>
      </p:sp>
      <p:sp>
        <p:nvSpPr>
          <p:cNvPr id="3" name="下箭头 2"/>
          <p:cNvSpPr/>
          <p:nvPr/>
        </p:nvSpPr>
        <p:spPr>
          <a:xfrm>
            <a:off x="3075337" y="2750036"/>
            <a:ext cx="367385" cy="21355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圆角矩形 3"/>
              <p:cNvSpPr/>
              <p:nvPr/>
            </p:nvSpPr>
            <p:spPr>
              <a:xfrm>
                <a:off x="2355911" y="2996953"/>
                <a:ext cx="1806236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/>
                  <a:t> </a:t>
                </a:r>
              </a:p>
            </p:txBody>
          </p:sp>
        </mc:Choice>
        <mc:Fallback xmlns="">
          <p:sp>
            <p:nvSpPr>
              <p:cNvPr id="4" name="圆角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11" y="2996953"/>
                <a:ext cx="1806236" cy="5040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圆角矩形 9"/>
          <p:cNvSpPr/>
          <p:nvPr/>
        </p:nvSpPr>
        <p:spPr>
          <a:xfrm>
            <a:off x="4364281" y="2996953"/>
            <a:ext cx="2450219" cy="77307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圆角矩形 10"/>
              <p:cNvSpPr/>
              <p:nvPr/>
            </p:nvSpPr>
            <p:spPr>
              <a:xfrm>
                <a:off x="7016632" y="2996953"/>
                <a:ext cx="1806236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9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zh-CN" altLang="en-US"/>
                  <a:t> </a:t>
                </a:r>
              </a:p>
            </p:txBody>
          </p:sp>
        </mc:Choice>
        <mc:Fallback xmlns="">
          <p:sp>
            <p:nvSpPr>
              <p:cNvPr id="11" name="圆角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32" y="2996953"/>
                <a:ext cx="1806236" cy="50405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下箭头 11"/>
          <p:cNvSpPr/>
          <p:nvPr/>
        </p:nvSpPr>
        <p:spPr>
          <a:xfrm>
            <a:off x="5334616" y="2752963"/>
            <a:ext cx="399397" cy="21544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7735084" y="2758426"/>
            <a:ext cx="369333" cy="21545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364280" y="4111258"/>
            <a:ext cx="1083648" cy="8778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圆角矩形 14"/>
              <p:cNvSpPr/>
              <p:nvPr/>
            </p:nvSpPr>
            <p:spPr>
              <a:xfrm>
                <a:off x="5743178" y="4111258"/>
                <a:ext cx="1082067" cy="50405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 dirty="0">
                            <a:latin typeface="Cambria Math"/>
                          </a:rPr>
                          <m:t>6</m:t>
                        </m:r>
                      </m:sub>
                    </m:sSub>
                  </m:oMath>
                </a14:m>
                <a:r>
                  <a:rPr lang="zh-CN" altLang="en-US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7</m:t>
                        </m:r>
                      </m:sub>
                    </m:sSub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15" name="圆角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178" y="4111258"/>
                <a:ext cx="1082067" cy="50405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下箭头 15"/>
          <p:cNvSpPr/>
          <p:nvPr/>
        </p:nvSpPr>
        <p:spPr>
          <a:xfrm>
            <a:off x="5334616" y="3821760"/>
            <a:ext cx="399397" cy="24867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4673747" y="5076979"/>
            <a:ext cx="399397" cy="21339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圆角矩形 19"/>
              <p:cNvSpPr/>
              <p:nvPr/>
            </p:nvSpPr>
            <p:spPr>
              <a:xfrm>
                <a:off x="4345643" y="5391580"/>
                <a:ext cx="507585" cy="44373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CN" i="1" dirty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0" name="圆角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643" y="5391580"/>
                <a:ext cx="507585" cy="4437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圆角矩形 20"/>
              <p:cNvSpPr/>
              <p:nvPr/>
            </p:nvSpPr>
            <p:spPr>
              <a:xfrm>
                <a:off x="4940344" y="5404727"/>
                <a:ext cx="507585" cy="44373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CN" i="1" dirty="0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1" name="圆角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344" y="5404727"/>
                <a:ext cx="507585" cy="4437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696" y="1472998"/>
            <a:ext cx="6575126" cy="34179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/>
              <p:cNvGraphicFramePr>
                <a:graphicFrameLocks noGrp="1"/>
              </p:cNvGraphicFramePr>
              <p:nvPr/>
            </p:nvGraphicFramePr>
            <p:xfrm>
              <a:off x="2567608" y="1930029"/>
              <a:ext cx="6002280" cy="77178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9831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30659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mtClean="0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mtClean="0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mtClean="0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CN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6026"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/>
              <p:cNvGraphicFramePr>
                <a:graphicFrameLocks noGrp="1"/>
              </p:cNvGraphicFramePr>
              <p:nvPr/>
            </p:nvGraphicFramePr>
            <p:xfrm>
              <a:off x="2567608" y="1930029"/>
              <a:ext cx="6002280" cy="77178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9831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r="-906383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7917" r="-787500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2128" r="-704255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02128" r="-604255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93750" r="-491667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04255" r="-402128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604255" r="-302128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704255" r="-202128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787500" r="-97917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06383" b="-1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6026"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表格 23"/>
              <p:cNvGraphicFramePr>
                <a:graphicFrameLocks noGrp="1"/>
              </p:cNvGraphicFramePr>
              <p:nvPr/>
            </p:nvGraphicFramePr>
            <p:xfrm>
              <a:off x="4424332" y="3027609"/>
              <a:ext cx="2400912" cy="77178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31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59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6026"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表格 23"/>
              <p:cNvGraphicFramePr>
                <a:graphicFrameLocks noGrp="1"/>
              </p:cNvGraphicFramePr>
              <p:nvPr/>
            </p:nvGraphicFramePr>
            <p:xfrm>
              <a:off x="4424332" y="3027609"/>
              <a:ext cx="2400912" cy="77178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31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r="-295833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2128" r="-202128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7917" r="-97917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4255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6026"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1998" y="3618167"/>
            <a:ext cx="669667" cy="2248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4280" y="3831374"/>
            <a:ext cx="725494" cy="2500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1398" y="3554599"/>
            <a:ext cx="730787" cy="24479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8113" y="4718064"/>
            <a:ext cx="718866" cy="23641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2531" y="4727292"/>
            <a:ext cx="731590" cy="250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表格 42"/>
              <p:cNvGraphicFramePr>
                <a:graphicFrameLocks noGrp="1"/>
              </p:cNvGraphicFramePr>
              <p:nvPr/>
            </p:nvGraphicFramePr>
            <p:xfrm>
              <a:off x="4304917" y="4155138"/>
              <a:ext cx="1202374" cy="77178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659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6026"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表格 42"/>
              <p:cNvGraphicFramePr>
                <a:graphicFrameLocks noGrp="1"/>
              </p:cNvGraphicFramePr>
              <p:nvPr/>
            </p:nvGraphicFramePr>
            <p:xfrm>
              <a:off x="4304917" y="4155138"/>
              <a:ext cx="1202374" cy="77178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t="-3448" r="-100000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00000" t="-3448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6026"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4" name="图片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869" y="5549702"/>
            <a:ext cx="713111" cy="24208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82532" y="5562990"/>
            <a:ext cx="731590" cy="239396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394932" y="147741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8976320" y="2688343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Stage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8976320" y="3779748"/>
            <a:ext cx="169168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Stage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8976320" y="491772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Stage</a:t>
            </a:r>
          </a:p>
        </p:txBody>
      </p:sp>
    </p:spTree>
    <p:extLst>
      <p:ext uri="{BB962C8B-B14F-4D97-AF65-F5344CB8AC3E}">
        <p14:creationId xmlns:p14="http://schemas.microsoft.com/office/powerpoint/2010/main" val="42777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 animBg="1"/>
      <p:bldP spid="7" grpId="0"/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40" grpId="0"/>
      <p:bldP spid="37" grpId="0"/>
      <p:bldP spid="41" grpId="0"/>
      <p:bldP spid="46" grpId="0"/>
      <p:bldP spid="47" grpId="0"/>
      <p:bldP spid="48" grpId="0"/>
      <p:bldP spid="4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351584" y="1916833"/>
            <a:ext cx="6360005" cy="57125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01997" y="991282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Construction #2: SOURCE CODES</a:t>
            </a:r>
          </a:p>
        </p:txBody>
      </p:sp>
      <p:sp>
        <p:nvSpPr>
          <p:cNvPr id="3" name="下箭头 2"/>
          <p:cNvSpPr/>
          <p:nvPr/>
        </p:nvSpPr>
        <p:spPr>
          <a:xfrm>
            <a:off x="3075337" y="2508988"/>
            <a:ext cx="367385" cy="21355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圆角矩形 3"/>
              <p:cNvSpPr/>
              <p:nvPr/>
            </p:nvSpPr>
            <p:spPr>
              <a:xfrm>
                <a:off x="2355912" y="2755906"/>
                <a:ext cx="1767213" cy="337721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12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1200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1200" i="1" dirty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圆角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12" y="2755906"/>
                <a:ext cx="1767213" cy="3377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圆角矩形 9"/>
          <p:cNvSpPr/>
          <p:nvPr/>
        </p:nvSpPr>
        <p:spPr>
          <a:xfrm>
            <a:off x="4364280" y="2755905"/>
            <a:ext cx="2460964" cy="6212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圆角矩形 10"/>
              <p:cNvSpPr/>
              <p:nvPr/>
            </p:nvSpPr>
            <p:spPr>
              <a:xfrm>
                <a:off x="7295228" y="2755906"/>
                <a:ext cx="1527640" cy="27701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1200" i="1">
                            <a:latin typeface="Cambria Math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1200" i="1">
                            <a:latin typeface="Cambria Math"/>
                          </a:rPr>
                          <m:t>9</m:t>
                        </m:r>
                      </m:sub>
                    </m:sSub>
                  </m:oMath>
                </a14:m>
                <a:r>
                  <a: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CN" sz="1200" i="1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圆角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228" y="2755906"/>
                <a:ext cx="1527640" cy="277015"/>
              </a:xfrm>
              <a:prstGeom prst="roundRect">
                <a:avLst/>
              </a:prstGeom>
              <a:blipFill>
                <a:blip r:embed="rId3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下箭头 11"/>
          <p:cNvSpPr/>
          <p:nvPr/>
        </p:nvSpPr>
        <p:spPr>
          <a:xfrm>
            <a:off x="5334616" y="2511915"/>
            <a:ext cx="399397" cy="21544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7735084" y="2517378"/>
            <a:ext cx="369333" cy="21545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364280" y="3764016"/>
            <a:ext cx="1515697" cy="60680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圆角矩形 14"/>
              <p:cNvSpPr/>
              <p:nvPr/>
            </p:nvSpPr>
            <p:spPr>
              <a:xfrm>
                <a:off x="6063662" y="3811483"/>
                <a:ext cx="496839" cy="231492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1200" i="1">
                              <a:latin typeface="Cambria Math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圆角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662" y="3811483"/>
                <a:ext cx="496839" cy="231492"/>
              </a:xfrm>
              <a:prstGeom prst="round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下箭头 15"/>
          <p:cNvSpPr/>
          <p:nvPr/>
        </p:nvSpPr>
        <p:spPr>
          <a:xfrm>
            <a:off x="5347149" y="3463897"/>
            <a:ext cx="399397" cy="24867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4960198" y="4480709"/>
            <a:ext cx="399397" cy="21339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351947" y="4790797"/>
            <a:ext cx="1168521" cy="41923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圆角矩形 20"/>
              <p:cNvSpPr/>
              <p:nvPr/>
            </p:nvSpPr>
            <p:spPr>
              <a:xfrm>
                <a:off x="5575814" y="4790798"/>
                <a:ext cx="316997" cy="264283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 dirty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1200" i="1" dirty="0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圆角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814" y="4790798"/>
                <a:ext cx="316997" cy="26428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/>
              <p:cNvGraphicFramePr>
                <a:graphicFrameLocks noGrp="1"/>
              </p:cNvGraphicFramePr>
              <p:nvPr/>
            </p:nvGraphicFramePr>
            <p:xfrm>
              <a:off x="2567608" y="1930029"/>
              <a:ext cx="6002280" cy="548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9831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19399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smtClean="0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smtClean="0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smtClean="0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CN" sz="1200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4858"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/>
              <p:cNvGraphicFramePr>
                <a:graphicFrameLocks noGrp="1"/>
              </p:cNvGraphicFramePr>
              <p:nvPr/>
            </p:nvGraphicFramePr>
            <p:xfrm>
              <a:off x="2567608" y="1930029"/>
              <a:ext cx="6002280" cy="548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002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214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9831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0228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r="-906383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7917" r="-787500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2128" r="-704255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2128" r="-604255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93750" r="-491667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4255" r="-402128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4255" r="-302128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04255" r="-202128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87500" r="-97917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06383" b="-1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 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表格 23"/>
              <p:cNvGraphicFramePr>
                <a:graphicFrameLocks noGrp="1"/>
              </p:cNvGraphicFramePr>
              <p:nvPr/>
            </p:nvGraphicFramePr>
            <p:xfrm>
              <a:off x="4424333" y="2774121"/>
              <a:ext cx="2523939" cy="58928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114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28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2944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52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652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5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400" b="0" i="0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400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400" b="0" i="0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40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448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表格 23"/>
              <p:cNvGraphicFramePr>
                <a:graphicFrameLocks noGrp="1"/>
              </p:cNvGraphicFramePr>
              <p:nvPr/>
            </p:nvGraphicFramePr>
            <p:xfrm>
              <a:off x="4424333" y="2774121"/>
              <a:ext cx="2523939" cy="58928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114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28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2944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52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652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r="-376190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0000" r="-276190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00000" r="-176190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0541" r="-100000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40541" b="-1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448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998" y="3377120"/>
            <a:ext cx="525651" cy="1765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4281" y="3524823"/>
            <a:ext cx="507583" cy="1749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626" y="3359124"/>
            <a:ext cx="515535" cy="17269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463" y="4480709"/>
            <a:ext cx="497361" cy="16356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3654" y="4187434"/>
            <a:ext cx="521636" cy="1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表格 42"/>
              <p:cNvGraphicFramePr>
                <a:graphicFrameLocks noGrp="1"/>
              </p:cNvGraphicFramePr>
              <p:nvPr/>
            </p:nvGraphicFramePr>
            <p:xfrm>
              <a:off x="4308462" y="3807730"/>
              <a:ext cx="1600038" cy="548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221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9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9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8700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b="0" i="0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6918"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表格 42"/>
              <p:cNvGraphicFramePr>
                <a:graphicFrameLocks noGrp="1"/>
              </p:cNvGraphicFramePr>
              <p:nvPr/>
            </p:nvGraphicFramePr>
            <p:xfrm>
              <a:off x="4308462" y="3807730"/>
              <a:ext cx="1600038" cy="548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221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9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39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381" r="-202381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00000" r="-97674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4762" b="-1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4" name="图片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8462" y="5267709"/>
            <a:ext cx="523900" cy="17785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20468" y="5176535"/>
            <a:ext cx="547507" cy="179159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394932" y="147741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1994" y="1487251"/>
            <a:ext cx="5884076" cy="3320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8620" y="3674157"/>
            <a:ext cx="1487715" cy="241026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8976320" y="2688344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Stage</a:t>
            </a:r>
          </a:p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 same)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7998619" y="3259960"/>
            <a:ext cx="169168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Stages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84138" y="4491559"/>
            <a:ext cx="966866" cy="266768"/>
          </a:xfrm>
          <a:prstGeom prst="rect">
            <a:avLst/>
          </a:prstGeom>
        </p:spPr>
      </p:pic>
      <p:sp>
        <p:nvSpPr>
          <p:cNvPr id="39" name="右箭头 38"/>
          <p:cNvSpPr/>
          <p:nvPr/>
        </p:nvSpPr>
        <p:spPr>
          <a:xfrm rot="5400000">
            <a:off x="8318956" y="4089144"/>
            <a:ext cx="497233" cy="288032"/>
          </a:xfrm>
          <a:prstGeom prst="rightArrow">
            <a:avLst>
              <a:gd name="adj1" fmla="val 42617"/>
              <a:gd name="adj2" fmla="val 86914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006960" y="3609296"/>
            <a:ext cx="1575835" cy="1165330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60196" y="479333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Necessary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表格 27"/>
              <p:cNvGraphicFramePr>
                <a:graphicFrameLocks noGrp="1"/>
              </p:cNvGraphicFramePr>
              <p:nvPr/>
            </p:nvGraphicFramePr>
            <p:xfrm>
              <a:off x="4370194" y="4758327"/>
              <a:ext cx="1176652" cy="548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73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9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8700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b="0" i="0" dirty="0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200" dirty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6918"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表格 27"/>
              <p:cNvGraphicFramePr>
                <a:graphicFrameLocks noGrp="1"/>
              </p:cNvGraphicFramePr>
              <p:nvPr/>
            </p:nvGraphicFramePr>
            <p:xfrm>
              <a:off x="4370194" y="4758327"/>
              <a:ext cx="1176652" cy="5486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73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9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9"/>
                          <a:stretch>
                            <a:fillRect l="-2174" r="-102174" b="-1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9"/>
                          <a:stretch>
                            <a:fillRect l="-100000" b="-1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8" name="下箭头 47"/>
          <p:cNvSpPr/>
          <p:nvPr/>
        </p:nvSpPr>
        <p:spPr>
          <a:xfrm>
            <a:off x="4613748" y="5442208"/>
            <a:ext cx="399397" cy="21339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圆角矩形 48"/>
              <p:cNvSpPr/>
              <p:nvPr/>
            </p:nvSpPr>
            <p:spPr>
              <a:xfrm>
                <a:off x="4339027" y="5644207"/>
                <a:ext cx="316814" cy="290098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1200" dirty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圆角矩形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027" y="5644207"/>
                <a:ext cx="316814" cy="290098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圆角矩形 49"/>
              <p:cNvSpPr/>
              <p:nvPr/>
            </p:nvSpPr>
            <p:spPr>
              <a:xfrm>
                <a:off x="4942737" y="5659182"/>
                <a:ext cx="316814" cy="290098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1200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圆角矩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37" y="5659182"/>
                <a:ext cx="316814" cy="290098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58406" y="5708440"/>
            <a:ext cx="535697" cy="17974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4477" y="5721950"/>
            <a:ext cx="547507" cy="1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 animBg="1"/>
      <p:bldP spid="7" grpId="0"/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40" grpId="0"/>
      <p:bldP spid="37" grpId="0"/>
      <p:bldP spid="41" grpId="0"/>
      <p:bldP spid="46" grpId="0"/>
      <p:bldP spid="36" grpId="0"/>
      <p:bldP spid="38" grpId="0"/>
      <p:bldP spid="39" grpId="0" animBg="1"/>
      <p:bldP spid="47" grpId="0" animBg="1"/>
      <p:bldP spid="25" grpId="0"/>
      <p:bldP spid="48" grpId="0" animBg="1"/>
      <p:bldP spid="49" grpId="0" animBg="1"/>
      <p:bldP spid="5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508146"/>
            <a:ext cx="4500457" cy="465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393674" y="1053036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 </a:t>
            </a:r>
          </a:p>
        </p:txBody>
      </p:sp>
    </p:spTree>
    <p:extLst>
      <p:ext uri="{BB962C8B-B14F-4D97-AF65-F5344CB8AC3E}">
        <p14:creationId xmlns:p14="http://schemas.microsoft.com/office/powerpoint/2010/main" val="11462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93674" y="1053036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# of Tests: Upper Bound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674" y="1638027"/>
            <a:ext cx="6843748" cy="815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36" y="3375757"/>
            <a:ext cx="1485420" cy="376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380" y="4679358"/>
            <a:ext cx="2091474" cy="4058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3418775"/>
            <a:ext cx="2400232" cy="3336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772" y="2486720"/>
            <a:ext cx="4067969" cy="258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937" y="2794054"/>
            <a:ext cx="2403429" cy="274907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 rot="5400000">
            <a:off x="4587854" y="4176750"/>
            <a:ext cx="497233" cy="288032"/>
          </a:xfrm>
          <a:prstGeom prst="rightArrow">
            <a:avLst>
              <a:gd name="adj1" fmla="val 42617"/>
              <a:gd name="adj2" fmla="val 86914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738484" y="3725788"/>
            <a:ext cx="3501533" cy="32465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(Construction #1: MAXIMUM ENTROPY)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69392" y="3701551"/>
            <a:ext cx="3297344" cy="337418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(Construction #2: SOURCE CODES)</a:t>
            </a:r>
          </a:p>
        </p:txBody>
      </p:sp>
      <p:sp>
        <p:nvSpPr>
          <p:cNvPr id="19" name="右箭头 18"/>
          <p:cNvSpPr/>
          <p:nvPr/>
        </p:nvSpPr>
        <p:spPr>
          <a:xfrm rot="7703006">
            <a:off x="6485803" y="4185085"/>
            <a:ext cx="550263" cy="295173"/>
          </a:xfrm>
          <a:prstGeom prst="rightArrow">
            <a:avLst>
              <a:gd name="adj1" fmla="val 42617"/>
              <a:gd name="adj2" fmla="val 86914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613" y="5557385"/>
            <a:ext cx="3509746" cy="313439"/>
          </a:xfrm>
          <a:prstGeom prst="rect">
            <a:avLst/>
          </a:prstGeom>
        </p:spPr>
      </p:pic>
      <p:sp>
        <p:nvSpPr>
          <p:cNvPr id="24" name="右箭头 23"/>
          <p:cNvSpPr/>
          <p:nvPr/>
        </p:nvSpPr>
        <p:spPr>
          <a:xfrm rot="5400000">
            <a:off x="5348907" y="5177269"/>
            <a:ext cx="497233" cy="288032"/>
          </a:xfrm>
          <a:prstGeom prst="rightArrow">
            <a:avLst>
              <a:gd name="adj1" fmla="val 42617"/>
              <a:gd name="adj2" fmla="val 86914"/>
            </a:avLst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3"/>
          <p:cNvSpPr/>
          <p:nvPr/>
        </p:nvSpPr>
        <p:spPr>
          <a:xfrm>
            <a:off x="4619663" y="5481222"/>
            <a:ext cx="324036" cy="444835"/>
          </a:xfrm>
          <a:prstGeom prst="ellipse">
            <a:avLst/>
          </a:prstGeom>
          <a:noFill/>
          <a:ln w="19050"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567" tIns="18283" rIns="36567" bIns="18283"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>
            <a:stCxn id="25" idx="7"/>
          </p:cNvCxnSpPr>
          <p:nvPr/>
        </p:nvCxnSpPr>
        <p:spPr>
          <a:xfrm flipV="1">
            <a:off x="4896246" y="5085184"/>
            <a:ext cx="2351883" cy="4611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248128" y="48822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each child need to be tested</a:t>
            </a:r>
          </a:p>
        </p:txBody>
      </p:sp>
    </p:spTree>
    <p:extLst>
      <p:ext uri="{BB962C8B-B14F-4D97-AF65-F5344CB8AC3E}">
        <p14:creationId xmlns:p14="http://schemas.microsoft.com/office/powerpoint/2010/main" val="36461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5" grpId="0"/>
      <p:bldP spid="16" grpId="0" animBg="1"/>
      <p:bldP spid="17" grpId="0"/>
      <p:bldP spid="18" grpId="0"/>
      <p:bldP spid="19" grpId="0" animBg="1"/>
      <p:bldP spid="24" grpId="0" animBg="1"/>
      <p:bldP spid="25" grpId="0" animBg="1"/>
      <p:bldP spid="2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Concentration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647" y="1638027"/>
            <a:ext cx="6843748" cy="815811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2999656" y="1988841"/>
            <a:ext cx="1656184" cy="464997"/>
          </a:xfrm>
          <a:prstGeom prst="ellipse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直接箭头连接符 26"/>
          <p:cNvCxnSpPr/>
          <p:nvPr/>
        </p:nvCxnSpPr>
        <p:spPr>
          <a:xfrm>
            <a:off x="4331804" y="2427880"/>
            <a:ext cx="648072" cy="298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855640" y="2860392"/>
            <a:ext cx="55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Can we get some concentration result?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847941" y="3367452"/>
            <a:ext cx="642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Answer: 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Not directly because of some “extreme distribution”.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855640" y="3871103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Solution: 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Pre-partitioned Model</a:t>
            </a:r>
          </a:p>
        </p:txBody>
      </p:sp>
    </p:spTree>
    <p:extLst>
      <p:ext uri="{BB962C8B-B14F-4D97-AF65-F5344CB8AC3E}">
        <p14:creationId xmlns:p14="http://schemas.microsoft.com/office/powerpoint/2010/main" val="35846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5" grpId="0"/>
      <p:bldP spid="2" grpId="0" animBg="1"/>
      <p:bldP spid="13" grpId="0"/>
      <p:bldP spid="14" grpId="0"/>
      <p:bldP spid="2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Concentration: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Pre-partitioned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415590" y="2123520"/>
                <a:ext cx="66967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Idea: Restriction on the Entropy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590" y="2123520"/>
                <a:ext cx="6696744" cy="461665"/>
              </a:xfrm>
              <a:prstGeom prst="rect">
                <a:avLst/>
              </a:prstGeom>
              <a:blipFill>
                <a:blip r:embed="rId2"/>
                <a:stretch>
                  <a:fillRect l="-1515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2" y="2638543"/>
            <a:ext cx="2291607" cy="359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01" y="3471388"/>
            <a:ext cx="3096344" cy="3769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396" y="4035460"/>
            <a:ext cx="6729949" cy="329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5601" y="1644126"/>
            <a:ext cx="411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(Also used in Algorithm #2)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34"/>
          <p:cNvSpPr/>
          <p:nvPr/>
        </p:nvSpPr>
        <p:spPr>
          <a:xfrm>
            <a:off x="5159896" y="3327968"/>
            <a:ext cx="4320480" cy="68447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Concentration: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Pre-partitioned Model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19" y="1513089"/>
            <a:ext cx="1483865" cy="2327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08" y="1739907"/>
            <a:ext cx="2004954" cy="2441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99" y="1996788"/>
            <a:ext cx="4357795" cy="213453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283588" y="2276872"/>
            <a:ext cx="6067657" cy="7293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170081" y="186403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ranked</a:t>
            </a:r>
            <a:endParaRPr lang="zh-CN" altLang="en-US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5135092" y="3031960"/>
            <a:ext cx="399397" cy="25701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300837" y="3290238"/>
            <a:ext cx="1058860" cy="71482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40" y="3077495"/>
            <a:ext cx="260623" cy="48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31" y="3093856"/>
            <a:ext cx="369252" cy="45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18"/>
          <p:cNvSpPr/>
          <p:nvPr/>
        </p:nvSpPr>
        <p:spPr>
          <a:xfrm>
            <a:off x="3731652" y="3320590"/>
            <a:ext cx="1058860" cy="68447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/>
            </p:nvGraphicFramePr>
            <p:xfrm>
              <a:off x="2248847" y="2276872"/>
              <a:ext cx="60960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356814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/>
            </p:nvGraphicFramePr>
            <p:xfrm>
              <a:off x="2248847" y="2276872"/>
              <a:ext cx="60960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83" r="-90208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2083" r="-80208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2083" r="-70208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2083" r="-602083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3878" r="-489796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4167" r="-4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04167" r="-3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04167" r="-2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04167" r="-100000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904167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348964" y="2685366"/>
          <a:ext cx="600228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0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</a:t>
                      </a:r>
                    </a:p>
                    <a:p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</a:t>
                      </a:r>
                    </a:p>
                    <a:p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0.2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 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72264" y="1555240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solidFill>
                          <a:srgbClr val="00B0F0"/>
                        </a:solidFill>
                        <a:latin typeface="Cambria Math"/>
                      </a:rPr>
                      <m:t>=0.2</m:t>
                    </m:r>
                  </m:oMath>
                </a14:m>
                <a:endParaRPr lang="zh-CN" altLang="en-US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264" y="1555240"/>
                <a:ext cx="1440160" cy="369332"/>
              </a:xfrm>
              <a:prstGeom prst="rect">
                <a:avLst/>
              </a:prstGeom>
              <a:blipFill>
                <a:blip r:embed="rId8"/>
                <a:stretch>
                  <a:fillRect l="-438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165788" y="1886326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altLang="zh-CN" i="1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</a:rPr>
                        <m:t>=3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788" y="1886326"/>
                <a:ext cx="144016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257215" y="3703732"/>
          <a:ext cx="1200456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</a:t>
                      </a:r>
                    </a:p>
                    <a:p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</a:t>
                      </a:r>
                    </a:p>
                    <a:p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表格 19"/>
              <p:cNvGraphicFramePr>
                <a:graphicFrameLocks noGrp="1"/>
              </p:cNvGraphicFramePr>
              <p:nvPr/>
            </p:nvGraphicFramePr>
            <p:xfrm>
              <a:off x="2217411" y="3300572"/>
              <a:ext cx="12192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56814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表格 19"/>
              <p:cNvGraphicFramePr>
                <a:graphicFrameLocks noGrp="1"/>
              </p:cNvGraphicFramePr>
              <p:nvPr/>
            </p:nvGraphicFramePr>
            <p:xfrm>
              <a:off x="2217411" y="3300572"/>
              <a:ext cx="12192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r="-97959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10208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/>
            </p:nvGraphicFramePr>
            <p:xfrm>
              <a:off x="3997795" y="3302650"/>
              <a:ext cx="609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356814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/>
            </p:nvGraphicFramePr>
            <p:xfrm>
              <a:off x="3997795" y="3302650"/>
              <a:ext cx="609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4071940" y="3743706"/>
          <a:ext cx="600228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4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  <a:p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21"/>
              <p:cNvGraphicFramePr>
                <a:graphicFrameLocks noGrp="1"/>
              </p:cNvGraphicFramePr>
              <p:nvPr/>
            </p:nvGraphicFramePr>
            <p:xfrm>
              <a:off x="5159896" y="3284984"/>
              <a:ext cx="4267200" cy="436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43639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21"/>
              <p:cNvGraphicFramePr>
                <a:graphicFrameLocks noGrp="1"/>
              </p:cNvGraphicFramePr>
              <p:nvPr/>
            </p:nvGraphicFramePr>
            <p:xfrm>
              <a:off x="5159896" y="3284984"/>
              <a:ext cx="4267200" cy="436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4363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r="-6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0000" r="-5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200000" r="-4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293878" r="-293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2083" r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502083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60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5309191" y="3662827"/>
          <a:ext cx="4201596" cy="27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4858"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0.2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 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81276" y="3478161"/>
                <a:ext cx="344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/>
                        </a:rPr>
                        <m:t>∥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76" y="3478161"/>
                <a:ext cx="344966" cy="369332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3245666" y="3765779"/>
                <a:ext cx="55976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>
                          <a:latin typeface="Cambria Math"/>
                        </a:rPr>
                        <m:t>0.01</m:t>
                      </m:r>
                    </m:oMath>
                  </m:oMathPara>
                </a14:m>
                <a:endParaRPr lang="zh-CN" altLang="en-US" sz="140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666" y="3765779"/>
                <a:ext cx="559769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883183" y="3462985"/>
                <a:ext cx="344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/>
                        </a:rPr>
                        <m:t>∥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183" y="3462985"/>
                <a:ext cx="344966" cy="369332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4825475" y="3753114"/>
                <a:ext cx="4603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>
                          <a:latin typeface="Cambria Math"/>
                        </a:rPr>
                        <m:t>0.1</m:t>
                      </m:r>
                    </m:oMath>
                  </m:oMathPara>
                </a14:m>
                <a:endParaRPr lang="zh-CN" altLang="en-US" sz="140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475" y="3753114"/>
                <a:ext cx="460382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32" y="3019795"/>
            <a:ext cx="359693" cy="43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609392" y="3462985"/>
                <a:ext cx="344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/>
                        </a:rPr>
                        <m:t>∥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9392" y="3462985"/>
                <a:ext cx="344966" cy="369332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9551685" y="3753114"/>
                <a:ext cx="65915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>
                          <a:latin typeface="Cambria Math"/>
                        </a:rPr>
                        <m:t>0.316</m:t>
                      </m:r>
                    </m:oMath>
                  </m:oMathPara>
                </a14:m>
                <a:endParaRPr lang="zh-CN" altLang="en-US" sz="1400"/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685" y="3753114"/>
                <a:ext cx="659155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下箭头 41"/>
          <p:cNvSpPr/>
          <p:nvPr/>
        </p:nvSpPr>
        <p:spPr>
          <a:xfrm>
            <a:off x="8415464" y="4149080"/>
            <a:ext cx="399397" cy="21544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7752184" y="4563941"/>
            <a:ext cx="1744654" cy="68447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877756" y="47060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Testing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下箭头 43"/>
          <p:cNvSpPr/>
          <p:nvPr/>
        </p:nvSpPr>
        <p:spPr>
          <a:xfrm>
            <a:off x="2682702" y="4217280"/>
            <a:ext cx="399397" cy="21544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2214045" y="4577320"/>
            <a:ext cx="1865732" cy="68447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237209" y="4721512"/>
                <a:ext cx="2074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be 0 </a:t>
                </a:r>
                <a:endPara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209" y="4721512"/>
                <a:ext cx="2074505" cy="369332"/>
              </a:xfrm>
              <a:prstGeom prst="rect">
                <a:avLst/>
              </a:prstGeom>
              <a:blipFill>
                <a:blip r:embed="rId19"/>
                <a:stretch>
                  <a:fillRect l="-2439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下箭头 46"/>
          <p:cNvSpPr/>
          <p:nvPr/>
        </p:nvSpPr>
        <p:spPr>
          <a:xfrm>
            <a:off x="4456334" y="4285876"/>
            <a:ext cx="399397" cy="21544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圆角矩形 47"/>
          <p:cNvSpPr/>
          <p:nvPr/>
        </p:nvSpPr>
        <p:spPr>
          <a:xfrm>
            <a:off x="4197774" y="4563941"/>
            <a:ext cx="2972307" cy="68447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607396" y="4734891"/>
                <a:ext cx="2074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individually</a:t>
                </a:r>
                <a:endPara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96" y="4734891"/>
                <a:ext cx="2074505" cy="369332"/>
              </a:xfrm>
              <a:prstGeom prst="rect">
                <a:avLst/>
              </a:prstGeom>
              <a:blipFill>
                <a:blip r:embed="rId20"/>
                <a:stretch>
                  <a:fillRect l="-242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1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" grpId="0"/>
      <p:bldP spid="9" grpId="0"/>
      <p:bldP spid="15" grpId="0"/>
      <p:bldP spid="13" grpId="0" animBg="1"/>
      <p:bldP spid="2" grpId="0"/>
      <p:bldP spid="17" grpId="0" animBg="1"/>
      <p:bldP spid="18" grpId="0" animBg="1"/>
      <p:bldP spid="19" grpId="0" animBg="1"/>
      <p:bldP spid="7" grpId="0"/>
      <p:bldP spid="12" grpId="0"/>
      <p:bldP spid="24" grpId="0"/>
      <p:bldP spid="25" grpId="0"/>
      <p:bldP spid="33" grpId="0"/>
      <p:bldP spid="34" grpId="0"/>
      <p:bldP spid="38" grpId="0"/>
      <p:bldP spid="39" grpId="0"/>
      <p:bldP spid="42" grpId="0" animBg="1"/>
      <p:bldP spid="43" grpId="0" animBg="1"/>
      <p:bldP spid="28" grpId="0"/>
      <p:bldP spid="44" grpId="0" animBg="1"/>
      <p:bldP spid="45" grpId="0" animBg="1"/>
      <p:bldP spid="46" grpId="0"/>
      <p:bldP spid="47" grpId="0" animBg="1"/>
      <p:bldP spid="48" grpId="0" animBg="1"/>
      <p:bldP spid="4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Concentration: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Pre-partitioned Model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2617933"/>
            <a:ext cx="4633920" cy="3444304"/>
          </a:xfrm>
          <a:prstGeom prst="rect">
            <a:avLst/>
          </a:prstGeom>
        </p:spPr>
      </p:pic>
      <p:sp>
        <p:nvSpPr>
          <p:cNvPr id="13" name="文本框 4"/>
          <p:cNvSpPr txBox="1"/>
          <p:nvPr/>
        </p:nvSpPr>
        <p:spPr>
          <a:xfrm>
            <a:off x="2351583" y="1772817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 </a:t>
            </a:r>
          </a:p>
        </p:txBody>
      </p:sp>
    </p:spTree>
    <p:extLst>
      <p:ext uri="{BB962C8B-B14F-4D97-AF65-F5344CB8AC3E}">
        <p14:creationId xmlns:p14="http://schemas.microsoft.com/office/powerpoint/2010/main" val="4516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known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/>
              <a:t>Intuition:</a:t>
            </a:r>
          </a:p>
          <a:p>
            <a:r>
              <a:rPr lang="en-US"/>
              <a:t># subsets of size </a:t>
            </a:r>
            <a:r>
              <a:rPr lang="en-US" i="1"/>
              <a:t>d</a:t>
            </a:r>
            <a:r>
              <a:rPr lang="en-US"/>
              <a:t>, out of </a:t>
            </a:r>
            <a:r>
              <a:rPr lang="en-US" i="1"/>
              <a:t>n</a:t>
            </a:r>
            <a:r>
              <a:rPr lang="en-US"/>
              <a:t> items =</a:t>
            </a:r>
          </a:p>
          <a:p>
            <a:r>
              <a:rPr lang="en-US"/>
              <a:t>Therefore # tests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33" y="2735259"/>
            <a:ext cx="4038600" cy="73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6" y="2046284"/>
            <a:ext cx="520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36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#1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Nested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3"/>
          <p:cNvSpPr txBox="1"/>
          <p:nvPr/>
        </p:nvSpPr>
        <p:spPr>
          <a:xfrm>
            <a:off x="8720808" y="661340"/>
            <a:ext cx="119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7" name="矩形 36"/>
          <p:cNvSpPr/>
          <p:nvPr/>
        </p:nvSpPr>
        <p:spPr>
          <a:xfrm>
            <a:off x="2351583" y="6171535"/>
            <a:ext cx="806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J. Wolf, “Born again group testing: Multi-access communications,” Information Theory, IEEE Transactions on, vol. 31, no. 2, pp.</a:t>
            </a:r>
          </a:p>
          <a:p>
            <a:r>
              <a:rPr lang="en-US" altLang="zh-HK" sz="1200">
                <a:latin typeface="Times New Roman" panose="02020603050405020304" pitchFamily="18" charset="0"/>
                <a:cs typeface="Times New Roman" pitchFamily="18" charset="0"/>
              </a:rPr>
              <a:t>185–191, 1985.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1631504" y="616530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W85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Concentration: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Pre-partitioned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393674" y="1535564"/>
                <a:ext cx="6696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Idea: Restriction on the Entropy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74" y="1535564"/>
                <a:ext cx="6696744" cy="369332"/>
              </a:xfrm>
              <a:prstGeom prst="rect">
                <a:avLst/>
              </a:prstGeom>
              <a:blipFill>
                <a:blip r:embed="rId2"/>
                <a:stretch>
                  <a:fillRect l="-75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97" y="1963258"/>
            <a:ext cx="2012633" cy="3157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318" y="2471354"/>
            <a:ext cx="2705187" cy="3293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043" y="2965118"/>
            <a:ext cx="6334465" cy="3102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675" y="3530067"/>
            <a:ext cx="6925803" cy="140102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710615" y="3474747"/>
            <a:ext cx="1459685" cy="368371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>
            <a:stCxn id="14" idx="0"/>
          </p:cNvCxnSpPr>
          <p:nvPr/>
        </p:nvCxnSpPr>
        <p:spPr>
          <a:xfrm flipH="1" flipV="1">
            <a:off x="4489529" y="2173716"/>
            <a:ext cx="2950928" cy="1301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09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3" grpId="0"/>
      <p:bldP spid="1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#2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(Non-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Coupon Collector Algorithm</a:t>
            </a:r>
          </a:p>
        </p:txBody>
      </p:sp>
      <p:sp>
        <p:nvSpPr>
          <p:cNvPr id="16" name="TextBox 35"/>
          <p:cNvSpPr txBox="1"/>
          <p:nvPr/>
        </p:nvSpPr>
        <p:spPr>
          <a:xfrm>
            <a:off x="6054083" y="1099201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[CCJS11]</a:t>
            </a:r>
          </a:p>
        </p:txBody>
      </p:sp>
      <p:sp>
        <p:nvSpPr>
          <p:cNvPr id="18" name="矩形 17"/>
          <p:cNvSpPr/>
          <p:nvPr/>
        </p:nvSpPr>
        <p:spPr>
          <a:xfrm>
            <a:off x="2351583" y="594928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Chun Lam Chan; Pak </a:t>
            </a:r>
            <a:r>
              <a:rPr lang="en-US" altLang="zh-HK" sz="1200" err="1">
                <a:latin typeface="Times New Roman" pitchFamily="18" charset="0"/>
                <a:cs typeface="Times New Roman" pitchFamily="18" charset="0"/>
              </a:rPr>
              <a:t>Hou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HK" sz="120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; Jaggi, S.; </a:t>
            </a:r>
            <a:r>
              <a:rPr lang="en-US" altLang="zh-HK" sz="1200" err="1">
                <a:latin typeface="Times New Roman" pitchFamily="18" charset="0"/>
                <a:cs typeface="Times New Roman" pitchFamily="18" charset="0"/>
              </a:rPr>
              <a:t>Saligrama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, V.; , "Non-adaptive probabilistic group testing with noisy measurements: Near-optimal bounds with efficient algorithms," </a:t>
            </a:r>
            <a:r>
              <a:rPr lang="en-US" altLang="zh-HK" sz="1200" i="1">
                <a:latin typeface="Times New Roman" pitchFamily="18" charset="0"/>
                <a:cs typeface="Times New Roman" pitchFamily="18" charset="0"/>
              </a:rPr>
              <a:t> 49th Annual Allerton Conference on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zh-HK" sz="1200" i="1">
                <a:latin typeface="Times New Roman" pitchFamily="18" charset="0"/>
                <a:cs typeface="Times New Roman" pitchFamily="18" charset="0"/>
              </a:rPr>
              <a:t> Communication, Control, and Computing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, pp.1832-1839, 28-30 Sept. 2011</a:t>
            </a:r>
          </a:p>
        </p:txBody>
      </p:sp>
      <p:sp>
        <p:nvSpPr>
          <p:cNvPr id="19" name="TextBox 62"/>
          <p:cNvSpPr txBox="1"/>
          <p:nvPr/>
        </p:nvSpPr>
        <p:spPr>
          <a:xfrm>
            <a:off x="1639360" y="5949281"/>
            <a:ext cx="784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[CCJS11]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6" y="2023650"/>
            <a:ext cx="5187993" cy="2885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624" y="2438216"/>
            <a:ext cx="2862114" cy="3427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7" y="2967667"/>
            <a:ext cx="1872209" cy="237032"/>
          </a:xfrm>
          <a:prstGeom prst="rect">
            <a:avLst/>
          </a:prstGeom>
        </p:spPr>
      </p:pic>
      <p:sp>
        <p:nvSpPr>
          <p:cNvPr id="23" name="双括号 22"/>
          <p:cNvSpPr/>
          <p:nvPr/>
        </p:nvSpPr>
        <p:spPr>
          <a:xfrm>
            <a:off x="1703512" y="3510096"/>
            <a:ext cx="3096344" cy="1302074"/>
          </a:xfrm>
          <a:prstGeom prst="bracketPair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68" y="2928281"/>
            <a:ext cx="2160240" cy="249887"/>
          </a:xfrm>
          <a:prstGeom prst="rect">
            <a:avLst/>
          </a:prstGeom>
        </p:spPr>
      </p:pic>
      <p:sp>
        <p:nvSpPr>
          <p:cNvPr id="30" name="双括号 29"/>
          <p:cNvSpPr/>
          <p:nvPr/>
        </p:nvSpPr>
        <p:spPr>
          <a:xfrm>
            <a:off x="5177428" y="3230167"/>
            <a:ext cx="418408" cy="2111292"/>
          </a:xfrm>
          <a:prstGeom prst="bracketPair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395" y="3612997"/>
            <a:ext cx="2780805" cy="114890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439" y="3244251"/>
            <a:ext cx="216693" cy="211129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032" y="2922859"/>
            <a:ext cx="1730004" cy="21934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656" y="3271668"/>
            <a:ext cx="177532" cy="1237453"/>
          </a:xfrm>
          <a:prstGeom prst="rect">
            <a:avLst/>
          </a:prstGeom>
        </p:spPr>
      </p:pic>
      <p:sp>
        <p:nvSpPr>
          <p:cNvPr id="36" name="双括号 35"/>
          <p:cNvSpPr/>
          <p:nvPr/>
        </p:nvSpPr>
        <p:spPr>
          <a:xfrm>
            <a:off x="7060219" y="3230168"/>
            <a:ext cx="408469" cy="1336391"/>
          </a:xfrm>
          <a:prstGeom prst="bracketPair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右箭头 37"/>
          <p:cNvSpPr/>
          <p:nvPr/>
        </p:nvSpPr>
        <p:spPr>
          <a:xfrm>
            <a:off x="5755780" y="3471005"/>
            <a:ext cx="1088415" cy="35368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735961" y="3824690"/>
            <a:ext cx="155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Testing Procedures</a:t>
            </a:r>
          </a:p>
        </p:txBody>
      </p:sp>
      <p:sp>
        <p:nvSpPr>
          <p:cNvPr id="42" name="右箭头 41"/>
          <p:cNvSpPr/>
          <p:nvPr/>
        </p:nvSpPr>
        <p:spPr>
          <a:xfrm>
            <a:off x="7776683" y="3436154"/>
            <a:ext cx="1088415" cy="35368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双括号 42"/>
          <p:cNvSpPr/>
          <p:nvPr/>
        </p:nvSpPr>
        <p:spPr>
          <a:xfrm>
            <a:off x="9090418" y="3230167"/>
            <a:ext cx="418408" cy="2111292"/>
          </a:xfrm>
          <a:prstGeom prst="bracketPair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429" y="3244251"/>
            <a:ext cx="216693" cy="2111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/>
              <p:cNvSpPr txBox="1"/>
              <p:nvPr/>
            </p:nvSpPr>
            <p:spPr>
              <a:xfrm>
                <a:off x="7675604" y="3837967"/>
                <a:ext cx="1555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0 in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𝐘</m:t>
                    </m:r>
                  </m:oMath>
                </a14:m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文本框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604" y="3837967"/>
                <a:ext cx="1555227" cy="369332"/>
              </a:xfrm>
              <a:prstGeom prst="rect">
                <a:avLst/>
              </a:prstGeom>
              <a:blipFill>
                <a:blip r:embed="rId10"/>
                <a:stretch>
                  <a:fillRect l="-3252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文本框 45"/>
          <p:cNvSpPr txBox="1"/>
          <p:nvPr/>
        </p:nvSpPr>
        <p:spPr>
          <a:xfrm>
            <a:off x="7683593" y="3118432"/>
            <a:ext cx="155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decoder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19"/>
              <p:cNvSpPr txBox="1"/>
              <p:nvPr/>
            </p:nvSpPr>
            <p:spPr>
              <a:xfrm>
                <a:off x="2441189" y="1542740"/>
                <a:ext cx="66967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Idea: Just use 0 in the result vector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cs typeface="Times New Roman" panose="02020603050405020304" pitchFamily="18" charset="0"/>
                      </a:rPr>
                      <m:t>𝐘</m:t>
                    </m:r>
                  </m:oMath>
                </a14:m>
                <a:r>
                  <a:rPr lang="en-US" sz="20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8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189" y="1542740"/>
                <a:ext cx="6696744" cy="400110"/>
              </a:xfrm>
              <a:prstGeom prst="rect">
                <a:avLst/>
              </a:prstGeom>
              <a:blipFill>
                <a:blip r:embed="rId11"/>
                <a:stretch>
                  <a:fillRect l="-947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881844"/>
            <a:ext cx="2088232" cy="25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45"/>
          <p:cNvSpPr txBox="1"/>
          <p:nvPr/>
        </p:nvSpPr>
        <p:spPr>
          <a:xfrm>
            <a:off x="1851191" y="19428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8400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6" grpId="0"/>
      <p:bldP spid="18" grpId="0"/>
      <p:bldP spid="19" grpId="0"/>
      <p:bldP spid="23" grpId="0" animBg="1"/>
      <p:bldP spid="30" grpId="0" animBg="1"/>
      <p:bldP spid="36" grpId="0" animBg="1"/>
      <p:bldP spid="38" grpId="0" animBg="1"/>
      <p:bldP spid="39" grpId="0"/>
      <p:bldP spid="42" grpId="0" animBg="1"/>
      <p:bldP spid="43" grpId="0" animBg="1"/>
      <p:bldP spid="45" grpId="0"/>
      <p:bldP spid="46" grpId="0"/>
      <p:bldP spid="28" grpId="0"/>
      <p:bldP spid="3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#2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(Non-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Coupon Collector Algorithm</a:t>
            </a:r>
          </a:p>
        </p:txBody>
      </p:sp>
      <p:sp>
        <p:nvSpPr>
          <p:cNvPr id="16" name="TextBox 35"/>
          <p:cNvSpPr txBox="1"/>
          <p:nvPr/>
        </p:nvSpPr>
        <p:spPr>
          <a:xfrm>
            <a:off x="6054083" y="1099201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[CCJS11]</a:t>
            </a:r>
          </a:p>
        </p:txBody>
      </p:sp>
      <p:sp>
        <p:nvSpPr>
          <p:cNvPr id="18" name="矩形 17"/>
          <p:cNvSpPr/>
          <p:nvPr/>
        </p:nvSpPr>
        <p:spPr>
          <a:xfrm>
            <a:off x="2351583" y="594928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Chun Lam Chan; Pak </a:t>
            </a:r>
            <a:r>
              <a:rPr lang="en-US" altLang="zh-HK" sz="1200" err="1">
                <a:latin typeface="Times New Roman" pitchFamily="18" charset="0"/>
                <a:cs typeface="Times New Roman" pitchFamily="18" charset="0"/>
              </a:rPr>
              <a:t>Hou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HK" sz="120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; Jaggi, S.; </a:t>
            </a:r>
            <a:r>
              <a:rPr lang="en-US" altLang="zh-HK" sz="1200" err="1">
                <a:latin typeface="Times New Roman" pitchFamily="18" charset="0"/>
                <a:cs typeface="Times New Roman" pitchFamily="18" charset="0"/>
              </a:rPr>
              <a:t>Saligrama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, V.; , "Non-adaptive probabilistic group testing with noisy measurements: Near-optimal bounds with efficient algorithms," </a:t>
            </a:r>
            <a:r>
              <a:rPr lang="en-US" altLang="zh-HK" sz="1200" i="1">
                <a:latin typeface="Times New Roman" pitchFamily="18" charset="0"/>
                <a:cs typeface="Times New Roman" pitchFamily="18" charset="0"/>
              </a:rPr>
              <a:t> 49th Annual Allerton Conference on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zh-HK" sz="1200" i="1">
                <a:latin typeface="Times New Roman" pitchFamily="18" charset="0"/>
                <a:cs typeface="Times New Roman" pitchFamily="18" charset="0"/>
              </a:rPr>
              <a:t> Communication, Control, and Computing</a:t>
            </a:r>
            <a:r>
              <a:rPr lang="en-US" altLang="zh-HK" sz="1200">
                <a:latin typeface="Times New Roman" pitchFamily="18" charset="0"/>
                <a:cs typeface="Times New Roman" pitchFamily="18" charset="0"/>
              </a:rPr>
              <a:t>, pp.1832-1839, 28-30 Sept. 2011</a:t>
            </a:r>
          </a:p>
        </p:txBody>
      </p:sp>
      <p:sp>
        <p:nvSpPr>
          <p:cNvPr id="19" name="TextBox 62"/>
          <p:cNvSpPr txBox="1"/>
          <p:nvPr/>
        </p:nvSpPr>
        <p:spPr>
          <a:xfrm>
            <a:off x="1639360" y="5949281"/>
            <a:ext cx="784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[CCJS11]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2436204" y="1740642"/>
                <a:ext cx="66967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Idea: Just use 0 in the result vector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cs typeface="Times New Roman" panose="02020603050405020304" pitchFamily="18" charset="0"/>
                      </a:rPr>
                      <m:t>𝐘</m:t>
                    </m:r>
                  </m:oMath>
                </a14:m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204" y="1740642"/>
                <a:ext cx="6696744" cy="400110"/>
              </a:xfrm>
              <a:prstGeom prst="rect">
                <a:avLst/>
              </a:prstGeom>
              <a:blipFill>
                <a:blip r:embed="rId2"/>
                <a:stretch>
                  <a:fillRect l="-1136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376581"/>
            <a:ext cx="5187993" cy="2885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484" y="2791386"/>
            <a:ext cx="2862114" cy="3427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255" y="3478279"/>
            <a:ext cx="7567363" cy="1491343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2404307" y="4599911"/>
            <a:ext cx="2118150" cy="368371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3461477" y="4947445"/>
            <a:ext cx="2585367" cy="293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240016" y="5094148"/>
            <a:ext cx="285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 from the lower bound</a:t>
            </a:r>
          </a:p>
        </p:txBody>
      </p:sp>
    </p:spTree>
    <p:extLst>
      <p:ext uri="{BB962C8B-B14F-4D97-AF65-F5344CB8AC3E}">
        <p14:creationId xmlns:p14="http://schemas.microsoft.com/office/powerpoint/2010/main" val="409713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6" grpId="0"/>
      <p:bldP spid="18" grpId="0"/>
      <p:bldP spid="19" grpId="0"/>
      <p:bldP spid="20" grpId="0"/>
      <p:bldP spid="33" grpId="0" animBg="1"/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59897" y="123104"/>
            <a:ext cx="1788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1583" y="532197"/>
            <a:ext cx="10177748" cy="514609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Algorithms #2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Algorithms” 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(Non-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93674" y="1053036"/>
            <a:ext cx="65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Pre-partitioned Model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237" y="2852936"/>
            <a:ext cx="7994898" cy="14650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1" y="1604385"/>
            <a:ext cx="2012633" cy="31575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02742" y="3293168"/>
            <a:ext cx="1495449" cy="275477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/>
          <p:cNvCxnSpPr>
            <a:stCxn id="17" idx="0"/>
            <a:endCxn id="14" idx="2"/>
          </p:cNvCxnSpPr>
          <p:nvPr/>
        </p:nvCxnSpPr>
        <p:spPr>
          <a:xfrm flipH="1" flipV="1">
            <a:off x="3501918" y="1920137"/>
            <a:ext cx="248549" cy="1373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998" y="1579123"/>
            <a:ext cx="1568079" cy="324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253076" y="2857161"/>
            <a:ext cx="2947380" cy="368371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 flipV="1">
            <a:off x="6672065" y="1904119"/>
            <a:ext cx="1311143" cy="980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007769" y="3576204"/>
            <a:ext cx="432048" cy="356852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675" y="4921151"/>
            <a:ext cx="6729949" cy="329645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4367808" y="3933056"/>
            <a:ext cx="553056" cy="9880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6030314" y="3961144"/>
            <a:ext cx="785766" cy="35685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643" y="5581165"/>
            <a:ext cx="3096344" cy="37698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663812" y="3585466"/>
            <a:ext cx="296006" cy="356852"/>
          </a:xfrm>
          <a:prstGeom prst="rect">
            <a:avLst/>
          </a:prstGeom>
          <a:noFill/>
          <a:ln w="762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4863891" y="3942318"/>
            <a:ext cx="821106" cy="1574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8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7" grpId="0" animBg="1"/>
      <p:bldP spid="23" grpId="0" animBg="1"/>
      <p:bldP spid="25" grpId="0" animBg="1"/>
      <p:bldP spid="30" grpId="0" animBg="1"/>
      <p:bldP spid="1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038F2-CC95-915D-526D-F52DE1AB1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9F47-C891-B704-06B5-C0FF5AE9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1657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we know…                    …and what we don’t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78734-BE95-A2CA-8376-87BBB1AD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0ED9A-09D0-39B0-B920-D59243BD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25625"/>
            <a:ext cx="5257800" cy="4351338"/>
          </a:xfrm>
        </p:spPr>
        <p:txBody>
          <a:bodyPr/>
          <a:lstStyle/>
          <a:p>
            <a:r>
              <a:rPr lang="en-US" dirty="0"/>
              <a:t>Classic group testing</a:t>
            </a:r>
          </a:p>
          <a:p>
            <a:r>
              <a:rPr lang="en-US" dirty="0"/>
              <a:t>Fast algorithms</a:t>
            </a:r>
          </a:p>
          <a:p>
            <a:r>
              <a:rPr lang="en-US" dirty="0"/>
              <a:t>Constraints on group/test sizes</a:t>
            </a:r>
          </a:p>
          <a:p>
            <a:r>
              <a:rPr lang="en-US" dirty="0"/>
              <a:t>General noise models</a:t>
            </a:r>
          </a:p>
          <a:p>
            <a:r>
              <a:rPr lang="en-US" dirty="0"/>
              <a:t>Prior statistics</a:t>
            </a:r>
          </a:p>
          <a:p>
            <a:r>
              <a:rPr lang="en-US" dirty="0"/>
              <a:t>…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DA956C-F3B4-225C-EB70-D1B0291AB221}"/>
              </a:ext>
            </a:extLst>
          </p:cNvPr>
          <p:cNvSpPr txBox="1">
            <a:spLocks/>
          </p:cNvSpPr>
          <p:nvPr/>
        </p:nvSpPr>
        <p:spPr>
          <a:xfrm>
            <a:off x="6139539" y="1836509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General (correlated) statistics</a:t>
            </a:r>
          </a:p>
          <a:p>
            <a:r>
              <a:rPr lang="en-US" dirty="0"/>
              <a:t>Constraints on types of tests</a:t>
            </a:r>
          </a:p>
          <a:p>
            <a:pPr marL="0" indent="0">
              <a:buNone/>
            </a:pPr>
            <a:r>
              <a:rPr lang="en-US" dirty="0"/>
              <a:t>	(network tomography)</a:t>
            </a:r>
          </a:p>
          <a:p>
            <a:r>
              <a:rPr lang="en-US" dirty="0"/>
              <a:t>List-decoding</a:t>
            </a:r>
          </a:p>
          <a:p>
            <a:r>
              <a:rPr lang="en-US" dirty="0"/>
              <a:t>General inverse problems</a:t>
            </a:r>
          </a:p>
          <a:p>
            <a:pPr lvl="1"/>
            <a:r>
              <a:rPr lang="en-US" dirty="0"/>
              <a:t>Arbitrary input alphabet</a:t>
            </a:r>
          </a:p>
          <a:p>
            <a:pPr lvl="1"/>
            <a:r>
              <a:rPr lang="en-US" dirty="0"/>
              <a:t>Arbitrary output alphabet</a:t>
            </a:r>
          </a:p>
          <a:p>
            <a:pPr lvl="1"/>
            <a:r>
              <a:rPr lang="en-US" dirty="0"/>
              <a:t>Arbitrary test function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457236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Questions?</a:t>
            </a:r>
          </a:p>
        </p:txBody>
      </p:sp>
      <p:pic>
        <p:nvPicPr>
          <p:cNvPr id="6" name="Content Placeholder 5" descr="con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1" y="1600200"/>
            <a:ext cx="3634887" cy="3124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E79E-AB23-3F2F-053E-B167187B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vs. non-adaptive testing schemes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F7A53-9452-A370-541C-B96950D3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Adaptive testing “easy”</a:t>
            </a:r>
          </a:p>
          <a:p>
            <a:pPr lvl="1"/>
            <a:r>
              <a:rPr lang="en-US"/>
              <a:t>Find one diseased in log(n) tests via binary search*</a:t>
            </a:r>
          </a:p>
          <a:p>
            <a:pPr lvl="1"/>
            <a:r>
              <a:rPr lang="en-US"/>
              <a:t>Repeat d times – total of </a:t>
            </a:r>
            <a:r>
              <a:rPr lang="en-US" err="1"/>
              <a:t>d.log</a:t>
            </a:r>
            <a:r>
              <a:rPr lang="en-US"/>
              <a:t>(n) tests</a:t>
            </a:r>
          </a:p>
          <a:p>
            <a:pPr lvl="1"/>
            <a:endParaRPr lang="en-US"/>
          </a:p>
          <a:p>
            <a:pPr lvl="1"/>
            <a:r>
              <a:rPr lang="en-US"/>
              <a:t>Sometimes not desirable:</a:t>
            </a:r>
          </a:p>
          <a:p>
            <a:pPr lvl="2"/>
            <a:r>
              <a:rPr lang="en-US"/>
              <a:t>Sequential rather than parallel – therefore much slower</a:t>
            </a:r>
          </a:p>
          <a:p>
            <a:pPr lvl="2"/>
            <a:r>
              <a:rPr lang="en-US"/>
              <a:t>Harder to implement in hardware</a:t>
            </a:r>
          </a:p>
          <a:p>
            <a:pPr lvl="1"/>
            <a:endParaRPr lang="en-US"/>
          </a:p>
          <a:p>
            <a:pPr lvl="1"/>
            <a:r>
              <a:rPr lang="en-US"/>
              <a:t>Rest of this talk – non-adaptive testing schemes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F54FA-5EBF-0851-DADB-6E34B69E75FB}"/>
              </a:ext>
            </a:extLst>
          </p:cNvPr>
          <p:cNvSpPr txBox="1"/>
          <p:nvPr/>
        </p:nvSpPr>
        <p:spPr>
          <a:xfrm>
            <a:off x="4657725" y="6492875"/>
            <a:ext cx="726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Cleverer choice of splitting sizes can get constant factor improvement</a:t>
            </a:r>
          </a:p>
        </p:txBody>
      </p:sp>
    </p:spTree>
    <p:extLst>
      <p:ext uri="{BB962C8B-B14F-4D97-AF65-F5344CB8AC3E}">
        <p14:creationId xmlns:p14="http://schemas.microsoft.com/office/powerpoint/2010/main" val="62523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Test Matrices for non-adaptive group-testing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0376" y="2492896"/>
            <a:ext cx="718144" cy="784746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7" y="2862816"/>
            <a:ext cx="52209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椭圆 8"/>
          <p:cNvSpPr>
            <a:spLocks noChangeAspect="1"/>
          </p:cNvSpPr>
          <p:nvPr/>
        </p:nvSpPr>
        <p:spPr>
          <a:xfrm>
            <a:off x="3386992" y="2862816"/>
            <a:ext cx="360000" cy="360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351584" y="2934824"/>
            <a:ext cx="5000010" cy="24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>
            <a:off x="7608168" y="3051544"/>
            <a:ext cx="64800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418056" y="2934824"/>
            <a:ext cx="302322" cy="2033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3562072" y="5095064"/>
            <a:ext cx="0" cy="540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6993" y="5770432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C:\Users\Roland\Desktop\virus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4726" y="5801496"/>
            <a:ext cx="426315" cy="324000"/>
          </a:xfrm>
          <a:prstGeom prst="rect">
            <a:avLst/>
          </a:prstGeom>
          <a:noFill/>
        </p:spPr>
      </p:pic>
      <p:cxnSp>
        <p:nvCxnSpPr>
          <p:cNvPr id="33" name="直接箭头连接符 32"/>
          <p:cNvCxnSpPr/>
          <p:nvPr/>
        </p:nvCxnSpPr>
        <p:spPr>
          <a:xfrm>
            <a:off x="5683333" y="5095064"/>
            <a:ext cx="0" cy="540000"/>
          </a:xfrm>
          <a:prstGeom prst="straightConnector1">
            <a:avLst/>
          </a:prstGeom>
          <a:ln w="38100">
            <a:solidFill>
              <a:srgbClr val="E41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5511379" y="2934824"/>
            <a:ext cx="302322" cy="2033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351584" y="4705424"/>
            <a:ext cx="5000010" cy="24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/>
          <p:nvPr/>
        </p:nvCxnSpPr>
        <p:spPr>
          <a:xfrm>
            <a:off x="7608168" y="4865392"/>
            <a:ext cx="648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4310318"/>
            <a:ext cx="718144" cy="784746"/>
          </a:xfrm>
          <a:prstGeom prst="rect">
            <a:avLst/>
          </a:prstGeom>
          <a:noFill/>
        </p:spPr>
      </p:pic>
      <p:sp>
        <p:nvSpPr>
          <p:cNvPr id="39" name="椭圆 8"/>
          <p:cNvSpPr>
            <a:spLocks noChangeAspect="1"/>
          </p:cNvSpPr>
          <p:nvPr/>
        </p:nvSpPr>
        <p:spPr>
          <a:xfrm>
            <a:off x="5506328" y="2862816"/>
            <a:ext cx="360000" cy="360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/>
          <p:nvPr/>
        </p:nvCxnSpPr>
        <p:spPr>
          <a:xfrm flipV="1">
            <a:off x="3575720" y="2348880"/>
            <a:ext cx="216024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85600" y="1913065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IN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945" y="1916833"/>
            <a:ext cx="7649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OUT</a:t>
            </a: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5663952" y="2348880"/>
            <a:ext cx="216024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192345" y="2503938"/>
            <a:ext cx="1202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Negative</a:t>
            </a:r>
          </a:p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192345" y="4308208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Positive</a:t>
            </a:r>
          </a:p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60835" y="5708343"/>
            <a:ext cx="254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Test outcomes → </a:t>
            </a:r>
            <a:r>
              <a:rPr lang="en-US" sz="2400" i="1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4942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34" grpId="0" animBg="1"/>
      <p:bldP spid="35" grpId="0" animBg="1"/>
      <p:bldP spid="39" grpId="0" animBg="1"/>
      <p:bldP spid="42" grpId="0"/>
      <p:bldP spid="43" grpId="0"/>
      <p:bldP spid="45" grpId="0"/>
      <p:bldP spid="4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9231"/>
            <a:ext cx="10515600" cy="1325563"/>
          </a:xfrm>
        </p:spPr>
        <p:txBody>
          <a:bodyPr/>
          <a:lstStyle/>
          <a:p>
            <a:r>
              <a:rPr lang="en-US"/>
              <a:t>“Good” Test Matrices: What’s known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0397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/>
              <a:t>Intuition:</a:t>
            </a:r>
          </a:p>
          <a:p>
            <a:r>
              <a:rPr lang="en-US"/>
              <a:t>“Good” design → each test outcome has entropy about 1 bit</a:t>
            </a:r>
          </a:p>
          <a:p>
            <a:endParaRPr lang="en-US"/>
          </a:p>
          <a:p>
            <a:r>
              <a:rPr lang="en-US"/>
              <a:t> Therefore</a:t>
            </a:r>
          </a:p>
          <a:p>
            <a:endParaRPr lang="en-US"/>
          </a:p>
          <a:p>
            <a:r>
              <a:rPr lang="en-US"/>
              <a:t>Therefore in (near)-optimal designs:</a:t>
            </a:r>
          </a:p>
          <a:p>
            <a:pPr lvl="1"/>
            <a:r>
              <a:rPr lang="en-US">
                <a:solidFill>
                  <a:srgbClr val="00B0F0"/>
                </a:solidFill>
              </a:rPr>
              <a:t>Matrix density</a:t>
            </a:r>
          </a:p>
          <a:p>
            <a:pPr lvl="2"/>
            <a:endParaRPr lang="en-US">
              <a:solidFill>
                <a:srgbClr val="00B0F0"/>
              </a:solidFill>
            </a:endParaRPr>
          </a:p>
          <a:p>
            <a:pPr lvl="1"/>
            <a:r>
              <a:rPr lang="en-US">
                <a:solidFill>
                  <a:srgbClr val="FF0000"/>
                </a:solidFill>
              </a:rPr>
              <a:t># tests per item</a:t>
            </a:r>
            <a:r>
              <a:rPr lang="en-US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60" y="2454263"/>
            <a:ext cx="4470400" cy="63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6700" y="3714750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00" y="3557587"/>
            <a:ext cx="3171825" cy="28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43825" y="3729038"/>
            <a:ext cx="0" cy="155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72612" y="318825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7450" y="4283631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O(d log(n/d))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415" y="4891563"/>
            <a:ext cx="1255718" cy="2471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982209" y="370998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Rectangle 22"/>
          <p:cNvSpPr/>
          <p:nvPr/>
        </p:nvSpPr>
        <p:spPr>
          <a:xfrm>
            <a:off x="9991732" y="3793518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132" y="3966075"/>
            <a:ext cx="895196" cy="1762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4" y="4509129"/>
            <a:ext cx="527050" cy="4305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401047" y="4281487"/>
            <a:ext cx="142874" cy="157164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65" y="3990171"/>
            <a:ext cx="649289" cy="53040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27" idx="0"/>
          </p:cNvCxnSpPr>
          <p:nvPr/>
        </p:nvCxnSpPr>
        <p:spPr>
          <a:xfrm flipH="1" flipV="1">
            <a:off x="8543921" y="4438651"/>
            <a:ext cx="304808" cy="70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9231"/>
            <a:ext cx="10515600" cy="1325563"/>
          </a:xfrm>
        </p:spPr>
        <p:txBody>
          <a:bodyPr/>
          <a:lstStyle/>
          <a:p>
            <a:r>
              <a:rPr lang="en-US"/>
              <a:t>“Good” Test Matrices: What’s known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0397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/>
              <a:t>Intuition:</a:t>
            </a:r>
          </a:p>
          <a:p>
            <a:r>
              <a:rPr lang="en-US"/>
              <a:t>“Good” design → each test outcome has entropy about 1 bit</a:t>
            </a:r>
          </a:p>
          <a:p>
            <a:endParaRPr lang="en-US"/>
          </a:p>
          <a:p>
            <a:r>
              <a:rPr lang="en-US"/>
              <a:t> Therefore</a:t>
            </a:r>
          </a:p>
          <a:p>
            <a:endParaRPr lang="en-US"/>
          </a:p>
          <a:p>
            <a:r>
              <a:rPr lang="en-US"/>
              <a:t>Therefore in (near)-optimal designs:</a:t>
            </a:r>
          </a:p>
          <a:p>
            <a:pPr lvl="1"/>
            <a:r>
              <a:rPr lang="en-US">
                <a:solidFill>
                  <a:srgbClr val="00B0F0"/>
                </a:solidFill>
              </a:rPr>
              <a:t>Matrix density</a:t>
            </a:r>
          </a:p>
          <a:p>
            <a:pPr lvl="2"/>
            <a:r>
              <a:rPr lang="en-US">
                <a:solidFill>
                  <a:srgbClr val="00B0F0"/>
                </a:solidFill>
              </a:rPr>
              <a:t>Bernoulli 	  random design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# tests per item</a:t>
            </a:r>
            <a:r>
              <a:rPr lang="en-US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60" y="2454263"/>
            <a:ext cx="4470400" cy="63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6700" y="3714750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00" y="3557587"/>
            <a:ext cx="3171825" cy="28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43825" y="3729038"/>
            <a:ext cx="0" cy="155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72612" y="318825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7450" y="4283631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O(d log(n/d))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415" y="4891563"/>
            <a:ext cx="1255718" cy="2471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4" y="4509129"/>
            <a:ext cx="527050" cy="4305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401047" y="4281487"/>
            <a:ext cx="142874" cy="157164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65" y="3990171"/>
            <a:ext cx="649289" cy="53040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27" idx="0"/>
          </p:cNvCxnSpPr>
          <p:nvPr/>
        </p:nvCxnSpPr>
        <p:spPr>
          <a:xfrm flipH="1" flipV="1">
            <a:off x="8543921" y="4438651"/>
            <a:ext cx="304808" cy="70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245" y="4356886"/>
            <a:ext cx="649289" cy="5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1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9231"/>
            <a:ext cx="10515600" cy="1325563"/>
          </a:xfrm>
        </p:spPr>
        <p:txBody>
          <a:bodyPr/>
          <a:lstStyle/>
          <a:p>
            <a:r>
              <a:rPr lang="en-US"/>
              <a:t>“Good” Test Matrices: What’s known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039798"/>
            <a:ext cx="10515600" cy="541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/>
              <a:t>Intuition:</a:t>
            </a:r>
          </a:p>
          <a:p>
            <a:r>
              <a:rPr lang="en-US"/>
              <a:t>“Good” design → each test outcome has entropy about 1 bit</a:t>
            </a:r>
          </a:p>
          <a:p>
            <a:endParaRPr lang="en-US"/>
          </a:p>
          <a:p>
            <a:r>
              <a:rPr lang="en-US"/>
              <a:t> Therefore</a:t>
            </a:r>
          </a:p>
          <a:p>
            <a:endParaRPr lang="en-US"/>
          </a:p>
          <a:p>
            <a:r>
              <a:rPr lang="en-US"/>
              <a:t>Therefore in (near)-optimal designs:</a:t>
            </a:r>
          </a:p>
          <a:p>
            <a:pPr lvl="1"/>
            <a:r>
              <a:rPr lang="en-US">
                <a:solidFill>
                  <a:srgbClr val="00B0F0"/>
                </a:solidFill>
              </a:rPr>
              <a:t>Matrix density</a:t>
            </a:r>
          </a:p>
          <a:p>
            <a:pPr lvl="2"/>
            <a:r>
              <a:rPr lang="en-US">
                <a:solidFill>
                  <a:srgbClr val="00B0F0"/>
                </a:solidFill>
              </a:rPr>
              <a:t>Bernoulli 	  random design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# tests per item</a:t>
            </a:r>
            <a:r>
              <a:rPr lang="en-US"/>
              <a:t>  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Column items sampled w/replacement</a:t>
            </a:r>
          </a:p>
          <a:p>
            <a:pPr marL="1371600" lvl="3" indent="0">
              <a:buNone/>
            </a:pPr>
            <a:r>
              <a:rPr lang="en-US">
                <a:solidFill>
                  <a:srgbClr val="FF0000"/>
                </a:solidFill>
              </a:rPr>
              <a:t>times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60" y="2454263"/>
            <a:ext cx="4470400" cy="63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6700" y="3714750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00" y="3557587"/>
            <a:ext cx="3171825" cy="28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43825" y="3729038"/>
            <a:ext cx="0" cy="155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72612" y="318825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7450" y="4283631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O(d log(n/d))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415" y="4891563"/>
            <a:ext cx="1255718" cy="2471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982209" y="370998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Rectangle 22"/>
          <p:cNvSpPr/>
          <p:nvPr/>
        </p:nvSpPr>
        <p:spPr>
          <a:xfrm>
            <a:off x="9991732" y="3793518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132" y="3966075"/>
            <a:ext cx="895196" cy="1762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65" y="3990171"/>
            <a:ext cx="649289" cy="5304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245" y="4356886"/>
            <a:ext cx="649289" cy="5304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551" y="5215419"/>
            <a:ext cx="1255718" cy="24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4" y="-92082"/>
            <a:ext cx="10515600" cy="1325563"/>
          </a:xfrm>
        </p:spPr>
        <p:txBody>
          <a:bodyPr/>
          <a:lstStyle/>
          <a:p>
            <a:r>
              <a:rPr lang="en-US"/>
              <a:t>Performance: What’s known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8" y="1624014"/>
            <a:ext cx="10058400" cy="430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066" y="6026223"/>
            <a:ext cx="850900" cy="2921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00465" y="5576167"/>
            <a:ext cx="2443163" cy="928687"/>
          </a:xfrm>
          <a:prstGeom prst="ellipse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96" y="3379321"/>
            <a:ext cx="1328730" cy="5735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76210" y="3173171"/>
            <a:ext cx="2443163" cy="928687"/>
          </a:xfrm>
          <a:prstGeom prst="ellipse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9517" y="1239835"/>
            <a:ext cx="5891218" cy="538149"/>
          </a:xfrm>
        </p:spPr>
        <p:txBody>
          <a:bodyPr>
            <a:normAutofit/>
          </a:bodyPr>
          <a:lstStyle/>
          <a:p>
            <a:r>
              <a:rPr lang="en-US"/>
              <a:t>Greedy decoding rule:</a:t>
            </a:r>
          </a:p>
          <a:p>
            <a:pPr lvl="1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11920567" y="990581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Rectangle 17"/>
          <p:cNvSpPr/>
          <p:nvPr/>
        </p:nvSpPr>
        <p:spPr>
          <a:xfrm>
            <a:off x="11920567" y="985824"/>
            <a:ext cx="188859" cy="1019180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11876126" y="5860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y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543937" y="831836"/>
            <a:ext cx="3171825" cy="11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129849" y="44504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15454" y="2757491"/>
            <a:ext cx="14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 matrix </a:t>
            </a:r>
            <a:r>
              <a:rPr lang="en-US" b="1" i="1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9937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920297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9915535" y="1317007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9517" y="1239835"/>
            <a:ext cx="5891218" cy="538149"/>
          </a:xfrm>
        </p:spPr>
        <p:txBody>
          <a:bodyPr>
            <a:normAutofit/>
          </a:bodyPr>
          <a:lstStyle/>
          <a:p>
            <a:r>
              <a:rPr lang="en-US"/>
              <a:t>Greedy decoding rule:</a:t>
            </a:r>
          </a:p>
          <a:p>
            <a:pPr lvl="1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11920567" y="990581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Rectangle 17"/>
          <p:cNvSpPr/>
          <p:nvPr/>
        </p:nvSpPr>
        <p:spPr>
          <a:xfrm>
            <a:off x="11920567" y="985824"/>
            <a:ext cx="188859" cy="1019180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11876126" y="5860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89" y="1820852"/>
            <a:ext cx="3162300" cy="3175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125085" y="1317007"/>
            <a:ext cx="17954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134607" y="1669439"/>
            <a:ext cx="179548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58386" y="262889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44181" y="2957509"/>
            <a:ext cx="104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defective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543937" y="831836"/>
            <a:ext cx="3171825" cy="11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29849" y="44504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cxnSp>
        <p:nvCxnSpPr>
          <p:cNvPr id="6" name="Straight Arrow Connector 5"/>
          <p:cNvCxnSpPr>
            <a:stCxn id="11" idx="3"/>
            <a:endCxn id="3" idx="1"/>
          </p:cNvCxnSpPr>
          <p:nvPr/>
        </p:nvCxnSpPr>
        <p:spPr>
          <a:xfrm>
            <a:off x="10195952" y="2813561"/>
            <a:ext cx="448229" cy="328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DA894E3D-932C-9D32-56EA-0BE9B705AEB9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193359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;p1">
            <a:extLst>
              <a:ext uri="{FF2B5EF4-FFF2-40B4-BE49-F238E27FC236}">
                <a16:creationId xmlns:a16="http://schemas.microsoft.com/office/drawing/2014/main" id="{1C80ACFC-13F5-5CDB-5062-BFEF6372BD95}"/>
              </a:ext>
            </a:extLst>
          </p:cNvPr>
          <p:cNvSpPr txBox="1">
            <a:spLocks/>
          </p:cNvSpPr>
          <p:nvPr/>
        </p:nvSpPr>
        <p:spPr>
          <a:xfrm>
            <a:off x="3328754" y="1668291"/>
            <a:ext cx="5157600" cy="422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-US" sz="4160" b="1">
                <a:solidFill>
                  <a:srgbClr val="002060"/>
                </a:solidFill>
              </a:rPr>
              <a:t>INFORMED-AI: </a:t>
            </a:r>
          </a:p>
          <a:p>
            <a:pPr>
              <a:buSzPts val="990"/>
            </a:pPr>
            <a:r>
              <a:rPr lang="en-US" sz="4160" b="1">
                <a:solidFill>
                  <a:srgbClr val="002060"/>
                </a:solidFill>
              </a:rPr>
              <a:t>Information Theory </a:t>
            </a:r>
            <a:br>
              <a:rPr lang="en-US" sz="4160" b="1">
                <a:solidFill>
                  <a:srgbClr val="002060"/>
                </a:solidFill>
              </a:rPr>
            </a:br>
            <a:r>
              <a:rPr lang="en-US" sz="4160" b="1">
                <a:solidFill>
                  <a:srgbClr val="002060"/>
                </a:solidFill>
              </a:rPr>
              <a:t>for Distributed AI</a:t>
            </a:r>
            <a:br>
              <a:rPr lang="en-US" sz="4160" b="1">
                <a:solidFill>
                  <a:srgbClr val="002060"/>
                </a:solidFill>
              </a:rPr>
            </a:br>
            <a:br>
              <a:rPr lang="en-US" sz="4160" b="1">
                <a:solidFill>
                  <a:srgbClr val="002060"/>
                </a:solidFill>
              </a:rPr>
            </a:br>
            <a:endParaRPr lang="en-US" sz="4160" b="1" u="sng">
              <a:solidFill>
                <a:srgbClr val="002060"/>
              </a:solidFill>
            </a:endParaRPr>
          </a:p>
        </p:txBody>
      </p:sp>
      <p:sp>
        <p:nvSpPr>
          <p:cNvPr id="5" name="Google Shape;58;p1">
            <a:extLst>
              <a:ext uri="{FF2B5EF4-FFF2-40B4-BE49-F238E27FC236}">
                <a16:creationId xmlns:a16="http://schemas.microsoft.com/office/drawing/2014/main" id="{61EE8C9F-54F5-C3A0-A7BB-94DF01FFFA27}"/>
              </a:ext>
            </a:extLst>
          </p:cNvPr>
          <p:cNvSpPr txBox="1"/>
          <p:nvPr/>
        </p:nvSpPr>
        <p:spPr>
          <a:xfrm>
            <a:off x="3282307" y="4108962"/>
            <a:ext cx="5600436" cy="123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" sz="2667">
                <a:solidFill>
                  <a:srgbClr val="4472C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</a:t>
            </a:r>
            <a:r>
              <a:rPr lang="en" sz="1867">
                <a:solidFill>
                  <a:srgbClr val="4472C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Information theory and machine 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en" sz="1867">
                <a:solidFill>
                  <a:srgbClr val="4472C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learning are two sides of the same coin” </a:t>
            </a:r>
            <a:endParaRPr sz="1067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2000"/>
            </a:pPr>
            <a:r>
              <a:rPr lang="en" sz="1867" i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Sir David Mackay</a:t>
            </a:r>
            <a:endParaRPr sz="1600" i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663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348791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9358319" y="1845650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9517" y="1239835"/>
            <a:ext cx="5891218" cy="538149"/>
          </a:xfrm>
        </p:spPr>
        <p:txBody>
          <a:bodyPr>
            <a:normAutofit/>
          </a:bodyPr>
          <a:lstStyle/>
          <a:p>
            <a:r>
              <a:rPr lang="en-US"/>
              <a:t>Greedy decoding rule:</a:t>
            </a:r>
          </a:p>
          <a:p>
            <a:pPr lvl="1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11920567" y="990581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Rectangle 17"/>
          <p:cNvSpPr/>
          <p:nvPr/>
        </p:nvSpPr>
        <p:spPr>
          <a:xfrm>
            <a:off x="11920567" y="985824"/>
            <a:ext cx="188859" cy="1019180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11876126" y="5860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y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553579" y="1845649"/>
            <a:ext cx="2366988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553579" y="2224082"/>
            <a:ext cx="23669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44014" y="262889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44181" y="2957509"/>
            <a:ext cx="144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Not defective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543937" y="831836"/>
            <a:ext cx="3171825" cy="11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29849" y="44504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cxnSp>
        <p:nvCxnSpPr>
          <p:cNvPr id="6" name="Straight Arrow Connector 5"/>
          <p:cNvCxnSpPr>
            <a:stCxn id="11" idx="3"/>
            <a:endCxn id="3" idx="1"/>
          </p:cNvCxnSpPr>
          <p:nvPr/>
        </p:nvCxnSpPr>
        <p:spPr>
          <a:xfrm>
            <a:off x="9581580" y="2813561"/>
            <a:ext cx="1062601" cy="328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40" y="1978013"/>
            <a:ext cx="3175000" cy="31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9F4963-644F-9E88-C95B-CD7D3D7C039D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30997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Decoding Algorithm Philosophy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209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514600"/>
            <a:ext cx="3799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95600" y="5334001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Innocent until proven guilty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5410201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Defective until proven innocent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Decoding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Algorithm: Marks item </a:t>
            </a:r>
            <a:r>
              <a:rPr lang="en-US" i="1" err="1">
                <a:solidFill>
                  <a:srgbClr val="00B050"/>
                </a:solidFill>
              </a:rPr>
              <a:t>i</a:t>
            </a:r>
            <a:r>
              <a:rPr lang="en-US"/>
              <a:t> non-defective if some test which includes </a:t>
            </a:r>
            <a:r>
              <a:rPr lang="en-US" i="1" err="1">
                <a:solidFill>
                  <a:srgbClr val="00B050"/>
                </a:solidFill>
              </a:rPr>
              <a:t>i</a:t>
            </a:r>
            <a:r>
              <a:rPr lang="en-US"/>
              <a:t> is negative</a:t>
            </a:r>
          </a:p>
          <a:p>
            <a:r>
              <a:rPr lang="en-US"/>
              <a:t>Observations: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CANNOT</a:t>
            </a:r>
            <a:r>
              <a:rPr lang="en-US"/>
              <a:t> incorrectly identify defective items</a:t>
            </a:r>
          </a:p>
          <a:p>
            <a:pPr lvl="1"/>
            <a:r>
              <a:rPr lang="en-US"/>
              <a:t>Incorrectly marks non-defective item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i="1" err="1">
                <a:solidFill>
                  <a:srgbClr val="00B050"/>
                </a:solidFill>
              </a:rPr>
              <a:t>i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/>
              <a:t>if all tests which include </a:t>
            </a:r>
            <a:r>
              <a:rPr lang="en-US" i="1" err="1">
                <a:solidFill>
                  <a:srgbClr val="00B050"/>
                </a:solidFill>
              </a:rPr>
              <a:t>i</a:t>
            </a:r>
            <a:r>
              <a:rPr lang="en-US"/>
              <a:t> are positive</a:t>
            </a:r>
          </a:p>
          <a:p>
            <a:pPr>
              <a:buNone/>
            </a:pPr>
            <a:endParaRPr lang="en-US"/>
          </a:p>
        </p:txBody>
      </p:sp>
      <p:pic>
        <p:nvPicPr>
          <p:cNvPr id="40961" name="Picture 1" descr="C:\Users\Samson\AppData\Local\Microsoft\Windows\Temporary Internet Files\Content.IE5\7GFA1BL4\sv12kj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648200"/>
            <a:ext cx="1600200" cy="16002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543937" y="831836"/>
            <a:ext cx="3171825" cy="11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01062" y="985824"/>
            <a:ext cx="0" cy="155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29849" y="44504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39446" y="966773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10648969" y="1050304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953" y="1111197"/>
            <a:ext cx="1077913" cy="25664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9770475" y="2657462"/>
            <a:ext cx="11856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96523" y="268342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924" y="1422587"/>
            <a:ext cx="1177141" cy="2627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920297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9915535" y="1317007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/>
          <p:cNvSpPr txBox="1"/>
          <p:nvPr/>
        </p:nvSpPr>
        <p:spPr>
          <a:xfrm>
            <a:off x="5852845" y="1385634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# tests =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CE8A2-775E-29C2-BBEB-57C126189E20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80335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7" y="3097221"/>
            <a:ext cx="5891218" cy="538149"/>
          </a:xfrm>
        </p:spPr>
        <p:txBody>
          <a:bodyPr>
            <a:normAutofit/>
          </a:bodyPr>
          <a:lstStyle/>
          <a:p>
            <a:r>
              <a:rPr lang="en-US" sz="2200"/>
              <a:t>Fraction of negative test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543937" y="831836"/>
            <a:ext cx="3171825" cy="11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01062" y="985824"/>
            <a:ext cx="0" cy="155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29849" y="44504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39446" y="966773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10648969" y="1050304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953" y="1111197"/>
            <a:ext cx="1077913" cy="25664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9770475" y="2657462"/>
            <a:ext cx="11856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96523" y="268342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924" y="1422587"/>
            <a:ext cx="1177141" cy="2627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920297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9915535" y="1317007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/>
          <p:cNvSpPr txBox="1"/>
          <p:nvPr/>
        </p:nvSpPr>
        <p:spPr>
          <a:xfrm>
            <a:off x="5852845" y="1385634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# tests =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11" y="2892121"/>
            <a:ext cx="4733925" cy="743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6E3E67-DEC9-9558-F4E8-383F2A10257E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665972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7" y="3097221"/>
            <a:ext cx="5891218" cy="538149"/>
          </a:xfrm>
        </p:spPr>
        <p:txBody>
          <a:bodyPr>
            <a:normAutofit/>
          </a:bodyPr>
          <a:lstStyle/>
          <a:p>
            <a:r>
              <a:rPr lang="en-US" sz="2200"/>
              <a:t>Fraction of positive test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543937" y="831836"/>
            <a:ext cx="3171825" cy="11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01062" y="985824"/>
            <a:ext cx="0" cy="155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29849" y="44504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39446" y="966773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10648969" y="1050304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770475" y="2657462"/>
            <a:ext cx="11856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96523" y="268342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24" y="1422587"/>
            <a:ext cx="1177141" cy="2627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479" y="1764425"/>
            <a:ext cx="1762929" cy="23823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920297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9915535" y="1317007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/>
          <p:cNvSpPr txBox="1"/>
          <p:nvPr/>
        </p:nvSpPr>
        <p:spPr>
          <a:xfrm>
            <a:off x="5852845" y="1385634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# tests =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920567" y="990581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9" name="Rectangle 28"/>
          <p:cNvSpPr/>
          <p:nvPr/>
        </p:nvSpPr>
        <p:spPr>
          <a:xfrm>
            <a:off x="11920567" y="985824"/>
            <a:ext cx="188859" cy="1019180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TextBox 29"/>
          <p:cNvSpPr txBox="1"/>
          <p:nvPr/>
        </p:nvSpPr>
        <p:spPr>
          <a:xfrm>
            <a:off x="11876126" y="5860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y</a:t>
            </a:r>
          </a:p>
        </p:txBody>
      </p:sp>
      <p:cxnSp>
        <p:nvCxnSpPr>
          <p:cNvPr id="11" name="Curved Connector 10"/>
          <p:cNvCxnSpPr>
            <a:stCxn id="29" idx="2"/>
            <a:endCxn id="26" idx="0"/>
          </p:cNvCxnSpPr>
          <p:nvPr/>
        </p:nvCxnSpPr>
        <p:spPr>
          <a:xfrm rot="5400000">
            <a:off x="10729737" y="2134692"/>
            <a:ext cx="1414948" cy="115557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707667" y="3419952"/>
            <a:ext cx="230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fraction of </a:t>
            </a:r>
          </a:p>
          <a:p>
            <a:pPr algn="r"/>
            <a:r>
              <a:rPr lang="en-US"/>
              <a:t>positive test outcomes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451" y="3111508"/>
            <a:ext cx="1632337" cy="3381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530" y="3449660"/>
            <a:ext cx="1063681" cy="311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90E4FB-2C2A-6490-7103-794300EB8657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35285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770475" y="2657462"/>
            <a:ext cx="11856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96523" y="268342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05905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8" name="Rectangle 27"/>
          <p:cNvSpPr/>
          <p:nvPr/>
        </p:nvSpPr>
        <p:spPr>
          <a:xfrm>
            <a:off x="11920567" y="990581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9" name="Rectangle 28"/>
          <p:cNvSpPr/>
          <p:nvPr/>
        </p:nvSpPr>
        <p:spPr>
          <a:xfrm>
            <a:off x="11920567" y="985824"/>
            <a:ext cx="188859" cy="1019180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TextBox 29"/>
          <p:cNvSpPr txBox="1"/>
          <p:nvPr/>
        </p:nvSpPr>
        <p:spPr>
          <a:xfrm>
            <a:off x="11876126" y="5860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y</a:t>
            </a:r>
          </a:p>
        </p:txBody>
      </p:sp>
      <p:cxnSp>
        <p:nvCxnSpPr>
          <p:cNvPr id="11" name="Curved Connector 10"/>
          <p:cNvCxnSpPr>
            <a:stCxn id="29" idx="2"/>
          </p:cNvCxnSpPr>
          <p:nvPr/>
        </p:nvCxnSpPr>
        <p:spPr>
          <a:xfrm rot="5400000">
            <a:off x="10964753" y="2282492"/>
            <a:ext cx="1327732" cy="7727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4752" y="3078172"/>
            <a:ext cx="5891218" cy="53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Probability item </a:t>
            </a:r>
            <a:r>
              <a:rPr lang="en-US" sz="2200" i="1" err="1"/>
              <a:t>i</a:t>
            </a:r>
            <a:r>
              <a:rPr lang="en-US" sz="2200"/>
              <a:t> false positive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01127" y="260031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15428" y="1317007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728" y="965755"/>
            <a:ext cx="2816225" cy="2411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707667" y="3419952"/>
            <a:ext cx="230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fraction of </a:t>
            </a:r>
          </a:p>
          <a:p>
            <a:pPr algn="r"/>
            <a:r>
              <a:rPr lang="en-US"/>
              <a:t>positive test outcomes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530" y="3449660"/>
            <a:ext cx="1063681" cy="311583"/>
          </a:xfrm>
          <a:prstGeom prst="rect">
            <a:avLst/>
          </a:prstGeom>
        </p:spPr>
      </p:pic>
      <p:cxnSp>
        <p:nvCxnSpPr>
          <p:cNvPr id="17" name="Curved Connector 16"/>
          <p:cNvCxnSpPr/>
          <p:nvPr/>
        </p:nvCxnSpPr>
        <p:spPr>
          <a:xfrm rot="10800000">
            <a:off x="8386763" y="1085850"/>
            <a:ext cx="714364" cy="4143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415" y="2913062"/>
            <a:ext cx="3390900" cy="647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33177-C805-B366-0303-E22835B31B1B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1445745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3937" y="971536"/>
            <a:ext cx="3171825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05905" y="976297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8" name="Rectangle 27"/>
          <p:cNvSpPr/>
          <p:nvPr/>
        </p:nvSpPr>
        <p:spPr>
          <a:xfrm>
            <a:off x="11920567" y="990581"/>
            <a:ext cx="204788" cy="155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9" name="Rectangle 28"/>
          <p:cNvSpPr/>
          <p:nvPr/>
        </p:nvSpPr>
        <p:spPr>
          <a:xfrm>
            <a:off x="11920567" y="985824"/>
            <a:ext cx="188859" cy="1019180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0" name="TextBox 29"/>
          <p:cNvSpPr txBox="1"/>
          <p:nvPr/>
        </p:nvSpPr>
        <p:spPr>
          <a:xfrm>
            <a:off x="11876126" y="58604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15428" y="1317007"/>
            <a:ext cx="195265" cy="378432"/>
          </a:xfrm>
          <a:prstGeom prst="rect">
            <a:avLst/>
          </a:prstGeom>
          <a:solidFill>
            <a:srgbClr val="0070C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-13" y="3073412"/>
            <a:ext cx="5891218" cy="53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Probability at least one false positive 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67" y="3508196"/>
            <a:ext cx="7964488" cy="4923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8584612" y="2657462"/>
            <a:ext cx="1816688" cy="259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324988" y="26834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n-d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44138" y="3571871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(Union bound)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8734" y="4557708"/>
            <a:ext cx="755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Therefore, need to find smallest </a:t>
            </a:r>
            <a:r>
              <a:rPr lang="en-US" i="1"/>
              <a:t>c</a:t>
            </a:r>
            <a:r>
              <a:rPr lang="en-US"/>
              <a:t>   </a:t>
            </a:r>
            <a:r>
              <a:rPr lang="en-US" err="1"/>
              <a:t>s.t.</a:t>
            </a:r>
            <a:r>
              <a:rPr lang="en-US"/>
              <a:t> one can find  ⍺   </a:t>
            </a:r>
            <a:r>
              <a:rPr lang="en-US" err="1"/>
              <a:t>s.t.</a:t>
            </a:r>
            <a:r>
              <a:rPr lang="en-US"/>
              <a:t> exponent negative.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613" y="5221585"/>
            <a:ext cx="13081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975" y="5216823"/>
            <a:ext cx="2120900" cy="71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2017" y="5257797"/>
            <a:ext cx="2808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DBFED-715B-CE3A-30F7-112042FC4A67}"/>
              </a:ext>
            </a:extLst>
          </p:cNvPr>
          <p:cNvSpPr txBox="1">
            <a:spLocks/>
          </p:cNvSpPr>
          <p:nvPr/>
        </p:nvSpPr>
        <p:spPr>
          <a:xfrm>
            <a:off x="0" y="-365604"/>
            <a:ext cx="13006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COMP decoder</a:t>
            </a:r>
          </a:p>
        </p:txBody>
      </p:sp>
    </p:spTree>
    <p:extLst>
      <p:ext uri="{BB962C8B-B14F-4D97-AF65-F5344CB8AC3E}">
        <p14:creationId xmlns:p14="http://schemas.microsoft.com/office/powerpoint/2010/main" val="99865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F349-E393-5801-6F49-70536080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56" y="2536825"/>
            <a:ext cx="4891088" cy="1325563"/>
          </a:xfrm>
        </p:spPr>
        <p:txBody>
          <a:bodyPr/>
          <a:lstStyle/>
          <a:p>
            <a:r>
              <a:rPr lang="en-US" b="1"/>
              <a:t>2. Faster algorithms</a:t>
            </a:r>
          </a:p>
        </p:txBody>
      </p:sp>
    </p:spTree>
    <p:extLst>
      <p:ext uri="{BB962C8B-B14F-4D97-AF65-F5344CB8AC3E}">
        <p14:creationId xmlns:p14="http://schemas.microsoft.com/office/powerpoint/2010/main" val="2397192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3630083" y="4730175"/>
            <a:ext cx="5645528" cy="931908"/>
          </a:xfrm>
          <a:prstGeom prst="rect">
            <a:avLst/>
          </a:prstGeom>
          <a:pattFill prst="wdDnDiag">
            <a:fgClr>
              <a:srgbClr val="FF4C40"/>
            </a:fgClr>
            <a:bgClr>
              <a:srgbClr val="FFA9A5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575721" y="1368112"/>
            <a:ext cx="1397399" cy="3429041"/>
          </a:xfrm>
          <a:prstGeom prst="rect">
            <a:avLst/>
          </a:prstGeom>
          <a:pattFill prst="wdDnDiag">
            <a:fgClr>
              <a:srgbClr val="FF4C40"/>
            </a:fgClr>
            <a:bgClr>
              <a:srgbClr val="FFA9A5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07341" y="1143972"/>
            <a:ext cx="1577" cy="452869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608917" y="5672666"/>
            <a:ext cx="58737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40216" y="5791201"/>
            <a:ext cx="272494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200" b="1">
                <a:cs typeface="Cambria"/>
              </a:rPr>
              <a:t>Decoding complexity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2286001" y="1234590"/>
            <a:ext cx="139744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200" b="1">
                <a:cs typeface="Cambria"/>
              </a:rPr>
              <a:t># Tests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995333" y="5535085"/>
            <a:ext cx="0" cy="275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46326" y="4692678"/>
            <a:ext cx="1574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647728" y="4730175"/>
            <a:ext cx="5645528" cy="931908"/>
          </a:xfrm>
          <a:prstGeom prst="rect">
            <a:avLst/>
          </a:prstGeom>
          <a:pattFill prst="wdDnDiag">
            <a:fgClr>
              <a:srgbClr val="FF4C40"/>
            </a:fgClr>
            <a:bgClr>
              <a:srgbClr val="FFA9A5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3331" y="448580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54" name="Curved Connector 53"/>
          <p:cNvCxnSpPr/>
          <p:nvPr/>
        </p:nvCxnSpPr>
        <p:spPr>
          <a:xfrm flipH="1">
            <a:off x="4191001" y="2192868"/>
            <a:ext cx="786183" cy="169333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810001" y="2247256"/>
            <a:ext cx="109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Lower </a:t>
            </a:r>
          </a:p>
          <a:p>
            <a:r>
              <a:rPr lang="en-US" sz="2400" b="1"/>
              <a:t>bound</a:t>
            </a:r>
          </a:p>
        </p:txBody>
      </p:sp>
      <p:cxnSp>
        <p:nvCxnSpPr>
          <p:cNvPr id="64" name="Curved Connector 63"/>
          <p:cNvCxnSpPr/>
          <p:nvPr/>
        </p:nvCxnSpPr>
        <p:spPr>
          <a:xfrm rot="16200000" flipH="1">
            <a:off x="6438789" y="4845682"/>
            <a:ext cx="491717" cy="249154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324600" y="5100936"/>
            <a:ext cx="1992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Lower bound</a:t>
            </a:r>
          </a:p>
        </p:txBody>
      </p:sp>
      <p:sp>
        <p:nvSpPr>
          <p:cNvPr id="55" name="Rectangle 50"/>
          <p:cNvSpPr/>
          <p:nvPr/>
        </p:nvSpPr>
        <p:spPr>
          <a:xfrm>
            <a:off x="5110664" y="424809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6" name="Rectangle 50"/>
          <p:cNvSpPr/>
          <p:nvPr/>
        </p:nvSpPr>
        <p:spPr>
          <a:xfrm>
            <a:off x="5105400" y="396240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" name="Rectangle 50"/>
          <p:cNvSpPr/>
          <p:nvPr/>
        </p:nvSpPr>
        <p:spPr>
          <a:xfrm>
            <a:off x="7177430" y="1619794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58" name="Rectangle 50"/>
          <p:cNvSpPr/>
          <p:nvPr/>
        </p:nvSpPr>
        <p:spPr>
          <a:xfrm>
            <a:off x="7176000" y="2524834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9" name="Rectangle 50"/>
          <p:cNvSpPr/>
          <p:nvPr/>
        </p:nvSpPr>
        <p:spPr>
          <a:xfrm>
            <a:off x="7176000" y="2058878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23460" y="1569492"/>
            <a:ext cx="1212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Adaptive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533586" y="1996460"/>
            <a:ext cx="1781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Non-Adaptive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14953" y="2488679"/>
            <a:ext cx="2472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Two-Stage Adaptive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400">
                <a:latin typeface="Times New Roman" pitchFamily="18" charset="0"/>
                <a:ea typeface="+mj-ea"/>
                <a:cs typeface="Times New Roman" pitchFamily="18" charset="0"/>
              </a:rPr>
              <a:t>This work</a:t>
            </a:r>
            <a:endParaRPr lang="zh-CN" altLang="en-US" sz="440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Rectangle 50"/>
          <p:cNvSpPr/>
          <p:nvPr/>
        </p:nvSpPr>
        <p:spPr>
          <a:xfrm>
            <a:off x="6705600" y="350520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29" name="Rectangle 50"/>
          <p:cNvSpPr/>
          <p:nvPr/>
        </p:nvSpPr>
        <p:spPr>
          <a:xfrm>
            <a:off x="8372902" y="451479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9801" y="3733800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O(poly(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)log(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)),O(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log(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67909" y="4202668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i="1" err="1"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),O(</a:t>
            </a:r>
            <a:r>
              <a:rPr lang="en-US" i="1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log(</a:t>
            </a:r>
            <a:r>
              <a:rPr lang="en-US" i="1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99593" y="344066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[NPR12]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67808" y="5877273"/>
            <a:ext cx="1518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sz="2200" i="1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94616" y="4495473"/>
            <a:ext cx="1518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sz="2200" i="1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37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4180BB9D-802E-4A63-8C9D-1EC5D52B627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6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27" grpId="0"/>
      <p:bldP spid="28" grpId="0"/>
      <p:bldP spid="29" grpId="0"/>
      <p:bldP spid="30" grpId="0"/>
      <p:bldP spid="30" grpId="1"/>
      <p:bldP spid="32" grpId="0"/>
      <p:bldP spid="32" grpId="1"/>
      <p:bldP spid="33" grpId="0"/>
      <p:bldP spid="33" grpId="1"/>
      <p:bldP spid="35" grpId="0"/>
      <p:bldP spid="35" grpId="1"/>
      <p:bldP spid="36" grpId="0"/>
      <p:bldP spid="3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;p2">
            <a:extLst>
              <a:ext uri="{FF2B5EF4-FFF2-40B4-BE49-F238E27FC236}">
                <a16:creationId xmlns:a16="http://schemas.microsoft.com/office/drawing/2014/main" id="{2A041C30-DB98-83E3-025E-C326A7C50DD4}"/>
              </a:ext>
            </a:extLst>
          </p:cNvPr>
          <p:cNvSpPr txBox="1">
            <a:spLocks/>
          </p:cNvSpPr>
          <p:nvPr/>
        </p:nvSpPr>
        <p:spPr>
          <a:xfrm>
            <a:off x="2118728" y="1178440"/>
            <a:ext cx="85206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3111"/>
            </a:pPr>
            <a:r>
              <a:rPr lang="en-US" b="1"/>
              <a:t>Distributed</a:t>
            </a:r>
            <a:r>
              <a:rPr lang="en-US"/>
              <a:t> AI</a:t>
            </a:r>
          </a:p>
        </p:txBody>
      </p:sp>
      <p:pic>
        <p:nvPicPr>
          <p:cNvPr id="5" name="Google Shape;64;p2">
            <a:extLst>
              <a:ext uri="{FF2B5EF4-FFF2-40B4-BE49-F238E27FC236}">
                <a16:creationId xmlns:a16="http://schemas.microsoft.com/office/drawing/2014/main" id="{C550BDD0-CE4B-9A98-AE61-2E3B486F2E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74087" y="4359913"/>
            <a:ext cx="3012806" cy="158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5;p2">
            <a:extLst>
              <a:ext uri="{FF2B5EF4-FFF2-40B4-BE49-F238E27FC236}">
                <a16:creationId xmlns:a16="http://schemas.microsoft.com/office/drawing/2014/main" id="{A1EF6CAC-7612-EAE0-DB86-2F8E4254B5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4085" y="2150494"/>
            <a:ext cx="3054876" cy="171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;p2">
            <a:extLst>
              <a:ext uri="{FF2B5EF4-FFF2-40B4-BE49-F238E27FC236}">
                <a16:creationId xmlns:a16="http://schemas.microsoft.com/office/drawing/2014/main" id="{C51C254C-42EF-96F1-3AD7-14CE4B0569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7034" y="2150494"/>
            <a:ext cx="3054877" cy="171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7;p2">
            <a:extLst>
              <a:ext uri="{FF2B5EF4-FFF2-40B4-BE49-F238E27FC236}">
                <a16:creationId xmlns:a16="http://schemas.microsoft.com/office/drawing/2014/main" id="{DC229EB6-5D52-3426-705F-F853BDF804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7035" y="4378768"/>
            <a:ext cx="3054876" cy="1588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8;p2">
            <a:extLst>
              <a:ext uri="{FF2B5EF4-FFF2-40B4-BE49-F238E27FC236}">
                <a16:creationId xmlns:a16="http://schemas.microsoft.com/office/drawing/2014/main" id="{9E6A3F5E-7181-3001-ADDA-35C2132EC585}"/>
              </a:ext>
            </a:extLst>
          </p:cNvPr>
          <p:cNvSpPr txBox="1"/>
          <p:nvPr/>
        </p:nvSpPr>
        <p:spPr>
          <a:xfrm>
            <a:off x="2674086" y="1761277"/>
            <a:ext cx="305487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9;p2">
            <a:extLst>
              <a:ext uri="{FF2B5EF4-FFF2-40B4-BE49-F238E27FC236}">
                <a16:creationId xmlns:a16="http://schemas.microsoft.com/office/drawing/2014/main" id="{C3DFB9D3-3D23-1F45-4785-528741BB13A3}"/>
              </a:ext>
            </a:extLst>
          </p:cNvPr>
          <p:cNvSpPr txBox="1"/>
          <p:nvPr/>
        </p:nvSpPr>
        <p:spPr>
          <a:xfrm>
            <a:off x="2674087" y="3984541"/>
            <a:ext cx="301280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Stock markets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0;p2">
            <a:extLst>
              <a:ext uri="{FF2B5EF4-FFF2-40B4-BE49-F238E27FC236}">
                <a16:creationId xmlns:a16="http://schemas.microsoft.com/office/drawing/2014/main" id="{3D73261A-B470-0935-378D-2BE808AC9EE9}"/>
              </a:ext>
            </a:extLst>
          </p:cNvPr>
          <p:cNvSpPr txBox="1"/>
          <p:nvPr/>
        </p:nvSpPr>
        <p:spPr>
          <a:xfrm>
            <a:off x="7007033" y="1776935"/>
            <a:ext cx="305487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Smart traffic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1;p2">
            <a:extLst>
              <a:ext uri="{FF2B5EF4-FFF2-40B4-BE49-F238E27FC236}">
                <a16:creationId xmlns:a16="http://schemas.microsoft.com/office/drawing/2014/main" id="{4F5BC431-0155-AE3C-3FA5-E608EFAB0798}"/>
              </a:ext>
            </a:extLst>
          </p:cNvPr>
          <p:cNvSpPr txBox="1"/>
          <p:nvPr/>
        </p:nvSpPr>
        <p:spPr>
          <a:xfrm>
            <a:off x="7007033" y="3995420"/>
            <a:ext cx="305487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 grids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902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Hammer: GROTESQUE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272" y="5085184"/>
            <a:ext cx="1440160" cy="1080120"/>
          </a:xfrm>
          <a:prstGeom prst="rect">
            <a:avLst/>
          </a:prstGeom>
        </p:spPr>
      </p:pic>
      <p:sp>
        <p:nvSpPr>
          <p:cNvPr id="9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1026" name="Picture 2" descr="C:\Users\Roland\Desktop\Allerton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0" y="2160001"/>
            <a:ext cx="7403592" cy="2628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Hammer: GROTESQUE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3" name="Picture 2" descr="C:\Users\Roland\Desktop\Allerton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2160001"/>
            <a:ext cx="7403592" cy="3174797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4272" y="5085184"/>
            <a:ext cx="1440160" cy="10801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Hammer: GROTESQUE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4098" name="Picture 2" descr="C:\Users\Roland\Desktop\Allerton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1" y="2160001"/>
            <a:ext cx="8154619" cy="3174797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4272" y="5085184"/>
            <a:ext cx="1440160" cy="10801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Hammer: GROTESQUE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2" y="5373218"/>
            <a:ext cx="36099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Roland\Desktop\Allerton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1" y="2160001"/>
            <a:ext cx="8154619" cy="3174797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44272" y="5085184"/>
            <a:ext cx="1440160" cy="10801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Testing Matrix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0376" y="2492896"/>
            <a:ext cx="718144" cy="784746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7" y="2862816"/>
            <a:ext cx="52209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椭圆 8"/>
          <p:cNvSpPr>
            <a:spLocks noChangeAspect="1"/>
          </p:cNvSpPr>
          <p:nvPr/>
        </p:nvSpPr>
        <p:spPr>
          <a:xfrm>
            <a:off x="3386992" y="2862816"/>
            <a:ext cx="360000" cy="360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351584" y="2934824"/>
            <a:ext cx="5000010" cy="24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>
            <a:off x="7608168" y="3051544"/>
            <a:ext cx="64800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418056" y="2934824"/>
            <a:ext cx="302322" cy="2033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3562072" y="5095064"/>
            <a:ext cx="0" cy="540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6993" y="5770432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C:\Users\Roland\Desktop\virus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4726" y="5801496"/>
            <a:ext cx="426315" cy="324000"/>
          </a:xfrm>
          <a:prstGeom prst="rect">
            <a:avLst/>
          </a:prstGeom>
          <a:noFill/>
        </p:spPr>
      </p:pic>
      <p:cxnSp>
        <p:nvCxnSpPr>
          <p:cNvPr id="33" name="直接箭头连接符 32"/>
          <p:cNvCxnSpPr/>
          <p:nvPr/>
        </p:nvCxnSpPr>
        <p:spPr>
          <a:xfrm>
            <a:off x="5683333" y="5095064"/>
            <a:ext cx="0" cy="540000"/>
          </a:xfrm>
          <a:prstGeom prst="straightConnector1">
            <a:avLst/>
          </a:prstGeom>
          <a:ln w="38100">
            <a:solidFill>
              <a:srgbClr val="E41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5511379" y="2934824"/>
            <a:ext cx="302322" cy="20334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351584" y="4705424"/>
            <a:ext cx="5000010" cy="24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/>
          <p:nvPr/>
        </p:nvCxnSpPr>
        <p:spPr>
          <a:xfrm>
            <a:off x="7608168" y="4865392"/>
            <a:ext cx="648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4310318"/>
            <a:ext cx="718144" cy="784746"/>
          </a:xfrm>
          <a:prstGeom prst="rect">
            <a:avLst/>
          </a:prstGeom>
          <a:noFill/>
        </p:spPr>
      </p:pic>
      <p:sp>
        <p:nvSpPr>
          <p:cNvPr id="39" name="椭圆 8"/>
          <p:cNvSpPr>
            <a:spLocks noChangeAspect="1"/>
          </p:cNvSpPr>
          <p:nvPr/>
        </p:nvSpPr>
        <p:spPr>
          <a:xfrm>
            <a:off x="5506328" y="2862816"/>
            <a:ext cx="360000" cy="360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/>
          <p:nvPr/>
        </p:nvCxnSpPr>
        <p:spPr>
          <a:xfrm flipV="1">
            <a:off x="3575720" y="2348880"/>
            <a:ext cx="216024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85600" y="1913065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IN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91945" y="1916833"/>
            <a:ext cx="7649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OUT</a:t>
            </a: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5663952" y="2348880"/>
            <a:ext cx="216024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192345" y="2503938"/>
            <a:ext cx="1202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Negative</a:t>
            </a:r>
          </a:p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192345" y="4308208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Positive</a:t>
            </a:r>
          </a:p>
          <a:p>
            <a:pPr algn="ctr"/>
            <a:r>
              <a:rPr lang="en-US" sz="22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34" grpId="0" animBg="1"/>
      <p:bldP spid="35" grpId="0" animBg="1"/>
      <p:bldP spid="39" grpId="0" animBg="1"/>
      <p:bldP spid="42" grpId="0"/>
      <p:bldP spid="43" grpId="0"/>
      <p:bldP spid="45" grpId="0"/>
      <p:bldP spid="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7793" y="2672696"/>
            <a:ext cx="718144" cy="784746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1729" y="2528681"/>
            <a:ext cx="360040" cy="54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67525" y="2748473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/>
              <a:t>?</a:t>
            </a:r>
            <a:endParaRPr lang="zh-CN" altLang="en-US" sz="220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4587713" y="2600688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587713" y="296072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587713" y="3032736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9513" y="5823970"/>
            <a:ext cx="1440160" cy="2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5457" y="3879754"/>
            <a:ext cx="3528392" cy="15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左大括号 5"/>
          <p:cNvSpPr/>
          <p:nvPr/>
        </p:nvSpPr>
        <p:spPr>
          <a:xfrm>
            <a:off x="6139433" y="3879754"/>
            <a:ext cx="216024" cy="144016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左大括号 6"/>
          <p:cNvSpPr/>
          <p:nvPr/>
        </p:nvSpPr>
        <p:spPr>
          <a:xfrm rot="5400000">
            <a:off x="7975637" y="1971541"/>
            <a:ext cx="288032" cy="338437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7"/>
          <p:cNvCxnSpPr/>
          <p:nvPr/>
        </p:nvCxnSpPr>
        <p:spPr>
          <a:xfrm>
            <a:off x="6643489" y="5247906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椭圆 8"/>
          <p:cNvSpPr/>
          <p:nvPr/>
        </p:nvSpPr>
        <p:spPr>
          <a:xfrm>
            <a:off x="6461373" y="5103890"/>
            <a:ext cx="198000" cy="198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5960" y="4499252"/>
            <a:ext cx="360040" cy="22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1641" y="3262243"/>
            <a:ext cx="209880" cy="19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2639617" y="2060848"/>
            <a:ext cx="1588057" cy="1584000"/>
            <a:chOff x="1440000" y="1080000"/>
            <a:chExt cx="1985071" cy="1980000"/>
          </a:xfrm>
        </p:grpSpPr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80000" y="1620000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6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6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6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6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071664" y="234888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0)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575720" y="234888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0)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001" y="242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0)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603016" y="2897648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001" y="242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0)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071664" y="288400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001" y="242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888089" y="2564904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=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88089" y="3068960"/>
            <a:ext cx="2601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No positive tests</a:t>
            </a:r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6;g1ea782aa639_0_0">
            <a:extLst>
              <a:ext uri="{FF2B5EF4-FFF2-40B4-BE49-F238E27FC236}">
                <a16:creationId xmlns:a16="http://schemas.microsoft.com/office/drawing/2014/main" id="{00B98A7B-551E-C8DB-9C48-F4E98D191E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3449" y="1738605"/>
            <a:ext cx="4888965" cy="27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7;g1ea782aa639_0_0">
            <a:extLst>
              <a:ext uri="{FF2B5EF4-FFF2-40B4-BE49-F238E27FC236}">
                <a16:creationId xmlns:a16="http://schemas.microsoft.com/office/drawing/2014/main" id="{3DA0CB78-7391-85D6-001E-FA7E6F2966C8}"/>
              </a:ext>
            </a:extLst>
          </p:cNvPr>
          <p:cNvSpPr txBox="1"/>
          <p:nvPr/>
        </p:nvSpPr>
        <p:spPr>
          <a:xfrm>
            <a:off x="3580969" y="4386883"/>
            <a:ext cx="5353925" cy="169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69925" marR="0" lvl="0" indent="-304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compression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JPEG / MPEG</a:t>
            </a: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zip / gzip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9925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modem →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9925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access schemes (CDMA, OFDM/OFDMA)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9925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density parity check codes (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Polar codes (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5G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9925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multi-party computation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8;g1ea782aa639_0_0">
            <a:extLst>
              <a:ext uri="{FF2B5EF4-FFF2-40B4-BE49-F238E27FC236}">
                <a16:creationId xmlns:a16="http://schemas.microsoft.com/office/drawing/2014/main" id="{0367FA04-ED22-313A-504D-B100A47B58A0}"/>
              </a:ext>
            </a:extLst>
          </p:cNvPr>
          <p:cNvSpPr txBox="1"/>
          <p:nvPr/>
        </p:nvSpPr>
        <p:spPr>
          <a:xfrm>
            <a:off x="2323730" y="1140335"/>
            <a:ext cx="7889421" cy="197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Shannon’s Information theory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laid the foundations of many technologies: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478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1)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071664" y="234888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1)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575720" y="234888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1)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603016" y="2897648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1)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/>
          <p:nvPr/>
        </p:nvSpPr>
        <p:spPr>
          <a:xfrm>
            <a:off x="3071664" y="288400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6888089" y="2564904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=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8089" y="3068960"/>
            <a:ext cx="2802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50% positive tests</a:t>
            </a:r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071664" y="234888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2)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001" y="404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01" y="3502800"/>
            <a:ext cx="426315" cy="3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575720" y="234888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2)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001" y="404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01" y="3502800"/>
            <a:ext cx="426315" cy="3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603016" y="2897648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2)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001" y="404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01" y="3502800"/>
            <a:ext cx="426315" cy="3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071664" y="2884000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 (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= 2)</a:t>
            </a:r>
            <a:endParaRPr lang="zh-CN" altLang="en-US"/>
          </a:p>
        </p:txBody>
      </p:sp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001" y="2422800"/>
            <a:ext cx="426315" cy="324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296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42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296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350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73" y="4040888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001" y="404280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01" y="3502800"/>
            <a:ext cx="426315" cy="32400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6888089" y="2564904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 =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88089" y="3068960"/>
            <a:ext cx="2802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75% positive tests</a:t>
            </a:r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8089" y="3635732"/>
            <a:ext cx="349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" pitchFamily="18" charset="0"/>
                <a:cs typeface="Times New Roman" pitchFamily="18" charset="0"/>
              </a:rPr>
              <a:t>Statistical Difference!</a:t>
            </a:r>
            <a:endParaRPr lang="zh-CN" alt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Multiplicity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1988840"/>
            <a:ext cx="718144" cy="784746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7928" y="1844825"/>
            <a:ext cx="360040" cy="54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83724" y="2064617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/>
              <a:t>?</a:t>
            </a:r>
            <a:endParaRPr lang="zh-CN" altLang="en-US" sz="220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5303912" y="1916832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303912" y="227687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303912" y="2348880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3" descr="C:\Users\Roland\Downloads\count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88088" y="2060849"/>
            <a:ext cx="1008112" cy="536079"/>
          </a:xfrm>
          <a:prstGeom prst="rect">
            <a:avLst/>
          </a:prstGeom>
          <a:noFill/>
        </p:spPr>
      </p:pic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1" y="3665240"/>
            <a:ext cx="392580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2664" y="5823970"/>
            <a:ext cx="1440160" cy="2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8608" y="3879754"/>
            <a:ext cx="3528392" cy="15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左大括号 5"/>
          <p:cNvSpPr/>
          <p:nvPr/>
        </p:nvSpPr>
        <p:spPr>
          <a:xfrm>
            <a:off x="6542584" y="3879754"/>
            <a:ext cx="216024" cy="144016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左大括号 6"/>
          <p:cNvSpPr/>
          <p:nvPr/>
        </p:nvSpPr>
        <p:spPr>
          <a:xfrm rot="5400000">
            <a:off x="8378788" y="1971541"/>
            <a:ext cx="288032" cy="338437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7"/>
          <p:cNvCxnSpPr/>
          <p:nvPr/>
        </p:nvCxnSpPr>
        <p:spPr>
          <a:xfrm>
            <a:off x="7046640" y="5247906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椭圆 8"/>
          <p:cNvSpPr/>
          <p:nvPr/>
        </p:nvSpPr>
        <p:spPr>
          <a:xfrm>
            <a:off x="6864524" y="5103890"/>
            <a:ext cx="198000" cy="1980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9111" y="4499252"/>
            <a:ext cx="360040" cy="22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14792" y="3262243"/>
            <a:ext cx="209880" cy="19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7569" y="5517233"/>
            <a:ext cx="3624263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10</a:t>
            </a: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3355816" y="1376992"/>
            <a:ext cx="1588057" cy="1584000"/>
            <a:chOff x="1440000" y="1080000"/>
            <a:chExt cx="1985071" cy="198000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4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80000" y="1620000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4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4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4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8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2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6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2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2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2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6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6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6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8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8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矩形 57"/>
          <p:cNvSpPr/>
          <p:nvPr/>
        </p:nvSpPr>
        <p:spPr>
          <a:xfrm>
            <a:off x="3751820" y="4005064"/>
            <a:ext cx="22322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Localization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6" y="1916833"/>
            <a:ext cx="237738" cy="25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933" y="5312951"/>
            <a:ext cx="2701191" cy="26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0016" y="3470447"/>
            <a:ext cx="3528392" cy="15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左大括号 5"/>
          <p:cNvSpPr/>
          <p:nvPr/>
        </p:nvSpPr>
        <p:spPr>
          <a:xfrm>
            <a:off x="6023992" y="3470447"/>
            <a:ext cx="216024" cy="144016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大括号 6"/>
          <p:cNvSpPr/>
          <p:nvPr/>
        </p:nvSpPr>
        <p:spPr>
          <a:xfrm rot="5400000">
            <a:off x="7860196" y="1562234"/>
            <a:ext cx="288032" cy="338437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7"/>
          <p:cNvCxnSpPr/>
          <p:nvPr/>
        </p:nvCxnSpPr>
        <p:spPr>
          <a:xfrm>
            <a:off x="6528048" y="4838599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椭圆 8"/>
          <p:cNvSpPr/>
          <p:nvPr/>
        </p:nvSpPr>
        <p:spPr>
          <a:xfrm>
            <a:off x="6312024" y="3442648"/>
            <a:ext cx="216024" cy="151216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6200" y="2852936"/>
            <a:ext cx="209880" cy="19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9936" y="4104368"/>
            <a:ext cx="388800" cy="22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11</a:t>
            </a:r>
          </a:p>
        </p:txBody>
      </p:sp>
      <p:grpSp>
        <p:nvGrpSpPr>
          <p:cNvPr id="26" name="组合 25"/>
          <p:cNvGrpSpPr>
            <a:grpSpLocks noChangeAspect="1"/>
          </p:cNvGrpSpPr>
          <p:nvPr/>
        </p:nvGrpSpPr>
        <p:grpSpPr>
          <a:xfrm>
            <a:off x="2567609" y="1700808"/>
            <a:ext cx="1588057" cy="1584000"/>
            <a:chOff x="1440000" y="1080000"/>
            <a:chExt cx="1985071" cy="1980000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0000" y="1620000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2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60000" y="108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2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2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2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60000" y="162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6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6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0000" y="216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0000" y="2700000"/>
              <a:ext cx="365071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" name="Picture 2" descr="C:\Users\Roland\Desktop\poster\test tube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64060" y="2212206"/>
            <a:ext cx="718144" cy="784746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4223792" y="2287983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/>
              <a:t>?</a:t>
            </a:r>
            <a:endParaRPr lang="zh-CN" altLang="en-US" sz="2200"/>
          </a:p>
        </p:txBody>
      </p:sp>
      <p:cxnSp>
        <p:nvCxnSpPr>
          <p:cNvPr id="45" name="直接箭头连接符 44"/>
          <p:cNvCxnSpPr/>
          <p:nvPr/>
        </p:nvCxnSpPr>
        <p:spPr>
          <a:xfrm>
            <a:off x="4543980" y="2140198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4543980" y="250023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V="1">
            <a:off x="4543980" y="2572246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;g29818965bd7_1_0">
            <a:extLst>
              <a:ext uri="{FF2B5EF4-FFF2-40B4-BE49-F238E27FC236}">
                <a16:creationId xmlns:a16="http://schemas.microsoft.com/office/drawing/2014/main" id="{C2B71BB6-AB9E-EA21-AFFB-8A97C7AE5329}"/>
              </a:ext>
            </a:extLst>
          </p:cNvPr>
          <p:cNvSpPr txBox="1"/>
          <p:nvPr/>
        </p:nvSpPr>
        <p:spPr>
          <a:xfrm>
            <a:off x="2961314" y="2329522"/>
            <a:ext cx="1190642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84;g29818965bd7_1_0">
            <a:extLst>
              <a:ext uri="{FF2B5EF4-FFF2-40B4-BE49-F238E27FC236}">
                <a16:creationId xmlns:a16="http://schemas.microsoft.com/office/drawing/2014/main" id="{1D48E9E5-1E7F-BBE1-56B3-29D06E8C9F8E}"/>
              </a:ext>
            </a:extLst>
          </p:cNvPr>
          <p:cNvSpPr txBox="1"/>
          <p:nvPr/>
        </p:nvSpPr>
        <p:spPr>
          <a:xfrm>
            <a:off x="2173617" y="4783980"/>
            <a:ext cx="104288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Stock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markets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85;g29818965bd7_1_0">
            <a:extLst>
              <a:ext uri="{FF2B5EF4-FFF2-40B4-BE49-F238E27FC236}">
                <a16:creationId xmlns:a16="http://schemas.microsoft.com/office/drawing/2014/main" id="{2D0003DB-6BCF-CBD9-C7D5-72BF0F20F292}"/>
              </a:ext>
            </a:extLst>
          </p:cNvPr>
          <p:cNvSpPr txBox="1"/>
          <p:nvPr/>
        </p:nvSpPr>
        <p:spPr>
          <a:xfrm>
            <a:off x="8710441" y="2169655"/>
            <a:ext cx="105465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Smart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traffic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86;g29818965bd7_1_0">
            <a:extLst>
              <a:ext uri="{FF2B5EF4-FFF2-40B4-BE49-F238E27FC236}">
                <a16:creationId xmlns:a16="http://schemas.microsoft.com/office/drawing/2014/main" id="{2C55A210-5EEC-1549-B8C1-6A918FE11F43}"/>
              </a:ext>
            </a:extLst>
          </p:cNvPr>
          <p:cNvSpPr txBox="1"/>
          <p:nvPr/>
        </p:nvSpPr>
        <p:spPr>
          <a:xfrm>
            <a:off x="9610113" y="4855654"/>
            <a:ext cx="91217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Energy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grids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7;g29818965bd7_1_0">
            <a:extLst>
              <a:ext uri="{FF2B5EF4-FFF2-40B4-BE49-F238E27FC236}">
                <a16:creationId xmlns:a16="http://schemas.microsoft.com/office/drawing/2014/main" id="{A05C756C-5671-059B-885F-CC76E160B532}"/>
              </a:ext>
            </a:extLst>
          </p:cNvPr>
          <p:cNvSpPr/>
          <p:nvPr/>
        </p:nvSpPr>
        <p:spPr>
          <a:xfrm rot="1073559">
            <a:off x="4028948" y="2694381"/>
            <a:ext cx="831938" cy="28528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8;g29818965bd7_1_0">
            <a:extLst>
              <a:ext uri="{FF2B5EF4-FFF2-40B4-BE49-F238E27FC236}">
                <a16:creationId xmlns:a16="http://schemas.microsoft.com/office/drawing/2014/main" id="{0A72888C-53CB-FC71-8DBD-1C5D0D7479ED}"/>
              </a:ext>
            </a:extLst>
          </p:cNvPr>
          <p:cNvSpPr/>
          <p:nvPr/>
        </p:nvSpPr>
        <p:spPr>
          <a:xfrm rot="-1106097">
            <a:off x="3156675" y="4713020"/>
            <a:ext cx="831995" cy="2852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89;g29818965bd7_1_0">
            <a:extLst>
              <a:ext uri="{FF2B5EF4-FFF2-40B4-BE49-F238E27FC236}">
                <a16:creationId xmlns:a16="http://schemas.microsoft.com/office/drawing/2014/main" id="{525E031D-FAC9-963F-0DCA-1C4138B37C5B}"/>
              </a:ext>
            </a:extLst>
          </p:cNvPr>
          <p:cNvSpPr/>
          <p:nvPr/>
        </p:nvSpPr>
        <p:spPr>
          <a:xfrm rot="9748777">
            <a:off x="7942542" y="2664122"/>
            <a:ext cx="832101" cy="28539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0;g29818965bd7_1_0">
            <a:extLst>
              <a:ext uri="{FF2B5EF4-FFF2-40B4-BE49-F238E27FC236}">
                <a16:creationId xmlns:a16="http://schemas.microsoft.com/office/drawing/2014/main" id="{87DE8F1C-E27F-C2B0-416A-1D3F384DACD6}"/>
              </a:ext>
            </a:extLst>
          </p:cNvPr>
          <p:cNvSpPr/>
          <p:nvPr/>
        </p:nvSpPr>
        <p:spPr>
          <a:xfrm rot="-9739758">
            <a:off x="8755685" y="4775176"/>
            <a:ext cx="832164" cy="2854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1;g29818965bd7_1_0">
            <a:extLst>
              <a:ext uri="{FF2B5EF4-FFF2-40B4-BE49-F238E27FC236}">
                <a16:creationId xmlns:a16="http://schemas.microsoft.com/office/drawing/2014/main" id="{79D03852-942F-7E83-A13F-1A2CF106A2DD}"/>
              </a:ext>
            </a:extLst>
          </p:cNvPr>
          <p:cNvSpPr/>
          <p:nvPr/>
        </p:nvSpPr>
        <p:spPr>
          <a:xfrm>
            <a:off x="9538874" y="4652901"/>
            <a:ext cx="1054655" cy="1054655"/>
          </a:xfrm>
          <a:prstGeom prst="ellipse">
            <a:avLst/>
          </a:prstGeom>
          <a:noFill/>
          <a:ln w="19050" cap="flat" cmpd="sng">
            <a:solidFill>
              <a:srgbClr val="1B3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92;g29818965bd7_1_0">
            <a:extLst>
              <a:ext uri="{FF2B5EF4-FFF2-40B4-BE49-F238E27FC236}">
                <a16:creationId xmlns:a16="http://schemas.microsoft.com/office/drawing/2014/main" id="{F9D9F724-6E91-CAC4-280D-B0A2D268BCCF}"/>
              </a:ext>
            </a:extLst>
          </p:cNvPr>
          <p:cNvSpPr/>
          <p:nvPr/>
        </p:nvSpPr>
        <p:spPr>
          <a:xfrm>
            <a:off x="8728582" y="2005379"/>
            <a:ext cx="1054655" cy="1054655"/>
          </a:xfrm>
          <a:prstGeom prst="ellipse">
            <a:avLst/>
          </a:prstGeom>
          <a:noFill/>
          <a:ln w="19050" cap="flat" cmpd="sng">
            <a:solidFill>
              <a:srgbClr val="1B3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93;g29818965bd7_1_0">
            <a:extLst>
              <a:ext uri="{FF2B5EF4-FFF2-40B4-BE49-F238E27FC236}">
                <a16:creationId xmlns:a16="http://schemas.microsoft.com/office/drawing/2014/main" id="{88C31CF0-9508-E126-4822-69ED23EFFC4F}"/>
              </a:ext>
            </a:extLst>
          </p:cNvPr>
          <p:cNvSpPr/>
          <p:nvPr/>
        </p:nvSpPr>
        <p:spPr>
          <a:xfrm>
            <a:off x="3029308" y="2013494"/>
            <a:ext cx="1054655" cy="1054655"/>
          </a:xfrm>
          <a:prstGeom prst="ellipse">
            <a:avLst/>
          </a:prstGeom>
          <a:noFill/>
          <a:ln w="19050" cap="flat" cmpd="sng">
            <a:solidFill>
              <a:srgbClr val="1B3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4;g29818965bd7_1_0">
            <a:extLst>
              <a:ext uri="{FF2B5EF4-FFF2-40B4-BE49-F238E27FC236}">
                <a16:creationId xmlns:a16="http://schemas.microsoft.com/office/drawing/2014/main" id="{0E34167C-1EEA-C18F-8041-869EE12CA25A}"/>
              </a:ext>
            </a:extLst>
          </p:cNvPr>
          <p:cNvSpPr/>
          <p:nvPr/>
        </p:nvSpPr>
        <p:spPr>
          <a:xfrm>
            <a:off x="2161844" y="4595192"/>
            <a:ext cx="1054655" cy="1054655"/>
          </a:xfrm>
          <a:prstGeom prst="ellipse">
            <a:avLst/>
          </a:prstGeom>
          <a:noFill/>
          <a:ln w="19050" cap="flat" cmpd="sng">
            <a:solidFill>
              <a:srgbClr val="1B3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95;g29818965bd7_1_0" descr="A diagram of a company&#10;&#10;Description automatically generated">
            <a:extLst>
              <a:ext uri="{FF2B5EF4-FFF2-40B4-BE49-F238E27FC236}">
                <a16:creationId xmlns:a16="http://schemas.microsoft.com/office/drawing/2014/main" id="{6F8BB91D-1C1B-993B-F932-4DDA34BD17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3135" y="1445002"/>
            <a:ext cx="4709810" cy="442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213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Localization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3341" y="1728607"/>
            <a:ext cx="3528392" cy="15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直接箭头连接符 7"/>
          <p:cNvCxnSpPr/>
          <p:nvPr/>
        </p:nvCxnSpPr>
        <p:spPr>
          <a:xfrm>
            <a:off x="4994317" y="3096759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椭圆 8"/>
          <p:cNvSpPr/>
          <p:nvPr/>
        </p:nvSpPr>
        <p:spPr>
          <a:xfrm>
            <a:off x="4778293" y="1700808"/>
            <a:ext cx="216024" cy="151216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304184" y="4365104"/>
            <a:ext cx="1296144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BSC (</a:t>
            </a:r>
            <a:r>
              <a:rPr lang="en-US" altLang="zh-CN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CN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Channel</a:t>
            </a:r>
            <a:endParaRPr lang="zh-CN" altLang="en-US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680448" y="4365104"/>
            <a:ext cx="1296144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Expander Codes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Decoder</a:t>
            </a:r>
            <a:endParaRPr lang="zh-CN" altLang="en-US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形状 33"/>
          <p:cNvCxnSpPr>
            <a:stCxn id="28" idx="1"/>
            <a:endCxn id="31" idx="1"/>
          </p:cNvCxnSpPr>
          <p:nvPr/>
        </p:nvCxnSpPr>
        <p:spPr>
          <a:xfrm rot="10800000" flipH="1" flipV="1">
            <a:off x="2573341" y="2482901"/>
            <a:ext cx="1730843" cy="2314251"/>
          </a:xfrm>
          <a:prstGeom prst="bentConnector3">
            <a:avLst>
              <a:gd name="adj1" fmla="val -13207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31" idx="3"/>
            <a:endCxn id="32" idx="1"/>
          </p:cNvCxnSpPr>
          <p:nvPr/>
        </p:nvCxnSpPr>
        <p:spPr>
          <a:xfrm>
            <a:off x="5600328" y="4797152"/>
            <a:ext cx="108012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98374" y="3356993"/>
            <a:ext cx="1266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Signature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72768" y="4348850"/>
            <a:ext cx="1843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Times New Roman" pitchFamily="18" charset="0"/>
                <a:cs typeface="Times New Roman" pitchFamily="18" charset="0"/>
              </a:rPr>
              <a:t>Test Outcome</a:t>
            </a:r>
          </a:p>
        </p:txBody>
      </p:sp>
      <p:cxnSp>
        <p:nvCxnSpPr>
          <p:cNvPr id="39" name="直接箭头连接符 38"/>
          <p:cNvCxnSpPr>
            <a:stCxn id="32" idx="3"/>
          </p:cNvCxnSpPr>
          <p:nvPr/>
        </p:nvCxnSpPr>
        <p:spPr>
          <a:xfrm>
            <a:off x="7976592" y="4797152"/>
            <a:ext cx="9997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976320" y="4431001"/>
            <a:ext cx="1423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Times New Roman" pitchFamily="18" charset="0"/>
                <a:cs typeface="Times New Roman" pitchFamily="18" charset="0"/>
              </a:rPr>
              <a:t>Particular</a:t>
            </a:r>
          </a:p>
          <a:p>
            <a:r>
              <a:rPr lang="en-US" sz="2200" b="1">
                <a:latin typeface="Times New Roman" pitchFamily="18" charset="0"/>
                <a:cs typeface="Times New Roman" pitchFamily="18" charset="0"/>
              </a:rPr>
              <a:t>Signature</a:t>
            </a:r>
          </a:p>
        </p:txBody>
      </p:sp>
      <p:pic>
        <p:nvPicPr>
          <p:cNvPr id="43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9806" y="3429000"/>
            <a:ext cx="426315" cy="324000"/>
          </a:xfrm>
          <a:prstGeom prst="rect">
            <a:avLst/>
          </a:prstGeom>
          <a:noFill/>
        </p:spPr>
      </p:pic>
      <p:pic>
        <p:nvPicPr>
          <p:cNvPr id="44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361" y="5229200"/>
            <a:ext cx="426315" cy="324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6" y="2060849"/>
            <a:ext cx="36528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7" grpId="0"/>
      <p:bldP spid="38" grpId="0"/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Hammer: GROTESQUE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2" y="5373218"/>
            <a:ext cx="36099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Roland\Desktop\Allerton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1" y="2160001"/>
            <a:ext cx="8154619" cy="3174797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44272" y="5085184"/>
            <a:ext cx="144016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58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Nail: “Good” </a:t>
            </a:r>
            <a:r>
              <a:rPr lang="en-US" altLang="zh-CN" err="1">
                <a:latin typeface="Times New Roman" pitchFamily="18" charset="0"/>
                <a:cs typeface="Times New Roman" pitchFamily="18" charset="0"/>
              </a:rPr>
              <a:t>Partioning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1664" y="1412777"/>
            <a:ext cx="24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N items</a:t>
            </a:r>
          </a:p>
          <a:p>
            <a:r>
              <a:rPr lang="en-US" altLang="zh-CN" sz="2800"/>
              <a:t>D defectives</a:t>
            </a:r>
            <a:endParaRPr lang="zh-CN" altLang="en-US" sz="2800"/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680" y="3789040"/>
            <a:ext cx="341052" cy="259200"/>
          </a:xfrm>
          <a:prstGeom prst="rect">
            <a:avLst/>
          </a:prstGeom>
          <a:noFill/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000" y="3358800"/>
            <a:ext cx="341052" cy="259200"/>
          </a:xfrm>
          <a:prstGeom prst="rect">
            <a:avLst/>
          </a:prstGeom>
          <a:noFill/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4221088"/>
            <a:ext cx="341052" cy="259200"/>
          </a:xfrm>
          <a:prstGeom prst="rect">
            <a:avLst/>
          </a:prstGeom>
          <a:noFill/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4221088"/>
            <a:ext cx="341052" cy="259200"/>
          </a:xfrm>
          <a:prstGeom prst="rect">
            <a:avLst/>
          </a:prstGeom>
          <a:noFill/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3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85" name="矩形 184"/>
          <p:cNvSpPr/>
          <p:nvPr/>
        </p:nvSpPr>
        <p:spPr>
          <a:xfrm>
            <a:off x="2279576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矩形 185"/>
          <p:cNvSpPr/>
          <p:nvPr/>
        </p:nvSpPr>
        <p:spPr>
          <a:xfrm>
            <a:off x="2279576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矩形 186"/>
          <p:cNvSpPr/>
          <p:nvPr/>
        </p:nvSpPr>
        <p:spPr>
          <a:xfrm>
            <a:off x="4007768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矩形 187"/>
          <p:cNvSpPr/>
          <p:nvPr/>
        </p:nvSpPr>
        <p:spPr>
          <a:xfrm>
            <a:off x="5735960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右箭头 188"/>
          <p:cNvSpPr/>
          <p:nvPr/>
        </p:nvSpPr>
        <p:spPr>
          <a:xfrm>
            <a:off x="7536160" y="5013176"/>
            <a:ext cx="504056" cy="720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右箭头 189"/>
          <p:cNvSpPr/>
          <p:nvPr/>
        </p:nvSpPr>
        <p:spPr>
          <a:xfrm rot="-5400000">
            <a:off x="8616280" y="4221088"/>
            <a:ext cx="504056" cy="720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矩形 207"/>
          <p:cNvSpPr/>
          <p:nvPr/>
        </p:nvSpPr>
        <p:spPr>
          <a:xfrm>
            <a:off x="5735960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2224" y="4581128"/>
            <a:ext cx="1440160" cy="1080120"/>
          </a:xfrm>
          <a:prstGeom prst="rect">
            <a:avLst/>
          </a:prstGeom>
        </p:spPr>
      </p:pic>
      <p:pic>
        <p:nvPicPr>
          <p:cNvPr id="21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6280" y="3573016"/>
            <a:ext cx="530546" cy="403216"/>
          </a:xfrm>
          <a:prstGeom prst="rect">
            <a:avLst/>
          </a:prstGeom>
          <a:noFill/>
        </p:spPr>
      </p:pic>
      <p:sp>
        <p:nvSpPr>
          <p:cNvPr id="211" name="矩形 210"/>
          <p:cNvSpPr/>
          <p:nvPr/>
        </p:nvSpPr>
        <p:spPr>
          <a:xfrm>
            <a:off x="4007768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2" name="矩形 211"/>
          <p:cNvSpPr/>
          <p:nvPr/>
        </p:nvSpPr>
        <p:spPr>
          <a:xfrm>
            <a:off x="5795268" y="4199880"/>
            <a:ext cx="1621532" cy="162091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208" grpId="0" animBg="1"/>
      <p:bldP spid="211" grpId="0" animBg="1"/>
      <p:bldP spid="2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680" y="3789040"/>
            <a:ext cx="341052" cy="25920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000" y="3358800"/>
            <a:ext cx="341052" cy="259200"/>
          </a:xfrm>
          <a:prstGeom prst="rect">
            <a:avLst/>
          </a:prstGeom>
          <a:noFill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4221088"/>
            <a:ext cx="341052" cy="259200"/>
          </a:xfrm>
          <a:prstGeom prst="rect">
            <a:avLst/>
          </a:prstGeom>
          <a:noFill/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4221088"/>
            <a:ext cx="341052" cy="259200"/>
          </a:xfrm>
          <a:prstGeom prst="rect">
            <a:avLst/>
          </a:prstGeom>
          <a:noFill/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09" name="矩形 108"/>
          <p:cNvSpPr/>
          <p:nvPr/>
        </p:nvSpPr>
        <p:spPr>
          <a:xfrm>
            <a:off x="2279576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/>
          <p:nvPr/>
        </p:nvSpPr>
        <p:spPr>
          <a:xfrm>
            <a:off x="2279576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4007768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111"/>
          <p:cNvSpPr/>
          <p:nvPr/>
        </p:nvSpPr>
        <p:spPr>
          <a:xfrm>
            <a:off x="5735960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/>
          <p:cNvSpPr/>
          <p:nvPr/>
        </p:nvSpPr>
        <p:spPr>
          <a:xfrm>
            <a:off x="5735960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>
            <a:off x="4007768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7609" y="1772816"/>
            <a:ext cx="771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Box 116"/>
          <p:cNvSpPr txBox="1"/>
          <p:nvPr/>
        </p:nvSpPr>
        <p:spPr>
          <a:xfrm>
            <a:off x="3359696" y="1740733"/>
            <a:ext cx="1085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Groups 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3143672" y="3704332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/>
          <p:cNvSpPr/>
          <p:nvPr/>
        </p:nvSpPr>
        <p:spPr>
          <a:xfrm>
            <a:off x="4439816" y="3272284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5735960" y="4149080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2279576" y="4149080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14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4871864" y="3717032"/>
            <a:ext cx="2592288" cy="2160240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/>
          <p:nvPr/>
        </p:nvSpPr>
        <p:spPr>
          <a:xfrm>
            <a:off x="2279576" y="3717032"/>
            <a:ext cx="2592288" cy="2160240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22" name="椭圆 121"/>
          <p:cNvSpPr/>
          <p:nvPr/>
        </p:nvSpPr>
        <p:spPr>
          <a:xfrm>
            <a:off x="4439816" y="5013176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/>
          <p:cNvSpPr/>
          <p:nvPr/>
        </p:nvSpPr>
        <p:spPr>
          <a:xfrm>
            <a:off x="6168008" y="2852936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2279576" y="2420888"/>
            <a:ext cx="518457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536161" y="2564905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Decaying geometrically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3429000"/>
            <a:ext cx="16875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TextBox 113"/>
          <p:cNvSpPr txBox="1"/>
          <p:nvPr/>
        </p:nvSpPr>
        <p:spPr>
          <a:xfrm>
            <a:off x="9368754" y="3356993"/>
            <a:ext cx="7596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Tests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3534" y="1812780"/>
            <a:ext cx="1152632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TextBox 124"/>
          <p:cNvSpPr txBox="1"/>
          <p:nvPr/>
        </p:nvSpPr>
        <p:spPr>
          <a:xfrm>
            <a:off x="3426270" y="1740733"/>
            <a:ext cx="1085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Groups 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 109"/>
          <p:cNvSpPr/>
          <p:nvPr/>
        </p:nvSpPr>
        <p:spPr>
          <a:xfrm>
            <a:off x="2279576" y="2420888"/>
            <a:ext cx="2592288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4871864" y="2420888"/>
            <a:ext cx="2592288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248" y="2924944"/>
            <a:ext cx="504056" cy="65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14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207568" y="1844825"/>
            <a:ext cx="4740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The number of unidentified defectives &lt;</a:t>
            </a:r>
            <a:endParaRPr lang="zh-CN" altLang="en-US" sz="22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4054" y="1932874"/>
            <a:ext cx="723478" cy="31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 109"/>
          <p:cNvSpPr/>
          <p:nvPr/>
        </p:nvSpPr>
        <p:spPr>
          <a:xfrm>
            <a:off x="2279576" y="2420888"/>
            <a:ext cx="2592288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4871864" y="2420888"/>
            <a:ext cx="2592288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2279576" y="2420888"/>
            <a:ext cx="5184576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2279576" y="4149080"/>
            <a:ext cx="5184576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1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14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1718" y="1772816"/>
            <a:ext cx="163058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5960" y="1772816"/>
            <a:ext cx="178363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TextBox 114"/>
          <p:cNvSpPr txBox="1"/>
          <p:nvPr/>
        </p:nvSpPr>
        <p:spPr>
          <a:xfrm>
            <a:off x="4151785" y="1700809"/>
            <a:ext cx="1574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Tests of size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80176" y="2780929"/>
            <a:ext cx="2323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Coupon Collection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09" grpId="0" animBg="1"/>
      <p:bldP spid="107" grpId="0" animBg="1"/>
      <p:bldP spid="111" grpId="0" animBg="1"/>
      <p:bldP spid="115" grpId="0"/>
      <p:bldP spid="1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Non-Adaptive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680" y="3789040"/>
            <a:ext cx="341052" cy="25920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000" y="3358800"/>
            <a:ext cx="341052" cy="259200"/>
          </a:xfrm>
          <a:prstGeom prst="rect">
            <a:avLst/>
          </a:prstGeom>
          <a:noFill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4221088"/>
            <a:ext cx="341052" cy="259200"/>
          </a:xfrm>
          <a:prstGeom prst="rect">
            <a:avLst/>
          </a:prstGeom>
          <a:noFill/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4221088"/>
            <a:ext cx="341052" cy="259200"/>
          </a:xfrm>
          <a:prstGeom prst="rect">
            <a:avLst/>
          </a:prstGeom>
          <a:noFill/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09" name="矩形 108"/>
          <p:cNvSpPr/>
          <p:nvPr/>
        </p:nvSpPr>
        <p:spPr>
          <a:xfrm>
            <a:off x="2279576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/>
          <p:nvPr/>
        </p:nvSpPr>
        <p:spPr>
          <a:xfrm>
            <a:off x="2279576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4007768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111"/>
          <p:cNvSpPr/>
          <p:nvPr/>
        </p:nvSpPr>
        <p:spPr>
          <a:xfrm>
            <a:off x="5735960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/>
          <p:cNvSpPr/>
          <p:nvPr/>
        </p:nvSpPr>
        <p:spPr>
          <a:xfrm>
            <a:off x="5735960" y="4149080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>
            <a:off x="4007768" y="2420888"/>
            <a:ext cx="1728192" cy="1728192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7609" y="1772816"/>
            <a:ext cx="771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Box 116"/>
          <p:cNvSpPr txBox="1"/>
          <p:nvPr/>
        </p:nvSpPr>
        <p:spPr>
          <a:xfrm>
            <a:off x="3335814" y="1716851"/>
            <a:ext cx="1085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Groups 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3143672" y="3704332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/>
          <p:cNvSpPr/>
          <p:nvPr/>
        </p:nvSpPr>
        <p:spPr>
          <a:xfrm>
            <a:off x="4439816" y="3272284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5735960" y="4149080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2279576" y="4149080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3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3592" y="2780928"/>
            <a:ext cx="1440160" cy="1080120"/>
          </a:xfrm>
          <a:prstGeom prst="rect">
            <a:avLst/>
          </a:prstGeom>
        </p:spPr>
      </p:pic>
      <p:pic>
        <p:nvPicPr>
          <p:cNvPr id="12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1784" y="2780928"/>
            <a:ext cx="1440160" cy="1080120"/>
          </a:xfrm>
          <a:prstGeom prst="rect">
            <a:avLst/>
          </a:prstGeom>
        </p:spPr>
      </p:pic>
      <p:pic>
        <p:nvPicPr>
          <p:cNvPr id="125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3592" y="4509120"/>
            <a:ext cx="1440160" cy="1080120"/>
          </a:xfrm>
          <a:prstGeom prst="rect">
            <a:avLst/>
          </a:prstGeom>
        </p:spPr>
      </p:pic>
      <p:pic>
        <p:nvPicPr>
          <p:cNvPr id="126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9976" y="4509120"/>
            <a:ext cx="1440160" cy="1080120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4711806" y="1716851"/>
            <a:ext cx="4248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constant fraction of “Good” groups 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6201" y="3687141"/>
            <a:ext cx="1456347" cy="31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" name="TextBox 128"/>
          <p:cNvSpPr txBox="1"/>
          <p:nvPr/>
        </p:nvSpPr>
        <p:spPr>
          <a:xfrm>
            <a:off x="9360243" y="3605101"/>
            <a:ext cx="7596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Tests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7" grpId="0"/>
      <p:bldP spid="119" grpId="0" animBg="1"/>
      <p:bldP spid="120" grpId="0" animBg="1"/>
      <p:bldP spid="121" grpId="0" animBg="1"/>
      <p:bldP spid="122" grpId="0" animBg="1"/>
      <p:bldP spid="128" grpId="0"/>
      <p:bldP spid="1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Non-Adaptive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0" y="3789040"/>
            <a:ext cx="341052" cy="25920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0" y="3358800"/>
            <a:ext cx="341052" cy="259200"/>
          </a:xfrm>
          <a:prstGeom prst="rect">
            <a:avLst/>
          </a:prstGeom>
          <a:noFill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4221088"/>
            <a:ext cx="341052" cy="259200"/>
          </a:xfrm>
          <a:prstGeom prst="rect">
            <a:avLst/>
          </a:prstGeom>
          <a:noFill/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4221088"/>
            <a:ext cx="341052" cy="259200"/>
          </a:xfrm>
          <a:prstGeom prst="rect">
            <a:avLst/>
          </a:prstGeom>
          <a:noFill/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10" name="矩形 109"/>
          <p:cNvSpPr/>
          <p:nvPr/>
        </p:nvSpPr>
        <p:spPr>
          <a:xfrm>
            <a:off x="2279576" y="2420888"/>
            <a:ext cx="864096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2275384" y="4136380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115"/>
          <p:cNvSpPr/>
          <p:nvPr/>
        </p:nvSpPr>
        <p:spPr>
          <a:xfrm>
            <a:off x="3143672" y="2420888"/>
            <a:ext cx="864096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4007768" y="2420888"/>
            <a:ext cx="864096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矩形 117"/>
          <p:cNvSpPr/>
          <p:nvPr/>
        </p:nvSpPr>
        <p:spPr>
          <a:xfrm>
            <a:off x="4871864" y="2420888"/>
            <a:ext cx="864096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/>
          <p:cNvSpPr/>
          <p:nvPr/>
        </p:nvSpPr>
        <p:spPr>
          <a:xfrm>
            <a:off x="5735960" y="2420888"/>
            <a:ext cx="864096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/>
          <p:cNvSpPr/>
          <p:nvPr/>
        </p:nvSpPr>
        <p:spPr>
          <a:xfrm>
            <a:off x="6600056" y="2420888"/>
            <a:ext cx="864096" cy="345638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/>
          <p:cNvSpPr/>
          <p:nvPr/>
        </p:nvSpPr>
        <p:spPr>
          <a:xfrm>
            <a:off x="3143672" y="3717032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4871864" y="4581128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/>
          <p:cNvSpPr/>
          <p:nvPr/>
        </p:nvSpPr>
        <p:spPr>
          <a:xfrm>
            <a:off x="6600056" y="3717032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76244"/>
            <a:ext cx="2133600" cy="365125"/>
          </a:xfrm>
        </p:spPr>
        <p:txBody>
          <a:bodyPr/>
          <a:lstStyle/>
          <a:p>
            <a:r>
              <a:rPr lang="en-US"/>
              <a:t>15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Non-Adaptive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680" y="3789040"/>
            <a:ext cx="341052" cy="25920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000" y="3358800"/>
            <a:ext cx="341052" cy="259200"/>
          </a:xfrm>
          <a:prstGeom prst="rect">
            <a:avLst/>
          </a:prstGeom>
          <a:noFill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4221088"/>
            <a:ext cx="341052" cy="259200"/>
          </a:xfrm>
          <a:prstGeom prst="rect">
            <a:avLst/>
          </a:prstGeom>
          <a:noFill/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4221088"/>
            <a:ext cx="341052" cy="259200"/>
          </a:xfrm>
          <a:prstGeom prst="rect">
            <a:avLst/>
          </a:prstGeom>
          <a:noFill/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09" name="矩形 108"/>
          <p:cNvSpPr/>
          <p:nvPr/>
        </p:nvSpPr>
        <p:spPr>
          <a:xfrm>
            <a:off x="2279576" y="2420888"/>
            <a:ext cx="5184576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6168008" y="2852936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115"/>
          <p:cNvSpPr/>
          <p:nvPr/>
        </p:nvSpPr>
        <p:spPr>
          <a:xfrm>
            <a:off x="2279576" y="3284984"/>
            <a:ext cx="5184576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2279576" y="4149080"/>
            <a:ext cx="5184576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矩形 117"/>
          <p:cNvSpPr/>
          <p:nvPr/>
        </p:nvSpPr>
        <p:spPr>
          <a:xfrm>
            <a:off x="2279576" y="5013176"/>
            <a:ext cx="5184576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/>
          <p:cNvSpPr/>
          <p:nvPr/>
        </p:nvSpPr>
        <p:spPr>
          <a:xfrm>
            <a:off x="4427116" y="5000476"/>
            <a:ext cx="504056" cy="43204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E41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15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2185" y="2852936"/>
            <a:ext cx="130226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TextBox 120"/>
          <p:cNvSpPr txBox="1"/>
          <p:nvPr/>
        </p:nvSpPr>
        <p:spPr>
          <a:xfrm>
            <a:off x="7680176" y="3284985"/>
            <a:ext cx="2715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Independent partitions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680176" y="4005065"/>
            <a:ext cx="2323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Coupon Collection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0177" y="4797152"/>
            <a:ext cx="245344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TextBox 123"/>
          <p:cNvSpPr txBox="1"/>
          <p:nvPr/>
        </p:nvSpPr>
        <p:spPr>
          <a:xfrm>
            <a:off x="7648093" y="5142312"/>
            <a:ext cx="7596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Tests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1;p4" descr="A diagram of several university logos&#10;&#10;Description automatically generated with medium confidence">
            <a:extLst>
              <a:ext uri="{FF2B5EF4-FFF2-40B4-BE49-F238E27FC236}">
                <a16:creationId xmlns:a16="http://schemas.microsoft.com/office/drawing/2014/main" id="{952B9155-9197-6B06-9C3A-04AB926AE1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132" y="1327620"/>
            <a:ext cx="7772400" cy="4426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3261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2-Stage 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680" y="3789040"/>
            <a:ext cx="341052" cy="259200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1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584" y="2924896"/>
            <a:ext cx="341052" cy="2592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5" y="292494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000" y="3358800"/>
            <a:ext cx="341052" cy="259200"/>
          </a:xfrm>
          <a:prstGeom prst="rect">
            <a:avLst/>
          </a:prstGeom>
          <a:noFill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49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292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35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2926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3788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992" y="4653168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4221088"/>
            <a:ext cx="341052" cy="259200"/>
          </a:xfrm>
          <a:prstGeom prst="rect">
            <a:avLst/>
          </a:prstGeom>
          <a:noFill/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517264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4221088"/>
            <a:ext cx="341052" cy="259200"/>
          </a:xfrm>
          <a:prstGeom prst="rect">
            <a:avLst/>
          </a:prstGeom>
          <a:noFill/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3" y="465313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220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4652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084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585" y="5516896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00" y="3790800"/>
            <a:ext cx="341052" cy="259200"/>
          </a:xfrm>
          <a:prstGeom prst="rect">
            <a:avLst/>
          </a:prstGeom>
          <a:noFill/>
        </p:spPr>
      </p:pic>
      <p:pic>
        <p:nvPicPr>
          <p:cNvPr id="1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001" y="4654800"/>
            <a:ext cx="292057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5085184"/>
            <a:ext cx="341052" cy="259200"/>
          </a:xfrm>
          <a:prstGeom prst="rect">
            <a:avLst/>
          </a:prstGeom>
          <a:noFill/>
        </p:spPr>
      </p:pic>
      <p:pic>
        <p:nvPicPr>
          <p:cNvPr id="108" name="Picture 3" descr="C:\Users\Roland\Desktop\virus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472" y="4674344"/>
            <a:ext cx="341052" cy="259200"/>
          </a:xfrm>
          <a:prstGeom prst="rect">
            <a:avLst/>
          </a:prstGeom>
          <a:noFill/>
        </p:spPr>
      </p:pic>
      <p:sp>
        <p:nvSpPr>
          <p:cNvPr id="109" name="矩形 108"/>
          <p:cNvSpPr/>
          <p:nvPr/>
        </p:nvSpPr>
        <p:spPr>
          <a:xfrm>
            <a:off x="2279576" y="2420888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/>
          <p:cNvSpPr/>
          <p:nvPr/>
        </p:nvSpPr>
        <p:spPr>
          <a:xfrm>
            <a:off x="3143672" y="2420888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矩形 117"/>
          <p:cNvSpPr/>
          <p:nvPr/>
        </p:nvSpPr>
        <p:spPr>
          <a:xfrm>
            <a:off x="4007768" y="2420888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矩形 126"/>
          <p:cNvSpPr/>
          <p:nvPr/>
        </p:nvSpPr>
        <p:spPr>
          <a:xfrm>
            <a:off x="4871864" y="2420888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>
            <a:off x="5735960" y="2420888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矩形 128"/>
          <p:cNvSpPr/>
          <p:nvPr/>
        </p:nvSpPr>
        <p:spPr>
          <a:xfrm>
            <a:off x="6600056" y="2420888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矩形 129"/>
          <p:cNvSpPr/>
          <p:nvPr/>
        </p:nvSpPr>
        <p:spPr>
          <a:xfrm>
            <a:off x="6600056" y="3717032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矩形 130"/>
          <p:cNvSpPr/>
          <p:nvPr/>
        </p:nvSpPr>
        <p:spPr>
          <a:xfrm>
            <a:off x="5735960" y="3717032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矩形 131"/>
          <p:cNvSpPr/>
          <p:nvPr/>
        </p:nvSpPr>
        <p:spPr>
          <a:xfrm>
            <a:off x="4871864" y="3717032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矩形 132"/>
          <p:cNvSpPr/>
          <p:nvPr/>
        </p:nvSpPr>
        <p:spPr>
          <a:xfrm>
            <a:off x="4007768" y="3717032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 133"/>
          <p:cNvSpPr/>
          <p:nvPr/>
        </p:nvSpPr>
        <p:spPr>
          <a:xfrm>
            <a:off x="3143672" y="3717032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134"/>
          <p:cNvSpPr/>
          <p:nvPr/>
        </p:nvSpPr>
        <p:spPr>
          <a:xfrm>
            <a:off x="2279576" y="3717032"/>
            <a:ext cx="864096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135"/>
          <p:cNvSpPr/>
          <p:nvPr/>
        </p:nvSpPr>
        <p:spPr>
          <a:xfrm>
            <a:off x="6168008" y="5013176"/>
            <a:ext cx="1296144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136"/>
          <p:cNvSpPr/>
          <p:nvPr/>
        </p:nvSpPr>
        <p:spPr>
          <a:xfrm>
            <a:off x="4871864" y="5013176"/>
            <a:ext cx="1296144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矩形 137"/>
          <p:cNvSpPr/>
          <p:nvPr/>
        </p:nvSpPr>
        <p:spPr>
          <a:xfrm>
            <a:off x="3575720" y="5013176"/>
            <a:ext cx="1296144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矩形 138"/>
          <p:cNvSpPr/>
          <p:nvPr/>
        </p:nvSpPr>
        <p:spPr>
          <a:xfrm>
            <a:off x="2279576" y="5013176"/>
            <a:ext cx="1296144" cy="86409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0" name="Picture 2" descr="C:\Users\Roland\Desktop\Allerton\Calendar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2224" y="2430760"/>
            <a:ext cx="1523008" cy="1142256"/>
          </a:xfrm>
          <a:prstGeom prst="rect">
            <a:avLst/>
          </a:prstGeom>
          <a:noFill/>
        </p:spPr>
      </p:pic>
      <p:sp>
        <p:nvSpPr>
          <p:cNvPr id="141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16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3437" y="1772816"/>
            <a:ext cx="1709217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" name="TextBox 141"/>
          <p:cNvSpPr txBox="1"/>
          <p:nvPr/>
        </p:nvSpPr>
        <p:spPr>
          <a:xfrm>
            <a:off x="3426270" y="1740733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Groups (Birthdays) 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2-Stage Adaptive Group Testing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6" name="组合 115"/>
          <p:cNvGrpSpPr>
            <a:grpSpLocks noChangeAspect="1"/>
          </p:cNvGrpSpPr>
          <p:nvPr/>
        </p:nvGrpSpPr>
        <p:grpSpPr>
          <a:xfrm>
            <a:off x="2207568" y="1715210"/>
            <a:ext cx="3110746" cy="2073830"/>
            <a:chOff x="755576" y="2420888"/>
            <a:chExt cx="5184576" cy="3456384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1680" y="3789040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292494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0" y="292494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5584" y="2924896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7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7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292494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8000" y="3358800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249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292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335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584" y="292680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584" y="3788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1991" y="465316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3968" y="4221088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6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7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7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7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7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551726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4221088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7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65313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4220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4652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5084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584" y="551689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8000" y="3790800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0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8000" y="465480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7824" y="5085184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08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4472" y="4674344"/>
              <a:ext cx="341052" cy="259200"/>
            </a:xfrm>
            <a:prstGeom prst="rect">
              <a:avLst/>
            </a:prstGeom>
            <a:noFill/>
          </p:spPr>
        </p:pic>
        <p:sp>
          <p:nvSpPr>
            <p:cNvPr id="109" name="矩形 108"/>
            <p:cNvSpPr/>
            <p:nvPr/>
          </p:nvSpPr>
          <p:spPr>
            <a:xfrm>
              <a:off x="755576" y="24208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>
              <a:off x="1619672" y="24208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2483768" y="24208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矩形 126"/>
            <p:cNvSpPr/>
            <p:nvPr/>
          </p:nvSpPr>
          <p:spPr>
            <a:xfrm>
              <a:off x="3347864" y="24208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4211960" y="24208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5076056" y="24208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5076056" y="371703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4211960" y="371703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3347864" y="371703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483768" y="371703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1619672" y="371703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755576" y="371703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4644008" y="5013176"/>
              <a:ext cx="1296144" cy="8640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347864" y="5013176"/>
              <a:ext cx="1296144" cy="8640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2051720" y="5013176"/>
              <a:ext cx="1296144" cy="8640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755576" y="5013176"/>
              <a:ext cx="1296144" cy="8640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7" name="右箭头 116"/>
          <p:cNvSpPr/>
          <p:nvPr/>
        </p:nvSpPr>
        <p:spPr>
          <a:xfrm rot="5400000">
            <a:off x="3622328" y="4171727"/>
            <a:ext cx="504056" cy="720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TextBox 118"/>
          <p:cNvSpPr txBox="1"/>
          <p:nvPr/>
        </p:nvSpPr>
        <p:spPr>
          <a:xfrm>
            <a:off x="2855640" y="4531768"/>
            <a:ext cx="2016224" cy="76944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/>
              <a:t>Non-adaptive </a:t>
            </a:r>
          </a:p>
          <a:p>
            <a:pPr algn="ctr"/>
            <a:r>
              <a:rPr lang="en-US" altLang="zh-CN" sz="2200" b="1"/>
              <a:t>Group Testing </a:t>
            </a:r>
            <a:endParaRPr lang="zh-CN" altLang="en-US" sz="2200" b="1"/>
          </a:p>
        </p:txBody>
      </p:sp>
      <p:sp>
        <p:nvSpPr>
          <p:cNvPr id="120" name="右箭头 119"/>
          <p:cNvSpPr/>
          <p:nvPr/>
        </p:nvSpPr>
        <p:spPr>
          <a:xfrm>
            <a:off x="5015880" y="4797152"/>
            <a:ext cx="936104" cy="720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1" name="组合 200"/>
          <p:cNvGrpSpPr>
            <a:grpSpLocks noChangeAspect="1"/>
          </p:cNvGrpSpPr>
          <p:nvPr/>
        </p:nvGrpSpPr>
        <p:grpSpPr>
          <a:xfrm>
            <a:off x="6312024" y="1268760"/>
            <a:ext cx="432048" cy="648072"/>
            <a:chOff x="4572000" y="2276872"/>
            <a:chExt cx="864096" cy="1296144"/>
          </a:xfrm>
        </p:grpSpPr>
        <p:pic>
          <p:nvPicPr>
            <p:cNvPr id="12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3816" y="234888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6232" y="3214784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2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3816" y="278088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3816" y="321288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5816" y="234888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5816" y="278278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" name="矩形 139"/>
            <p:cNvSpPr/>
            <p:nvPr/>
          </p:nvSpPr>
          <p:spPr>
            <a:xfrm>
              <a:off x="4572000" y="227687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2" name="组合 201"/>
          <p:cNvGrpSpPr>
            <a:grpSpLocks noChangeAspect="1"/>
          </p:cNvGrpSpPr>
          <p:nvPr/>
        </p:nvGrpSpPr>
        <p:grpSpPr>
          <a:xfrm>
            <a:off x="6312024" y="1988840"/>
            <a:ext cx="432048" cy="648072"/>
            <a:chOff x="6228616" y="2348880"/>
            <a:chExt cx="864096" cy="1296144"/>
          </a:xfrm>
        </p:grpSpPr>
        <p:pic>
          <p:nvPicPr>
            <p:cNvPr id="14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240" y="242088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240" y="2852888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4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240" y="285288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240" y="328488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2240" y="242088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2240" y="328488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" name="矩形 146"/>
            <p:cNvSpPr/>
            <p:nvPr/>
          </p:nvSpPr>
          <p:spPr>
            <a:xfrm>
              <a:off x="6228616" y="2348880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4" name="组合 203"/>
          <p:cNvGrpSpPr>
            <a:grpSpLocks noChangeAspect="1"/>
          </p:cNvGrpSpPr>
          <p:nvPr/>
        </p:nvGrpSpPr>
        <p:grpSpPr>
          <a:xfrm>
            <a:off x="6312024" y="3429000"/>
            <a:ext cx="432048" cy="648072"/>
            <a:chOff x="7380312" y="4221088"/>
            <a:chExt cx="864096" cy="1296144"/>
          </a:xfrm>
        </p:grpSpPr>
        <p:pic>
          <p:nvPicPr>
            <p:cNvPr id="15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52320" y="4293096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5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4224" y="4292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2224" y="4724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4224" y="4724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52224" y="5156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4224" y="5156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" name="矩形 166"/>
            <p:cNvSpPr/>
            <p:nvPr/>
          </p:nvSpPr>
          <p:spPr>
            <a:xfrm>
              <a:off x="7380312" y="4221088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3" name="组合 202"/>
          <p:cNvGrpSpPr>
            <a:grpSpLocks noChangeAspect="1"/>
          </p:cNvGrpSpPr>
          <p:nvPr/>
        </p:nvGrpSpPr>
        <p:grpSpPr>
          <a:xfrm>
            <a:off x="6312024" y="2708920"/>
            <a:ext cx="432048" cy="648072"/>
            <a:chOff x="5436096" y="3933056"/>
            <a:chExt cx="864096" cy="1296144"/>
          </a:xfrm>
        </p:grpSpPr>
        <p:pic>
          <p:nvPicPr>
            <p:cNvPr id="15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8104" y="400492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0104" y="400492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4437112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6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8104" y="486892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0152" y="486916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0104" y="4436920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" name="矩形 167"/>
            <p:cNvSpPr/>
            <p:nvPr/>
          </p:nvSpPr>
          <p:spPr>
            <a:xfrm>
              <a:off x="5436096" y="3933056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9" name="组合 198"/>
          <p:cNvGrpSpPr>
            <a:grpSpLocks noChangeAspect="1"/>
          </p:cNvGrpSpPr>
          <p:nvPr/>
        </p:nvGrpSpPr>
        <p:grpSpPr>
          <a:xfrm>
            <a:off x="6312024" y="4149080"/>
            <a:ext cx="432048" cy="648072"/>
            <a:chOff x="2123728" y="5229200"/>
            <a:chExt cx="864096" cy="1296144"/>
          </a:xfrm>
        </p:grpSpPr>
        <p:pic>
          <p:nvPicPr>
            <p:cNvPr id="17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27256" y="530106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5256" y="573306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27256" y="573306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5256" y="616506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27256" y="616506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672" y="5302968"/>
              <a:ext cx="341052" cy="259200"/>
            </a:xfrm>
            <a:prstGeom prst="rect">
              <a:avLst/>
            </a:prstGeom>
            <a:noFill/>
          </p:spPr>
        </p:pic>
        <p:sp>
          <p:nvSpPr>
            <p:cNvPr id="187" name="矩形 186"/>
            <p:cNvSpPr/>
            <p:nvPr/>
          </p:nvSpPr>
          <p:spPr>
            <a:xfrm>
              <a:off x="2123728" y="5229200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8" name="组合 197"/>
          <p:cNvGrpSpPr>
            <a:grpSpLocks noChangeAspect="1"/>
          </p:cNvGrpSpPr>
          <p:nvPr/>
        </p:nvGrpSpPr>
        <p:grpSpPr>
          <a:xfrm>
            <a:off x="6312024" y="4869160"/>
            <a:ext cx="432048" cy="648072"/>
            <a:chOff x="899592" y="5157192"/>
            <a:chExt cx="864096" cy="1296144"/>
          </a:xfrm>
        </p:grpSpPr>
        <p:pic>
          <p:nvPicPr>
            <p:cNvPr id="16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216" y="522905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3216" y="522905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9623" y="6093328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5661248"/>
              <a:ext cx="341052" cy="259200"/>
            </a:xfrm>
            <a:prstGeom prst="rect">
              <a:avLst/>
            </a:prstGeom>
            <a:noFill/>
          </p:spPr>
        </p:pic>
        <p:pic>
          <p:nvPicPr>
            <p:cNvPr id="17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216" y="609305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3216" y="5661056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" name="矩形 187"/>
            <p:cNvSpPr/>
            <p:nvPr/>
          </p:nvSpPr>
          <p:spPr>
            <a:xfrm>
              <a:off x="899592" y="5157192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7" name="组合 196"/>
          <p:cNvGrpSpPr>
            <a:grpSpLocks noChangeAspect="1"/>
          </p:cNvGrpSpPr>
          <p:nvPr/>
        </p:nvGrpSpPr>
        <p:grpSpPr>
          <a:xfrm>
            <a:off x="6312024" y="5589240"/>
            <a:ext cx="432048" cy="648072"/>
            <a:chOff x="-432048" y="4869160"/>
            <a:chExt cx="864096" cy="1296144"/>
          </a:xfrm>
        </p:grpSpPr>
        <p:pic>
          <p:nvPicPr>
            <p:cNvPr id="17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0328" y="494102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72" y="494102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60328" y="537302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72" y="537302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72" y="5805024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5440" y="5826472"/>
              <a:ext cx="341052" cy="259200"/>
            </a:xfrm>
            <a:prstGeom prst="rect">
              <a:avLst/>
            </a:prstGeom>
            <a:noFill/>
          </p:spPr>
        </p:pic>
        <p:sp>
          <p:nvSpPr>
            <p:cNvPr id="189" name="矩形 188"/>
            <p:cNvSpPr/>
            <p:nvPr/>
          </p:nvSpPr>
          <p:spPr>
            <a:xfrm>
              <a:off x="-432048" y="4869160"/>
              <a:ext cx="864096" cy="12961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0" name="组合 199"/>
          <p:cNvGrpSpPr>
            <a:grpSpLocks noChangeAspect="1"/>
          </p:cNvGrpSpPr>
          <p:nvPr/>
        </p:nvGrpSpPr>
        <p:grpSpPr>
          <a:xfrm>
            <a:off x="6168008" y="6309320"/>
            <a:ext cx="648072" cy="432048"/>
            <a:chOff x="3779912" y="5517232"/>
            <a:chExt cx="1296144" cy="864096"/>
          </a:xfrm>
        </p:grpSpPr>
        <p:pic>
          <p:nvPicPr>
            <p:cNvPr id="19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776" y="5588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776" y="6020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776" y="5588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776" y="6020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5776" y="6020952"/>
              <a:ext cx="292057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5589240"/>
              <a:ext cx="341052" cy="259200"/>
            </a:xfrm>
            <a:prstGeom prst="rect">
              <a:avLst/>
            </a:prstGeom>
            <a:noFill/>
          </p:spPr>
        </p:pic>
        <p:sp>
          <p:nvSpPr>
            <p:cNvPr id="196" name="矩形 195"/>
            <p:cNvSpPr/>
            <p:nvPr/>
          </p:nvSpPr>
          <p:spPr>
            <a:xfrm>
              <a:off x="3779912" y="5517232"/>
              <a:ext cx="1296144" cy="8640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7050000" y="1319560"/>
            <a:ext cx="2645308" cy="648072"/>
            <a:chOff x="5364088" y="1268760"/>
            <a:chExt cx="2645308" cy="648072"/>
          </a:xfrm>
        </p:grpSpPr>
        <p:sp>
          <p:nvSpPr>
            <p:cNvPr id="205" name="右箭头 204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6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07" name="右箭头 206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8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38" name="组合 237"/>
          <p:cNvGrpSpPr/>
          <p:nvPr/>
        </p:nvGrpSpPr>
        <p:grpSpPr>
          <a:xfrm>
            <a:off x="7050000" y="4763244"/>
            <a:ext cx="2645308" cy="648072"/>
            <a:chOff x="5364088" y="1268760"/>
            <a:chExt cx="2645308" cy="648072"/>
          </a:xfrm>
        </p:grpSpPr>
        <p:sp>
          <p:nvSpPr>
            <p:cNvPr id="239" name="右箭头 238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0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41" name="右箭头 240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43" name="组合 242"/>
          <p:cNvGrpSpPr/>
          <p:nvPr/>
        </p:nvGrpSpPr>
        <p:grpSpPr>
          <a:xfrm>
            <a:off x="7050000" y="2006228"/>
            <a:ext cx="2645308" cy="648072"/>
            <a:chOff x="5364088" y="1268760"/>
            <a:chExt cx="2645308" cy="648072"/>
          </a:xfrm>
        </p:grpSpPr>
        <p:sp>
          <p:nvSpPr>
            <p:cNvPr id="244" name="右箭头 243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5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46" name="右箭头 245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48" name="组合 247"/>
          <p:cNvGrpSpPr/>
          <p:nvPr/>
        </p:nvGrpSpPr>
        <p:grpSpPr>
          <a:xfrm>
            <a:off x="7050000" y="2687712"/>
            <a:ext cx="2645308" cy="648072"/>
            <a:chOff x="5364088" y="1268760"/>
            <a:chExt cx="2645308" cy="648072"/>
          </a:xfrm>
        </p:grpSpPr>
        <p:sp>
          <p:nvSpPr>
            <p:cNvPr id="249" name="右箭头 248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0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51" name="右箭头 250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53" name="组合 252"/>
          <p:cNvGrpSpPr/>
          <p:nvPr/>
        </p:nvGrpSpPr>
        <p:grpSpPr>
          <a:xfrm>
            <a:off x="7050000" y="4077072"/>
            <a:ext cx="2645308" cy="648072"/>
            <a:chOff x="5364088" y="1268760"/>
            <a:chExt cx="2645308" cy="648072"/>
          </a:xfrm>
        </p:grpSpPr>
        <p:sp>
          <p:nvSpPr>
            <p:cNvPr id="254" name="右箭头 253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5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56" name="右箭头 255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58" name="组合 257"/>
          <p:cNvGrpSpPr/>
          <p:nvPr/>
        </p:nvGrpSpPr>
        <p:grpSpPr>
          <a:xfrm>
            <a:off x="7050000" y="3395092"/>
            <a:ext cx="2645308" cy="648072"/>
            <a:chOff x="5364088" y="1268760"/>
            <a:chExt cx="2645308" cy="648072"/>
          </a:xfrm>
        </p:grpSpPr>
        <p:sp>
          <p:nvSpPr>
            <p:cNvPr id="259" name="右箭头 258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0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61" name="右箭头 260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63" name="组合 262"/>
          <p:cNvGrpSpPr/>
          <p:nvPr/>
        </p:nvGrpSpPr>
        <p:grpSpPr>
          <a:xfrm>
            <a:off x="7050000" y="5457924"/>
            <a:ext cx="2645308" cy="648072"/>
            <a:chOff x="5364088" y="1268760"/>
            <a:chExt cx="2645308" cy="648072"/>
          </a:xfrm>
        </p:grpSpPr>
        <p:sp>
          <p:nvSpPr>
            <p:cNvPr id="264" name="右箭头 263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5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66" name="右箭头 265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grpSp>
        <p:nvGrpSpPr>
          <p:cNvPr id="268" name="组合 267"/>
          <p:cNvGrpSpPr/>
          <p:nvPr/>
        </p:nvGrpSpPr>
        <p:grpSpPr>
          <a:xfrm>
            <a:off x="7050000" y="6144096"/>
            <a:ext cx="2645308" cy="648072"/>
            <a:chOff x="5364088" y="1268760"/>
            <a:chExt cx="2645308" cy="648072"/>
          </a:xfrm>
        </p:grpSpPr>
        <p:sp>
          <p:nvSpPr>
            <p:cNvPr id="269" name="右箭头 268"/>
            <p:cNvSpPr/>
            <p:nvPr/>
          </p:nvSpPr>
          <p:spPr>
            <a:xfrm>
              <a:off x="5364088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0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60" y="1268760"/>
              <a:ext cx="864096" cy="648072"/>
            </a:xfrm>
            <a:prstGeom prst="rect">
              <a:avLst/>
            </a:prstGeom>
          </p:spPr>
        </p:pic>
        <p:sp>
          <p:nvSpPr>
            <p:cNvPr id="271" name="右箭头 270"/>
            <p:cNvSpPr/>
            <p:nvPr/>
          </p:nvSpPr>
          <p:spPr>
            <a:xfrm>
              <a:off x="7020272" y="1556792"/>
              <a:ext cx="504056" cy="720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2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68344" y="1484784"/>
              <a:ext cx="341052" cy="259200"/>
            </a:xfrm>
            <a:prstGeom prst="rect">
              <a:avLst/>
            </a:prstGeom>
            <a:noFill/>
          </p:spPr>
        </p:pic>
      </p:grpSp>
      <p:sp>
        <p:nvSpPr>
          <p:cNvPr id="27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16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0" y="5805264"/>
            <a:ext cx="1619672" cy="36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5702" y="5859390"/>
            <a:ext cx="1584176" cy="33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" name="TextBox 274"/>
          <p:cNvSpPr txBox="1"/>
          <p:nvPr/>
        </p:nvSpPr>
        <p:spPr>
          <a:xfrm>
            <a:off x="3415662" y="577318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+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2136285" y="6125019"/>
            <a:ext cx="7596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>
                <a:latin typeface="Times New Roman" pitchFamily="18" charset="0"/>
                <a:cs typeface="Times New Roman" pitchFamily="18" charset="0"/>
              </a:rPr>
              <a:t>Tests</a:t>
            </a:r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9" grpId="0" animBg="1"/>
      <p:bldP spid="120" grpId="0" animBg="1"/>
      <p:bldP spid="275" grpId="0"/>
      <p:bldP spid="27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3630083" y="4730175"/>
            <a:ext cx="5645528" cy="931908"/>
          </a:xfrm>
          <a:prstGeom prst="rect">
            <a:avLst/>
          </a:prstGeom>
          <a:pattFill prst="wdDnDiag">
            <a:fgClr>
              <a:srgbClr val="FF4C40"/>
            </a:fgClr>
            <a:bgClr>
              <a:srgbClr val="FFA9A5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607341" y="1301135"/>
            <a:ext cx="1397399" cy="3429041"/>
          </a:xfrm>
          <a:prstGeom prst="rect">
            <a:avLst/>
          </a:prstGeom>
          <a:pattFill prst="wdDnDiag">
            <a:fgClr>
              <a:srgbClr val="FF4C40"/>
            </a:fgClr>
            <a:bgClr>
              <a:srgbClr val="FFA9A5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07341" y="1143972"/>
            <a:ext cx="1577" cy="452869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608917" y="5672666"/>
            <a:ext cx="58737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95333" y="5535085"/>
            <a:ext cx="0" cy="275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46326" y="4692678"/>
            <a:ext cx="1574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649132" y="4730175"/>
            <a:ext cx="5645528" cy="931908"/>
          </a:xfrm>
          <a:prstGeom prst="rect">
            <a:avLst/>
          </a:prstGeom>
          <a:pattFill prst="wdDnDiag">
            <a:fgClr>
              <a:srgbClr val="FF4C40"/>
            </a:fgClr>
            <a:bgClr>
              <a:srgbClr val="FFA9A5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93331" y="448580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55" name="Rectangle 50"/>
          <p:cNvSpPr/>
          <p:nvPr/>
        </p:nvSpPr>
        <p:spPr>
          <a:xfrm>
            <a:off x="5110664" y="424809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6" name="Rectangle 50"/>
          <p:cNvSpPr/>
          <p:nvPr/>
        </p:nvSpPr>
        <p:spPr>
          <a:xfrm>
            <a:off x="5105400" y="3962400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400">
                <a:latin typeface="Times New Roman" pitchFamily="18" charset="0"/>
                <a:ea typeface="+mj-ea"/>
                <a:cs typeface="Times New Roman" pitchFamily="18" charset="0"/>
              </a:rPr>
              <a:t>Summary of this work</a:t>
            </a:r>
            <a:endParaRPr lang="zh-CN" altLang="en-US" sz="440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40216" y="5791201"/>
            <a:ext cx="272494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200" b="1">
                <a:cs typeface="Cambria"/>
              </a:rPr>
              <a:t>Decoding complexity</a:t>
            </a:r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2286001" y="1234590"/>
            <a:ext cx="1397442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200" b="1">
                <a:cs typeface="Cambria"/>
              </a:rPr>
              <a:t># Tests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7808" y="5877273"/>
            <a:ext cx="1518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sz="2200" i="1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4616" y="4495473"/>
            <a:ext cx="1518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sz="2200" i="1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log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002" y="2108836"/>
            <a:ext cx="8958263" cy="132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45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739FC5-CD0C-669F-F83D-E8D1C7D0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55" y="2536825"/>
            <a:ext cx="5364957" cy="1325563"/>
          </a:xfrm>
        </p:spPr>
        <p:txBody>
          <a:bodyPr/>
          <a:lstStyle/>
          <a:p>
            <a:r>
              <a:rPr lang="en-US" b="1"/>
              <a:t>3. Constrained tests</a:t>
            </a:r>
          </a:p>
        </p:txBody>
      </p:sp>
    </p:spTree>
    <p:extLst>
      <p:ext uri="{BB962C8B-B14F-4D97-AF65-F5344CB8AC3E}">
        <p14:creationId xmlns:p14="http://schemas.microsoft.com/office/powerpoint/2010/main" val="30527169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on\AppData\Local\Microsoft\Windows\Temporary Internet Files\Content.IE5\5B6WD6G6\dracula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752600"/>
            <a:ext cx="1709738" cy="190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Real World Limitations</a:t>
            </a:r>
          </a:p>
        </p:txBody>
      </p:sp>
      <p:pic>
        <p:nvPicPr>
          <p:cNvPr id="1027" name="Picture 3" descr="C:\Users\Samson\AppData\Local\Microsoft\Windows\Temporary Internet Files\Content.IE5\7GFA1BL4\000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524001"/>
            <a:ext cx="1828800" cy="2294709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28800" y="4038600"/>
            <a:ext cx="4572000" cy="1569660"/>
          </a:xfrm>
          <a:prstGeom prst="rect">
            <a:avLst/>
          </a:prstGeom>
          <a:blipFill rotWithShape="0">
            <a:blip r:embed="rId4" cstate="print"/>
            <a:stretch>
              <a:fillRect l="-3333" t="-5058" r="-3467" b="-12062"/>
            </a:stretch>
          </a:blipFill>
        </p:spPr>
        <p:txBody>
          <a:bodyPr/>
          <a:lstStyle/>
          <a:p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00800" y="4038600"/>
                <a:ext cx="40386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/>
                  <a:t>Each test can include at most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3200"/>
                  <a:t> items</a:t>
                </a:r>
              </a:p>
              <a:p>
                <a:pPr>
                  <a:buNone/>
                </a:pPr>
                <a:r>
                  <a:rPr lang="en-US" sz="320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-sized tests)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038600"/>
                <a:ext cx="4038600" cy="1569660"/>
              </a:xfrm>
              <a:prstGeom prst="rect">
                <a:avLst/>
              </a:prstGeom>
              <a:blipFill>
                <a:blip r:embed="rId5"/>
                <a:stretch>
                  <a:fillRect l="-3762" t="-4839" r="-3135" b="-1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2209801"/>
            <a:ext cx="2819400" cy="121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Our Results: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</a:rPr>
                  <a:t>-divisible items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52600" y="2133601"/>
            <a:ext cx="8915400" cy="1384995"/>
          </a:xfrm>
          <a:prstGeom prst="rect">
            <a:avLst/>
          </a:prstGeom>
          <a:blipFill rotWithShape="0">
            <a:blip r:embed="rId4" cstate="print"/>
            <a:stretch>
              <a:fillRect l="-1436" t="-3965" b="-11894"/>
            </a:stretch>
          </a:blipFill>
        </p:spPr>
        <p:txBody>
          <a:bodyPr/>
          <a:lstStyle/>
          <a:p>
            <a:endParaRPr lang="en-US">
              <a:noFill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771900" y="2590800"/>
          <a:ext cx="20828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50680" imgH="241200" progId="Equation.3">
                  <p:embed/>
                </p:oleObj>
              </mc:Choice>
              <mc:Fallback>
                <p:oleObj name="Equation" r:id="rId5" imgW="850680" imgH="2412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2590800"/>
                        <a:ext cx="20828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752600" y="39624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>
                <a:solidFill>
                  <a:srgbClr val="FF0000"/>
                </a:solidFill>
              </a:rPr>
              <a:t>Theorem.	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Ǝ a randomized algorithm: T =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51816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>
                <a:solidFill>
                  <a:srgbClr val="FF0000"/>
                </a:solidFill>
              </a:rPr>
              <a:t>Theorem.	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Ǝ a deterministic algorithm: T =</a:t>
            </a:r>
            <a:endParaRPr lang="en-US" sz="280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79077"/>
              </p:ext>
            </p:extLst>
          </p:nvPr>
        </p:nvGraphicFramePr>
        <p:xfrm>
          <a:off x="8329617" y="3719512"/>
          <a:ext cx="2394855" cy="108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80588" imgH="533169" progId="Equation.3">
                  <p:embed/>
                </p:oleObj>
              </mc:Choice>
              <mc:Fallback>
                <p:oleObj name="Equation" r:id="rId7" imgW="1180588" imgH="533169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9617" y="3719512"/>
                        <a:ext cx="2394855" cy="10815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517596"/>
              </p:ext>
            </p:extLst>
          </p:nvPr>
        </p:nvGraphicFramePr>
        <p:xfrm>
          <a:off x="8501066" y="4953000"/>
          <a:ext cx="20574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66337" imgH="533169" progId="Equation.3">
                  <p:embed/>
                </p:oleObj>
              </mc:Choice>
              <mc:Fallback>
                <p:oleObj name="Equation" r:id="rId9" imgW="1066337" imgH="533169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1066" y="4953000"/>
                        <a:ext cx="20574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Our Results: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</a:rPr>
                  <a:t>-sized tests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52600" y="2133601"/>
            <a:ext cx="891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>
                <a:solidFill>
                  <a:srgbClr val="FF0000"/>
                </a:solidFill>
              </a:rPr>
              <a:t>Theorem.	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Given </a:t>
            </a:r>
            <a:r>
              <a:rPr lang="en-US" sz="2800">
                <a:solidFill>
                  <a:srgbClr val="C00000"/>
                </a:solidFill>
              </a:rPr>
              <a:t>n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 items, with </a:t>
            </a:r>
            <a:r>
              <a:rPr lang="en-US" sz="2800">
                <a:solidFill>
                  <a:srgbClr val="C00000"/>
                </a:solidFill>
              </a:rPr>
              <a:t>d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 defects:</a:t>
            </a:r>
          </a:p>
          <a:p>
            <a:pPr>
              <a:buNone/>
            </a:pPr>
            <a:endParaRPr lang="en-US" sz="280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		                                tests are needed in the</a:t>
            </a:r>
          </a:p>
          <a:p>
            <a:pPr>
              <a:buNone/>
            </a:pP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</a:p>
          <a:p>
            <a:pPr>
              <a:buNone/>
            </a:pP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		NAGT,	</a:t>
            </a:r>
            <a:r>
              <a:rPr lang="el-GR" sz="2800">
                <a:solidFill>
                  <a:srgbClr val="C00000"/>
                </a:solidFill>
              </a:rPr>
              <a:t>ρ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-sized tests model.  </a:t>
            </a:r>
            <a:endParaRPr lang="en-US" sz="280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12073"/>
              </p:ext>
            </p:extLst>
          </p:nvPr>
        </p:nvGraphicFramePr>
        <p:xfrm>
          <a:off x="3309934" y="2667001"/>
          <a:ext cx="2590800" cy="1048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300" imgH="457200" progId="Equation.3">
                  <p:embed/>
                </p:oleObj>
              </mc:Choice>
              <mc:Fallback>
                <p:oleObj name="Equation" r:id="rId4" imgW="1130300" imgH="45720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4" y="2667001"/>
                        <a:ext cx="2590800" cy="10481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752600" y="44196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>
                <a:solidFill>
                  <a:srgbClr val="FF0000"/>
                </a:solidFill>
              </a:rPr>
              <a:t>Theorem.	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Ǝ a randomized algorithm: T =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57912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>
                <a:solidFill>
                  <a:srgbClr val="FF0000"/>
                </a:solidFill>
              </a:rPr>
              <a:t>Theorem.	</a:t>
            </a:r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Ǝ a deterministic algorithm: T =</a:t>
            </a:r>
            <a:endParaRPr lang="en-US" sz="280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891990"/>
              </p:ext>
            </p:extLst>
          </p:nvPr>
        </p:nvGraphicFramePr>
        <p:xfrm>
          <a:off x="8320091" y="4176713"/>
          <a:ext cx="2055312" cy="1041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01700" imgH="457200" progId="Equation.3">
                  <p:embed/>
                </p:oleObj>
              </mc:Choice>
              <mc:Fallback>
                <p:oleObj name="Equation" r:id="rId6" imgW="901700" imgH="4572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091" y="4176713"/>
                        <a:ext cx="2055312" cy="1041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289640"/>
              </p:ext>
            </p:extLst>
          </p:nvPr>
        </p:nvGraphicFramePr>
        <p:xfrm>
          <a:off x="8562978" y="5562600"/>
          <a:ext cx="24907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82680" imgH="507960" progId="Equation.3">
                  <p:embed/>
                </p:oleObj>
              </mc:Choice>
              <mc:Fallback>
                <p:oleObj name="Equation" r:id="rId8" imgW="1282680" imgH="50796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2978" y="5562600"/>
                        <a:ext cx="2490788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Randomized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txBody>
          <a:bodyPr/>
          <a:lstStyle/>
          <a:p>
            <a:r>
              <a:rPr lang="en-US"/>
              <a:t>Consider the   -divisible items model</a:t>
            </a:r>
          </a:p>
        </p:txBody>
      </p:sp>
      <p:pic>
        <p:nvPicPr>
          <p:cNvPr id="13" name="Picture 12" descr="sli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3276601"/>
            <a:ext cx="3421302" cy="2309813"/>
          </a:xfrm>
          <a:prstGeom prst="rect">
            <a:avLst/>
          </a:prstGeom>
        </p:spPr>
      </p:pic>
      <p:graphicFrame>
        <p:nvGraphicFramePr>
          <p:cNvPr id="62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38233"/>
              </p:ext>
            </p:extLst>
          </p:nvPr>
        </p:nvGraphicFramePr>
        <p:xfrm>
          <a:off x="4295771" y="1647824"/>
          <a:ext cx="38100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720" imgH="164880" progId="Equation.3">
                  <p:embed/>
                </p:oleObj>
              </mc:Choice>
              <mc:Fallback>
                <p:oleObj name="Equation" r:id="rId3" imgW="126720" imgH="164880" progId="Equation.3">
                  <p:embed/>
                  <p:pic>
                    <p:nvPicPr>
                      <p:cNvPr id="624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771" y="1647824"/>
                        <a:ext cx="381000" cy="49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Randomized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Recall: </a:t>
            </a:r>
            <a:r>
              <a:rPr lang="en-US"/>
              <a:t>Total items tested is at most </a:t>
            </a:r>
          </a:p>
          <a:p>
            <a:r>
              <a:rPr lang="en-US">
                <a:solidFill>
                  <a:srgbClr val="FF0000"/>
                </a:solidFill>
              </a:rPr>
              <a:t>Idea: </a:t>
            </a:r>
            <a:r>
              <a:rPr lang="en-US"/>
              <a:t>Have each test include roughly      items.</a:t>
            </a:r>
          </a:p>
          <a:p>
            <a:r>
              <a:rPr lang="en-US"/>
              <a:t>Columns of test matrix </a:t>
            </a:r>
            <a:r>
              <a:rPr lang="en-US">
                <a:solidFill>
                  <a:srgbClr val="00B050"/>
                </a:solidFill>
              </a:rPr>
              <a:t>M</a:t>
            </a:r>
            <a:r>
              <a:rPr lang="en-US"/>
              <a:t> are uniformly sampled from          with weight    .</a:t>
            </a:r>
          </a:p>
          <a:p>
            <a:r>
              <a:rPr lang="en-US"/>
              <a:t>How to decode?</a:t>
            </a:r>
          </a:p>
          <a:p>
            <a:pPr>
              <a:buNone/>
            </a:pP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876801"/>
            <a:ext cx="2781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191000"/>
            <a:ext cx="1295400" cy="134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234919"/>
              </p:ext>
            </p:extLst>
          </p:nvPr>
        </p:nvGraphicFramePr>
        <p:xfrm>
          <a:off x="7827957" y="2043112"/>
          <a:ext cx="5000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6400" imgH="393480" progId="Equation.3">
                  <p:embed/>
                </p:oleObj>
              </mc:Choice>
              <mc:Fallback>
                <p:oleObj name="Equation" r:id="rId4" imgW="266400" imgH="3934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7957" y="2043112"/>
                        <a:ext cx="500062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903454"/>
              </p:ext>
            </p:extLst>
          </p:nvPr>
        </p:nvGraphicFramePr>
        <p:xfrm>
          <a:off x="3005137" y="2962269"/>
          <a:ext cx="818445" cy="527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300" imgH="241300" progId="Equation.3">
                  <p:embed/>
                </p:oleObj>
              </mc:Choice>
              <mc:Fallback>
                <p:oleObj name="Equation" r:id="rId6" imgW="368300" imgH="2413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5137" y="2962269"/>
                        <a:ext cx="818445" cy="527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801973"/>
              </p:ext>
            </p:extLst>
          </p:nvPr>
        </p:nvGraphicFramePr>
        <p:xfrm>
          <a:off x="7789857" y="1589087"/>
          <a:ext cx="5873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164880" progId="Equation.3">
                  <p:embed/>
                </p:oleObj>
              </mc:Choice>
              <mc:Fallback>
                <p:oleObj name="Equation" r:id="rId8" imgW="228600" imgH="16488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9857" y="1589087"/>
                        <a:ext cx="587375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383316"/>
              </p:ext>
            </p:extLst>
          </p:nvPr>
        </p:nvGraphicFramePr>
        <p:xfrm>
          <a:off x="5562597" y="3033709"/>
          <a:ext cx="381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80" imgH="164814" progId="Equation.3">
                  <p:embed/>
                </p:oleObj>
              </mc:Choice>
              <mc:Fallback>
                <p:oleObj name="Equation" r:id="rId10" imgW="126780" imgH="164814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597" y="3033709"/>
                        <a:ext cx="3810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Randomized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Recall: </a:t>
            </a:r>
            <a:r>
              <a:rPr lang="en-US"/>
              <a:t>Total number of positive tests is at most d  .</a:t>
            </a:r>
          </a:p>
          <a:p>
            <a:r>
              <a:rPr lang="en-US"/>
              <a:t>Probability an item is included only in positive tests:  </a:t>
            </a:r>
          </a:p>
          <a:p>
            <a:r>
              <a:rPr lang="en-US"/>
              <a:t>Union bound over all </a:t>
            </a:r>
            <a:r>
              <a:rPr lang="en-US">
                <a:solidFill>
                  <a:srgbClr val="C00000"/>
                </a:solidFill>
              </a:rPr>
              <a:t>(n-d) </a:t>
            </a:r>
            <a:r>
              <a:rPr lang="en-US"/>
              <a:t>non-defective items, so we require: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a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67809" y="2289967"/>
            <a:ext cx="1171575" cy="552450"/>
          </a:xfrm>
          <a:prstGeom prst="rect">
            <a:avLst/>
          </a:prstGeom>
        </p:spPr>
      </p:pic>
      <p:pic>
        <p:nvPicPr>
          <p:cNvPr id="13" name="Picture 12" descr="a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4770" y="3819516"/>
            <a:ext cx="4226668" cy="838200"/>
          </a:xfrm>
          <a:prstGeom prst="rect">
            <a:avLst/>
          </a:prstGeom>
        </p:spPr>
      </p:pic>
      <p:graphicFrame>
        <p:nvGraphicFramePr>
          <p:cNvPr id="39970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513379"/>
              </p:ext>
            </p:extLst>
          </p:nvPr>
        </p:nvGraphicFramePr>
        <p:xfrm>
          <a:off x="8570068" y="1870075"/>
          <a:ext cx="38100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3">
                  <p:embed/>
                </p:oleObj>
              </mc:Choice>
              <mc:Fallback>
                <p:oleObj name="Equation" r:id="rId8" imgW="126720" imgH="164880" progId="Equation.3">
                  <p:embed/>
                  <p:pic>
                    <p:nvPicPr>
                      <p:cNvPr id="3997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0068" y="1870075"/>
                        <a:ext cx="381000" cy="49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7;g29818965bd7_1_18">
            <a:extLst>
              <a:ext uri="{FF2B5EF4-FFF2-40B4-BE49-F238E27FC236}">
                <a16:creationId xmlns:a16="http://schemas.microsoft.com/office/drawing/2014/main" id="{58FAC02B-1260-890B-8D6A-7A315D8C684B}"/>
              </a:ext>
            </a:extLst>
          </p:cNvPr>
          <p:cNvSpPr txBox="1"/>
          <p:nvPr/>
        </p:nvSpPr>
        <p:spPr>
          <a:xfrm>
            <a:off x="1681236" y="1212236"/>
            <a:ext cx="262937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93713" marR="0" lvl="0" indent="-485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WP1: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Cooperation in Heterogeneous Teams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8;g29818965bd7_1_18">
            <a:extLst>
              <a:ext uri="{FF2B5EF4-FFF2-40B4-BE49-F238E27FC236}">
                <a16:creationId xmlns:a16="http://schemas.microsoft.com/office/drawing/2014/main" id="{59D1F527-41CD-8DE7-4C35-8DDFBA07032C}"/>
              </a:ext>
            </a:extLst>
          </p:cNvPr>
          <p:cNvSpPr txBox="1"/>
          <p:nvPr/>
        </p:nvSpPr>
        <p:spPr>
          <a:xfrm>
            <a:off x="8005241" y="1212237"/>
            <a:ext cx="271568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WP2: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to Compress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371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Communicate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29;g29818965bd7_1_18">
            <a:extLst>
              <a:ext uri="{FF2B5EF4-FFF2-40B4-BE49-F238E27FC236}">
                <a16:creationId xmlns:a16="http://schemas.microsoft.com/office/drawing/2014/main" id="{40CBA4EA-7F94-2487-6F80-22D0D3E09851}"/>
              </a:ext>
            </a:extLst>
          </p:cNvPr>
          <p:cNvSpPr txBox="1"/>
          <p:nvPr/>
        </p:nvSpPr>
        <p:spPr>
          <a:xfrm>
            <a:off x="1681236" y="4010238"/>
            <a:ext cx="24897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41338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WP3: 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338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Information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338" marR="0" lvl="0" indent="-495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and Computing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30;g29818965bd7_1_18">
            <a:extLst>
              <a:ext uri="{FF2B5EF4-FFF2-40B4-BE49-F238E27FC236}">
                <a16:creationId xmlns:a16="http://schemas.microsoft.com/office/drawing/2014/main" id="{95AB0A0B-98A8-A0C9-EFA6-F62FABEA0FE2}"/>
              </a:ext>
            </a:extLst>
          </p:cNvPr>
          <p:cNvSpPr txBox="1"/>
          <p:nvPr/>
        </p:nvSpPr>
        <p:spPr>
          <a:xfrm>
            <a:off x="8499600" y="4010238"/>
            <a:ext cx="199465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93713" marR="0" lvl="0" indent="-485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WP4: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Trustworthy Decentralised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3713" marR="0" lvl="0" indent="-485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Learning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31;g29818965bd7_1_18" descr="Prof Amanda Prorok | Department of Computer Science and Technology">
            <a:extLst>
              <a:ext uri="{FF2B5EF4-FFF2-40B4-BE49-F238E27FC236}">
                <a16:creationId xmlns:a16="http://schemas.microsoft.com/office/drawing/2014/main" id="{782A73C0-197A-C4F8-DE7E-9708A69056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3414" r="19484" b="42901"/>
          <a:stretch/>
        </p:blipFill>
        <p:spPr>
          <a:xfrm>
            <a:off x="1793824" y="1998399"/>
            <a:ext cx="612979" cy="61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2;g29818965bd7_1_18" descr="Imperial academics named Royal Academy of Engineering Chairs | Imperial  News | Imperial College London">
            <a:extLst>
              <a:ext uri="{FF2B5EF4-FFF2-40B4-BE49-F238E27FC236}">
                <a16:creationId xmlns:a16="http://schemas.microsoft.com/office/drawing/2014/main" id="{E480E39A-D4F1-4A7F-1495-3AF4973DB6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537" r="19892" b="56633"/>
          <a:stretch/>
        </p:blipFill>
        <p:spPr>
          <a:xfrm>
            <a:off x="2453218" y="1998399"/>
            <a:ext cx="612980" cy="61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3;g29818965bd7_1_18" descr="Jonathan Lawry - Bristol&#10;">
            <a:extLst>
              <a:ext uri="{FF2B5EF4-FFF2-40B4-BE49-F238E27FC236}">
                <a16:creationId xmlns:a16="http://schemas.microsoft.com/office/drawing/2014/main" id="{F0ADBD07-28A8-2238-D072-346B94D4CF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615" b="25556"/>
          <a:stretch/>
        </p:blipFill>
        <p:spPr>
          <a:xfrm>
            <a:off x="3116314" y="1998399"/>
            <a:ext cx="612980" cy="61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4;g29818965bd7_1_18">
            <a:extLst>
              <a:ext uri="{FF2B5EF4-FFF2-40B4-BE49-F238E27FC236}">
                <a16:creationId xmlns:a16="http://schemas.microsoft.com/office/drawing/2014/main" id="{F67D6448-D057-F783-E5AA-95B4DF5FF878}"/>
              </a:ext>
            </a:extLst>
          </p:cNvPr>
          <p:cNvSpPr txBox="1"/>
          <p:nvPr/>
        </p:nvSpPr>
        <p:spPr>
          <a:xfrm>
            <a:off x="3067381" y="2623687"/>
            <a:ext cx="71084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Jonathan Lawry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Bristol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35;g29818965bd7_1_18">
            <a:extLst>
              <a:ext uri="{FF2B5EF4-FFF2-40B4-BE49-F238E27FC236}">
                <a16:creationId xmlns:a16="http://schemas.microsoft.com/office/drawing/2014/main" id="{6E706928-1D4C-9A6B-696D-F393896688EF}"/>
              </a:ext>
            </a:extLst>
          </p:cNvPr>
          <p:cNvSpPr txBox="1"/>
          <p:nvPr/>
        </p:nvSpPr>
        <p:spPr>
          <a:xfrm>
            <a:off x="2406983" y="2623687"/>
            <a:ext cx="70545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Yiannis Demiris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Imperial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6;g29818965bd7_1_18">
            <a:extLst>
              <a:ext uri="{FF2B5EF4-FFF2-40B4-BE49-F238E27FC236}">
                <a16:creationId xmlns:a16="http://schemas.microsoft.com/office/drawing/2014/main" id="{1872D349-CAE6-56A9-3DE5-EF7B1D5D2C7D}"/>
              </a:ext>
            </a:extLst>
          </p:cNvPr>
          <p:cNvSpPr txBox="1"/>
          <p:nvPr/>
        </p:nvSpPr>
        <p:spPr>
          <a:xfrm>
            <a:off x="1748488" y="2623687"/>
            <a:ext cx="70365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Amanda Prorok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Cambridge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37;g29818965bd7_1_18" descr="Professor Nilanjana Datta | Faculty of Mathematics">
            <a:extLst>
              <a:ext uri="{FF2B5EF4-FFF2-40B4-BE49-F238E27FC236}">
                <a16:creationId xmlns:a16="http://schemas.microsoft.com/office/drawing/2014/main" id="{6D1FCED3-EA8F-CB09-D91C-D1A633EC0E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808" t="7005" r="3464" b="24701"/>
          <a:stretch/>
        </p:blipFill>
        <p:spPr>
          <a:xfrm>
            <a:off x="2414595" y="4841204"/>
            <a:ext cx="614810" cy="61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8;g29818965bd7_1_18" descr="Neil Walton | The Alan Turing Institute">
            <a:extLst>
              <a:ext uri="{FF2B5EF4-FFF2-40B4-BE49-F238E27FC236}">
                <a16:creationId xmlns:a16="http://schemas.microsoft.com/office/drawing/2014/main" id="{B1E3EC17-0072-931F-9C26-0FC5871099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086" r="6343" b="27856"/>
          <a:stretch/>
        </p:blipFill>
        <p:spPr>
          <a:xfrm>
            <a:off x="1754565" y="4841204"/>
            <a:ext cx="616080" cy="61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9;g29818965bd7_1_18" descr="A person with short black hair&#10;&#10;Description automatically generated">
            <a:extLst>
              <a:ext uri="{FF2B5EF4-FFF2-40B4-BE49-F238E27FC236}">
                <a16:creationId xmlns:a16="http://schemas.microsoft.com/office/drawing/2014/main" id="{BAEB7E91-5885-6E23-6841-AA170FDB64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7056" y="4841204"/>
            <a:ext cx="616081" cy="61608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40;g29818965bd7_1_18">
            <a:extLst>
              <a:ext uri="{FF2B5EF4-FFF2-40B4-BE49-F238E27FC236}">
                <a16:creationId xmlns:a16="http://schemas.microsoft.com/office/drawing/2014/main" id="{5D5E1381-65F0-6E2F-E5F5-FF26A4AEEEBB}"/>
              </a:ext>
            </a:extLst>
          </p:cNvPr>
          <p:cNvSpPr txBox="1"/>
          <p:nvPr/>
        </p:nvSpPr>
        <p:spPr>
          <a:xfrm>
            <a:off x="2395629" y="5487504"/>
            <a:ext cx="65274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Nilanjana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Cambridge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41;g29818965bd7_1_18">
            <a:extLst>
              <a:ext uri="{FF2B5EF4-FFF2-40B4-BE49-F238E27FC236}">
                <a16:creationId xmlns:a16="http://schemas.microsoft.com/office/drawing/2014/main" id="{BF9587F0-34FD-71F8-DE6A-DEB3834F31D4}"/>
              </a:ext>
            </a:extLst>
          </p:cNvPr>
          <p:cNvSpPr txBox="1"/>
          <p:nvPr/>
        </p:nvSpPr>
        <p:spPr>
          <a:xfrm>
            <a:off x="1752450" y="5487504"/>
            <a:ext cx="62031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Neil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Walton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Durham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42;g29818965bd7_1_18">
            <a:extLst>
              <a:ext uri="{FF2B5EF4-FFF2-40B4-BE49-F238E27FC236}">
                <a16:creationId xmlns:a16="http://schemas.microsoft.com/office/drawing/2014/main" id="{3C092CFA-B02E-6BA5-ACF0-A83714372701}"/>
              </a:ext>
            </a:extLst>
          </p:cNvPr>
          <p:cNvSpPr txBox="1"/>
          <p:nvPr/>
        </p:nvSpPr>
        <p:spPr>
          <a:xfrm>
            <a:off x="3090785" y="5487504"/>
            <a:ext cx="58862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Thiru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Vasantam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Durham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143;g29818965bd7_1_18" descr="Professor Ioannis Kontoyiannis | Statistical Laboratory">
            <a:extLst>
              <a:ext uri="{FF2B5EF4-FFF2-40B4-BE49-F238E27FC236}">
                <a16:creationId xmlns:a16="http://schemas.microsoft.com/office/drawing/2014/main" id="{3FEC6719-D346-7F22-7329-90F94DF8E2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1249" t="1417" r="5838" b="37205"/>
          <a:stretch/>
        </p:blipFill>
        <p:spPr>
          <a:xfrm>
            <a:off x="8606643" y="1842771"/>
            <a:ext cx="612980" cy="60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44;g29818965bd7_1_18" descr="Home - Professor Deniz Gunduz">
            <a:extLst>
              <a:ext uri="{FF2B5EF4-FFF2-40B4-BE49-F238E27FC236}">
                <a16:creationId xmlns:a16="http://schemas.microsoft.com/office/drawing/2014/main" id="{B63241B7-116C-347F-689C-BBA7C908EAB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653" b="23928"/>
          <a:stretch/>
        </p:blipFill>
        <p:spPr>
          <a:xfrm>
            <a:off x="9363097" y="1842771"/>
            <a:ext cx="612979" cy="6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5;g29818965bd7_1_18" descr="Sidharth Jaggi | The Alan Turing Institute">
            <a:extLst>
              <a:ext uri="{FF2B5EF4-FFF2-40B4-BE49-F238E27FC236}">
                <a16:creationId xmlns:a16="http://schemas.microsoft.com/office/drawing/2014/main" id="{5CB3B044-4695-F408-8E13-509D3733F43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509" t="4459" r="17497" b="39707"/>
          <a:stretch/>
        </p:blipFill>
        <p:spPr>
          <a:xfrm>
            <a:off x="8622711" y="2885680"/>
            <a:ext cx="599341" cy="62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46;g29818965bd7_1_18">
            <a:extLst>
              <a:ext uri="{FF2B5EF4-FFF2-40B4-BE49-F238E27FC236}">
                <a16:creationId xmlns:a16="http://schemas.microsoft.com/office/drawing/2014/main" id="{05E7CA2D-469F-7922-E2DD-E9E2720CFCA1}"/>
              </a:ext>
            </a:extLst>
          </p:cNvPr>
          <p:cNvSpPr txBox="1"/>
          <p:nvPr/>
        </p:nvSpPr>
        <p:spPr>
          <a:xfrm>
            <a:off x="8565121" y="2451731"/>
            <a:ext cx="69602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Yiannis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Kontoyiannis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Cambridge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47;g29818965bd7_1_18">
            <a:extLst>
              <a:ext uri="{FF2B5EF4-FFF2-40B4-BE49-F238E27FC236}">
                <a16:creationId xmlns:a16="http://schemas.microsoft.com/office/drawing/2014/main" id="{4C1DC30B-6FDA-4378-D764-B6FDAD9C3F1D}"/>
              </a:ext>
            </a:extLst>
          </p:cNvPr>
          <p:cNvSpPr txBox="1"/>
          <p:nvPr/>
        </p:nvSpPr>
        <p:spPr>
          <a:xfrm>
            <a:off x="9404128" y="2451731"/>
            <a:ext cx="53091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Deniz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Gunduz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Imperial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8;g29818965bd7_1_18">
            <a:extLst>
              <a:ext uri="{FF2B5EF4-FFF2-40B4-BE49-F238E27FC236}">
                <a16:creationId xmlns:a16="http://schemas.microsoft.com/office/drawing/2014/main" id="{7EDB62B8-453A-188D-B331-D5C080729C56}"/>
              </a:ext>
            </a:extLst>
          </p:cNvPr>
          <p:cNvSpPr txBox="1"/>
          <p:nvPr/>
        </p:nvSpPr>
        <p:spPr>
          <a:xfrm>
            <a:off x="8599145" y="3510975"/>
            <a:ext cx="588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Sidharth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Jaggi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Bristol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149;g29818965bd7_1_18">
            <a:extLst>
              <a:ext uri="{FF2B5EF4-FFF2-40B4-BE49-F238E27FC236}">
                <a16:creationId xmlns:a16="http://schemas.microsoft.com/office/drawing/2014/main" id="{28A962AE-3792-942F-4D5B-1631EDC60E9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507" t="6092" r="25051" b="36874"/>
          <a:stretch/>
        </p:blipFill>
        <p:spPr>
          <a:xfrm>
            <a:off x="8605093" y="4827323"/>
            <a:ext cx="616081" cy="61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0;g29818965bd7_1_18" descr="Home - Dr Seyed Mohsen Moosavi-Dezfooli">
            <a:extLst>
              <a:ext uri="{FF2B5EF4-FFF2-40B4-BE49-F238E27FC236}">
                <a16:creationId xmlns:a16="http://schemas.microsoft.com/office/drawing/2014/main" id="{052F5079-4B78-1776-7418-1FCC9023283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024" t="3995" r="11141" b="33141"/>
          <a:stretch/>
        </p:blipFill>
        <p:spPr>
          <a:xfrm>
            <a:off x="9974354" y="4827323"/>
            <a:ext cx="614810" cy="62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1;g29818965bd7_1_18" descr="A person wearing glasses and a red shirt&#10;&#10;Description automatically generated">
            <a:extLst>
              <a:ext uri="{FF2B5EF4-FFF2-40B4-BE49-F238E27FC236}">
                <a16:creationId xmlns:a16="http://schemas.microsoft.com/office/drawing/2014/main" id="{79490FD3-4D9D-2A38-3A0E-4A063254F22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94443" y="4827323"/>
            <a:ext cx="616081" cy="61608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52;g29818965bd7_1_18">
            <a:extLst>
              <a:ext uri="{FF2B5EF4-FFF2-40B4-BE49-F238E27FC236}">
                <a16:creationId xmlns:a16="http://schemas.microsoft.com/office/drawing/2014/main" id="{9F3E1E79-4891-C181-5FC4-329CE6A54FE7}"/>
              </a:ext>
            </a:extLst>
          </p:cNvPr>
          <p:cNvSpPr txBox="1"/>
          <p:nvPr/>
        </p:nvSpPr>
        <p:spPr>
          <a:xfrm>
            <a:off x="9340232" y="5473623"/>
            <a:ext cx="52450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Ayalvadi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Ganesh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Bristol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3;g29818965bd7_1_18">
            <a:extLst>
              <a:ext uri="{FF2B5EF4-FFF2-40B4-BE49-F238E27FC236}">
                <a16:creationId xmlns:a16="http://schemas.microsoft.com/office/drawing/2014/main" id="{7765F4D4-F9C1-230E-2BC6-2158228D72A6}"/>
              </a:ext>
            </a:extLst>
          </p:cNvPr>
          <p:cNvSpPr txBox="1"/>
          <p:nvPr/>
        </p:nvSpPr>
        <p:spPr>
          <a:xfrm>
            <a:off x="8586762" y="5473623"/>
            <a:ext cx="65274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Po-Ling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Loh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Cambridge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4;g29818965bd7_1_18">
            <a:extLst>
              <a:ext uri="{FF2B5EF4-FFF2-40B4-BE49-F238E27FC236}">
                <a16:creationId xmlns:a16="http://schemas.microsoft.com/office/drawing/2014/main" id="{F8D11A0F-62AF-2AF2-CBC0-4CE079B76A16}"/>
              </a:ext>
            </a:extLst>
          </p:cNvPr>
          <p:cNvSpPr txBox="1"/>
          <p:nvPr/>
        </p:nvSpPr>
        <p:spPr>
          <a:xfrm>
            <a:off x="9833593" y="5473623"/>
            <a:ext cx="8963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Seyed</a:t>
            </a:r>
            <a:r>
              <a:rPr lang="en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Moosavi-Dezfooli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Imperial</a:t>
            </a:r>
            <a:endParaRPr sz="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155;g29818965bd7_1_18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8E1FB2B7-9760-1AC1-BB74-E946FC117A0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63085" y="2879715"/>
            <a:ext cx="611269" cy="62529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56;g29818965bd7_1_18">
            <a:extLst>
              <a:ext uri="{FF2B5EF4-FFF2-40B4-BE49-F238E27FC236}">
                <a16:creationId xmlns:a16="http://schemas.microsoft.com/office/drawing/2014/main" id="{D61F270F-D6D4-C48A-C5DA-9B8311A00374}"/>
              </a:ext>
            </a:extLst>
          </p:cNvPr>
          <p:cNvSpPr txBox="1"/>
          <p:nvPr/>
        </p:nvSpPr>
        <p:spPr>
          <a:xfrm>
            <a:off x="9385754" y="3499209"/>
            <a:ext cx="5886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Oliver Johnson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Bristol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157;g29818965bd7_1_18" descr="A diagram of 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65E2C8E9-6803-2AD5-7FF0-286BD5374CE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02512" y="1303500"/>
            <a:ext cx="4526077" cy="4479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1431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Randomized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Recall: </a:t>
            </a:r>
            <a:r>
              <a:rPr lang="en-US"/>
              <a:t>Total number of positive tests is at most d  .</a:t>
            </a:r>
          </a:p>
          <a:p>
            <a:r>
              <a:rPr lang="en-US"/>
              <a:t>Probability an item is included only in positive tests:  </a:t>
            </a:r>
          </a:p>
          <a:p>
            <a:r>
              <a:rPr lang="en-US"/>
              <a:t>Union bound over all </a:t>
            </a:r>
            <a:r>
              <a:rPr lang="en-US">
                <a:solidFill>
                  <a:srgbClr val="C00000"/>
                </a:solidFill>
              </a:rPr>
              <a:t>(n-d)</a:t>
            </a:r>
            <a:r>
              <a:rPr lang="en-US"/>
              <a:t> non-defective items, so we require: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a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58276" y="2257425"/>
            <a:ext cx="1171575" cy="552450"/>
          </a:xfrm>
          <a:prstGeom prst="rect">
            <a:avLst/>
          </a:prstGeom>
        </p:spPr>
      </p:pic>
      <p:pic>
        <p:nvPicPr>
          <p:cNvPr id="10" name="Picture 9" descr="a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1201" y="5029200"/>
            <a:ext cx="8379229" cy="914400"/>
          </a:xfrm>
          <a:prstGeom prst="rect">
            <a:avLst/>
          </a:prstGeom>
        </p:spPr>
      </p:pic>
      <p:graphicFrame>
        <p:nvGraphicFramePr>
          <p:cNvPr id="4201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831155"/>
              </p:ext>
            </p:extLst>
          </p:nvPr>
        </p:nvGraphicFramePr>
        <p:xfrm>
          <a:off x="8477252" y="1870075"/>
          <a:ext cx="38100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3">
                  <p:embed/>
                </p:oleObj>
              </mc:Choice>
              <mc:Fallback>
                <p:oleObj name="Equation" r:id="rId8" imgW="126720" imgH="164880" progId="Equation.3">
                  <p:embed/>
                  <p:pic>
                    <p:nvPicPr>
                      <p:cNvPr id="42016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2" y="1870075"/>
                        <a:ext cx="381000" cy="49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Deterministic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754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Intuition: </a:t>
            </a:r>
            <a:r>
              <a:rPr lang="en-US"/>
              <a:t>Should be able to “encode” each item so that test outcomes uniquely identify defectives</a:t>
            </a:r>
          </a:p>
          <a:p>
            <a:r>
              <a:rPr lang="en-US">
                <a:solidFill>
                  <a:srgbClr val="FF0000"/>
                </a:solidFill>
              </a:rPr>
              <a:t>Idea: </a:t>
            </a:r>
            <a:r>
              <a:rPr lang="en-US"/>
              <a:t>Use    -dimensional </a:t>
            </a:r>
            <a:r>
              <a:rPr lang="en-US" err="1"/>
              <a:t>hypergrid</a:t>
            </a:r>
            <a:r>
              <a:rPr lang="en-US"/>
              <a:t>, represent each item by base-b representation, where </a:t>
            </a:r>
          </a:p>
        </p:txBody>
      </p:sp>
      <p:pic>
        <p:nvPicPr>
          <p:cNvPr id="7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070594" y="3175000"/>
            <a:ext cx="50812" cy="5081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483577"/>
              </p:ext>
            </p:extLst>
          </p:nvPr>
        </p:nvGraphicFramePr>
        <p:xfrm>
          <a:off x="8129590" y="2643185"/>
          <a:ext cx="1168400" cy="491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391" imgH="203112" progId="Equation.3">
                  <p:embed/>
                </p:oleObj>
              </mc:Choice>
              <mc:Fallback>
                <p:oleObj name="Equation" r:id="rId5" imgW="482391" imgH="203112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9590" y="2643185"/>
                        <a:ext cx="1168400" cy="4919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fig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1" y="3429000"/>
            <a:ext cx="2752725" cy="20764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1200" y="5715001"/>
            <a:ext cx="8121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If n = 9,    = 2, d = 1, the above test uniquely determines that item 5 is defective.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10000" y="2362200"/>
          <a:ext cx="368300" cy="47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3">
                  <p:embed/>
                </p:oleObj>
              </mc:Choice>
              <mc:Fallback>
                <p:oleObj name="Equation" r:id="rId8" imgW="126720" imgH="1648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362200"/>
                        <a:ext cx="368300" cy="4787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69" name="Object 61"/>
          <p:cNvGraphicFramePr>
            <a:graphicFrameLocks noChangeAspect="1"/>
          </p:cNvGraphicFramePr>
          <p:nvPr/>
        </p:nvGraphicFramePr>
        <p:xfrm>
          <a:off x="2971800" y="5715001"/>
          <a:ext cx="3683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0" imgH="164880" progId="Equation.3">
                  <p:embed/>
                </p:oleObj>
              </mc:Choice>
              <mc:Fallback>
                <p:oleObj name="Equation" r:id="rId10" imgW="126720" imgH="164880" progId="Equation.3">
                  <p:embed/>
                  <p:pic>
                    <p:nvPicPr>
                      <p:cNvPr id="43069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715001"/>
                        <a:ext cx="3683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Deterministic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754563"/>
          </a:xfrm>
        </p:spPr>
        <p:txBody>
          <a:bodyPr>
            <a:normAutofit/>
          </a:bodyPr>
          <a:lstStyle/>
          <a:p>
            <a:r>
              <a:rPr lang="en-US"/>
              <a:t>What if we have multiple defectives?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These tests cannot distinguish whether the red items or the blue items are defective. </a:t>
            </a:r>
          </a:p>
          <a:p>
            <a:endParaRPr lang="en-US"/>
          </a:p>
        </p:txBody>
      </p:sp>
      <p:pic>
        <p:nvPicPr>
          <p:cNvPr id="6" name="Picture 5" descr="f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828801"/>
            <a:ext cx="2781300" cy="2124075"/>
          </a:xfrm>
          <a:prstGeom prst="rect">
            <a:avLst/>
          </a:prstGeom>
        </p:spPr>
      </p:pic>
      <p:pic>
        <p:nvPicPr>
          <p:cNvPr id="50177" name="Picture 1" descr="C:\Users\Samson\AppData\Local\Microsoft\Windows\Temporary Internet Files\Content.IE5\5B6WD6G6\confused_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953001"/>
            <a:ext cx="1524000" cy="1375985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Deterministic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754563"/>
          </a:xfrm>
        </p:spPr>
        <p:txBody>
          <a:bodyPr/>
          <a:lstStyle/>
          <a:p>
            <a:r>
              <a:rPr lang="en-US"/>
              <a:t>What if we have multiple </a:t>
            </a:r>
            <a:r>
              <a:rPr lang="en-US" err="1"/>
              <a:t>defectivess</a:t>
            </a:r>
            <a:r>
              <a:rPr lang="en-US"/>
              <a:t>?</a:t>
            </a:r>
          </a:p>
          <a:p>
            <a:r>
              <a:rPr lang="en-US">
                <a:solidFill>
                  <a:srgbClr val="FF0000"/>
                </a:solidFill>
              </a:rPr>
              <a:t>Idea: </a:t>
            </a:r>
            <a:r>
              <a:rPr lang="en-US"/>
              <a:t>Divide and Conquer!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Each gray box catches one defective item with high probability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4279" y="2600325"/>
            <a:ext cx="1657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i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7969" y="2667000"/>
            <a:ext cx="2133600" cy="160942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5657844" y="3471714"/>
            <a:ext cx="914400" cy="5668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Upper Bounds: Deterministic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754563"/>
          </a:xfrm>
        </p:spPr>
        <p:txBody>
          <a:bodyPr/>
          <a:lstStyle/>
          <a:p>
            <a:r>
              <a:rPr lang="en-US"/>
              <a:t>How many blocks are necessary? </a:t>
            </a:r>
          </a:p>
          <a:p>
            <a:r>
              <a:rPr lang="en-US"/>
              <a:t>Probability that no two defects fall into the same block:</a:t>
            </a:r>
          </a:p>
          <a:p>
            <a:endParaRPr lang="en-US"/>
          </a:p>
          <a:p>
            <a:endParaRPr lang="en-US"/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In summary:     </a:t>
            </a:r>
            <a:r>
              <a:rPr lang="en-US"/>
              <a:t>blocks, each requiring             tests, for a total of                       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667000"/>
            <a:ext cx="475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502691"/>
              </p:ext>
            </p:extLst>
          </p:nvPr>
        </p:nvGraphicFramePr>
        <p:xfrm>
          <a:off x="4224336" y="4648200"/>
          <a:ext cx="415636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" imgH="419100" progId="Equation.3">
                  <p:embed/>
                </p:oleObj>
              </mc:Choice>
              <mc:Fallback>
                <p:oleObj name="Equation" r:id="rId3" imgW="228600" imgH="4191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6" y="4648200"/>
                        <a:ext cx="415636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59272"/>
              </p:ext>
            </p:extLst>
          </p:nvPr>
        </p:nvGraphicFramePr>
        <p:xfrm>
          <a:off x="7896216" y="4572000"/>
          <a:ext cx="125833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96900" imgH="469900" progId="Equation.3">
                  <p:embed/>
                </p:oleObj>
              </mc:Choice>
              <mc:Fallback>
                <p:oleObj name="Equation" r:id="rId5" imgW="596900" imgH="4699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16" y="4572000"/>
                        <a:ext cx="125833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638801" y="5410200"/>
          <a:ext cx="21418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16000" imgH="469900" progId="Equation.3">
                  <p:embed/>
                </p:oleObj>
              </mc:Choice>
              <mc:Fallback>
                <p:oleObj name="Equation" r:id="rId7" imgW="1016000" imgH="4699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1" y="5410200"/>
                        <a:ext cx="2141837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53400" y="1295400"/>
          <a:ext cx="381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419040" progId="Equation.3">
                  <p:embed/>
                </p:oleObj>
              </mc:Choice>
              <mc:Fallback>
                <p:oleObj name="Equation" r:id="rId9" imgW="228600" imgH="4190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295400"/>
                        <a:ext cx="3810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Structure of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Achievability: Randomized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FF0000"/>
                </a:solidFill>
              </a:rPr>
              <a:t>Achievability: Deterministic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Lower Bounds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Structure of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Achievability: Randomized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Achievability: Deterministic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FF0000"/>
                </a:solidFill>
              </a:rPr>
              <a:t>Lower Bounds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Classical NAGT Design Philosophy</a:t>
            </a:r>
          </a:p>
        </p:txBody>
      </p:sp>
      <p:pic>
        <p:nvPicPr>
          <p:cNvPr id="4" name="Content Placeholder 3" descr="coin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219201"/>
            <a:ext cx="8001000" cy="746207"/>
          </a:xfrm>
          <a:prstGeom prst="rect">
            <a:avLst/>
          </a:prstGeom>
        </p:spPr>
      </p:pic>
      <p:pic>
        <p:nvPicPr>
          <p:cNvPr id="5" name="Picture 4" descr="greench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905001"/>
            <a:ext cx="436910" cy="433387"/>
          </a:xfrm>
          <a:prstGeom prst="rect">
            <a:avLst/>
          </a:prstGeom>
        </p:spPr>
      </p:pic>
      <p:pic>
        <p:nvPicPr>
          <p:cNvPr id="6" name="Picture 5" descr="greench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905001"/>
            <a:ext cx="436910" cy="433387"/>
          </a:xfrm>
          <a:prstGeom prst="rect">
            <a:avLst/>
          </a:prstGeom>
        </p:spPr>
      </p:pic>
      <p:pic>
        <p:nvPicPr>
          <p:cNvPr id="7" name="Picture 6" descr="greench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600" y="1905001"/>
            <a:ext cx="436910" cy="433387"/>
          </a:xfrm>
          <a:prstGeom prst="rect">
            <a:avLst/>
          </a:prstGeom>
        </p:spPr>
      </p:pic>
      <p:pic>
        <p:nvPicPr>
          <p:cNvPr id="8" name="Picture 7" descr="greench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8400" y="1905001"/>
            <a:ext cx="436910" cy="4333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182880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0    1    0    0   0    0   1    0    0    1   0    0   1</a:t>
            </a:r>
          </a:p>
        </p:txBody>
      </p:sp>
      <p:pic>
        <p:nvPicPr>
          <p:cNvPr id="10" name="Picture 9" descr="greench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905001"/>
            <a:ext cx="436910" cy="433387"/>
          </a:xfrm>
          <a:prstGeom prst="rect">
            <a:avLst/>
          </a:prstGeom>
        </p:spPr>
      </p:pic>
      <p:pic>
        <p:nvPicPr>
          <p:cNvPr id="11" name="Picture 10" descr="headstai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429001"/>
            <a:ext cx="2990850" cy="1533525"/>
          </a:xfrm>
          <a:prstGeom prst="rect">
            <a:avLst/>
          </a:prstGeom>
        </p:spPr>
      </p:pic>
      <p:cxnSp>
        <p:nvCxnSpPr>
          <p:cNvPr id="13" name="Elbow Connector 12"/>
          <p:cNvCxnSpPr/>
          <p:nvPr/>
        </p:nvCxnSpPr>
        <p:spPr>
          <a:xfrm>
            <a:off x="2209800" y="2514600"/>
            <a:ext cx="2209800" cy="1752600"/>
          </a:xfrm>
          <a:prstGeom prst="bentConnector3">
            <a:avLst>
              <a:gd name="adj1" fmla="val -4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5181601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/>
              <a:t>  Each test gives  ̴1 bit of information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Lower Bounds: </a:t>
            </a:r>
            <a:r>
              <a:rPr lang="en-US">
                <a:solidFill>
                  <a:srgbClr val="0070C0"/>
                </a:solidFill>
              </a:rPr>
              <a:t>  </a:t>
            </a:r>
            <a:r>
              <a:rPr lang="en-US">
                <a:solidFill>
                  <a:srgbClr val="C00000"/>
                </a:solidFill>
              </a:rPr>
              <a:t>-divisible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Total number of items tested is at most   n</a:t>
            </a:r>
          </a:p>
          <a:p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“Light” </a:t>
            </a:r>
            <a:r>
              <a:rPr lang="en-US"/>
              <a:t>tests: each includes less than                items.</a:t>
            </a:r>
          </a:p>
          <a:p>
            <a:endParaRPr lang="en-US"/>
          </a:p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“Heavy” </a:t>
            </a:r>
            <a:r>
              <a:rPr lang="en-US"/>
              <a:t>tests: each includes at least                 items.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312754"/>
              </p:ext>
            </p:extLst>
          </p:nvPr>
        </p:nvGraphicFramePr>
        <p:xfrm>
          <a:off x="6901421" y="2561748"/>
          <a:ext cx="1037106" cy="881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62000" imgH="647700" progId="Equation.3">
                  <p:embed/>
                </p:oleObj>
              </mc:Choice>
              <mc:Fallback>
                <p:oleObj name="Equation" r:id="rId2" imgW="762000" imgH="6477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421" y="2561748"/>
                        <a:ext cx="1037106" cy="8815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60160"/>
              </p:ext>
            </p:extLst>
          </p:nvPr>
        </p:nvGraphicFramePr>
        <p:xfrm>
          <a:off x="6900856" y="3578225"/>
          <a:ext cx="1037671" cy="881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2000" imgH="647700" progId="Equation.3">
                  <p:embed/>
                </p:oleObj>
              </mc:Choice>
              <mc:Fallback>
                <p:oleObj name="Equation" r:id="rId4" imgW="762000" imgH="647700" progId="Equation.3">
                  <p:embed/>
                  <p:pic>
                    <p:nvPicPr>
                      <p:cNvPr id="532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0856" y="3578225"/>
                        <a:ext cx="1037671" cy="8815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279769"/>
              </p:ext>
            </p:extLst>
          </p:nvPr>
        </p:nvGraphicFramePr>
        <p:xfrm>
          <a:off x="4238617" y="547688"/>
          <a:ext cx="562707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64880" progId="Equation.3">
                  <p:embed/>
                </p:oleObj>
              </mc:Choice>
              <mc:Fallback>
                <p:oleObj name="Equation" r:id="rId5" imgW="126720" imgH="16488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17" y="547688"/>
                        <a:ext cx="562707" cy="731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8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118813"/>
              </p:ext>
            </p:extLst>
          </p:nvPr>
        </p:nvGraphicFramePr>
        <p:xfrm>
          <a:off x="7067550" y="1779587"/>
          <a:ext cx="381000" cy="49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64880" progId="Equation.3">
                  <p:embed/>
                </p:oleObj>
              </mc:Choice>
              <mc:Fallback>
                <p:oleObj name="Equation" r:id="rId5" imgW="126720" imgH="164880" progId="Equation.3">
                  <p:embed/>
                  <p:pic>
                    <p:nvPicPr>
                      <p:cNvPr id="53283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7550" y="1779587"/>
                        <a:ext cx="381000" cy="4961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“Light” </a:t>
            </a:r>
            <a:r>
              <a:rPr lang="en-US"/>
              <a:t>tests: each includes less than               items.</a:t>
            </a:r>
          </a:p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“Heavy” </a:t>
            </a:r>
            <a:r>
              <a:rPr lang="en-US"/>
              <a:t>tests: each includes at least                 items.</a:t>
            </a:r>
          </a:p>
        </p:txBody>
      </p:sp>
      <p:pic>
        <p:nvPicPr>
          <p:cNvPr id="7" name="Picture 6" descr="eq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3657600"/>
            <a:ext cx="5537836" cy="25908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495800" y="3429000"/>
            <a:ext cx="1524000" cy="1066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0" y="3429000"/>
            <a:ext cx="1524000" cy="1066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962400" y="2209800"/>
            <a:ext cx="685800" cy="1447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810000" y="3200400"/>
            <a:ext cx="26670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304" name="Object 32"/>
          <p:cNvGraphicFramePr>
            <a:graphicFrameLocks noChangeAspect="1"/>
          </p:cNvGraphicFramePr>
          <p:nvPr/>
        </p:nvGraphicFramePr>
        <p:xfrm>
          <a:off x="1905000" y="4572000"/>
          <a:ext cx="1981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400" imgH="241300" progId="Equation.3">
                  <p:embed/>
                </p:oleObj>
              </mc:Choice>
              <mc:Fallback>
                <p:oleObj name="Equation" r:id="rId3" imgW="787400" imgH="241300" progId="Equation.3">
                  <p:embed/>
                  <p:pic>
                    <p:nvPicPr>
                      <p:cNvPr id="5430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0"/>
                        <a:ext cx="19812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Lower Bounds: </a:t>
            </a:r>
            <a:r>
              <a:rPr lang="en-US">
                <a:solidFill>
                  <a:srgbClr val="0070C0"/>
                </a:solidFill>
              </a:rPr>
              <a:t>  </a:t>
            </a:r>
            <a:r>
              <a:rPr lang="en-US">
                <a:solidFill>
                  <a:srgbClr val="C00000"/>
                </a:solidFill>
              </a:rPr>
              <a:t>-divisible items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91962"/>
              </p:ext>
            </p:extLst>
          </p:nvPr>
        </p:nvGraphicFramePr>
        <p:xfrm>
          <a:off x="5410196" y="533400"/>
          <a:ext cx="562707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164880" progId="Equation.3">
                  <p:embed/>
                </p:oleObj>
              </mc:Choice>
              <mc:Fallback>
                <p:oleObj name="Equation" r:id="rId5" imgW="126720" imgH="16488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196" y="533400"/>
                        <a:ext cx="562707" cy="731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79</a:t>
            </a:fld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54C136E-73D2-7DC6-09B7-E7711588F5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727016"/>
              </p:ext>
            </p:extLst>
          </p:nvPr>
        </p:nvGraphicFramePr>
        <p:xfrm>
          <a:off x="6829984" y="1533045"/>
          <a:ext cx="1037106" cy="881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2000" imgH="647700" progId="Equation.3">
                  <p:embed/>
                </p:oleObj>
              </mc:Choice>
              <mc:Fallback>
                <p:oleObj name="Equation" r:id="rId7" imgW="762000" imgH="6477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54C136E-73D2-7DC6-09B7-E7711588F5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9984" y="1533045"/>
                        <a:ext cx="1037106" cy="8815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1B5BA08-DDCC-0DB5-16D4-9077887D5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784294"/>
              </p:ext>
            </p:extLst>
          </p:nvPr>
        </p:nvGraphicFramePr>
        <p:xfrm>
          <a:off x="6901421" y="2304567"/>
          <a:ext cx="1037106" cy="881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2000" imgH="647700" progId="Equation.3">
                  <p:embed/>
                </p:oleObj>
              </mc:Choice>
              <mc:Fallback>
                <p:oleObj name="Equation" r:id="rId7" imgW="762000" imgH="6477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1B5BA08-DDCC-0DB5-16D4-9077887D5D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421" y="2304567"/>
                        <a:ext cx="1037106" cy="8815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;p1">
            <a:extLst>
              <a:ext uri="{FF2B5EF4-FFF2-40B4-BE49-F238E27FC236}">
                <a16:creationId xmlns:a16="http://schemas.microsoft.com/office/drawing/2014/main" id="{67B4B165-1E08-AC8C-1946-2ED615B85152}"/>
              </a:ext>
            </a:extLst>
          </p:cNvPr>
          <p:cNvSpPr txBox="1">
            <a:spLocks/>
          </p:cNvSpPr>
          <p:nvPr/>
        </p:nvSpPr>
        <p:spPr>
          <a:xfrm>
            <a:off x="3328754" y="1668291"/>
            <a:ext cx="6901096" cy="4225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-US" sz="4160" b="1">
                <a:solidFill>
                  <a:srgbClr val="002060"/>
                </a:solidFill>
              </a:rPr>
              <a:t>GROUP TESTING: A Survey</a:t>
            </a:r>
            <a:br>
              <a:rPr lang="en-US" sz="4160" b="1">
                <a:solidFill>
                  <a:srgbClr val="002060"/>
                </a:solidFill>
              </a:rPr>
            </a:br>
            <a:br>
              <a:rPr lang="en-US" sz="4160" b="1">
                <a:solidFill>
                  <a:srgbClr val="002060"/>
                </a:solidFill>
              </a:rPr>
            </a:br>
            <a:endParaRPr lang="en-US" sz="4160" b="1" u="sng">
              <a:solidFill>
                <a:srgbClr val="002060"/>
              </a:solidFill>
            </a:endParaRPr>
          </a:p>
        </p:txBody>
      </p:sp>
      <p:pic>
        <p:nvPicPr>
          <p:cNvPr id="6" name="Picture 5" descr="A person wearing glasses and a yellow plaid shirt&#10;&#10;Description automatically generated">
            <a:extLst>
              <a:ext uri="{FF2B5EF4-FFF2-40B4-BE49-F238E27FC236}">
                <a16:creationId xmlns:a16="http://schemas.microsoft.com/office/drawing/2014/main" id="{3F12A48A-14BD-07B7-F6CD-ED9FFE19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55" y="2787279"/>
            <a:ext cx="1588005" cy="2384793"/>
          </a:xfrm>
          <a:prstGeom prst="rect">
            <a:avLst/>
          </a:prstGeom>
        </p:spPr>
      </p:pic>
      <p:sp>
        <p:nvSpPr>
          <p:cNvPr id="7" name="AutoShape 2" descr="Download University of Bristol Logo in SVG Vector or PNG ...">
            <a:extLst>
              <a:ext uri="{FF2B5EF4-FFF2-40B4-BE49-F238E27FC236}">
                <a16:creationId xmlns:a16="http://schemas.microsoft.com/office/drawing/2014/main" id="{1CE267CF-D016-48B9-8438-7260B759E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02EC8CB-B848-4E9B-333B-06E81C15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78" y="4430712"/>
            <a:ext cx="1817454" cy="5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37F603-1493-FAC7-C8FC-12CFDCA7499C}"/>
              </a:ext>
            </a:extLst>
          </p:cNvPr>
          <p:cNvSpPr txBox="1"/>
          <p:nvPr/>
        </p:nvSpPr>
        <p:spPr>
          <a:xfrm>
            <a:off x="7553175" y="3795009"/>
            <a:ext cx="204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Sidharth (Sid) Jaggi</a:t>
            </a:r>
          </a:p>
        </p:txBody>
      </p:sp>
    </p:spTree>
    <p:extLst>
      <p:ext uri="{BB962C8B-B14F-4D97-AF65-F5344CB8AC3E}">
        <p14:creationId xmlns:p14="http://schemas.microsoft.com/office/powerpoint/2010/main" val="19629137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q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066800"/>
            <a:ext cx="6189346" cy="2895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1" y="3429000"/>
            <a:ext cx="59652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8001000" y="2971800"/>
          <a:ext cx="198913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241300" progId="Equation.3">
                  <p:embed/>
                </p:oleObj>
              </mc:Choice>
              <mc:Fallback>
                <p:oleObj name="Equation" r:id="rId4" imgW="787400" imgH="241300" progId="Equation.3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971800"/>
                        <a:ext cx="198913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2133600" y="3276600"/>
            <a:ext cx="1905000" cy="228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6096001"/>
            <a:ext cx="691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Entropy over all possible combinations of d defects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19400" y="5638800"/>
            <a:ext cx="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657600" y="3810000"/>
            <a:ext cx="3048000" cy="685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05600" y="5181601"/>
            <a:ext cx="241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solidFill>
                  <a:srgbClr val="00B050"/>
                </a:solidFill>
              </a:rPr>
              <a:t>Fano’s</a:t>
            </a:r>
            <a:r>
              <a:rPr lang="en-US" sz="2400">
                <a:solidFill>
                  <a:srgbClr val="00B050"/>
                </a:solidFill>
              </a:rPr>
              <a:t> inequality</a:t>
            </a:r>
          </a:p>
        </p:txBody>
      </p:sp>
      <p:sp>
        <p:nvSpPr>
          <p:cNvPr id="16" name="Oval 15"/>
          <p:cNvSpPr/>
          <p:nvPr/>
        </p:nvSpPr>
        <p:spPr>
          <a:xfrm>
            <a:off x="6705600" y="3810000"/>
            <a:ext cx="10668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34200" y="4572001"/>
            <a:ext cx="36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Data processing inequality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Lower Bounds: </a:t>
            </a:r>
            <a:r>
              <a:rPr lang="en-US">
                <a:solidFill>
                  <a:srgbClr val="0070C0"/>
                </a:solidFill>
              </a:rPr>
              <a:t>  </a:t>
            </a:r>
            <a:r>
              <a:rPr lang="en-US">
                <a:solidFill>
                  <a:srgbClr val="C00000"/>
                </a:solidFill>
              </a:rPr>
              <a:t>-divisible items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53372"/>
              </p:ext>
            </p:extLst>
          </p:nvPr>
        </p:nvGraphicFramePr>
        <p:xfrm>
          <a:off x="5438768" y="476248"/>
          <a:ext cx="562707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64880" progId="Equation.3">
                  <p:embed/>
                </p:oleObj>
              </mc:Choice>
              <mc:Fallback>
                <p:oleObj name="Equation" r:id="rId6" imgW="126720" imgH="164880" progId="Equation.3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8768" y="476248"/>
                        <a:ext cx="562707" cy="731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  <p:bldP spid="16" grpId="0" animBg="1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q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066800"/>
            <a:ext cx="6189346" cy="2895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1" y="3429000"/>
            <a:ext cx="59652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8001000" y="2971800"/>
          <a:ext cx="198913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241300" progId="Equation.3">
                  <p:embed/>
                </p:oleObj>
              </mc:Choice>
              <mc:Fallback>
                <p:oleObj name="Equation" r:id="rId4" imgW="787400" imgH="241300" progId="Equation.3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971800"/>
                        <a:ext cx="198913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2133600" y="3276600"/>
            <a:ext cx="1905000" cy="228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6096001"/>
            <a:ext cx="691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Entropy over all possible combinations of d defects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19400" y="5638800"/>
            <a:ext cx="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657600" y="3810000"/>
            <a:ext cx="3048000" cy="685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05600" y="5181601"/>
            <a:ext cx="241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solidFill>
                  <a:srgbClr val="00B050"/>
                </a:solidFill>
              </a:rPr>
              <a:t>Fano’s</a:t>
            </a:r>
            <a:r>
              <a:rPr lang="en-US" sz="2400">
                <a:solidFill>
                  <a:srgbClr val="00B050"/>
                </a:solidFill>
              </a:rPr>
              <a:t> inequality</a:t>
            </a:r>
          </a:p>
        </p:txBody>
      </p:sp>
      <p:sp>
        <p:nvSpPr>
          <p:cNvPr id="16" name="Oval 15"/>
          <p:cNvSpPr/>
          <p:nvPr/>
        </p:nvSpPr>
        <p:spPr>
          <a:xfrm>
            <a:off x="6705600" y="3810000"/>
            <a:ext cx="10668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34200" y="4572001"/>
            <a:ext cx="36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Data processing inequality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2362200"/>
            <a:ext cx="7924800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3200"/>
          </a:p>
          <a:p>
            <a:r>
              <a:rPr lang="en-US" sz="4800"/>
              <a:t>    Implies</a:t>
            </a:r>
          </a:p>
          <a:p>
            <a:endParaRPr lang="en-US" sz="320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Lower Bounds: </a:t>
            </a:r>
            <a:r>
              <a:rPr lang="en-US">
                <a:solidFill>
                  <a:srgbClr val="0070C0"/>
                </a:solidFill>
              </a:rPr>
              <a:t>  </a:t>
            </a:r>
            <a:r>
              <a:rPr lang="en-US">
                <a:solidFill>
                  <a:srgbClr val="C00000"/>
                </a:solidFill>
              </a:rPr>
              <a:t>-divisible items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867401" y="533400"/>
          <a:ext cx="562707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64880" progId="Equation.3">
                  <p:embed/>
                </p:oleObj>
              </mc:Choice>
              <mc:Fallback>
                <p:oleObj name="Equation" r:id="rId6" imgW="126720" imgH="164880" progId="Equation.3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533400"/>
                        <a:ext cx="562707" cy="731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9" name="Object 19"/>
          <p:cNvGraphicFramePr>
            <a:graphicFrameLocks noChangeAspect="1"/>
          </p:cNvGraphicFramePr>
          <p:nvPr/>
        </p:nvGraphicFramePr>
        <p:xfrm>
          <a:off x="4648200" y="2895601"/>
          <a:ext cx="35623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04840" imgH="241200" progId="Equation.3">
                  <p:embed/>
                </p:oleObj>
              </mc:Choice>
              <mc:Fallback>
                <p:oleObj name="Equation" r:id="rId8" imgW="1104840" imgH="241200" progId="Equation.3">
                  <p:embed/>
                  <p:pic>
                    <p:nvPicPr>
                      <p:cNvPr id="5633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95601"/>
                        <a:ext cx="356235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CC8A-EAFA-4BFB-9B14-354EC746CD0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92B7-1C45-BF06-303C-353836E1C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23FC94-2E80-84ED-AC2A-8CEF4797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55" y="2536825"/>
            <a:ext cx="5364957" cy="1325563"/>
          </a:xfrm>
        </p:spPr>
        <p:txBody>
          <a:bodyPr/>
          <a:lstStyle/>
          <a:p>
            <a:r>
              <a:rPr lang="en-US" b="1"/>
              <a:t>4. Generalizations</a:t>
            </a:r>
          </a:p>
        </p:txBody>
      </p:sp>
    </p:spTree>
    <p:extLst>
      <p:ext uri="{BB962C8B-B14F-4D97-AF65-F5344CB8AC3E}">
        <p14:creationId xmlns:p14="http://schemas.microsoft.com/office/powerpoint/2010/main" val="23612209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Generalized Group Testing</a:t>
            </a:r>
          </a:p>
        </p:txBody>
      </p:sp>
      <p:pic>
        <p:nvPicPr>
          <p:cNvPr id="20" name="Picture 19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A9C1793B-A429-304F-A701-A7FEB1EB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98038" y="1833240"/>
            <a:ext cx="1093644" cy="3854300"/>
          </a:xfrm>
          <a:prstGeom prst="rect">
            <a:avLst/>
          </a:prstGeom>
        </p:spPr>
      </p:pic>
      <p:cxnSp>
        <p:nvCxnSpPr>
          <p:cNvPr id="21" name="直接箭头连接符 17">
            <a:extLst>
              <a:ext uri="{FF2B5EF4-FFF2-40B4-BE49-F238E27FC236}">
                <a16:creationId xmlns:a16="http://schemas.microsoft.com/office/drawing/2014/main" id="{FD77721D-7B47-CC48-9140-4F631502596C}"/>
              </a:ext>
            </a:extLst>
          </p:cNvPr>
          <p:cNvCxnSpPr>
            <a:cxnSpLocks/>
          </p:cNvCxnSpPr>
          <p:nvPr/>
        </p:nvCxnSpPr>
        <p:spPr>
          <a:xfrm>
            <a:off x="2919632" y="3231238"/>
            <a:ext cx="3125228" cy="215648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17">
            <a:extLst>
              <a:ext uri="{FF2B5EF4-FFF2-40B4-BE49-F238E27FC236}">
                <a16:creationId xmlns:a16="http://schemas.microsoft.com/office/drawing/2014/main" id="{6EA2925F-02B0-3249-B2AA-99962936183A}"/>
              </a:ext>
            </a:extLst>
          </p:cNvPr>
          <p:cNvCxnSpPr>
            <a:cxnSpLocks/>
          </p:cNvCxnSpPr>
          <p:nvPr/>
        </p:nvCxnSpPr>
        <p:spPr>
          <a:xfrm>
            <a:off x="2466500" y="3847989"/>
            <a:ext cx="3578360" cy="153973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17">
            <a:extLst>
              <a:ext uri="{FF2B5EF4-FFF2-40B4-BE49-F238E27FC236}">
                <a16:creationId xmlns:a16="http://schemas.microsoft.com/office/drawing/2014/main" id="{31BD9717-6C48-5C41-AE5C-FF96EE282414}"/>
              </a:ext>
            </a:extLst>
          </p:cNvPr>
          <p:cNvCxnSpPr>
            <a:cxnSpLocks/>
          </p:cNvCxnSpPr>
          <p:nvPr/>
        </p:nvCxnSpPr>
        <p:spPr>
          <a:xfrm>
            <a:off x="2559358" y="4600588"/>
            <a:ext cx="3457238" cy="78713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17">
            <a:extLst>
              <a:ext uri="{FF2B5EF4-FFF2-40B4-BE49-F238E27FC236}">
                <a16:creationId xmlns:a16="http://schemas.microsoft.com/office/drawing/2014/main" id="{2D21F373-239E-DD41-BD03-BF2E30AB0CFD}"/>
              </a:ext>
            </a:extLst>
          </p:cNvPr>
          <p:cNvCxnSpPr>
            <a:cxnSpLocks/>
          </p:cNvCxnSpPr>
          <p:nvPr/>
        </p:nvCxnSpPr>
        <p:spPr>
          <a:xfrm>
            <a:off x="3183390" y="3920591"/>
            <a:ext cx="2833206" cy="146713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文本框 13">
            <a:extLst>
              <a:ext uri="{FF2B5EF4-FFF2-40B4-BE49-F238E27FC236}">
                <a16:creationId xmlns:a16="http://schemas.microsoft.com/office/drawing/2014/main" id="{CFC8286D-EC19-9342-BAD6-84CC578741E2}"/>
              </a:ext>
            </a:extLst>
          </p:cNvPr>
          <p:cNvSpPr txBox="1"/>
          <p:nvPr/>
        </p:nvSpPr>
        <p:spPr>
          <a:xfrm>
            <a:off x="6976593" y="2351782"/>
            <a:ext cx="290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outcome: </a:t>
            </a:r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2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16" descr="2">
            <a:extLst>
              <a:ext uri="{FF2B5EF4-FFF2-40B4-BE49-F238E27FC236}">
                <a16:creationId xmlns:a16="http://schemas.microsoft.com/office/drawing/2014/main" id="{A25C767A-1BA2-934A-8141-F5D4039B6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834" y="1208332"/>
            <a:ext cx="3241675" cy="45364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A7BB916-379B-B944-ACBA-207E3B6C2013}"/>
              </a:ext>
            </a:extLst>
          </p:cNvPr>
          <p:cNvSpPr txBox="1"/>
          <p:nvPr/>
        </p:nvSpPr>
        <p:spPr>
          <a:xfrm>
            <a:off x="6976593" y="3424495"/>
            <a:ext cx="328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insensitivity?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noise?</a:t>
            </a: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123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Generalized Group Testing</a:t>
            </a:r>
          </a:p>
        </p:txBody>
      </p:sp>
      <p:pic>
        <p:nvPicPr>
          <p:cNvPr id="20" name="Picture 19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A9C1793B-A429-304F-A701-A7FEB1EB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98038" y="1833240"/>
            <a:ext cx="1093644" cy="3854300"/>
          </a:xfrm>
          <a:prstGeom prst="rect">
            <a:avLst/>
          </a:prstGeom>
        </p:spPr>
      </p:pic>
      <p:cxnSp>
        <p:nvCxnSpPr>
          <p:cNvPr id="21" name="直接箭头连接符 17">
            <a:extLst>
              <a:ext uri="{FF2B5EF4-FFF2-40B4-BE49-F238E27FC236}">
                <a16:creationId xmlns:a16="http://schemas.microsoft.com/office/drawing/2014/main" id="{FD77721D-7B47-CC48-9140-4F631502596C}"/>
              </a:ext>
            </a:extLst>
          </p:cNvPr>
          <p:cNvCxnSpPr>
            <a:cxnSpLocks/>
          </p:cNvCxnSpPr>
          <p:nvPr/>
        </p:nvCxnSpPr>
        <p:spPr>
          <a:xfrm>
            <a:off x="2919632" y="3231238"/>
            <a:ext cx="3125228" cy="215648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17">
            <a:extLst>
              <a:ext uri="{FF2B5EF4-FFF2-40B4-BE49-F238E27FC236}">
                <a16:creationId xmlns:a16="http://schemas.microsoft.com/office/drawing/2014/main" id="{6EA2925F-02B0-3249-B2AA-99962936183A}"/>
              </a:ext>
            </a:extLst>
          </p:cNvPr>
          <p:cNvCxnSpPr>
            <a:cxnSpLocks/>
          </p:cNvCxnSpPr>
          <p:nvPr/>
        </p:nvCxnSpPr>
        <p:spPr>
          <a:xfrm>
            <a:off x="2466500" y="3847989"/>
            <a:ext cx="3578360" cy="153973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17">
            <a:extLst>
              <a:ext uri="{FF2B5EF4-FFF2-40B4-BE49-F238E27FC236}">
                <a16:creationId xmlns:a16="http://schemas.microsoft.com/office/drawing/2014/main" id="{31BD9717-6C48-5C41-AE5C-FF96EE282414}"/>
              </a:ext>
            </a:extLst>
          </p:cNvPr>
          <p:cNvCxnSpPr>
            <a:cxnSpLocks/>
          </p:cNvCxnSpPr>
          <p:nvPr/>
        </p:nvCxnSpPr>
        <p:spPr>
          <a:xfrm>
            <a:off x="2559358" y="4600588"/>
            <a:ext cx="3457238" cy="78713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17">
            <a:extLst>
              <a:ext uri="{FF2B5EF4-FFF2-40B4-BE49-F238E27FC236}">
                <a16:creationId xmlns:a16="http://schemas.microsoft.com/office/drawing/2014/main" id="{2D21F373-239E-DD41-BD03-BF2E30AB0CFD}"/>
              </a:ext>
            </a:extLst>
          </p:cNvPr>
          <p:cNvCxnSpPr>
            <a:cxnSpLocks/>
          </p:cNvCxnSpPr>
          <p:nvPr/>
        </p:nvCxnSpPr>
        <p:spPr>
          <a:xfrm>
            <a:off x="3183390" y="3920591"/>
            <a:ext cx="2833206" cy="146713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文本框 13">
            <a:extLst>
              <a:ext uri="{FF2B5EF4-FFF2-40B4-BE49-F238E27FC236}">
                <a16:creationId xmlns:a16="http://schemas.microsoft.com/office/drawing/2014/main" id="{CFC8286D-EC19-9342-BAD6-84CC578741E2}"/>
              </a:ext>
            </a:extLst>
          </p:cNvPr>
          <p:cNvSpPr txBox="1"/>
          <p:nvPr/>
        </p:nvSpPr>
        <p:spPr>
          <a:xfrm>
            <a:off x="6976593" y="2351782"/>
            <a:ext cx="290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outcome: </a:t>
            </a:r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2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16" descr="2">
            <a:extLst>
              <a:ext uri="{FF2B5EF4-FFF2-40B4-BE49-F238E27FC236}">
                <a16:creationId xmlns:a16="http://schemas.microsoft.com/office/drawing/2014/main" id="{A25C767A-1BA2-934A-8141-F5D4039B6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834" y="1208332"/>
            <a:ext cx="3241675" cy="4536440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65542FE0-A2F1-9B4F-924C-6BEE577CA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593" y="3082767"/>
            <a:ext cx="4757138" cy="26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91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Test Design</a:t>
            </a: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762B9B3C-B360-AA47-A6A4-B2443D0F00B4}"/>
              </a:ext>
            </a:extLst>
          </p:cNvPr>
          <p:cNvSpPr txBox="1"/>
          <p:nvPr/>
        </p:nvSpPr>
        <p:spPr>
          <a:xfrm>
            <a:off x="838200" y="1814022"/>
            <a:ext cx="605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Bernoulli test design</a:t>
            </a:r>
            <a:endParaRPr lang="en-US" altLang="zh-CN" sz="320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53EF4855-534F-1A43-BA04-053341ED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98038" y="1833240"/>
            <a:ext cx="1093644" cy="3854300"/>
          </a:xfrm>
          <a:prstGeom prst="rect">
            <a:avLst/>
          </a:prstGeom>
        </p:spPr>
      </p:pic>
      <p:cxnSp>
        <p:nvCxnSpPr>
          <p:cNvPr id="13" name="直接箭头连接符 17">
            <a:extLst>
              <a:ext uri="{FF2B5EF4-FFF2-40B4-BE49-F238E27FC236}">
                <a16:creationId xmlns:a16="http://schemas.microsoft.com/office/drawing/2014/main" id="{A762FC08-0C43-EB42-8D01-2232F01FA49B}"/>
              </a:ext>
            </a:extLst>
          </p:cNvPr>
          <p:cNvCxnSpPr>
            <a:cxnSpLocks/>
          </p:cNvCxnSpPr>
          <p:nvPr/>
        </p:nvCxnSpPr>
        <p:spPr>
          <a:xfrm>
            <a:off x="2919632" y="3231238"/>
            <a:ext cx="3125228" cy="215648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7">
            <a:extLst>
              <a:ext uri="{FF2B5EF4-FFF2-40B4-BE49-F238E27FC236}">
                <a16:creationId xmlns:a16="http://schemas.microsoft.com/office/drawing/2014/main" id="{4B3B79D2-F22C-D14A-95C7-08B690FE1611}"/>
              </a:ext>
            </a:extLst>
          </p:cNvPr>
          <p:cNvCxnSpPr>
            <a:cxnSpLocks/>
          </p:cNvCxnSpPr>
          <p:nvPr/>
        </p:nvCxnSpPr>
        <p:spPr>
          <a:xfrm>
            <a:off x="2466500" y="3847989"/>
            <a:ext cx="3578360" cy="153973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7">
            <a:extLst>
              <a:ext uri="{FF2B5EF4-FFF2-40B4-BE49-F238E27FC236}">
                <a16:creationId xmlns:a16="http://schemas.microsoft.com/office/drawing/2014/main" id="{9A21415B-C822-BD46-9E60-962516185771}"/>
              </a:ext>
            </a:extLst>
          </p:cNvPr>
          <p:cNvCxnSpPr>
            <a:cxnSpLocks/>
          </p:cNvCxnSpPr>
          <p:nvPr/>
        </p:nvCxnSpPr>
        <p:spPr>
          <a:xfrm>
            <a:off x="2559358" y="4600588"/>
            <a:ext cx="3457238" cy="78713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17">
            <a:extLst>
              <a:ext uri="{FF2B5EF4-FFF2-40B4-BE49-F238E27FC236}">
                <a16:creationId xmlns:a16="http://schemas.microsoft.com/office/drawing/2014/main" id="{0321F64D-50BC-304B-806F-C9A0241CB222}"/>
              </a:ext>
            </a:extLst>
          </p:cNvPr>
          <p:cNvCxnSpPr>
            <a:cxnSpLocks/>
          </p:cNvCxnSpPr>
          <p:nvPr/>
        </p:nvCxnSpPr>
        <p:spPr>
          <a:xfrm>
            <a:off x="3183390" y="3920591"/>
            <a:ext cx="2833206" cy="146713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16" descr="2">
            <a:extLst>
              <a:ext uri="{FF2B5EF4-FFF2-40B4-BE49-F238E27FC236}">
                <a16:creationId xmlns:a16="http://schemas.microsoft.com/office/drawing/2014/main" id="{82E40352-2168-5040-8C47-A70ADE64D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834" y="1208332"/>
            <a:ext cx="3241675" cy="4536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7E93E0-7F4C-9B4C-97C4-E794CB2836EB}"/>
                  </a:ext>
                </a:extLst>
              </p:cNvPr>
              <p:cNvSpPr txBox="1"/>
              <p:nvPr/>
            </p:nvSpPr>
            <p:spPr>
              <a:xfrm>
                <a:off x="3566761" y="4925038"/>
                <a:ext cx="127144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</m:func>
                    </m:oMath>
                  </m:oMathPara>
                </a14:m>
                <a:endParaRPr lang="en-CN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7E93E0-7F4C-9B4C-97C4-E794CB283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761" y="4925038"/>
                <a:ext cx="1271444" cy="430887"/>
              </a:xfrm>
              <a:prstGeom prst="rect">
                <a:avLst/>
              </a:prstGeom>
              <a:blipFill>
                <a:blip r:embed="rId5"/>
                <a:stretch>
                  <a:fillRect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4209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pic>
        <p:nvPicPr>
          <p:cNvPr id="12" name="Picture 11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53EF4855-534F-1A43-BA04-053341ED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43850" y="1776009"/>
            <a:ext cx="1093644" cy="38543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A3C2F36-5B43-7046-9532-AEECC7926B0D}"/>
              </a:ext>
            </a:extLst>
          </p:cNvPr>
          <p:cNvSpPr/>
          <p:nvPr/>
        </p:nvSpPr>
        <p:spPr>
          <a:xfrm>
            <a:off x="3207616" y="5003425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748A9D-32E4-A641-8497-D086F8CBA6A7}"/>
              </a:ext>
            </a:extLst>
          </p:cNvPr>
          <p:cNvSpPr/>
          <p:nvPr/>
        </p:nvSpPr>
        <p:spPr>
          <a:xfrm>
            <a:off x="3393421" y="5012272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A79AB8-9928-6645-BEEF-46209657BA25}"/>
              </a:ext>
            </a:extLst>
          </p:cNvPr>
          <p:cNvSpPr/>
          <p:nvPr/>
        </p:nvSpPr>
        <p:spPr>
          <a:xfrm>
            <a:off x="3520144" y="4862786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C3C128-5CCB-6C41-A5EF-674C678670CC}"/>
              </a:ext>
            </a:extLst>
          </p:cNvPr>
          <p:cNvSpPr/>
          <p:nvPr/>
        </p:nvSpPr>
        <p:spPr>
          <a:xfrm>
            <a:off x="3261199" y="5246547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DC5147-6A3D-0343-9E7E-9E37D7E1FD9B}"/>
              </a:ext>
            </a:extLst>
          </p:cNvPr>
          <p:cNvSpPr/>
          <p:nvPr/>
        </p:nvSpPr>
        <p:spPr>
          <a:xfrm rot="20229739">
            <a:off x="3455408" y="5181811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48DC24-B12F-7A4A-82B1-07367C23D458}"/>
              </a:ext>
            </a:extLst>
          </p:cNvPr>
          <p:cNvSpPr/>
          <p:nvPr/>
        </p:nvSpPr>
        <p:spPr>
          <a:xfrm>
            <a:off x="3328685" y="4788771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8" name="直接箭头连接符 17">
            <a:extLst>
              <a:ext uri="{FF2B5EF4-FFF2-40B4-BE49-F238E27FC236}">
                <a16:creationId xmlns:a16="http://schemas.microsoft.com/office/drawing/2014/main" id="{19862B3D-C1FC-1049-8D4C-E2F892D1FF8B}"/>
              </a:ext>
            </a:extLst>
          </p:cNvPr>
          <p:cNvCxnSpPr>
            <a:cxnSpLocks/>
          </p:cNvCxnSpPr>
          <p:nvPr/>
        </p:nvCxnSpPr>
        <p:spPr>
          <a:xfrm>
            <a:off x="2241494" y="4303362"/>
            <a:ext cx="1095595" cy="53591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文本框 13">
            <a:extLst>
              <a:ext uri="{FF2B5EF4-FFF2-40B4-BE49-F238E27FC236}">
                <a16:creationId xmlns:a16="http://schemas.microsoft.com/office/drawing/2014/main" id="{2E58A168-D9C2-3242-84EE-24B9B5848B2D}"/>
              </a:ext>
            </a:extLst>
          </p:cNvPr>
          <p:cNvSpPr txBox="1"/>
          <p:nvPr/>
        </p:nvSpPr>
        <p:spPr>
          <a:xfrm>
            <a:off x="1169395" y="3841026"/>
            <a:ext cx="1277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item </a:t>
            </a:r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B5B86A-6A3C-264D-9617-6F6ACD14A98E}"/>
              </a:ext>
            </a:extLst>
          </p:cNvPr>
          <p:cNvSpPr/>
          <p:nvPr/>
        </p:nvSpPr>
        <p:spPr>
          <a:xfrm>
            <a:off x="5021631" y="2465988"/>
            <a:ext cx="751049" cy="7510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CN" sz="32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0069230-D77E-E445-9073-357993F92C68}"/>
              </a:ext>
            </a:extLst>
          </p:cNvPr>
          <p:cNvSpPr/>
          <p:nvPr/>
        </p:nvSpPr>
        <p:spPr>
          <a:xfrm>
            <a:off x="5024328" y="4090440"/>
            <a:ext cx="751049" cy="751049"/>
          </a:xfrm>
          <a:prstGeom prst="ellipse">
            <a:avLst/>
          </a:prstGeom>
          <a:solidFill>
            <a:srgbClr val="FFC000"/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CN" sz="320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1ED4B16-0DDF-9B47-8DFB-6F271ACC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46238"/>
            <a:ext cx="4778214" cy="1093808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2CD780F-FC32-FB49-B02C-336751FA8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48090"/>
            <a:ext cx="5784039" cy="10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45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6C0E545-8E92-AF49-85A0-08BB695AD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49" y="4292593"/>
            <a:ext cx="1169755" cy="155139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9F50A8B7-CF8E-AB44-B8D6-58E757AB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452" y="2328320"/>
            <a:ext cx="1169755" cy="1551399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4703B630-7FE9-AE4C-B11E-E8326CA0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510" y="3650099"/>
            <a:ext cx="1169755" cy="1551399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5E401D66-263C-2043-AED7-5F3AD2B9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944" y="4365427"/>
            <a:ext cx="1169755" cy="15513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DCA42F5-B3E1-884F-9642-7632D0657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97" y="2711188"/>
            <a:ext cx="1169755" cy="15513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D7BEDB-5F60-914A-9424-BEB2E03640AB}"/>
              </a:ext>
            </a:extLst>
          </p:cNvPr>
          <p:cNvSpPr/>
          <p:nvPr/>
        </p:nvSpPr>
        <p:spPr>
          <a:xfrm>
            <a:off x="388418" y="1909216"/>
            <a:ext cx="5170809" cy="44983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38" name="Picture 37" descr="A picture containing icon&#10;&#10;Description automatically generated">
            <a:extLst>
              <a:ext uri="{FF2B5EF4-FFF2-40B4-BE49-F238E27FC236}">
                <a16:creationId xmlns:a16="http://schemas.microsoft.com/office/drawing/2014/main" id="{C9414321-56F3-914B-9D8F-61BBD86F1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648" y="5669977"/>
            <a:ext cx="672720" cy="348027"/>
          </a:xfrm>
          <a:prstGeom prst="rect">
            <a:avLst/>
          </a:prstGeom>
        </p:spPr>
      </p:pic>
      <p:sp>
        <p:nvSpPr>
          <p:cNvPr id="39" name="文本框 13">
            <a:extLst>
              <a:ext uri="{FF2B5EF4-FFF2-40B4-BE49-F238E27FC236}">
                <a16:creationId xmlns:a16="http://schemas.microsoft.com/office/drawing/2014/main" id="{ADE045ED-652C-6F4D-9465-1718A215EAAC}"/>
              </a:ext>
            </a:extLst>
          </p:cNvPr>
          <p:cNvSpPr txBox="1"/>
          <p:nvPr/>
        </p:nvSpPr>
        <p:spPr>
          <a:xfrm>
            <a:off x="5605324" y="5551604"/>
            <a:ext cx="98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9304698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56B4EA4D-5D6F-AB42-A33C-EC878A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48" y="2314962"/>
            <a:ext cx="715139" cy="58477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AB2E6CA-9419-0145-95D7-CEE5D839C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648" y="5669977"/>
            <a:ext cx="672720" cy="348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6C0E545-8E92-AF49-85A0-08BB695A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49" y="4292593"/>
            <a:ext cx="1169755" cy="155139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9F50A8B7-CF8E-AB44-B8D6-58E757AB5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452" y="2328320"/>
            <a:ext cx="1169755" cy="1551399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4703B630-7FE9-AE4C-B11E-E8326CA0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510" y="3650099"/>
            <a:ext cx="1169755" cy="1551399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5E401D66-263C-2043-AED7-5F3AD2B98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944" y="4365427"/>
            <a:ext cx="1169755" cy="15513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DCA42F5-B3E1-884F-9642-7632D0657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7" y="2711188"/>
            <a:ext cx="1169755" cy="15513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D7BEDB-5F60-914A-9424-BEB2E03640AB}"/>
              </a:ext>
            </a:extLst>
          </p:cNvPr>
          <p:cNvSpPr/>
          <p:nvPr/>
        </p:nvSpPr>
        <p:spPr>
          <a:xfrm>
            <a:off x="388418" y="1909216"/>
            <a:ext cx="5170809" cy="44983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7FF9DF-8B77-0042-B02B-A33310EE8150}"/>
              </a:ext>
            </a:extLst>
          </p:cNvPr>
          <p:cNvSpPr/>
          <p:nvPr/>
        </p:nvSpPr>
        <p:spPr>
          <a:xfrm>
            <a:off x="1272912" y="2096495"/>
            <a:ext cx="2829749" cy="21960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BFAE9F24-846B-3940-B7A0-C35955E62AB3}"/>
              </a:ext>
            </a:extLst>
          </p:cNvPr>
          <p:cNvSpPr txBox="1"/>
          <p:nvPr/>
        </p:nvSpPr>
        <p:spPr>
          <a:xfrm>
            <a:off x="5605324" y="5551604"/>
            <a:ext cx="98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5DC4-612F-2B4A-9322-291E33DAC31A}"/>
              </a:ext>
            </a:extLst>
          </p:cNvPr>
          <p:cNvSpPr/>
          <p:nvPr/>
        </p:nvSpPr>
        <p:spPr>
          <a:xfrm>
            <a:off x="2065713" y="3104019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A25C8-F82D-A345-9FBA-BA44A119AC97}"/>
              </a:ext>
            </a:extLst>
          </p:cNvPr>
          <p:cNvSpPr/>
          <p:nvPr/>
        </p:nvSpPr>
        <p:spPr>
          <a:xfrm>
            <a:off x="3251653" y="2811631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92242-6A39-D14D-941B-1E276E277240}"/>
              </a:ext>
            </a:extLst>
          </p:cNvPr>
          <p:cNvSpPr/>
          <p:nvPr/>
        </p:nvSpPr>
        <p:spPr>
          <a:xfrm>
            <a:off x="1840070" y="4765297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97262-20EC-5344-AC89-02FFA9AD0B92}"/>
              </a:ext>
            </a:extLst>
          </p:cNvPr>
          <p:cNvSpPr/>
          <p:nvPr/>
        </p:nvSpPr>
        <p:spPr>
          <a:xfrm>
            <a:off x="3100589" y="4779415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DF88F-9E4B-154F-822F-59B1D61D1496}"/>
              </a:ext>
            </a:extLst>
          </p:cNvPr>
          <p:cNvSpPr/>
          <p:nvPr/>
        </p:nvSpPr>
        <p:spPr>
          <a:xfrm>
            <a:off x="4412104" y="4194640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3E9A3F40-8FFE-4F4B-885C-A4EEE45B5C4F}"/>
              </a:ext>
            </a:extLst>
          </p:cNvPr>
          <p:cNvSpPr txBox="1"/>
          <p:nvPr/>
        </p:nvSpPr>
        <p:spPr>
          <a:xfrm>
            <a:off x="4528725" y="2328320"/>
            <a:ext cx="364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positive outcomes</a:t>
            </a:r>
          </a:p>
        </p:txBody>
      </p:sp>
    </p:spTree>
    <p:extLst>
      <p:ext uri="{BB962C8B-B14F-4D97-AF65-F5344CB8AC3E}">
        <p14:creationId xmlns:p14="http://schemas.microsoft.com/office/powerpoint/2010/main" val="12976430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56B4EA4D-5D6F-AB42-A33C-EC878A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48" y="2314962"/>
            <a:ext cx="715139" cy="58477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AB2E6CA-9419-0145-95D7-CEE5D839C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648" y="5669977"/>
            <a:ext cx="672720" cy="348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6C0E545-8E92-AF49-85A0-08BB695A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49" y="4292593"/>
            <a:ext cx="1169755" cy="155139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9F50A8B7-CF8E-AB44-B8D6-58E757AB5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452" y="2328320"/>
            <a:ext cx="1169755" cy="1551399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4703B630-7FE9-AE4C-B11E-E8326CA0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510" y="3650099"/>
            <a:ext cx="1169755" cy="1551399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5E401D66-263C-2043-AED7-5F3AD2B98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944" y="4365427"/>
            <a:ext cx="1169755" cy="15513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DCA42F5-B3E1-884F-9642-7632D0657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7" y="2711188"/>
            <a:ext cx="1169755" cy="15513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D7BEDB-5F60-914A-9424-BEB2E03640AB}"/>
              </a:ext>
            </a:extLst>
          </p:cNvPr>
          <p:cNvSpPr/>
          <p:nvPr/>
        </p:nvSpPr>
        <p:spPr>
          <a:xfrm>
            <a:off x="388418" y="1909216"/>
            <a:ext cx="5170809" cy="44983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7FF9DF-8B77-0042-B02B-A33310EE8150}"/>
              </a:ext>
            </a:extLst>
          </p:cNvPr>
          <p:cNvSpPr/>
          <p:nvPr/>
        </p:nvSpPr>
        <p:spPr>
          <a:xfrm>
            <a:off x="1272912" y="2096495"/>
            <a:ext cx="2829749" cy="21960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BFAE9F24-846B-3940-B7A0-C35955E62AB3}"/>
              </a:ext>
            </a:extLst>
          </p:cNvPr>
          <p:cNvSpPr txBox="1"/>
          <p:nvPr/>
        </p:nvSpPr>
        <p:spPr>
          <a:xfrm>
            <a:off x="5605324" y="5551604"/>
            <a:ext cx="98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5DC4-612F-2B4A-9322-291E33DAC31A}"/>
              </a:ext>
            </a:extLst>
          </p:cNvPr>
          <p:cNvSpPr/>
          <p:nvPr/>
        </p:nvSpPr>
        <p:spPr>
          <a:xfrm>
            <a:off x="2065713" y="3104019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A25C8-F82D-A345-9FBA-BA44A119AC97}"/>
              </a:ext>
            </a:extLst>
          </p:cNvPr>
          <p:cNvSpPr/>
          <p:nvPr/>
        </p:nvSpPr>
        <p:spPr>
          <a:xfrm>
            <a:off x="3251653" y="2811631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92242-6A39-D14D-941B-1E276E277240}"/>
              </a:ext>
            </a:extLst>
          </p:cNvPr>
          <p:cNvSpPr/>
          <p:nvPr/>
        </p:nvSpPr>
        <p:spPr>
          <a:xfrm>
            <a:off x="1840070" y="4765297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97262-20EC-5344-AC89-02FFA9AD0B92}"/>
              </a:ext>
            </a:extLst>
          </p:cNvPr>
          <p:cNvSpPr/>
          <p:nvPr/>
        </p:nvSpPr>
        <p:spPr>
          <a:xfrm>
            <a:off x="3100589" y="4779415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DF88F-9E4B-154F-822F-59B1D61D1496}"/>
              </a:ext>
            </a:extLst>
          </p:cNvPr>
          <p:cNvSpPr/>
          <p:nvPr/>
        </p:nvSpPr>
        <p:spPr>
          <a:xfrm>
            <a:off x="4412104" y="4194640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3E9A3F40-8FFE-4F4B-885C-A4EEE45B5C4F}"/>
              </a:ext>
            </a:extLst>
          </p:cNvPr>
          <p:cNvSpPr txBox="1"/>
          <p:nvPr/>
        </p:nvSpPr>
        <p:spPr>
          <a:xfrm>
            <a:off x="4528725" y="2328320"/>
            <a:ext cx="364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positive outcomes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79E3BD-90B9-1C4D-834D-CABC6D29B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721" y="3445613"/>
            <a:ext cx="5944682" cy="10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8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950E32-9DF4-27CD-92D8-17F77FFC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56" y="2536825"/>
            <a:ext cx="4891088" cy="1325563"/>
          </a:xfrm>
        </p:spPr>
        <p:txBody>
          <a:bodyPr/>
          <a:lstStyle/>
          <a:p>
            <a:r>
              <a:rPr lang="en-US" b="1"/>
              <a:t>1. Background</a:t>
            </a:r>
          </a:p>
        </p:txBody>
      </p:sp>
    </p:spTree>
    <p:extLst>
      <p:ext uri="{BB962C8B-B14F-4D97-AF65-F5344CB8AC3E}">
        <p14:creationId xmlns:p14="http://schemas.microsoft.com/office/powerpoint/2010/main" val="18484807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56B4EA4D-5D6F-AB42-A33C-EC878A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48" y="2314962"/>
            <a:ext cx="715139" cy="58477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AB2E6CA-9419-0145-95D7-CEE5D839C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648" y="5669977"/>
            <a:ext cx="672720" cy="348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6C0E545-8E92-AF49-85A0-08BB695A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49" y="4292593"/>
            <a:ext cx="1169755" cy="155139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9F50A8B7-CF8E-AB44-B8D6-58E757AB5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452" y="2328320"/>
            <a:ext cx="1169755" cy="1551399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4703B630-7FE9-AE4C-B11E-E8326CA0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510" y="3650099"/>
            <a:ext cx="1169755" cy="1551399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5E401D66-263C-2043-AED7-5F3AD2B98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944" y="4365427"/>
            <a:ext cx="1169755" cy="155139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DCA42F5-B3E1-884F-9642-7632D0657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7" y="2711188"/>
            <a:ext cx="1169755" cy="15513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D7BEDB-5F60-914A-9424-BEB2E03640AB}"/>
              </a:ext>
            </a:extLst>
          </p:cNvPr>
          <p:cNvSpPr/>
          <p:nvPr/>
        </p:nvSpPr>
        <p:spPr>
          <a:xfrm>
            <a:off x="388418" y="1909216"/>
            <a:ext cx="5170809" cy="44983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7FF9DF-8B77-0042-B02B-A33310EE8150}"/>
              </a:ext>
            </a:extLst>
          </p:cNvPr>
          <p:cNvSpPr/>
          <p:nvPr/>
        </p:nvSpPr>
        <p:spPr>
          <a:xfrm>
            <a:off x="1272912" y="2096495"/>
            <a:ext cx="2829749" cy="21960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BFAE9F24-846B-3940-B7A0-C35955E62AB3}"/>
              </a:ext>
            </a:extLst>
          </p:cNvPr>
          <p:cNvSpPr txBox="1"/>
          <p:nvPr/>
        </p:nvSpPr>
        <p:spPr>
          <a:xfrm>
            <a:off x="5605324" y="5551604"/>
            <a:ext cx="98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5DC4-612F-2B4A-9322-291E33DAC31A}"/>
              </a:ext>
            </a:extLst>
          </p:cNvPr>
          <p:cNvSpPr/>
          <p:nvPr/>
        </p:nvSpPr>
        <p:spPr>
          <a:xfrm>
            <a:off x="2065713" y="3104019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A25C8-F82D-A345-9FBA-BA44A119AC97}"/>
              </a:ext>
            </a:extLst>
          </p:cNvPr>
          <p:cNvSpPr/>
          <p:nvPr/>
        </p:nvSpPr>
        <p:spPr>
          <a:xfrm>
            <a:off x="3251653" y="2811631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92242-6A39-D14D-941B-1E276E277240}"/>
              </a:ext>
            </a:extLst>
          </p:cNvPr>
          <p:cNvSpPr/>
          <p:nvPr/>
        </p:nvSpPr>
        <p:spPr>
          <a:xfrm>
            <a:off x="1840070" y="4765297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97262-20EC-5344-AC89-02FFA9AD0B92}"/>
              </a:ext>
            </a:extLst>
          </p:cNvPr>
          <p:cNvSpPr/>
          <p:nvPr/>
        </p:nvSpPr>
        <p:spPr>
          <a:xfrm>
            <a:off x="3100589" y="4779415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DF88F-9E4B-154F-822F-59B1D61D1496}"/>
              </a:ext>
            </a:extLst>
          </p:cNvPr>
          <p:cNvSpPr/>
          <p:nvPr/>
        </p:nvSpPr>
        <p:spPr>
          <a:xfrm>
            <a:off x="4412104" y="4194640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3E9A3F40-8FFE-4F4B-885C-A4EEE45B5C4F}"/>
              </a:ext>
            </a:extLst>
          </p:cNvPr>
          <p:cNvSpPr txBox="1"/>
          <p:nvPr/>
        </p:nvSpPr>
        <p:spPr>
          <a:xfrm>
            <a:off x="4528725" y="2328320"/>
            <a:ext cx="364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positive outcomes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79E3BD-90B9-1C4D-834D-CABC6D29B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721" y="3445613"/>
            <a:ext cx="5944682" cy="1082319"/>
          </a:xfrm>
          <a:prstGeom prst="rect">
            <a:avLst/>
          </a:prstGeom>
        </p:spPr>
      </p:pic>
      <p:sp>
        <p:nvSpPr>
          <p:cNvPr id="20" name="文本框 13">
            <a:extLst>
              <a:ext uri="{FF2B5EF4-FFF2-40B4-BE49-F238E27FC236}">
                <a16:creationId xmlns:a16="http://schemas.microsoft.com/office/drawing/2014/main" id="{517B35B1-9804-464D-ADC6-5A2F4867EBE5}"/>
              </a:ext>
            </a:extLst>
          </p:cNvPr>
          <p:cNvSpPr txBox="1"/>
          <p:nvPr/>
        </p:nvSpPr>
        <p:spPr>
          <a:xfrm>
            <a:off x="6722603" y="5057684"/>
            <a:ext cx="523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efficient when          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BDCC0F-8FDE-E84B-941E-F3C84E5CB93E}"/>
                  </a:ext>
                </a:extLst>
              </p:cNvPr>
              <p:cNvSpPr txBox="1"/>
              <p:nvPr/>
            </p:nvSpPr>
            <p:spPr>
              <a:xfrm>
                <a:off x="10070724" y="5196089"/>
                <a:ext cx="9926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≤0.5</m:t>
                      </m:r>
                    </m:oMath>
                  </m:oMathPara>
                </a14:m>
                <a:endParaRPr lang="en-CN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BDCC0F-8FDE-E84B-941E-F3C84E5CB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724" y="5196089"/>
                <a:ext cx="992627" cy="369332"/>
              </a:xfrm>
              <a:prstGeom prst="rect">
                <a:avLst/>
              </a:prstGeom>
              <a:blipFill>
                <a:blip r:embed="rId6"/>
                <a:stretch>
                  <a:fillRect l="-8750" r="-875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85493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pic>
        <p:nvPicPr>
          <p:cNvPr id="12" name="Picture 11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53EF4855-534F-1A43-BA04-053341ED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43850" y="1776009"/>
            <a:ext cx="1093644" cy="38543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A3C2F36-5B43-7046-9532-AEECC7926B0D}"/>
              </a:ext>
            </a:extLst>
          </p:cNvPr>
          <p:cNvSpPr/>
          <p:nvPr/>
        </p:nvSpPr>
        <p:spPr>
          <a:xfrm>
            <a:off x="3207616" y="5003425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748A9D-32E4-A641-8497-D086F8CBA6A7}"/>
              </a:ext>
            </a:extLst>
          </p:cNvPr>
          <p:cNvSpPr/>
          <p:nvPr/>
        </p:nvSpPr>
        <p:spPr>
          <a:xfrm>
            <a:off x="3393421" y="5012272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A79AB8-9928-6645-BEEF-46209657BA25}"/>
              </a:ext>
            </a:extLst>
          </p:cNvPr>
          <p:cNvSpPr/>
          <p:nvPr/>
        </p:nvSpPr>
        <p:spPr>
          <a:xfrm>
            <a:off x="3520144" y="4862786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C3C128-5CCB-6C41-A5EF-674C678670CC}"/>
              </a:ext>
            </a:extLst>
          </p:cNvPr>
          <p:cNvSpPr/>
          <p:nvPr/>
        </p:nvSpPr>
        <p:spPr>
          <a:xfrm>
            <a:off x="3261199" y="5246547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DC5147-6A3D-0343-9E7E-9E37D7E1FD9B}"/>
              </a:ext>
            </a:extLst>
          </p:cNvPr>
          <p:cNvSpPr/>
          <p:nvPr/>
        </p:nvSpPr>
        <p:spPr>
          <a:xfrm rot="20229739">
            <a:off x="3455408" y="5181811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48DC24-B12F-7A4A-82B1-07367C23D458}"/>
              </a:ext>
            </a:extLst>
          </p:cNvPr>
          <p:cNvSpPr/>
          <p:nvPr/>
        </p:nvSpPr>
        <p:spPr>
          <a:xfrm>
            <a:off x="3328685" y="4788771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8" name="直接箭头连接符 17">
            <a:extLst>
              <a:ext uri="{FF2B5EF4-FFF2-40B4-BE49-F238E27FC236}">
                <a16:creationId xmlns:a16="http://schemas.microsoft.com/office/drawing/2014/main" id="{19862B3D-C1FC-1049-8D4C-E2F892D1FF8B}"/>
              </a:ext>
            </a:extLst>
          </p:cNvPr>
          <p:cNvCxnSpPr>
            <a:cxnSpLocks/>
            <a:stCxn id="29" idx="2"/>
            <a:endCxn id="16" idx="0"/>
          </p:cNvCxnSpPr>
          <p:nvPr/>
        </p:nvCxnSpPr>
        <p:spPr>
          <a:xfrm>
            <a:off x="1808353" y="4425801"/>
            <a:ext cx="313675" cy="6423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文本框 13">
            <a:extLst>
              <a:ext uri="{FF2B5EF4-FFF2-40B4-BE49-F238E27FC236}">
                <a16:creationId xmlns:a16="http://schemas.microsoft.com/office/drawing/2014/main" id="{2E58A168-D9C2-3242-84EE-24B9B5848B2D}"/>
              </a:ext>
            </a:extLst>
          </p:cNvPr>
          <p:cNvSpPr txBox="1"/>
          <p:nvPr/>
        </p:nvSpPr>
        <p:spPr>
          <a:xfrm>
            <a:off x="1169395" y="3841026"/>
            <a:ext cx="1277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item </a:t>
            </a:r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B5B86A-6A3C-264D-9617-6F6ACD14A98E}"/>
              </a:ext>
            </a:extLst>
          </p:cNvPr>
          <p:cNvSpPr/>
          <p:nvPr/>
        </p:nvSpPr>
        <p:spPr>
          <a:xfrm>
            <a:off x="5021631" y="2465988"/>
            <a:ext cx="751049" cy="7510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CN" sz="32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0069230-D77E-E445-9073-357993F92C68}"/>
              </a:ext>
            </a:extLst>
          </p:cNvPr>
          <p:cNvSpPr/>
          <p:nvPr/>
        </p:nvSpPr>
        <p:spPr>
          <a:xfrm>
            <a:off x="5024328" y="4090440"/>
            <a:ext cx="751049" cy="751049"/>
          </a:xfrm>
          <a:prstGeom prst="ellipse">
            <a:avLst/>
          </a:prstGeom>
          <a:solidFill>
            <a:srgbClr val="FFC000"/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CN" sz="3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3A764F-4A3A-DB4F-847B-0734783B6D2B}"/>
              </a:ext>
            </a:extLst>
          </p:cNvPr>
          <p:cNvSpPr/>
          <p:nvPr/>
        </p:nvSpPr>
        <p:spPr>
          <a:xfrm>
            <a:off x="2057291" y="5068161"/>
            <a:ext cx="129473" cy="12947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4604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F33FB8-7E5A-D94D-AC0A-311FC0CEBF0D}"/>
              </a:ext>
            </a:extLst>
          </p:cNvPr>
          <p:cNvSpPr/>
          <p:nvPr/>
        </p:nvSpPr>
        <p:spPr>
          <a:xfrm>
            <a:off x="4790644" y="784355"/>
            <a:ext cx="2993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(when          )</a:t>
            </a:r>
            <a:endParaRPr lang="en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C335B6-F2BB-7944-9047-9760D465D58F}"/>
                  </a:ext>
                </a:extLst>
              </p:cNvPr>
              <p:cNvSpPr txBox="1"/>
              <p:nvPr/>
            </p:nvSpPr>
            <p:spPr>
              <a:xfrm>
                <a:off x="5953991" y="928561"/>
                <a:ext cx="9926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&gt;0.5</m:t>
                      </m:r>
                    </m:oMath>
                  </m:oMathPara>
                </a14:m>
                <a:endParaRPr lang="en-CN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C335B6-F2BB-7944-9047-9760D465D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991" y="928561"/>
                <a:ext cx="992627" cy="369332"/>
              </a:xfrm>
              <a:prstGeom prst="rect">
                <a:avLst/>
              </a:prstGeom>
              <a:blipFill>
                <a:blip r:embed="rId3"/>
                <a:stretch>
                  <a:fillRect l="-8750" r="-875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iagram, venn diagram&#10;&#10;Description automatically generated">
            <a:extLst>
              <a:ext uri="{FF2B5EF4-FFF2-40B4-BE49-F238E27FC236}">
                <a16:creationId xmlns:a16="http://schemas.microsoft.com/office/drawing/2014/main" id="{AF0BF363-F89B-2C44-B3F8-EBC11DB7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7208"/>
            <a:ext cx="4744625" cy="1044688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FB35BAE-5455-2C4E-B490-7704DAF0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991" y="3884572"/>
            <a:ext cx="5595978" cy="11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730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805B64B-503C-124E-A3BA-711DF4AB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349" y="2290228"/>
            <a:ext cx="518442" cy="641165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3F5A6242-F430-F74B-AD6D-42029EE6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662" y="3694600"/>
            <a:ext cx="1082914" cy="157054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57CC1C8-A8A6-B648-8D2C-9EDAD7A0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220" y="4337755"/>
            <a:ext cx="1082914" cy="1570542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2E7DACEB-9252-A24B-B815-C004167D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630" y="4327847"/>
            <a:ext cx="1082914" cy="1570542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3F82804B-14D5-0543-AD77-B687998C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588" y="2431854"/>
            <a:ext cx="1082914" cy="1570542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65F0E677-5BC0-3443-B3A9-D2ED6629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06" y="2624098"/>
            <a:ext cx="1082914" cy="1570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Decoding Rule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D7BEDB-5F60-914A-9424-BEB2E03640AB}"/>
              </a:ext>
            </a:extLst>
          </p:cNvPr>
          <p:cNvSpPr/>
          <p:nvPr/>
        </p:nvSpPr>
        <p:spPr>
          <a:xfrm>
            <a:off x="388418" y="1909216"/>
            <a:ext cx="5170809" cy="44983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7FF9DF-8B77-0042-B02B-A33310EE8150}"/>
              </a:ext>
            </a:extLst>
          </p:cNvPr>
          <p:cNvSpPr/>
          <p:nvPr/>
        </p:nvSpPr>
        <p:spPr>
          <a:xfrm>
            <a:off x="1272912" y="2096495"/>
            <a:ext cx="2829749" cy="21960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BFAE9F24-846B-3940-B7A0-C35955E62AB3}"/>
              </a:ext>
            </a:extLst>
          </p:cNvPr>
          <p:cNvSpPr txBox="1"/>
          <p:nvPr/>
        </p:nvSpPr>
        <p:spPr>
          <a:xfrm>
            <a:off x="5605324" y="5551604"/>
            <a:ext cx="98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5DC4-612F-2B4A-9322-291E33DAC31A}"/>
              </a:ext>
            </a:extLst>
          </p:cNvPr>
          <p:cNvSpPr/>
          <p:nvPr/>
        </p:nvSpPr>
        <p:spPr>
          <a:xfrm>
            <a:off x="2065713" y="3104019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A25C8-F82D-A345-9FBA-BA44A119AC97}"/>
              </a:ext>
            </a:extLst>
          </p:cNvPr>
          <p:cNvSpPr/>
          <p:nvPr/>
        </p:nvSpPr>
        <p:spPr>
          <a:xfrm>
            <a:off x="3251653" y="2811631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92242-6A39-D14D-941B-1E276E277240}"/>
              </a:ext>
            </a:extLst>
          </p:cNvPr>
          <p:cNvSpPr/>
          <p:nvPr/>
        </p:nvSpPr>
        <p:spPr>
          <a:xfrm>
            <a:off x="1840070" y="4765297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97262-20EC-5344-AC89-02FFA9AD0B92}"/>
              </a:ext>
            </a:extLst>
          </p:cNvPr>
          <p:cNvSpPr/>
          <p:nvPr/>
        </p:nvSpPr>
        <p:spPr>
          <a:xfrm>
            <a:off x="3100589" y="4779415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DF88F-9E4B-154F-822F-59B1D61D1496}"/>
              </a:ext>
            </a:extLst>
          </p:cNvPr>
          <p:cNvSpPr/>
          <p:nvPr/>
        </p:nvSpPr>
        <p:spPr>
          <a:xfrm>
            <a:off x="4412104" y="4194640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CN" sz="3200"/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3E9A3F40-8FFE-4F4B-885C-A4EEE45B5C4F}"/>
              </a:ext>
            </a:extLst>
          </p:cNvPr>
          <p:cNvSpPr txBox="1"/>
          <p:nvPr/>
        </p:nvSpPr>
        <p:spPr>
          <a:xfrm>
            <a:off x="4528725" y="2328320"/>
            <a:ext cx="3649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positive outcomes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EBB2F8-69E6-A24B-BCE2-D4F10298D2E4}"/>
              </a:ext>
            </a:extLst>
          </p:cNvPr>
          <p:cNvSpPr/>
          <p:nvPr/>
        </p:nvSpPr>
        <p:spPr>
          <a:xfrm>
            <a:off x="4790644" y="784355"/>
            <a:ext cx="2993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(when          )</a:t>
            </a:r>
            <a:endParaRPr lang="en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CF36BF-D1CD-BA4A-8FC3-A9FB0B0ED71A}"/>
                  </a:ext>
                </a:extLst>
              </p:cNvPr>
              <p:cNvSpPr txBox="1"/>
              <p:nvPr/>
            </p:nvSpPr>
            <p:spPr>
              <a:xfrm>
                <a:off x="5953991" y="928561"/>
                <a:ext cx="9926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&gt;0.5</m:t>
                      </m:r>
                    </m:oMath>
                  </m:oMathPara>
                </a14:m>
                <a:endParaRPr lang="en-CN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ACF36BF-D1CD-BA4A-8FC3-A9FB0B0ED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991" y="928561"/>
                <a:ext cx="992627" cy="369332"/>
              </a:xfrm>
              <a:prstGeom prst="rect">
                <a:avLst/>
              </a:prstGeom>
              <a:blipFill>
                <a:blip r:embed="rId4"/>
                <a:stretch>
                  <a:fillRect l="-8750" r="-875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picture containing clipart, bowed instrument&#10;&#10;Description automatically generated">
            <a:extLst>
              <a:ext uri="{FF2B5EF4-FFF2-40B4-BE49-F238E27FC236}">
                <a16:creationId xmlns:a16="http://schemas.microsoft.com/office/drawing/2014/main" id="{930E983F-8DDC-974E-B47D-B64D7431E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068" y="5582596"/>
            <a:ext cx="539256" cy="522790"/>
          </a:xfrm>
          <a:prstGeom prst="rect">
            <a:avLst/>
          </a:prstGeom>
        </p:spPr>
      </p:pic>
      <p:pic>
        <p:nvPicPr>
          <p:cNvPr id="30" name="Picture 29" descr="Diagram, schematic&#10;&#10;Description automatically generated">
            <a:extLst>
              <a:ext uri="{FF2B5EF4-FFF2-40B4-BE49-F238E27FC236}">
                <a16:creationId xmlns:a16="http://schemas.microsoft.com/office/drawing/2014/main" id="{E604C087-CFAA-CB47-8F39-92988F1AE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455" y="3476464"/>
            <a:ext cx="6090985" cy="12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246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Achievability/Upper Bound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6080A2F-C25C-4447-9256-A535F4C5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98" y="2406765"/>
            <a:ext cx="5130987" cy="8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450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Achievability/Upper Bound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6080A2F-C25C-4447-9256-A535F4C5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98" y="2406765"/>
            <a:ext cx="5130987" cy="880024"/>
          </a:xfrm>
          <a:prstGeom prst="rect">
            <a:avLst/>
          </a:prstGeom>
        </p:spPr>
      </p:pic>
      <p:cxnSp>
        <p:nvCxnSpPr>
          <p:cNvPr id="31" name="直接箭头连接符 17">
            <a:extLst>
              <a:ext uri="{FF2B5EF4-FFF2-40B4-BE49-F238E27FC236}">
                <a16:creationId xmlns:a16="http://schemas.microsoft.com/office/drawing/2014/main" id="{F0FD854D-11AB-8A4F-A293-990E57FB63B9}"/>
              </a:ext>
            </a:extLst>
          </p:cNvPr>
          <p:cNvCxnSpPr>
            <a:cxnSpLocks/>
          </p:cNvCxnSpPr>
          <p:nvPr/>
        </p:nvCxnSpPr>
        <p:spPr>
          <a:xfrm flipV="1">
            <a:off x="5536075" y="3286790"/>
            <a:ext cx="0" cy="734952"/>
          </a:xfrm>
          <a:prstGeom prst="straightConnector1">
            <a:avLst/>
          </a:prstGeom>
          <a:ln w="28575">
            <a:solidFill>
              <a:schemeClr val="tx1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文本框 13">
            <a:extLst>
              <a:ext uri="{FF2B5EF4-FFF2-40B4-BE49-F238E27FC236}">
                <a16:creationId xmlns:a16="http://schemas.microsoft.com/office/drawing/2014/main" id="{0E9BEDDE-2812-5049-88CA-87A69D77BBBB}"/>
              </a:ext>
            </a:extLst>
          </p:cNvPr>
          <p:cNvSpPr txBox="1"/>
          <p:nvPr/>
        </p:nvSpPr>
        <p:spPr>
          <a:xfrm>
            <a:off x="3832583" y="3925637"/>
            <a:ext cx="424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parameter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18D2EC-EF10-7E46-8E0E-E28B89EA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583" y="4543960"/>
            <a:ext cx="6883684" cy="768503"/>
          </a:xfrm>
          <a:prstGeom prst="rect">
            <a:avLst/>
          </a:pr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00C14E25-9911-CC48-9F31-9693BD71E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583" y="5346011"/>
            <a:ext cx="3587875" cy="4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25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Converse/Lower Bound</a:t>
            </a: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0E9BEDDE-2812-5049-88CA-87A69D77BBBB}"/>
              </a:ext>
            </a:extLst>
          </p:cNvPr>
          <p:cNvSpPr txBox="1"/>
          <p:nvPr/>
        </p:nvSpPr>
        <p:spPr>
          <a:xfrm>
            <a:off x="3832583" y="3925637"/>
            <a:ext cx="424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parameter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B279B4F-A271-574C-B6A2-E2AA7DF8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62" y="2367596"/>
            <a:ext cx="5130987" cy="966453"/>
          </a:xfrm>
          <a:prstGeom prst="rect">
            <a:avLst/>
          </a:prstGeom>
        </p:spPr>
      </p:pic>
      <p:cxnSp>
        <p:nvCxnSpPr>
          <p:cNvPr id="31" name="直接箭头连接符 17">
            <a:extLst>
              <a:ext uri="{FF2B5EF4-FFF2-40B4-BE49-F238E27FC236}">
                <a16:creationId xmlns:a16="http://schemas.microsoft.com/office/drawing/2014/main" id="{F0FD854D-11AB-8A4F-A293-990E57FB63B9}"/>
              </a:ext>
            </a:extLst>
          </p:cNvPr>
          <p:cNvCxnSpPr>
            <a:cxnSpLocks/>
          </p:cNvCxnSpPr>
          <p:nvPr/>
        </p:nvCxnSpPr>
        <p:spPr>
          <a:xfrm flipV="1">
            <a:off x="5536075" y="3286790"/>
            <a:ext cx="0" cy="734952"/>
          </a:xfrm>
          <a:prstGeom prst="straightConnector1">
            <a:avLst/>
          </a:prstGeom>
          <a:ln w="28575">
            <a:solidFill>
              <a:schemeClr val="tx1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1639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ECAA9604-C8FC-5044-B658-080C70BE2DE6}"/>
              </a:ext>
            </a:extLst>
          </p:cNvPr>
          <p:cNvSpPr txBox="1"/>
          <p:nvPr/>
        </p:nvSpPr>
        <p:spPr>
          <a:xfrm>
            <a:off x="838200" y="1918812"/>
            <a:ext cx="707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is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order-wise optimal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for: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6FAC96D3-FA8E-D045-B04D-EF69CB2D7C34}"/>
              </a:ext>
            </a:extLst>
          </p:cNvPr>
          <p:cNvSpPr txBox="1"/>
          <p:nvPr/>
        </p:nvSpPr>
        <p:spPr>
          <a:xfrm>
            <a:off x="838200" y="2503587"/>
            <a:ext cx="8475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classical test function;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threshold test function;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linear test function;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all noisy test functions;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</a:p>
        </p:txBody>
      </p:sp>
    </p:spTree>
    <p:extLst>
      <p:ext uri="{BB962C8B-B14F-4D97-AF65-F5344CB8AC3E}">
        <p14:creationId xmlns:p14="http://schemas.microsoft.com/office/powerpoint/2010/main" val="3531373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8B5E-92D5-4E4D-9295-C0F39D15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46"/>
            <a:ext cx="10515600" cy="1325563"/>
          </a:xfrm>
        </p:spPr>
        <p:txBody>
          <a:bodyPr/>
          <a:lstStyle/>
          <a:p>
            <a:r>
              <a:rPr lang="en-CN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ECAA9604-C8FC-5044-B658-080C70BE2DE6}"/>
              </a:ext>
            </a:extLst>
          </p:cNvPr>
          <p:cNvSpPr txBox="1"/>
          <p:nvPr/>
        </p:nvSpPr>
        <p:spPr>
          <a:xfrm>
            <a:off x="838200" y="1918812"/>
            <a:ext cx="707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is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order-wise optimal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for: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6FAC96D3-FA8E-D045-B04D-EF69CB2D7C34}"/>
              </a:ext>
            </a:extLst>
          </p:cNvPr>
          <p:cNvSpPr txBox="1"/>
          <p:nvPr/>
        </p:nvSpPr>
        <p:spPr>
          <a:xfrm>
            <a:off x="838200" y="2503587"/>
            <a:ext cx="8475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classical test function;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threshold test function;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linear test function;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all noisy test functions;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id="{40610699-D4E5-7A44-A40C-2A2B2CBC45DA}"/>
              </a:ext>
            </a:extLst>
          </p:cNvPr>
          <p:cNvSpPr txBox="1"/>
          <p:nvPr/>
        </p:nvSpPr>
        <p:spPr>
          <a:xfrm>
            <a:off x="838200" y="5333882"/>
            <a:ext cx="707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For all other functions: 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303B4FC-CE0C-444E-8E23-6D02493D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69" y="5176520"/>
            <a:ext cx="2807374" cy="93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959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EB40C-B706-0022-CCF7-882F33B8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08CDE-D3D1-5C43-0265-89CA0C91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55" y="2536825"/>
            <a:ext cx="5364957" cy="1325563"/>
          </a:xfrm>
        </p:spPr>
        <p:txBody>
          <a:bodyPr/>
          <a:lstStyle/>
          <a:p>
            <a:r>
              <a:rPr lang="en-US" b="1" dirty="0"/>
              <a:t>5. Prior statistics</a:t>
            </a:r>
          </a:p>
        </p:txBody>
      </p:sp>
    </p:spTree>
    <p:extLst>
      <p:ext uri="{BB962C8B-B14F-4D97-AF65-F5344CB8AC3E}">
        <p14:creationId xmlns:p14="http://schemas.microsoft.com/office/powerpoint/2010/main" val="37931612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椭圆 3"/>
          <p:cNvSpPr/>
          <p:nvPr/>
        </p:nvSpPr>
        <p:spPr>
          <a:xfrm>
            <a:off x="2351584" y="1857400"/>
            <a:ext cx="3312368" cy="2435696"/>
          </a:xfrm>
          <a:prstGeom prst="ellipse">
            <a:avLst/>
          </a:prstGeom>
          <a:ln w="76200"/>
          <a:effectLst>
            <a:glow rad="635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567" tIns="18283" rIns="36567" bIns="18283" rtlCol="0" anchor="ctr"/>
          <a:lstStyle/>
          <a:p>
            <a:pPr algn="ctr"/>
            <a:endParaRPr lang="zh-CN" altLang="en-US"/>
          </a:p>
        </p:txBody>
      </p:sp>
      <p:sp>
        <p:nvSpPr>
          <p:cNvPr id="37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4180BB9D-802E-4A63-8C9D-1EC5D52B627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581643" y="1107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5859" y="3765125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214" y="3204946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6052" y="3738351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6051" y="2562806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673" y="3077447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123" y="3413191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247" y="2791615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6131" y="2546721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464" y="3322707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121" y="224636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3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7502" y="2445900"/>
            <a:ext cx="504056" cy="57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3724" y="2319512"/>
            <a:ext cx="265595" cy="21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3" descr="C:\Users\Roland\Desktop\virus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9289" y="2629615"/>
            <a:ext cx="426315" cy="324000"/>
          </a:xfrm>
          <a:prstGeom prst="rect">
            <a:avLst/>
          </a:prstGeom>
          <a:noFill/>
        </p:spPr>
      </p:pic>
      <p:pic>
        <p:nvPicPr>
          <p:cNvPr id="70" name="Picture 3" descr="C:\Users\Roland\Desktop\virus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7409" y="3420724"/>
            <a:ext cx="426315" cy="324000"/>
          </a:xfrm>
          <a:prstGeom prst="rect">
            <a:avLst/>
          </a:prstGeom>
          <a:noFill/>
        </p:spPr>
      </p:pic>
      <p:pic>
        <p:nvPicPr>
          <p:cNvPr id="71" name="Picture 3" descr="C:\Users\Roland\Desktop\virus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7121" y="3301645"/>
            <a:ext cx="426315" cy="324000"/>
          </a:xfrm>
          <a:prstGeom prst="rect">
            <a:avLst/>
          </a:prstGeom>
          <a:noFill/>
        </p:spPr>
      </p:pic>
      <p:grpSp>
        <p:nvGrpSpPr>
          <p:cNvPr id="72" name="组合 34"/>
          <p:cNvGrpSpPr/>
          <p:nvPr/>
        </p:nvGrpSpPr>
        <p:grpSpPr>
          <a:xfrm>
            <a:off x="7311668" y="2715201"/>
            <a:ext cx="1832333" cy="1160831"/>
            <a:chOff x="6516216" y="1844824"/>
            <a:chExt cx="1832333" cy="1160831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74" name="任意多边形 7"/>
            <p:cNvSpPr/>
            <p:nvPr/>
          </p:nvSpPr>
          <p:spPr>
            <a:xfrm>
              <a:off x="6516216" y="1844824"/>
              <a:ext cx="1832333" cy="1160831"/>
            </a:xfrm>
            <a:custGeom>
              <a:avLst/>
              <a:gdLst>
                <a:gd name="connsiteX0" fmla="*/ 96044 w 292894"/>
                <a:gd name="connsiteY0" fmla="*/ 86519 h 391319"/>
                <a:gd name="connsiteX1" fmla="*/ 10319 w 292894"/>
                <a:gd name="connsiteY1" fmla="*/ 262732 h 391319"/>
                <a:gd name="connsiteX2" fmla="*/ 157957 w 292894"/>
                <a:gd name="connsiteY2" fmla="*/ 391319 h 391319"/>
                <a:gd name="connsiteX3" fmla="*/ 277019 w 292894"/>
                <a:gd name="connsiteY3" fmla="*/ 262732 h 391319"/>
                <a:gd name="connsiteX4" fmla="*/ 253207 w 292894"/>
                <a:gd name="connsiteY4" fmla="*/ 29369 h 391319"/>
                <a:gd name="connsiteX5" fmla="*/ 96044 w 292894"/>
                <a:gd name="connsiteY5" fmla="*/ 86519 h 39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894" h="391319">
                  <a:moveTo>
                    <a:pt x="96044" y="86519"/>
                  </a:moveTo>
                  <a:cubicBezTo>
                    <a:pt x="55563" y="125413"/>
                    <a:pt x="0" y="211932"/>
                    <a:pt x="10319" y="262732"/>
                  </a:cubicBezTo>
                  <a:cubicBezTo>
                    <a:pt x="20638" y="313532"/>
                    <a:pt x="113507" y="391319"/>
                    <a:pt x="157957" y="391319"/>
                  </a:cubicBezTo>
                  <a:cubicBezTo>
                    <a:pt x="202407" y="391319"/>
                    <a:pt x="261144" y="323057"/>
                    <a:pt x="277019" y="262732"/>
                  </a:cubicBezTo>
                  <a:cubicBezTo>
                    <a:pt x="292894" y="202407"/>
                    <a:pt x="284957" y="58738"/>
                    <a:pt x="253207" y="29369"/>
                  </a:cubicBezTo>
                  <a:cubicBezTo>
                    <a:pt x="221457" y="0"/>
                    <a:pt x="136525" y="47625"/>
                    <a:pt x="96044" y="86519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67" tIns="18283" rIns="36567" bIns="18283"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76256" y="2204864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76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48264" y="2564904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77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52320" y="2564904"/>
              <a:ext cx="426315" cy="324000"/>
            </a:xfrm>
            <a:prstGeom prst="rect">
              <a:avLst/>
            </a:prstGeom>
            <a:noFill/>
          </p:spPr>
        </p:pic>
        <p:pic>
          <p:nvPicPr>
            <p:cNvPr id="78" name="Picture 3" descr="C:\Users\Roland\Desktop\virus4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6336" y="2204864"/>
              <a:ext cx="426315" cy="324000"/>
            </a:xfrm>
            <a:prstGeom prst="rect">
              <a:avLst/>
            </a:prstGeom>
            <a:noFill/>
          </p:spPr>
        </p:pic>
      </p:grpSp>
      <p:sp>
        <p:nvSpPr>
          <p:cNvPr id="79" name="右箭头 78"/>
          <p:cNvSpPr/>
          <p:nvPr/>
        </p:nvSpPr>
        <p:spPr>
          <a:xfrm>
            <a:off x="5924062" y="3077447"/>
            <a:ext cx="1008112" cy="2880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912" y="203643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274" y="2036430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371" y="3151615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985" y="2742806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5" y="2073424"/>
            <a:ext cx="365071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itle 1"/>
          <p:cNvSpPr txBox="1">
            <a:spLocks/>
          </p:cNvSpPr>
          <p:nvPr/>
        </p:nvSpPr>
        <p:spPr>
          <a:xfrm>
            <a:off x="2471180" y="957729"/>
            <a:ext cx="7278170" cy="378537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Probabilistic Group Testing</a:t>
            </a:r>
          </a:p>
        </p:txBody>
      </p:sp>
      <p:pic>
        <p:nvPicPr>
          <p:cNvPr id="88" name="Picture 3" descr="C:\Users\Roland\Desktop\virus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8151" y="2744721"/>
            <a:ext cx="426315" cy="324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71" y="1357956"/>
            <a:ext cx="3472519" cy="34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肘形连接符 4"/>
          <p:cNvCxnSpPr/>
          <p:nvPr/>
        </p:nvCxnSpPr>
        <p:spPr>
          <a:xfrm flipV="1">
            <a:off x="3449721" y="2195694"/>
            <a:ext cx="2250175" cy="556191"/>
          </a:xfrm>
          <a:prstGeom prst="bentConnector3">
            <a:avLst>
              <a:gd name="adj1" fmla="val -64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肘形连接符 54"/>
          <p:cNvCxnSpPr/>
          <p:nvPr/>
        </p:nvCxnSpPr>
        <p:spPr>
          <a:xfrm flipV="1">
            <a:off x="3478393" y="1542224"/>
            <a:ext cx="2460678" cy="764138"/>
          </a:xfrm>
          <a:prstGeom prst="bentConnector3">
            <a:avLst>
              <a:gd name="adj1" fmla="val -881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26" y="1983887"/>
            <a:ext cx="1434447" cy="3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49" y="4644124"/>
            <a:ext cx="5189566" cy="3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86" y="5131869"/>
            <a:ext cx="2388195" cy="44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6280" y="5199401"/>
            <a:ext cx="2142431" cy="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noindent&#10;$b=n^{1/\gamma}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2"/>
  <p:tag name="PICTUREFILESIZE" val="28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40c6da-0508-41fe-a4c6-22f7cf109a98" xsi:nil="true"/>
    <lcf76f155ced4ddcb4097134ff3c332f xmlns="f0009b52-d5ad-4f83-8f65-c596f527720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8B7CD51510C641A3913867259C2A49" ma:contentTypeVersion="13" ma:contentTypeDescription="Create a new document." ma:contentTypeScope="" ma:versionID="8622f842d51b38909478d803ee0f1dbf">
  <xsd:schema xmlns:xsd="http://www.w3.org/2001/XMLSchema" xmlns:xs="http://www.w3.org/2001/XMLSchema" xmlns:p="http://schemas.microsoft.com/office/2006/metadata/properties" xmlns:ns2="f0009b52-d5ad-4f83-8f65-c596f527720a" xmlns:ns3="c240c6da-0508-41fe-a4c6-22f7cf109a98" targetNamespace="http://schemas.microsoft.com/office/2006/metadata/properties" ma:root="true" ma:fieldsID="fa05b11de1a105b4e1e14ecdffe2eb1e" ns2:_="" ns3:_="">
    <xsd:import namespace="f0009b52-d5ad-4f83-8f65-c596f527720a"/>
    <xsd:import namespace="c240c6da-0508-41fe-a4c6-22f7cf109a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09b52-d5ad-4f83-8f65-c596f52772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40c6da-0508-41fe-a4c6-22f7cf109a9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cad3e54-2af8-487c-943c-c034a145bdb0}" ma:internalName="TaxCatchAll" ma:showField="CatchAllData" ma:web="c240c6da-0508-41fe-a4c6-22f7cf109a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4631B3-4917-48A9-B262-662EAECFCB56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f0009b52-d5ad-4f83-8f65-c596f527720a"/>
    <ds:schemaRef ds:uri="http://schemas.microsoft.com/office/2006/documentManagement/types"/>
    <ds:schemaRef ds:uri="http://schemas.openxmlformats.org/package/2006/metadata/core-properties"/>
    <ds:schemaRef ds:uri="c240c6da-0508-41fe-a4c6-22f7cf109a9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C868F0-293E-4028-9AAA-D4763BB03298}">
  <ds:schemaRefs>
    <ds:schemaRef ds:uri="c240c6da-0508-41fe-a4c6-22f7cf109a98"/>
    <ds:schemaRef ds:uri="f0009b52-d5ad-4f83-8f65-c596f52772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A65F975-565B-40C9-8F3F-A4DA254259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4612</Words>
  <Application>Microsoft Macintosh PowerPoint</Application>
  <PresentationFormat>Widescreen</PresentationFormat>
  <Paragraphs>954</Paragraphs>
  <Slides>115</Slides>
  <Notes>47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6" baseType="lpstr">
      <vt:lpstr>Aptos</vt:lpstr>
      <vt:lpstr>Aptos Display</vt:lpstr>
      <vt:lpstr>Arial</vt:lpstr>
      <vt:lpstr>Cambria</vt:lpstr>
      <vt:lpstr>Cambria Math</vt:lpstr>
      <vt:lpstr>Libre Baskerville</vt:lpstr>
      <vt:lpstr>Times New Roman</vt:lpstr>
      <vt:lpstr>Wingdings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Background</vt:lpstr>
      <vt:lpstr>PowerPoint Presentation</vt:lpstr>
      <vt:lpstr>What’s known</vt:lpstr>
      <vt:lpstr>Adaptive vs. non-adaptive testing schemes</vt:lpstr>
      <vt:lpstr>Test Matrices for non-adaptive group-testing</vt:lpstr>
      <vt:lpstr>“Good” Test Matrices: What’s known</vt:lpstr>
      <vt:lpstr>“Good” Test Matrices: What’s known</vt:lpstr>
      <vt:lpstr>“Good” Test Matrices: What’s known</vt:lpstr>
      <vt:lpstr>Performance: What’s known</vt:lpstr>
      <vt:lpstr>PowerPoint Presentation</vt:lpstr>
      <vt:lpstr>PowerPoint Presentation</vt:lpstr>
      <vt:lpstr>PowerPoint Presentation</vt:lpstr>
      <vt:lpstr>Decoding Algorithm Philosophy</vt:lpstr>
      <vt:lpstr>Decoding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Faster algorithms</vt:lpstr>
      <vt:lpstr>PowerPoint Presentation</vt:lpstr>
      <vt:lpstr>Hammer: GROTESQUE Testing</vt:lpstr>
      <vt:lpstr>Hammer: GROTESQUE Testing</vt:lpstr>
      <vt:lpstr>Hammer: GROTESQUE Testing</vt:lpstr>
      <vt:lpstr>Hammer: GROTESQUE Testing</vt:lpstr>
      <vt:lpstr>Testing Matrix</vt:lpstr>
      <vt:lpstr>Multiplicity</vt:lpstr>
      <vt:lpstr>Multiplicity (d = 0)</vt:lpstr>
      <vt:lpstr>Multiplicity (d = 0)</vt:lpstr>
      <vt:lpstr>Multiplicity (d = 0)</vt:lpstr>
      <vt:lpstr>Multiplicity (d = 0)</vt:lpstr>
      <vt:lpstr>Multiplicity (d = 1)</vt:lpstr>
      <vt:lpstr>Multiplicity (d = 1)</vt:lpstr>
      <vt:lpstr>Multiplicity (d = 1)</vt:lpstr>
      <vt:lpstr>Multiplicity (d = 1)</vt:lpstr>
      <vt:lpstr>Multiplicity (d = 2)</vt:lpstr>
      <vt:lpstr>Multiplicity (d = 2)</vt:lpstr>
      <vt:lpstr>Multiplicity (d = 2)</vt:lpstr>
      <vt:lpstr>Multiplicity (d = 2)</vt:lpstr>
      <vt:lpstr>Multiplicity</vt:lpstr>
      <vt:lpstr>Localization</vt:lpstr>
      <vt:lpstr>Localization</vt:lpstr>
      <vt:lpstr>Hammer: GROTESQUE Testing</vt:lpstr>
      <vt:lpstr>Nail: “Good” Partioning</vt:lpstr>
      <vt:lpstr>Adaptive Group Testing</vt:lpstr>
      <vt:lpstr>Adaptive Group Testing</vt:lpstr>
      <vt:lpstr>Adaptive Group Testing</vt:lpstr>
      <vt:lpstr>Adaptive Group Testing</vt:lpstr>
      <vt:lpstr>Non-Adaptive Group Testing</vt:lpstr>
      <vt:lpstr>Non-Adaptive Group Testing</vt:lpstr>
      <vt:lpstr>Non-Adaptive Group Testing</vt:lpstr>
      <vt:lpstr>2-Stage Adaptive Group Testing</vt:lpstr>
      <vt:lpstr>2-Stage Adaptive Group Testing</vt:lpstr>
      <vt:lpstr>PowerPoint Presentation</vt:lpstr>
      <vt:lpstr>3. Constrained tests</vt:lpstr>
      <vt:lpstr>Real World Limitations</vt:lpstr>
      <vt:lpstr>Our Results: γ -divisible items</vt:lpstr>
      <vt:lpstr>Our Results: ρ-sized tests</vt:lpstr>
      <vt:lpstr>Upper Bounds: Randomized</vt:lpstr>
      <vt:lpstr>Upper Bounds: Randomized</vt:lpstr>
      <vt:lpstr>Upper Bounds: Randomized</vt:lpstr>
      <vt:lpstr>Upper Bounds: Randomized</vt:lpstr>
      <vt:lpstr>Upper Bounds: Deterministic</vt:lpstr>
      <vt:lpstr>Upper Bounds: Deterministic</vt:lpstr>
      <vt:lpstr>Upper Bounds: Deterministic</vt:lpstr>
      <vt:lpstr>Upper Bounds: Deterministic</vt:lpstr>
      <vt:lpstr>Structure of Talk</vt:lpstr>
      <vt:lpstr>Structure of Talk</vt:lpstr>
      <vt:lpstr>Classical NAGT Design Philosophy</vt:lpstr>
      <vt:lpstr>Lower Bounds:   -divisible items</vt:lpstr>
      <vt:lpstr>Lower Bounds:   -divisible items</vt:lpstr>
      <vt:lpstr>Lower Bounds:   -divisible items</vt:lpstr>
      <vt:lpstr>Lower Bounds:   -divisible items</vt:lpstr>
      <vt:lpstr>4. Generalizations</vt:lpstr>
      <vt:lpstr>Generalized Group Testing</vt:lpstr>
      <vt:lpstr>Generalized Group Testing</vt:lpstr>
      <vt:lpstr>Test Design</vt:lpstr>
      <vt:lpstr>Decoding Rule</vt:lpstr>
      <vt:lpstr>Decoding Rule</vt:lpstr>
      <vt:lpstr>Decoding Rule</vt:lpstr>
      <vt:lpstr>Decoding Rule</vt:lpstr>
      <vt:lpstr>Decoding Rule</vt:lpstr>
      <vt:lpstr>Decoding Rule</vt:lpstr>
      <vt:lpstr>Decoding Rule</vt:lpstr>
      <vt:lpstr>Achievability/Upper Bound</vt:lpstr>
      <vt:lpstr>Achievability/Upper Bound</vt:lpstr>
      <vt:lpstr>Converse/Lower Bound</vt:lpstr>
      <vt:lpstr>Comparison</vt:lpstr>
      <vt:lpstr>Comparison</vt:lpstr>
      <vt:lpstr>5. Prior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know…                    …and what we don’t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Bryant</dc:creator>
  <cp:lastModifiedBy>Sidharth Jaggi</cp:lastModifiedBy>
  <cp:revision>2</cp:revision>
  <dcterms:created xsi:type="dcterms:W3CDTF">2024-07-23T08:54:36Z</dcterms:created>
  <dcterms:modified xsi:type="dcterms:W3CDTF">2025-02-11T10:18:11Z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0x010100AD8B7CD51510C641A3913867259C2A49</vt:lpwstr>
  </property>
</Properties>
</file>